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985A"/>
    <a:srgbClr val="501214"/>
    <a:srgbClr val="902023"/>
    <a:srgbClr val="551315"/>
    <a:srgbClr val="8E410C"/>
    <a:srgbClr val="ED7D31"/>
    <a:srgbClr val="FFFFFF"/>
    <a:srgbClr val="0070C0"/>
    <a:srgbClr val="E8E8E8"/>
    <a:srgbClr val="C35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7AF63-5187-4D91-8FE5-8C018F0E51B0}" v="2" dt="2019-12-01T23:31:12.649"/>
    <p1510:client id="{C1C3E81C-6F54-4DDD-A995-7ED24140F3A6}" v="52" dt="2019-12-02T00:21:06.06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239" autoAdjust="0"/>
    <p:restoredTop sz="94660"/>
  </p:normalViewPr>
  <p:slideViewPr>
    <p:cSldViewPr snapToGrid="0">
      <p:cViewPr varScale="1">
        <p:scale>
          <a:sx n="34" d="100"/>
          <a:sy n="34" d="100"/>
        </p:scale>
        <p:origin x="2598" y="-21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xst.sharepoint.com/sites/GRP-IngramProject/Shared%20Documents/General/Poster/Power%20manage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xst.sharepoint.com/sites/GRP-IngramProject/Shared%20Documents/General/Poster/Power%20manageme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 dirty="0">
                <a:solidFill>
                  <a:schemeClr val="tx1"/>
                </a:solidFill>
              </a:rPr>
              <a:t>Sensor Sample Cycle Times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2233357193987111E-2"/>
          <c:y val="0.11996194501317455"/>
          <c:w val="0.89352421856358866"/>
          <c:h val="0.75874979723005309"/>
        </c:manualLayout>
      </c:layout>
      <c:barChart>
        <c:barDir val="col"/>
        <c:grouping val="clustered"/>
        <c:varyColors val="0"/>
        <c:ser>
          <c:idx val="0"/>
          <c:order val="0"/>
          <c:tx>
            <c:v>Seconds</c:v>
          </c:tx>
          <c:spPr>
            <a:solidFill>
              <a:srgbClr val="50121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169534-0EEC-47D8-A694-32E4A2CE7525}" type="VALUE">
                      <a:rPr lang="en-US" sz="2400" baseline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2400" baseline="0" dirty="0">
                        <a:solidFill>
                          <a:schemeClr val="tx1"/>
                        </a:solidFill>
                      </a:rPr>
                      <a:t> Seconds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DF6-4D13-8D00-B4303819AAC1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C8782B-E771-420A-9CE7-86F338C43A22}" type="VALUE">
                      <a:rPr lang="en-US" sz="2400" baseline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2400" baseline="0" dirty="0">
                        <a:solidFill>
                          <a:schemeClr val="tx1"/>
                        </a:solidFill>
                      </a:rPr>
                      <a:t> Seconds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DF6-4D13-8D00-B4303819AAC1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BE51367-31B6-4157-BD24-C3979281052C}" type="VALUE">
                      <a:rPr lang="en-US" sz="2400" baseline="0">
                        <a:solidFill>
                          <a:schemeClr val="tx1"/>
                        </a:solidFill>
                      </a:rPr>
                      <a:pPr>
                        <a:defRPr sz="2400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r>
                      <a:rPr lang="en-US" sz="2400" baseline="0" dirty="0">
                        <a:solidFill>
                          <a:schemeClr val="tx1"/>
                        </a:solidFill>
                      </a:rPr>
                      <a:t> Seconds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DF6-4D13-8D00-B4303819AA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Sheet1!$G$8:$G$10</c:f>
              <c:strCache>
                <c:ptCount val="3"/>
                <c:pt idx="0">
                  <c:v>µ-Controller Cycle</c:v>
                </c:pt>
                <c:pt idx="1">
                  <c:v>µ-Processor Cycle Time</c:v>
                </c:pt>
                <c:pt idx="2">
                  <c:v>µ-Processor Cycle &amp; Transmit</c:v>
                </c:pt>
              </c:strCache>
            </c:strRef>
          </c:cat>
          <c:val>
            <c:numRef>
              <c:f>Sheet1!$H$8:$H$10</c:f>
              <c:numCache>
                <c:formatCode>General</c:formatCode>
                <c:ptCount val="3"/>
                <c:pt idx="0">
                  <c:v>30</c:v>
                </c:pt>
                <c:pt idx="1">
                  <c:v>16.03</c:v>
                </c:pt>
                <c:pt idx="2">
                  <c:v>132.06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F6-4D13-8D00-B4303819A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006944"/>
        <c:axId val="866007272"/>
      </c:barChart>
      <c:catAx>
        <c:axId val="86600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007272"/>
        <c:crosses val="autoZero"/>
        <c:auto val="1"/>
        <c:lblAlgn val="ctr"/>
        <c:lblOffset val="100"/>
        <c:noMultiLvlLbl val="0"/>
      </c:catAx>
      <c:valAx>
        <c:axId val="8660072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66006944"/>
        <c:crosses val="autoZero"/>
        <c:crossBetween val="between"/>
      </c:valAx>
      <c:spPr>
        <a:solidFill>
          <a:srgbClr val="B4985A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985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1"/>
                </a:solidFill>
              </a:rPr>
              <a:t>Power</a:t>
            </a:r>
            <a:r>
              <a:rPr lang="en-US" sz="2400" baseline="0" dirty="0">
                <a:solidFill>
                  <a:schemeClr val="tx1"/>
                </a:solidFill>
              </a:rPr>
              <a:t> Management Results</a:t>
            </a:r>
            <a:endParaRPr lang="en-US" sz="2400" dirty="0">
              <a:solidFill>
                <a:schemeClr val="tx1"/>
              </a:solidFill>
            </a:endParaRPr>
          </a:p>
        </c:rich>
      </c:tx>
      <c:overlay val="0"/>
      <c:spPr>
        <a:solidFill>
          <a:srgbClr val="B4985A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Power Consumption</c:v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 Watts/Day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608-4D4C-8561-8ECCDAD721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62 Watts / Day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08-4D4C-8561-8ECCDAD721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134 Watts / Day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608-4D4C-8561-8ECCDAD72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Sheet1!$F$13:$F$15</c:f>
              <c:strCache>
                <c:ptCount val="3"/>
                <c:pt idx="0">
                  <c:v>No rain</c:v>
                </c:pt>
                <c:pt idx="1">
                  <c:v>Constant outflow</c:v>
                </c:pt>
                <c:pt idx="2">
                  <c:v>Old system</c:v>
                </c:pt>
              </c:strCache>
            </c:strRef>
          </c:cat>
          <c:val>
            <c:numRef>
              <c:f>Sheet1!$C$14:$C$16</c:f>
              <c:numCache>
                <c:formatCode>General</c:formatCode>
                <c:ptCount val="3"/>
                <c:pt idx="0">
                  <c:v>3.0343377810611112</c:v>
                </c:pt>
                <c:pt idx="1">
                  <c:v>62.371841170833328</c:v>
                </c:pt>
                <c:pt idx="2">
                  <c:v>134.06471999999999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08-4D4C-8561-8ECCDAD72148}"/>
            </c:ext>
          </c:extLst>
        </c:ser>
        <c:ser>
          <c:idx val="1"/>
          <c:order val="1"/>
          <c:tx>
            <c:v>Battery Life</c:v>
          </c:tx>
          <c:spPr>
            <a:solidFill>
              <a:srgbClr val="50121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79 Days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608-4D4C-8561-8ECCDAD721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3.8</a:t>
                    </a:r>
                    <a:r>
                      <a:rPr lang="en-US" baseline="0"/>
                      <a:t> Days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608-4D4C-8561-8ECCDAD721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1.79</a:t>
                    </a:r>
                    <a:r>
                      <a:rPr lang="en-US" baseline="0"/>
                      <a:t> </a:t>
                    </a:r>
                    <a:r>
                      <a:rPr lang="en-US"/>
                      <a:t>Days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608-4D4C-8561-8ECCDAD721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Sheet1!$F$13:$F$15</c:f>
              <c:strCache>
                <c:ptCount val="3"/>
                <c:pt idx="0">
                  <c:v>No rain</c:v>
                </c:pt>
                <c:pt idx="1">
                  <c:v>Constant outflow</c:v>
                </c:pt>
                <c:pt idx="2">
                  <c:v>Old system</c:v>
                </c:pt>
              </c:strCache>
            </c:strRef>
          </c:cat>
          <c:val>
            <c:numRef>
              <c:f>Sheet1!$D$14:$D$16</c:f>
              <c:numCache>
                <c:formatCode>General</c:formatCode>
                <c:ptCount val="3"/>
                <c:pt idx="0">
                  <c:v>79.094687973753452</c:v>
                </c:pt>
                <c:pt idx="1">
                  <c:v>3.8478902577631482</c:v>
                </c:pt>
                <c:pt idx="2">
                  <c:v>1.7901801458280748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608-4D4C-8561-8ECCDAD721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41984312"/>
        <c:axId val="841985624"/>
      </c:barChart>
      <c:catAx>
        <c:axId val="8419843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/>
                    </a:solidFill>
                  </a:rPr>
                  <a:t>Operational Mode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985624"/>
        <c:crosses val="autoZero"/>
        <c:auto val="1"/>
        <c:lblAlgn val="ctr"/>
        <c:lblOffset val="100"/>
        <c:noMultiLvlLbl val="0"/>
      </c:catAx>
      <c:valAx>
        <c:axId val="84198562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1984312"/>
        <c:crosses val="autoZero"/>
        <c:crossBetween val="between"/>
      </c:valAx>
      <c:spPr>
        <a:solidFill>
          <a:srgbClr val="B4985A"/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985A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28T16:05:44.5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82 0 11392,'-60'37'4224,"60"-14"-3297,-22-8-191,22-15-320,0 0-864,0 0-160,0 0-991,0 0-385,0 0-2144,22-15-896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6CB5-4EB2-40A4-BD02-DF47D5241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975"/>
            <a:ext cx="32918400" cy="114601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A4997-76F2-4E01-B068-50F6EEDDD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463"/>
            <a:ext cx="32918400" cy="79486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CA94-0FC7-480E-881F-1C4507F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92012-5709-4C98-85CD-73686437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182A2-6791-4F18-8A3B-B0D76B3C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E62E-C6C2-4950-B6EA-CCBA9393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E965B-616F-4B54-8558-0B55A90B3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228F-C12E-4317-BF05-0216765E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5DBB-002B-4FB1-B075-9586AB79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81E1-1060-4903-9D8B-948C0197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92212-366C-4814-B0ED-880247157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10275" y="1752600"/>
            <a:ext cx="9463088" cy="278971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5468A-8436-4F60-BC22-DB9D70E78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838" y="1752600"/>
            <a:ext cx="28240037" cy="27897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7401-A6F8-4BFF-918D-5E1698EC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19FE3-0734-49D6-9341-EA75F935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2B95-A242-4A01-8361-951C8BDC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4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02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8C63-846E-4510-ACBF-0E37AF3A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D366-DF07-46E3-B8EE-0EEF4420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838" y="8763000"/>
            <a:ext cx="37855525" cy="20886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D63FC-F3A0-4010-BDD7-6134E4A4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16C6-414E-4215-A652-DB2E5B23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DB21-F369-4A60-82F1-893AF9F0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7690-E33F-4752-A492-EB7FD36B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025" y="8207375"/>
            <a:ext cx="37857113" cy="136921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6193C-3D8D-45B3-BC22-CB0BDB40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025" y="22029738"/>
            <a:ext cx="37857113" cy="720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8071-C22A-44C7-8E92-3B8813E9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BA07-8F6E-4612-AB97-00EDD3A8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F0080-5923-4441-A18B-4852E9AB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FEED-E8C8-4637-B943-AA0D5AF0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C980-A2FD-4053-AE63-492A0720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838" y="8763000"/>
            <a:ext cx="18851562" cy="20886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0F4C-C0EF-4C30-AA19-969F00E2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21800" y="8763000"/>
            <a:ext cx="18851563" cy="208867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3D06-A2BF-4F3D-80C1-74EA94E0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B6F1-242A-4807-ACBC-F16700D0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A71C3-8C4D-4770-86E5-B5B2D078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0202-8335-4C01-BAE3-9AC522B5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1752600"/>
            <a:ext cx="37857113" cy="636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160F-AC2C-45DA-BA6E-D2F418521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600" y="8069263"/>
            <a:ext cx="18568988" cy="39544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71BFB-6D1C-42BF-AD7E-4D13F467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2600" y="12023725"/>
            <a:ext cx="18568988" cy="17686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B4ECF-6DDE-4CDD-9CB6-570BC3847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20238" y="8069263"/>
            <a:ext cx="18659475" cy="39544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2BB6D-809E-4F09-9F20-391DF3681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20238" y="12023725"/>
            <a:ext cx="18659475" cy="17686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AE6BE-5163-4CBD-9374-6F6101B5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9EA06-55F0-45AE-8517-FCD60258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2E780-E721-4D4D-8BD8-67F6B8D6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49B8-0243-4C4E-B574-420BBB15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752600"/>
            <a:ext cx="37855525" cy="636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FB4C-9AE5-4E97-90C9-DB7DDA88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1378B-2B1A-4EF2-ACF6-259D9FAB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5277-59BA-4D42-9504-68171E21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7A0DB-A4C2-40DD-968D-9957330A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B58D9-57CE-4CF8-B435-177FAEE2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50805-C25B-4F8C-91C5-FD3E15A3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8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790A-C8F7-4D20-85A3-EC096BB0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0B0F-F3F7-4C77-ABE6-93C461F8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5" y="4740275"/>
            <a:ext cx="22220238" cy="233934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5B263-1627-478D-951A-3FA43541A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73375-C738-48EF-B468-9F04AF72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33B-45DE-47E6-9B20-CF0E1EB3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B3A8-528F-460F-9758-0081FC4B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7F70-EEC5-40EE-B263-2EE0BB0B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600" y="2193925"/>
            <a:ext cx="14157325" cy="76819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6E8C2-3706-4C05-A4E7-9208B654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5" y="4740275"/>
            <a:ext cx="22220238" cy="2339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14028-E223-41A2-AD32-BC45431F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2600" y="9875838"/>
            <a:ext cx="14157325" cy="18295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B128-7027-476E-A271-19FE3AC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1D39-AF70-4BE6-A9A6-4B0F3D3C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8CB1-969E-4042-B8EC-A307BFAB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F506-FFAA-4979-A896-566C82CAA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838" y="30510163"/>
            <a:ext cx="9875837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A71D-BB4B-4ECF-BB62-576622680828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9C78-0609-458D-B0FE-184C80A4D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325" y="30510163"/>
            <a:ext cx="14814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42CD7-1220-4DB4-9EF0-183B2306C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7525" y="30510163"/>
            <a:ext cx="9875838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6C059-6325-4F5C-BE2F-B2CA61485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chart" Target="../charts/chart2.xml"/><Relationship Id="rId18" Type="http://schemas.openxmlformats.org/officeDocument/2006/relationships/image" Target="../media/image13.jpe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customXml" Target="../ink/ink1.xml"/><Relationship Id="rId12" Type="http://schemas.openxmlformats.org/officeDocument/2006/relationships/chart" Target="../charts/chart1.xml"/><Relationship Id="rId17" Type="http://schemas.openxmlformats.org/officeDocument/2006/relationships/image" Target="../media/image12.jpeg"/><Relationship Id="rId2" Type="http://schemas.openxmlformats.org/officeDocument/2006/relationships/image" Target="../media/image1.jpg"/><Relationship Id="rId16" Type="http://schemas.openxmlformats.org/officeDocument/2006/relationships/image" Target="../media/image11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8.jpg"/><Relationship Id="rId24" Type="http://schemas.openxmlformats.org/officeDocument/2006/relationships/image" Target="../media/image19.png"/><Relationship Id="rId5" Type="http://schemas.openxmlformats.org/officeDocument/2006/relationships/image" Target="../media/image4.jpeg"/><Relationship Id="rId15" Type="http://schemas.openxmlformats.org/officeDocument/2006/relationships/image" Target="../media/image10.jpeg"/><Relationship Id="rId23" Type="http://schemas.openxmlformats.org/officeDocument/2006/relationships/image" Target="../media/image18.png"/><Relationship Id="rId10" Type="http://schemas.openxmlformats.org/officeDocument/2006/relationships/image" Target="../media/image7.png"/><Relationship Id="rId19" Type="http://schemas.openxmlformats.org/officeDocument/2006/relationships/image" Target="../media/image14.jpeg"/><Relationship Id="rId4" Type="http://schemas.openxmlformats.org/officeDocument/2006/relationships/image" Target="../media/image3.jpg"/><Relationship Id="rId9" Type="http://schemas.openxmlformats.org/officeDocument/2006/relationships/image" Target="../media/image6.png"/><Relationship Id="rId14" Type="http://schemas.openxmlformats.org/officeDocument/2006/relationships/image" Target="../media/image9.jpe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519454" y="5372629"/>
            <a:ext cx="9807902" cy="26670000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8204" y="5372629"/>
            <a:ext cx="9807901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1165166" y="5530301"/>
            <a:ext cx="21733802" cy="26506424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6000" dirty="0"/>
          </a:p>
          <a:p>
            <a:endParaRPr lang="en-GB" sz="5400" dirty="0">
              <a:solidFill>
                <a:schemeClr val="tx1"/>
              </a:solidFill>
            </a:endParaRPr>
          </a:p>
          <a:p>
            <a:pPr algn="ctr"/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>
              <a:solidFill>
                <a:schemeClr val="tx1"/>
              </a:solidFill>
            </a:endParaRPr>
          </a:p>
          <a:p>
            <a:endParaRPr lang="en-US" sz="6000" dirty="0"/>
          </a:p>
          <a:p>
            <a:r>
              <a:rPr lang="en-US" sz="6000" dirty="0"/>
              <a:t>	</a:t>
            </a:r>
            <a:endParaRPr lang="en-US" sz="6000" dirty="0">
              <a:cs typeface="Calibri"/>
            </a:endParaRPr>
          </a:p>
          <a:p>
            <a:endParaRPr lang="en-US" sz="6000" dirty="0"/>
          </a:p>
          <a:p>
            <a:endParaRPr lang="en-US" sz="6000" dirty="0"/>
          </a:p>
          <a:p>
            <a:endParaRPr lang="en-US" sz="6000" dirty="0">
              <a:solidFill>
                <a:srgbClr val="B4985A"/>
              </a:solidFill>
            </a:endParaRPr>
          </a:p>
          <a:p>
            <a:endParaRPr lang="en-US" sz="6000" dirty="0"/>
          </a:p>
        </p:txBody>
      </p:sp>
      <p:sp>
        <p:nvSpPr>
          <p:cNvPr id="110" name="Rectangle 109"/>
          <p:cNvSpPr/>
          <p:nvPr/>
        </p:nvSpPr>
        <p:spPr>
          <a:xfrm>
            <a:off x="33663381" y="5372629"/>
            <a:ext cx="9678446" cy="26670000"/>
          </a:xfrm>
          <a:prstGeom prst="rect">
            <a:avLst/>
          </a:prstGeom>
          <a:solidFill>
            <a:srgbClr val="B4985A"/>
          </a:solidFill>
          <a:ln>
            <a:solidFill>
              <a:srgbClr val="B498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1161940" y="5524385"/>
            <a:ext cx="21737028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59658"/>
            <a:ext cx="438912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60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0" y="278296"/>
            <a:ext cx="9062480" cy="4285133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11094574" y="-9096"/>
            <a:ext cx="21702052" cy="1323439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E2.01- Ingram Readymix Secured Network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0181132" y="4210360"/>
            <a:ext cx="2311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501214"/>
                </a:solidFill>
                <a:latin typeface="Elephant" panose="02020904090505020303" pitchFamily="18" charset="0"/>
              </a:rPr>
              <a:t>Ahmed Al Qaysi, Nicholas Holleman, Andres Oliva </a:t>
            </a:r>
          </a:p>
          <a:p>
            <a:pPr algn="ctr"/>
            <a:r>
              <a:rPr lang="en-US" sz="3600" dirty="0">
                <a:solidFill>
                  <a:srgbClr val="5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Sponsor: Mr. Charlie Tuttle</a:t>
            </a:r>
            <a:endParaRPr lang="en-US" sz="3600" u="sng" dirty="0">
              <a:solidFill>
                <a:srgbClr val="5012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">
            <a:extLst>
              <a:ext uri="{FF2B5EF4-FFF2-40B4-BE49-F238E27FC236}">
                <a16:creationId xmlns:a16="http://schemas.microsoft.com/office/drawing/2014/main" id="{4C78C88D-EB71-4AD7-80CA-7F98FAC620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654" y="764628"/>
            <a:ext cx="6618881" cy="3938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DCC78-139D-48DF-8F35-16027CB50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4" y="13606703"/>
            <a:ext cx="7980049" cy="7119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D9BA02-FE15-4347-B4F4-15171CCAAA53}"/>
              </a:ext>
            </a:extLst>
          </p:cNvPr>
          <p:cNvSpPr txBox="1"/>
          <p:nvPr/>
        </p:nvSpPr>
        <p:spPr>
          <a:xfrm>
            <a:off x="814073" y="6441102"/>
            <a:ext cx="98091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project upgrades a remote retention pond with new hardware and software. This includes: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Power management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Blockchain ledger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Graphical user interface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Encryption (Security)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00189-5625-49D8-B9BD-0BE50F929E52}"/>
              </a:ext>
            </a:extLst>
          </p:cNvPr>
          <p:cNvSpPr txBox="1"/>
          <p:nvPr/>
        </p:nvSpPr>
        <p:spPr>
          <a:xfrm>
            <a:off x="11151558" y="16309817"/>
            <a:ext cx="21754993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Retention Pond Flow Chart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E0C75-660A-4CD0-A885-E2F0E86867FD}"/>
              </a:ext>
            </a:extLst>
          </p:cNvPr>
          <p:cNvSpPr txBox="1"/>
          <p:nvPr/>
        </p:nvSpPr>
        <p:spPr>
          <a:xfrm>
            <a:off x="508633" y="21151551"/>
            <a:ext cx="9809152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CC0B1E-1836-4E72-A990-38886B0AE9DF}"/>
              </a:ext>
            </a:extLst>
          </p:cNvPr>
          <p:cNvSpPr txBox="1"/>
          <p:nvPr/>
        </p:nvSpPr>
        <p:spPr>
          <a:xfrm>
            <a:off x="33659208" y="5385040"/>
            <a:ext cx="9704001" cy="10454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EB0666-D972-4B1A-A748-7E20EDED85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877" y="1314343"/>
            <a:ext cx="2633507" cy="27948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E25EC5-EC73-4DAC-81A7-1ECF4AD512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425" y="1323438"/>
            <a:ext cx="3154621" cy="278575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C1FF151-72AE-4C66-B1FB-B3A1E7375933}"/>
              </a:ext>
            </a:extLst>
          </p:cNvPr>
          <p:cNvSpPr txBox="1"/>
          <p:nvPr/>
        </p:nvSpPr>
        <p:spPr>
          <a:xfrm>
            <a:off x="519454" y="27396984"/>
            <a:ext cx="9798331" cy="101566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8E995-845D-46A3-80A6-0172A077273D}"/>
              </a:ext>
            </a:extLst>
          </p:cNvPr>
          <p:cNvSpPr txBox="1"/>
          <p:nvPr/>
        </p:nvSpPr>
        <p:spPr>
          <a:xfrm>
            <a:off x="523357" y="27396984"/>
            <a:ext cx="979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E595B-F273-40C8-88D7-C1A56077A7A6}"/>
                  </a:ext>
                </a:extLst>
              </p14:cNvPr>
              <p14:cNvContentPartPr/>
              <p14:nvPr/>
            </p14:nvContentPartPr>
            <p14:xfrm>
              <a:off x="22454680" y="10809800"/>
              <a:ext cx="29880" cy="27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E595B-F273-40C8-88D7-C1A56077A7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45680" y="10800918"/>
                <a:ext cx="47520" cy="44408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F5E3011-2C3E-417B-A7B8-F01BB6A439AF}"/>
              </a:ext>
            </a:extLst>
          </p:cNvPr>
          <p:cNvSpPr txBox="1"/>
          <p:nvPr/>
        </p:nvSpPr>
        <p:spPr>
          <a:xfrm>
            <a:off x="33663631" y="27823005"/>
            <a:ext cx="9674022" cy="1006483"/>
          </a:xfrm>
          <a:prstGeom prst="rect">
            <a:avLst/>
          </a:prstGeom>
          <a:solidFill>
            <a:srgbClr val="50121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81273-BD17-4420-AA74-0B70E23E2E5C}"/>
              </a:ext>
            </a:extLst>
          </p:cNvPr>
          <p:cNvSpPr txBox="1"/>
          <p:nvPr/>
        </p:nvSpPr>
        <p:spPr>
          <a:xfrm>
            <a:off x="33738925" y="29143130"/>
            <a:ext cx="9654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Dr. Stan McClellan</a:t>
            </a:r>
          </a:p>
          <a:p>
            <a:pPr algn="ctr"/>
            <a:r>
              <a:rPr lang="en-US" sz="6000" dirty="0"/>
              <a:t>Mr. Mark Walker</a:t>
            </a:r>
          </a:p>
          <a:p>
            <a:pPr algn="ctr"/>
            <a:r>
              <a:rPr lang="en-US" sz="6000" dirty="0"/>
              <a:t>Mr. Charlie Tuttle</a:t>
            </a:r>
          </a:p>
        </p:txBody>
      </p:sp>
      <p:sp>
        <p:nvSpPr>
          <p:cNvPr id="48" name="Content Placeholder 4">
            <a:extLst>
              <a:ext uri="{FF2B5EF4-FFF2-40B4-BE49-F238E27FC236}">
                <a16:creationId xmlns:a16="http://schemas.microsoft.com/office/drawing/2014/main" id="{03BF8C27-163D-43EB-983B-A1D94FEC516C}"/>
              </a:ext>
            </a:extLst>
          </p:cNvPr>
          <p:cNvSpPr txBox="1">
            <a:spLocks/>
          </p:cNvSpPr>
          <p:nvPr/>
        </p:nvSpPr>
        <p:spPr>
          <a:xfrm>
            <a:off x="3628601" y="21868542"/>
            <a:ext cx="4491317" cy="258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500" dirty="0"/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A7460A5D-B716-4DD5-8283-48905BE17B62}"/>
              </a:ext>
            </a:extLst>
          </p:cNvPr>
          <p:cNvSpPr txBox="1">
            <a:spLocks/>
          </p:cNvSpPr>
          <p:nvPr/>
        </p:nvSpPr>
        <p:spPr>
          <a:xfrm>
            <a:off x="856602" y="20005165"/>
            <a:ext cx="4491317" cy="258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500" dirty="0"/>
          </a:p>
        </p:txBody>
      </p:sp>
      <p:sp>
        <p:nvSpPr>
          <p:cNvPr id="52" name="Content Placeholder 4">
            <a:extLst>
              <a:ext uri="{FF2B5EF4-FFF2-40B4-BE49-F238E27FC236}">
                <a16:creationId xmlns:a16="http://schemas.microsoft.com/office/drawing/2014/main" id="{71C486E5-A647-4992-A592-D8BED44BA8B8}"/>
              </a:ext>
            </a:extLst>
          </p:cNvPr>
          <p:cNvSpPr txBox="1">
            <a:spLocks/>
          </p:cNvSpPr>
          <p:nvPr/>
        </p:nvSpPr>
        <p:spPr>
          <a:xfrm>
            <a:off x="740622" y="19616371"/>
            <a:ext cx="4491317" cy="258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0288B-E165-4AF8-9B9D-BD7E23CAF316}"/>
              </a:ext>
            </a:extLst>
          </p:cNvPr>
          <p:cNvSpPr txBox="1"/>
          <p:nvPr/>
        </p:nvSpPr>
        <p:spPr>
          <a:xfrm>
            <a:off x="560882" y="22361464"/>
            <a:ext cx="98079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The Ingram Readymix facility is under a TCEQ permit that requires the plant to report a water sample within 30 minutes when water leaves through a storm drain.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C2283-56CF-42B0-8101-1B2B6AFFF12D}"/>
              </a:ext>
            </a:extLst>
          </p:cNvPr>
          <p:cNvSpPr txBox="1"/>
          <p:nvPr/>
        </p:nvSpPr>
        <p:spPr>
          <a:xfrm>
            <a:off x="25306308" y="6726218"/>
            <a:ext cx="6506297" cy="11326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5000" u="sng" dirty="0"/>
              <a:t>Hardware Implemented: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5000" dirty="0"/>
              <a:t>Microcontroller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RTC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Sleep Mode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5000" dirty="0"/>
              <a:t>LCD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Replace LED strip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 Pass-Present data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5000" dirty="0"/>
              <a:t>Sensors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Battery life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Voltage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5000" dirty="0"/>
              <a:t>Current</a:t>
            </a:r>
          </a:p>
          <a:p>
            <a:pPr marL="422910">
              <a:tabLst>
                <a:tab pos="457200" algn="l"/>
              </a:tabLst>
            </a:pP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891D83-4125-47BB-BF4D-878B53DC013A}"/>
              </a:ext>
            </a:extLst>
          </p:cNvPr>
          <p:cNvSpPr txBox="1"/>
          <p:nvPr/>
        </p:nvSpPr>
        <p:spPr>
          <a:xfrm>
            <a:off x="11399321" y="29412571"/>
            <a:ext cx="10192812" cy="253380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Protection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Over-voltage shutdown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Under-voltage lockout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en-US" sz="3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C43906-C920-40AD-8681-1E6F0106ED37}"/>
              </a:ext>
            </a:extLst>
          </p:cNvPr>
          <p:cNvSpPr txBox="1"/>
          <p:nvPr/>
        </p:nvSpPr>
        <p:spPr>
          <a:xfrm>
            <a:off x="27865038" y="26043093"/>
            <a:ext cx="54636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Network Communication 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TCP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Encryption : RSA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I2C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Microcontroller management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Data Ledger 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Block Chain 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Error Handling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Sensors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Network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Power Subsystem</a:t>
            </a:r>
          </a:p>
          <a:p>
            <a:pPr marL="422910">
              <a:tabLst>
                <a:tab pos="457200" algn="l"/>
              </a:tabLst>
            </a:pPr>
            <a:endParaRPr lang="en-US" sz="3000" dirty="0"/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1CC7B026-A86A-4764-87B7-A351D0F60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571774"/>
              </p:ext>
            </p:extLst>
          </p:nvPr>
        </p:nvGraphicFramePr>
        <p:xfrm>
          <a:off x="33674374" y="6338638"/>
          <a:ext cx="9678445" cy="1219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2846">
                  <a:extLst>
                    <a:ext uri="{9D8B030D-6E8A-4147-A177-3AD203B41FA5}">
                      <a16:colId xmlns:a16="http://schemas.microsoft.com/office/drawing/2014/main" val="2084266610"/>
                    </a:ext>
                  </a:extLst>
                </a:gridCol>
                <a:gridCol w="3623331">
                  <a:extLst>
                    <a:ext uri="{9D8B030D-6E8A-4147-A177-3AD203B41FA5}">
                      <a16:colId xmlns:a16="http://schemas.microsoft.com/office/drawing/2014/main" val="1409258798"/>
                    </a:ext>
                  </a:extLst>
                </a:gridCol>
                <a:gridCol w="3622268">
                  <a:extLst>
                    <a:ext uri="{9D8B030D-6E8A-4147-A177-3AD203B41FA5}">
                      <a16:colId xmlns:a16="http://schemas.microsoft.com/office/drawing/2014/main" val="2963056059"/>
                    </a:ext>
                  </a:extLst>
                </a:gridCol>
              </a:tblGrid>
              <a:tr h="358685">
                <a:tc>
                  <a:txBody>
                    <a:bodyPr/>
                    <a:lstStyle/>
                    <a:p>
                      <a:r>
                        <a:rPr lang="en-US" sz="2000" dirty="0"/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13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131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131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78686"/>
                  </a:ext>
                </a:extLst>
              </a:tr>
              <a:tr h="720159"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Data Ledger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Verifiable data record.</a:t>
                      </a:r>
                    </a:p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Store 3 years of records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Storage size: 1.85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Gbytes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0629"/>
                  </a:ext>
                </a:extLst>
              </a:tr>
            </a:tbl>
          </a:graphicData>
        </a:graphic>
      </p:graphicFrame>
      <p:pic>
        <p:nvPicPr>
          <p:cNvPr id="5" name="Picture 6" descr="Image result for sleepy pi microcontroller">
            <a:extLst>
              <a:ext uri="{FF2B5EF4-FFF2-40B4-BE49-F238E27FC236}">
                <a16:creationId xmlns:a16="http://schemas.microsoft.com/office/drawing/2014/main" id="{A4D79FD0-F068-4FAD-959C-3CFE1A415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480" y="28566272"/>
            <a:ext cx="2956378" cy="332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NA219 sensor">
            <a:extLst>
              <a:ext uri="{FF2B5EF4-FFF2-40B4-BE49-F238E27FC236}">
                <a16:creationId xmlns:a16="http://schemas.microsoft.com/office/drawing/2014/main" id="{23587677-A462-4982-AEB6-BB9D5F7C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2" y="28566272"/>
            <a:ext cx="2884409" cy="332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flat screen television&#10;&#10;Description automatically generated">
            <a:extLst>
              <a:ext uri="{FF2B5EF4-FFF2-40B4-BE49-F238E27FC236}">
                <a16:creationId xmlns:a16="http://schemas.microsoft.com/office/drawing/2014/main" id="{8049877D-346C-492A-9168-AC966D198E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475" y="28566273"/>
            <a:ext cx="3067487" cy="3322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9FB377-7FFB-46F5-B614-CCFA852D1C00}"/>
              </a:ext>
            </a:extLst>
          </p:cNvPr>
          <p:cNvSpPr txBox="1"/>
          <p:nvPr/>
        </p:nvSpPr>
        <p:spPr>
          <a:xfrm>
            <a:off x="11525181" y="17948893"/>
            <a:ext cx="923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/>
              <a:t>Microcontroller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943E9E-4BA9-4C6B-AAAD-F66CF1B93157}"/>
              </a:ext>
            </a:extLst>
          </p:cNvPr>
          <p:cNvSpPr/>
          <p:nvPr/>
        </p:nvSpPr>
        <p:spPr>
          <a:xfrm>
            <a:off x="26264485" y="18040155"/>
            <a:ext cx="522861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u="sng" dirty="0"/>
              <a:t>Microprocessor</a:t>
            </a:r>
          </a:p>
        </p:txBody>
      </p:sp>
      <p:graphicFrame>
        <p:nvGraphicFramePr>
          <p:cNvPr id="53" name="Table 45">
            <a:extLst>
              <a:ext uri="{FF2B5EF4-FFF2-40B4-BE49-F238E27FC236}">
                <a16:creationId xmlns:a16="http://schemas.microsoft.com/office/drawing/2014/main" id="{FA051137-CA9C-4A3F-A115-77F87C842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24370"/>
              </p:ext>
            </p:extLst>
          </p:nvPr>
        </p:nvGraphicFramePr>
        <p:xfrm>
          <a:off x="33659207" y="13585421"/>
          <a:ext cx="9682620" cy="8229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93781">
                  <a:extLst>
                    <a:ext uri="{9D8B030D-6E8A-4147-A177-3AD203B41FA5}">
                      <a16:colId xmlns:a16="http://schemas.microsoft.com/office/drawing/2014/main" val="2084266610"/>
                    </a:ext>
                  </a:extLst>
                </a:gridCol>
                <a:gridCol w="7188839">
                  <a:extLst>
                    <a:ext uri="{9D8B030D-6E8A-4147-A177-3AD203B41FA5}">
                      <a16:colId xmlns:a16="http://schemas.microsoft.com/office/drawing/2014/main" val="1409258798"/>
                    </a:ext>
                  </a:extLst>
                </a:gridCol>
              </a:tblGrid>
              <a:tr h="72015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Power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3-day minimum battery life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0629"/>
                  </a:ext>
                </a:extLst>
              </a:tr>
            </a:tbl>
          </a:graphicData>
        </a:graphic>
      </p:graphicFrame>
      <p:graphicFrame>
        <p:nvGraphicFramePr>
          <p:cNvPr id="54" name="Table 45">
            <a:extLst>
              <a:ext uri="{FF2B5EF4-FFF2-40B4-BE49-F238E27FC236}">
                <a16:creationId xmlns:a16="http://schemas.microsoft.com/office/drawing/2014/main" id="{1E31E4B1-8DE2-414E-AC35-E84B4285E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729146"/>
              </p:ext>
            </p:extLst>
          </p:nvPr>
        </p:nvGraphicFramePr>
        <p:xfrm>
          <a:off x="33659207" y="19606307"/>
          <a:ext cx="9678446" cy="201168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33910">
                  <a:extLst>
                    <a:ext uri="{9D8B030D-6E8A-4147-A177-3AD203B41FA5}">
                      <a16:colId xmlns:a16="http://schemas.microsoft.com/office/drawing/2014/main" val="2084266610"/>
                    </a:ext>
                  </a:extLst>
                </a:gridCol>
                <a:gridCol w="3450510">
                  <a:extLst>
                    <a:ext uri="{9D8B030D-6E8A-4147-A177-3AD203B41FA5}">
                      <a16:colId xmlns:a16="http://schemas.microsoft.com/office/drawing/2014/main" val="1409258798"/>
                    </a:ext>
                  </a:extLst>
                </a:gridCol>
                <a:gridCol w="3794026">
                  <a:extLst>
                    <a:ext uri="{9D8B030D-6E8A-4147-A177-3AD203B41FA5}">
                      <a16:colId xmlns:a16="http://schemas.microsoft.com/office/drawing/2014/main" val="3626143287"/>
                    </a:ext>
                  </a:extLst>
                </a:gridCol>
              </a:tblGrid>
              <a:tr h="56615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Communication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Neglects unauthorized transmissions.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Retransmitted Blocks: 1.2%</a:t>
                      </a:r>
                    </a:p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Time to Transmit: 1.02 seconds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0629"/>
                  </a:ext>
                </a:extLst>
              </a:tr>
              <a:tr h="566159">
                <a:tc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Overall System</a:t>
                      </a:r>
                    </a:p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Samples sensor every 30 seconds.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121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104032"/>
                  </a:ext>
                </a:extLst>
              </a:tr>
            </a:tbl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8BBBF8B3-6FD0-4B20-ACA0-9ADBBD47D4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438028"/>
              </p:ext>
            </p:extLst>
          </p:nvPr>
        </p:nvGraphicFramePr>
        <p:xfrm>
          <a:off x="33651870" y="21655164"/>
          <a:ext cx="9674644" cy="51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C5D7D18-394E-46DA-95B2-FCA975D94993}"/>
              </a:ext>
            </a:extLst>
          </p:cNvPr>
          <p:cNvSpPr txBox="1"/>
          <p:nvPr/>
        </p:nvSpPr>
        <p:spPr>
          <a:xfrm>
            <a:off x="17069544" y="17459084"/>
            <a:ext cx="10057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Both Devices are located in a IP65 rated box at the Pond.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BC7A076C-9924-43B9-BF09-C36073B14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531542"/>
              </p:ext>
            </p:extLst>
          </p:nvPr>
        </p:nvGraphicFramePr>
        <p:xfrm>
          <a:off x="33668640" y="14419358"/>
          <a:ext cx="9659579" cy="5136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89" name="Table 45">
            <a:extLst>
              <a:ext uri="{FF2B5EF4-FFF2-40B4-BE49-F238E27FC236}">
                <a16:creationId xmlns:a16="http://schemas.microsoft.com/office/drawing/2014/main" id="{D07198F4-6647-4364-BBA4-793FD3BBD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266833"/>
              </p:ext>
            </p:extLst>
          </p:nvPr>
        </p:nvGraphicFramePr>
        <p:xfrm>
          <a:off x="33655798" y="26815913"/>
          <a:ext cx="9686029" cy="100709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54708">
                  <a:extLst>
                    <a:ext uri="{9D8B030D-6E8A-4147-A177-3AD203B41FA5}">
                      <a16:colId xmlns:a16="http://schemas.microsoft.com/office/drawing/2014/main" val="2084266610"/>
                    </a:ext>
                  </a:extLst>
                </a:gridCol>
                <a:gridCol w="6731321">
                  <a:extLst>
                    <a:ext uri="{9D8B030D-6E8A-4147-A177-3AD203B41FA5}">
                      <a16:colId xmlns:a16="http://schemas.microsoft.com/office/drawing/2014/main" val="1409258798"/>
                    </a:ext>
                  </a:extLst>
                </a:gridCol>
              </a:tblGrid>
              <a:tr h="100709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Graphical User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Display past and current water level, Battery life, 3 Clicks maximum to any location within GUI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406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1EFEC92-5909-4C4D-98CA-C56B80542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962" y="1320485"/>
            <a:ext cx="2086925" cy="2782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9423898-DDC2-4688-B3AD-67B7670D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9207" y="7583916"/>
            <a:ext cx="9671111" cy="59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5AD5C43D-229F-491D-92E9-03D7554EA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46" y="6914937"/>
            <a:ext cx="14020251" cy="8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4E5804D-EB7B-4F14-A003-64D1214A4074}"/>
              </a:ext>
            </a:extLst>
          </p:cNvPr>
          <p:cNvSpPr txBox="1"/>
          <p:nvPr/>
        </p:nvSpPr>
        <p:spPr>
          <a:xfrm>
            <a:off x="14640265" y="26855068"/>
            <a:ext cx="61189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Communication 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I2C  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UART</a:t>
            </a:r>
          </a:p>
          <a:p>
            <a:pPr marL="685800" indent="-6858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/>
              <a:t>Power Management </a:t>
            </a:r>
          </a:p>
          <a:p>
            <a:pPr marL="1280160" indent="-857250"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US" sz="3200" dirty="0"/>
              <a:t>Relay control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9A26BF-A0BA-4CD9-80A8-4DF862E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1983" y="24485122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ABA7C6B6-9D9D-42F5-9C80-140ED331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177" y="19193374"/>
            <a:ext cx="10851026" cy="6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38">
            <a:extLst>
              <a:ext uri="{FF2B5EF4-FFF2-40B4-BE49-F238E27FC236}">
                <a16:creationId xmlns:a16="http://schemas.microsoft.com/office/drawing/2014/main" id="{820F08EE-A152-415A-BC84-F4ECC025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239" y="19055819"/>
            <a:ext cx="10780303" cy="992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1A030400-7D61-48A6-AD1E-D1E4B193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8250" y="25741647"/>
            <a:ext cx="8435394" cy="61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AC490FEE-EEF0-4D0D-9761-C82873EF1E2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893" y="18519353"/>
            <a:ext cx="4364653" cy="2212735"/>
          </a:xfrm>
          <a:prstGeom prst="rect">
            <a:avLst/>
          </a:prstGeom>
        </p:spPr>
      </p:pic>
      <p:pic>
        <p:nvPicPr>
          <p:cNvPr id="34" name="Picture 33" descr="A picture containing clock&#10;&#10;Description automatically generated">
            <a:extLst>
              <a:ext uri="{FF2B5EF4-FFF2-40B4-BE49-F238E27FC236}">
                <a16:creationId xmlns:a16="http://schemas.microsoft.com/office/drawing/2014/main" id="{51BA485A-6694-4207-8EFC-DDF24A342F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73" y="18458857"/>
            <a:ext cx="2448570" cy="244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A6755D-3267-4E34-8314-4E7540146F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749133" y="24484347"/>
            <a:ext cx="1266825" cy="1257300"/>
          </a:xfrm>
          <a:prstGeom prst="rect">
            <a:avLst/>
          </a:prstGeom>
        </p:spPr>
      </p:pic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74ED6E78-A5BD-4A89-8334-3F1AA6CF33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699" y="17168732"/>
            <a:ext cx="2932350" cy="25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B5672FFAAC94BB6FA9D48A37EAD30" ma:contentTypeVersion="10" ma:contentTypeDescription="Create a new document." ma:contentTypeScope="" ma:versionID="dfe8fa25fb70f98fb97bed69ee50b36f">
  <xsd:schema xmlns:xsd="http://www.w3.org/2001/XMLSchema" xmlns:xs="http://www.w3.org/2001/XMLSchema" xmlns:p="http://schemas.microsoft.com/office/2006/metadata/properties" xmlns:ns2="13791d81-0725-4503-85dd-6e62dce54037" xmlns:ns3="55bd164c-7365-4f0b-8774-3985ccf3647f" targetNamespace="http://schemas.microsoft.com/office/2006/metadata/properties" ma:root="true" ma:fieldsID="2ef76ca98854ce7022dd7f7b1e2a2d47" ns2:_="" ns3:_="">
    <xsd:import namespace="13791d81-0725-4503-85dd-6e62dce54037"/>
    <xsd:import namespace="55bd164c-7365-4f0b-8774-3985ccf36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791d81-0725-4503-85dd-6e62dce540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bd164c-7365-4f0b-8774-3985ccf3647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59A60-2027-4F3F-B025-EBB5F861A8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EF036C-EB97-45EA-A54F-AF7E9D5927FA}">
  <ds:schemaRefs>
    <ds:schemaRef ds:uri="http://purl.org/dc/elements/1.1/"/>
    <ds:schemaRef ds:uri="http://schemas.microsoft.com/office/2006/metadata/properties"/>
    <ds:schemaRef ds:uri="55bd164c-7365-4f0b-8774-3985ccf3647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3791d81-0725-4503-85dd-6e62dce5403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00DDEC8-06BE-45B7-B1A1-C6EE5C447B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791d81-0725-4503-85dd-6e62dce54037"/>
    <ds:schemaRef ds:uri="55bd164c-7365-4f0b-8774-3985ccf36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Elephant</vt:lpstr>
      <vt:lpstr>Times New Roman</vt:lpstr>
      <vt:lpstr>Wingdings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2015-04-27T01:48:48Z</dcterms:created>
  <dcterms:modified xsi:type="dcterms:W3CDTF">2019-12-02T00:21:06Z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  <property fmtid="{D5CDD505-2E9C-101B-9397-08002B2CF9AE}" pid="3" name="ContentTypeId">
    <vt:lpwstr>0x01010022EB5672FFAAC94BB6FA9D48A37EAD30</vt:lpwstr>
  </property>
</Properties>
</file>