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385" r:id="rId3"/>
    <p:sldId id="298" r:id="rId4"/>
    <p:sldId id="386" r:id="rId5"/>
    <p:sldId id="393" r:id="rId6"/>
    <p:sldId id="395" r:id="rId7"/>
    <p:sldId id="387" r:id="rId8"/>
    <p:sldId id="389" r:id="rId9"/>
    <p:sldId id="396" r:id="rId10"/>
    <p:sldId id="394" r:id="rId11"/>
    <p:sldId id="397" r:id="rId12"/>
    <p:sldId id="399" r:id="rId13"/>
    <p:sldId id="392" r:id="rId14"/>
    <p:sldId id="400" r:id="rId15"/>
    <p:sldId id="403" r:id="rId16"/>
    <p:sldId id="404" r:id="rId17"/>
    <p:sldId id="4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99"/>
    <a:srgbClr val="0B0080"/>
    <a:srgbClr val="0563C2"/>
    <a:srgbClr val="008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05" autoAdjust="0"/>
    <p:restoredTop sz="88494" autoAdjust="0"/>
  </p:normalViewPr>
  <p:slideViewPr>
    <p:cSldViewPr snapToGrid="0" snapToObjects="1">
      <p:cViewPr>
        <p:scale>
          <a:sx n="65" d="100"/>
          <a:sy n="65" d="100"/>
        </p:scale>
        <p:origin x="24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65BEA-C5C0-964A-A3AA-3CE1F411D504}"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95946-281A-E34F-A17F-C6AEE85C9AE2}" type="slidenum">
              <a:rPr lang="en-US" smtClean="0"/>
              <a:t>‹#›</a:t>
            </a:fld>
            <a:endParaRPr lang="en-US"/>
          </a:p>
        </p:txBody>
      </p:sp>
    </p:spTree>
    <p:extLst>
      <p:ext uri="{BB962C8B-B14F-4D97-AF65-F5344CB8AC3E}">
        <p14:creationId xmlns:p14="http://schemas.microsoft.com/office/powerpoint/2010/main" val="3247368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omputer_scienc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Client-server_model" TargetMode="External"/><Relationship Id="rId5" Type="http://schemas.openxmlformats.org/officeDocument/2006/relationships/hyperlink" Target="https://en.wikipedia.org/wiki/Process_(computing)" TargetMode="External"/><Relationship Id="rId4" Type="http://schemas.openxmlformats.org/officeDocument/2006/relationships/hyperlink" Target="https://en.wikipedia.org/wiki/Operating_system"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History_of_the_Berkeley_Software_Distribution#4.2BSD" TargetMode="External"/><Relationship Id="rId13" Type="http://schemas.openxmlformats.org/officeDocument/2006/relationships/hyperlink" Target="https://en.wikipedia.org/wiki/Standard_streams" TargetMode="External"/><Relationship Id="rId3" Type="http://schemas.openxmlformats.org/officeDocument/2006/relationships/hyperlink" Target="https://en.wikipedia.org/wiki/Application_programming_interface" TargetMode="External"/><Relationship Id="rId7" Type="http://schemas.openxmlformats.org/officeDocument/2006/relationships/hyperlink" Target="https://en.wikipedia.org/wiki/Library_(computing)" TargetMode="External"/><Relationship Id="rId12" Type="http://schemas.openxmlformats.org/officeDocument/2006/relationships/hyperlink" Target="https://en.wikipedia.org/wiki/Unix_philosophy" TargetMode="External"/><Relationship Id="rId2" Type="http://schemas.openxmlformats.org/officeDocument/2006/relationships/slide" Target="../slides/slide7.xml"/><Relationship Id="rId16" Type="http://schemas.openxmlformats.org/officeDocument/2006/relationships/hyperlink" Target="https://en.wikipedia.org/wiki/Berkeley_Software_Distribution" TargetMode="External"/><Relationship Id="rId1" Type="http://schemas.openxmlformats.org/officeDocument/2006/relationships/notesMaster" Target="../notesMasters/notesMaster1.xml"/><Relationship Id="rId6" Type="http://schemas.openxmlformats.org/officeDocument/2006/relationships/hyperlink" Target="https://en.wikipedia.org/wiki/Inter-process_communication" TargetMode="External"/><Relationship Id="rId11" Type="http://schemas.openxmlformats.org/officeDocument/2006/relationships/hyperlink" Target="https://en.wikipedia.org/wiki/File_handle" TargetMode="External"/><Relationship Id="rId5" Type="http://schemas.openxmlformats.org/officeDocument/2006/relationships/hyperlink" Target="https://en.wikipedia.org/wiki/Unix_domain_socket" TargetMode="External"/><Relationship Id="rId15" Type="http://schemas.openxmlformats.org/officeDocument/2006/relationships/hyperlink" Target="https://en.wikipedia.org/wiki/POSIX" TargetMode="External"/><Relationship Id="rId10" Type="http://schemas.openxmlformats.org/officeDocument/2006/relationships/hyperlink" Target="https://en.wikipedia.org/wiki/File_descriptor" TargetMode="External"/><Relationship Id="rId4" Type="http://schemas.openxmlformats.org/officeDocument/2006/relationships/hyperlink" Target="https://en.wikipedia.org/wiki/Internet_socket" TargetMode="External"/><Relationship Id="rId9" Type="http://schemas.openxmlformats.org/officeDocument/2006/relationships/hyperlink" Target="https://en.wikipedia.org/wiki/Handle_(computing)" TargetMode="External"/><Relationship Id="rId14" Type="http://schemas.openxmlformats.org/officeDocument/2006/relationships/hyperlink" Target="https://en.wikipedia.org/wiki/De_facto_standar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t>
            </a:r>
            <a:r>
              <a:rPr lang="en-GB" dirty="0" smtClean="0">
                <a:hlinkClick r:id="rId3" tooltip="Computer science"/>
              </a:rPr>
              <a:t>computer science</a:t>
            </a:r>
            <a:r>
              <a:rPr lang="en-GB" dirty="0" smtClean="0"/>
              <a:t>, </a:t>
            </a:r>
            <a:r>
              <a:rPr lang="en-GB" b="1" dirty="0" smtClean="0"/>
              <a:t>inter-process communication</a:t>
            </a:r>
            <a:r>
              <a:rPr lang="en-GB" dirty="0" smtClean="0"/>
              <a:t> or </a:t>
            </a:r>
            <a:r>
              <a:rPr lang="en-GB" b="1" dirty="0" err="1" smtClean="0"/>
              <a:t>interprocess</a:t>
            </a:r>
            <a:r>
              <a:rPr lang="en-GB" b="1" dirty="0" smtClean="0"/>
              <a:t> communication</a:t>
            </a:r>
            <a:r>
              <a:rPr lang="en-GB" dirty="0" smtClean="0"/>
              <a:t> (</a:t>
            </a:r>
            <a:r>
              <a:rPr lang="en-GB" b="1" dirty="0" smtClean="0"/>
              <a:t>IPC</a:t>
            </a:r>
            <a:r>
              <a:rPr lang="en-GB" dirty="0" smtClean="0"/>
              <a:t>) refers specifically to the mechanisms an </a:t>
            </a:r>
            <a:r>
              <a:rPr lang="en-GB" dirty="0" smtClean="0">
                <a:hlinkClick r:id="rId4" tooltip="Operating system"/>
              </a:rPr>
              <a:t>operating system</a:t>
            </a:r>
            <a:r>
              <a:rPr lang="en-GB" dirty="0" smtClean="0"/>
              <a:t> provides to allow the </a:t>
            </a:r>
            <a:r>
              <a:rPr lang="en-GB" dirty="0" smtClean="0">
                <a:hlinkClick r:id="rId5" tooltip="Process (computing)"/>
              </a:rPr>
              <a:t>processes</a:t>
            </a:r>
            <a:r>
              <a:rPr lang="en-GB" dirty="0" smtClean="0"/>
              <a:t> to manage shared data. Typically, applications can use IPC, categorized as </a:t>
            </a:r>
            <a:r>
              <a:rPr lang="en-GB" dirty="0" smtClean="0">
                <a:hlinkClick r:id="rId6" tooltip="Client-server model"/>
              </a:rPr>
              <a:t>clients and servers</a:t>
            </a:r>
            <a:r>
              <a:rPr lang="en-GB" dirty="0" smtClean="0"/>
              <a:t>, where the client requests data and the server responds to client requests</a:t>
            </a:r>
            <a:r>
              <a:rPr lang="en-GB" dirty="0" smtClean="0"/>
              <a:t>. </a:t>
            </a:r>
            <a:endParaRPr lang="en-GB" dirty="0"/>
          </a:p>
        </p:txBody>
      </p:sp>
      <p:sp>
        <p:nvSpPr>
          <p:cNvPr id="4" name="Slide Number Placeholder 3"/>
          <p:cNvSpPr>
            <a:spLocks noGrp="1"/>
          </p:cNvSpPr>
          <p:nvPr>
            <p:ph type="sldNum" sz="quarter" idx="10"/>
          </p:nvPr>
        </p:nvSpPr>
        <p:spPr/>
        <p:txBody>
          <a:bodyPr/>
          <a:lstStyle/>
          <a:p>
            <a:fld id="{8CA95946-281A-E34F-A17F-C6AEE85C9AE2}" type="slidenum">
              <a:rPr lang="en-US" smtClean="0"/>
              <a:t>4</a:t>
            </a:fld>
            <a:endParaRPr lang="en-US"/>
          </a:p>
        </p:txBody>
      </p:sp>
    </p:spTree>
    <p:extLst>
      <p:ext uri="{BB962C8B-B14F-4D97-AF65-F5344CB8AC3E}">
        <p14:creationId xmlns:p14="http://schemas.microsoft.com/office/powerpoint/2010/main" val="132699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Berkeley sockets</a:t>
            </a:r>
            <a:r>
              <a:rPr lang="en-GB" dirty="0" smtClean="0"/>
              <a:t> is an </a:t>
            </a:r>
            <a:r>
              <a:rPr lang="en-GB" dirty="0" smtClean="0">
                <a:hlinkClick r:id="rId3" tooltip="Application programming interface"/>
              </a:rPr>
              <a:t>application programming interface</a:t>
            </a:r>
            <a:r>
              <a:rPr lang="en-GB" dirty="0" smtClean="0"/>
              <a:t> (API) for </a:t>
            </a:r>
            <a:r>
              <a:rPr lang="en-GB" dirty="0" smtClean="0">
                <a:hlinkClick r:id="rId4" tooltip="Internet socket"/>
              </a:rPr>
              <a:t>Internet sockets</a:t>
            </a:r>
            <a:r>
              <a:rPr lang="en-GB" dirty="0" smtClean="0"/>
              <a:t> and </a:t>
            </a:r>
            <a:r>
              <a:rPr lang="en-GB" dirty="0" smtClean="0">
                <a:hlinkClick r:id="rId5" tooltip="Unix domain socket"/>
              </a:rPr>
              <a:t>Unix domain sockets</a:t>
            </a:r>
            <a:r>
              <a:rPr lang="en-GB" dirty="0" smtClean="0"/>
              <a:t>, used for </a:t>
            </a:r>
            <a:r>
              <a:rPr lang="en-GB" dirty="0" smtClean="0">
                <a:hlinkClick r:id="rId6" tooltip="Inter-process communication"/>
              </a:rPr>
              <a:t>inter-process communication</a:t>
            </a:r>
            <a:r>
              <a:rPr lang="en-GB" dirty="0" smtClean="0"/>
              <a:t> (IPC). It is commonly implemented as a </a:t>
            </a:r>
            <a:r>
              <a:rPr lang="en-GB" dirty="0" smtClean="0">
                <a:hlinkClick r:id="rId7" tooltip="Library (computing)"/>
              </a:rPr>
              <a:t>library</a:t>
            </a:r>
            <a:r>
              <a:rPr lang="en-GB" dirty="0" smtClean="0"/>
              <a:t> of linkable modules. It originated with the </a:t>
            </a:r>
            <a:r>
              <a:rPr lang="en-GB" dirty="0" smtClean="0">
                <a:hlinkClick r:id="rId8" tooltip="History of the Berkeley Software Distribution"/>
              </a:rPr>
              <a:t>4.2BSD Unix</a:t>
            </a:r>
            <a:r>
              <a:rPr lang="en-GB" dirty="0" smtClean="0"/>
              <a:t> operating system, released in 1983. </a:t>
            </a:r>
          </a:p>
          <a:p>
            <a:r>
              <a:rPr lang="en-GB" dirty="0" smtClean="0"/>
              <a:t>A socket is an abstract representation (</a:t>
            </a:r>
            <a:r>
              <a:rPr lang="en-GB" dirty="0" smtClean="0">
                <a:hlinkClick r:id="rId9" tooltip="Handle (computing)"/>
              </a:rPr>
              <a:t>handle</a:t>
            </a:r>
            <a:r>
              <a:rPr lang="en-GB" dirty="0" smtClean="0"/>
              <a:t>) for the local endpoint of a network communication path. The Berkeley sockets API represents it as a </a:t>
            </a:r>
            <a:r>
              <a:rPr lang="en-GB" dirty="0" smtClean="0">
                <a:hlinkClick r:id="rId10" tooltip="File descriptor"/>
              </a:rPr>
              <a:t>file descriptor</a:t>
            </a:r>
            <a:r>
              <a:rPr lang="en-GB" dirty="0" smtClean="0"/>
              <a:t> (</a:t>
            </a:r>
            <a:r>
              <a:rPr lang="en-GB" dirty="0" smtClean="0">
                <a:hlinkClick r:id="rId11" tooltip="File handle"/>
              </a:rPr>
              <a:t>file handle</a:t>
            </a:r>
            <a:r>
              <a:rPr lang="en-GB" dirty="0" smtClean="0"/>
              <a:t>) in the </a:t>
            </a:r>
            <a:r>
              <a:rPr lang="en-GB" dirty="0" smtClean="0">
                <a:hlinkClick r:id="rId12" tooltip="Unix philosophy"/>
              </a:rPr>
              <a:t>Unix philosophy</a:t>
            </a:r>
            <a:r>
              <a:rPr lang="en-GB" dirty="0" smtClean="0"/>
              <a:t> that provides a common interface for input and output to </a:t>
            </a:r>
            <a:r>
              <a:rPr lang="en-GB" dirty="0" smtClean="0">
                <a:hlinkClick r:id="rId13" tooltip="Standard streams"/>
              </a:rPr>
              <a:t>streams</a:t>
            </a:r>
            <a:r>
              <a:rPr lang="en-GB" dirty="0" smtClean="0"/>
              <a:t> of data. </a:t>
            </a:r>
          </a:p>
          <a:p>
            <a:r>
              <a:rPr lang="en-GB" dirty="0" smtClean="0"/>
              <a:t>Berkeley sockets evolved with little modification from a </a:t>
            </a:r>
            <a:r>
              <a:rPr lang="en-GB" i="1" dirty="0" smtClean="0">
                <a:hlinkClick r:id="rId14" tooltip="De facto standard"/>
              </a:rPr>
              <a:t>de facto</a:t>
            </a:r>
            <a:r>
              <a:rPr lang="en-GB" dirty="0" smtClean="0">
                <a:hlinkClick r:id="rId14" tooltip="De facto standard"/>
              </a:rPr>
              <a:t> standard</a:t>
            </a:r>
            <a:r>
              <a:rPr lang="en-GB" dirty="0" smtClean="0"/>
              <a:t> into a component of the </a:t>
            </a:r>
            <a:r>
              <a:rPr lang="en-GB" dirty="0" smtClean="0">
                <a:hlinkClick r:id="rId15" tooltip="POSIX"/>
              </a:rPr>
              <a:t>POSIX</a:t>
            </a:r>
            <a:r>
              <a:rPr lang="en-GB" dirty="0" smtClean="0"/>
              <a:t> specification. The term </a:t>
            </a:r>
            <a:r>
              <a:rPr lang="en-GB" b="1" dirty="0" smtClean="0"/>
              <a:t>POSIX sockets</a:t>
            </a:r>
            <a:r>
              <a:rPr lang="en-GB" dirty="0" smtClean="0"/>
              <a:t> is essentially synonymous with </a:t>
            </a:r>
            <a:r>
              <a:rPr lang="en-GB" i="1" dirty="0" smtClean="0"/>
              <a:t>Berkeley sockets</a:t>
            </a:r>
            <a:r>
              <a:rPr lang="en-GB" dirty="0" smtClean="0"/>
              <a:t>, but they are also known as </a:t>
            </a:r>
            <a:r>
              <a:rPr lang="en-GB" i="1" dirty="0" smtClean="0"/>
              <a:t>BSD sockets</a:t>
            </a:r>
            <a:r>
              <a:rPr lang="en-GB" dirty="0" smtClean="0"/>
              <a:t>, acknowledging the first implementation in the </a:t>
            </a:r>
            <a:r>
              <a:rPr lang="en-GB" dirty="0" smtClean="0">
                <a:hlinkClick r:id="rId16" tooltip="Berkeley Software Distribution"/>
              </a:rPr>
              <a:t>Berkeley Software Distribution</a:t>
            </a:r>
            <a:r>
              <a:rPr lang="en-GB" dirty="0" smtClean="0"/>
              <a:t>. </a:t>
            </a:r>
          </a:p>
          <a:p>
            <a:endParaRPr lang="en-GB" dirty="0"/>
          </a:p>
        </p:txBody>
      </p:sp>
      <p:sp>
        <p:nvSpPr>
          <p:cNvPr id="4" name="Slide Number Placeholder 3"/>
          <p:cNvSpPr>
            <a:spLocks noGrp="1"/>
          </p:cNvSpPr>
          <p:nvPr>
            <p:ph type="sldNum" sz="quarter" idx="10"/>
          </p:nvPr>
        </p:nvSpPr>
        <p:spPr/>
        <p:txBody>
          <a:bodyPr/>
          <a:lstStyle/>
          <a:p>
            <a:fld id="{8CA95946-281A-E34F-A17F-C6AEE85C9AE2}" type="slidenum">
              <a:rPr lang="en-US" smtClean="0"/>
              <a:t>7</a:t>
            </a:fld>
            <a:endParaRPr lang="en-US"/>
          </a:p>
        </p:txBody>
      </p:sp>
    </p:spTree>
    <p:extLst>
      <p:ext uri="{BB962C8B-B14F-4D97-AF65-F5344CB8AC3E}">
        <p14:creationId xmlns:p14="http://schemas.microsoft.com/office/powerpoint/2010/main" val="371122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TOW ways sending and</a:t>
            </a:r>
            <a:r>
              <a:rPr lang="en-GB" baseline="0" dirty="0" smtClean="0"/>
              <a:t> receiving data basic example </a:t>
            </a:r>
            <a:endParaRPr lang="en-GB" dirty="0"/>
          </a:p>
        </p:txBody>
      </p:sp>
      <p:sp>
        <p:nvSpPr>
          <p:cNvPr id="4" name="Slide Number Placeholder 3"/>
          <p:cNvSpPr>
            <a:spLocks noGrp="1"/>
          </p:cNvSpPr>
          <p:nvPr>
            <p:ph type="sldNum" sz="quarter" idx="10"/>
          </p:nvPr>
        </p:nvSpPr>
        <p:spPr/>
        <p:txBody>
          <a:bodyPr/>
          <a:lstStyle/>
          <a:p>
            <a:fld id="{8CA95946-281A-E34F-A17F-C6AEE85C9AE2}" type="slidenum">
              <a:rPr lang="en-US" smtClean="0"/>
              <a:t>13</a:t>
            </a:fld>
            <a:endParaRPr lang="en-US"/>
          </a:p>
        </p:txBody>
      </p:sp>
    </p:spTree>
    <p:extLst>
      <p:ext uri="{BB962C8B-B14F-4D97-AF65-F5344CB8AC3E}">
        <p14:creationId xmlns:p14="http://schemas.microsoft.com/office/powerpoint/2010/main" val="84818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83E506-F52A-4D4A-9FEC-9ADCDC83F61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CEE950AC-D6EB-A441-9805-6F588DB97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2121C7D5-6353-D04B-961C-25E8358B1E68}"/>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5" name="Footer Placeholder 4">
            <a:extLst>
              <a:ext uri="{FF2B5EF4-FFF2-40B4-BE49-F238E27FC236}">
                <a16:creationId xmlns="" xmlns:a16="http://schemas.microsoft.com/office/drawing/2014/main" id="{6EABB016-28DE-0D45-8B67-424243DE1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64D5D71-1325-2742-AB55-8BA2A0BA192C}"/>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67120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FB3809-EFA5-9E4C-95ED-D71D0A4F96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57C30F6F-F25A-8747-9D94-205E28BFA0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A8C084C8-DF64-3544-AB8B-A06C67D04F61}"/>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5" name="Footer Placeholder 4">
            <a:extLst>
              <a:ext uri="{FF2B5EF4-FFF2-40B4-BE49-F238E27FC236}">
                <a16:creationId xmlns="" xmlns:a16="http://schemas.microsoft.com/office/drawing/2014/main" id="{715619A9-963E-D643-B64F-BAFAEAFB6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C761C22-8DC0-C64C-9F30-C903BB17AAB3}"/>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73287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2FE6F2C-E17A-9F4E-A978-1E54BB8D199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CB367755-F81D-6E43-887D-F49DE5744C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7EC40EA-D0B1-7943-B385-3CC3E94D91B9}"/>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5" name="Footer Placeholder 4">
            <a:extLst>
              <a:ext uri="{FF2B5EF4-FFF2-40B4-BE49-F238E27FC236}">
                <a16:creationId xmlns="" xmlns:a16="http://schemas.microsoft.com/office/drawing/2014/main" id="{FA4C204A-0E6F-304A-BD81-2C0216ACD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897B2BE-5E29-254C-BBF5-69C1BFF0F730}"/>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20767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1EB294-36D1-8B4F-9310-1D31D155F8A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FB604676-9ECA-324A-AA8B-859AE68CDB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3B598B67-9D8A-3C49-9E7C-DBF9DDCBC522}"/>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5" name="Footer Placeholder 4">
            <a:extLst>
              <a:ext uri="{FF2B5EF4-FFF2-40B4-BE49-F238E27FC236}">
                <a16:creationId xmlns="" xmlns:a16="http://schemas.microsoft.com/office/drawing/2014/main" id="{50F9313E-E34A-E749-BBFE-8918D0288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9675EED-06B8-4147-A537-EFF5C1B42A32}"/>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330912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06EDC-7EBC-7444-9F59-3D38AD4BE7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C80CD582-8B07-5547-8ECB-DFAEAD6A0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2053B6CB-028D-2949-85F6-694ECB6129E4}"/>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5" name="Footer Placeholder 4">
            <a:extLst>
              <a:ext uri="{FF2B5EF4-FFF2-40B4-BE49-F238E27FC236}">
                <a16:creationId xmlns="" xmlns:a16="http://schemas.microsoft.com/office/drawing/2014/main" id="{079E3027-2636-8842-8552-F2EA3ACBB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3326CE-1029-A245-BE00-EDF0C739BD72}"/>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696915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07C3CF-9BF6-DA40-A1E5-0D337851A5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45998EC2-7B33-9A4F-AEA4-EBB479AF1C9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6527A0B4-FB1C-7D47-AEE3-5D2664E1E4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E2166CE6-F6DA-6647-B9FE-F2F737AB76E6}"/>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6" name="Footer Placeholder 5">
            <a:extLst>
              <a:ext uri="{FF2B5EF4-FFF2-40B4-BE49-F238E27FC236}">
                <a16:creationId xmlns="" xmlns:a16="http://schemas.microsoft.com/office/drawing/2014/main" id="{FD5AF648-3F55-F844-B604-AAC77C08B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DA4C683-C2EF-794D-AE46-3C9809F905E6}"/>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36069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D941C-14F3-BF4E-B201-9DCE6D2FA7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9C31141F-0DEA-BE44-9E35-75D997B78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E79F366A-8C3A-B845-900F-2FE3EDC155E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E7F3A9F1-16E5-C54D-AB65-85ED1CB97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80E0B85E-0C2E-4249-B1CD-DE6B357544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AAFDAD24-E049-9345-9ECE-D22EAD061702}"/>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8" name="Footer Placeholder 7">
            <a:extLst>
              <a:ext uri="{FF2B5EF4-FFF2-40B4-BE49-F238E27FC236}">
                <a16:creationId xmlns="" xmlns:a16="http://schemas.microsoft.com/office/drawing/2014/main" id="{B4E1D5BF-87B8-E944-BB7F-ADE9CA4D03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D867366-438A-0948-9A3D-D95735A51642}"/>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17828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33A943-738C-674B-85D3-9D43BCAFF01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A5F97D44-1F39-BD4C-9EFC-F383FA9B2A15}"/>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4" name="Footer Placeholder 3">
            <a:extLst>
              <a:ext uri="{FF2B5EF4-FFF2-40B4-BE49-F238E27FC236}">
                <a16:creationId xmlns="" xmlns:a16="http://schemas.microsoft.com/office/drawing/2014/main" id="{ABB6D099-37B6-F04C-A9EA-15F1653FAD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45CF10A-3B49-CA4B-A7D5-23BE1BB337B5}"/>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37902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B49F785-7F95-474B-82E7-237F5886CC41}"/>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3" name="Footer Placeholder 2">
            <a:extLst>
              <a:ext uri="{FF2B5EF4-FFF2-40B4-BE49-F238E27FC236}">
                <a16:creationId xmlns="" xmlns:a16="http://schemas.microsoft.com/office/drawing/2014/main" id="{184CE0B8-4D51-D04D-BE0A-028CC5D839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ECA0808-F602-F140-A3C8-617D8DBB2EFB}"/>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416353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18133-29AE-EF40-B355-525DC1C982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2FD2FB6D-2479-D041-832D-C50142413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1BDB98B4-0F77-364B-B4B1-3DC55F6ED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1C4B109B-C7F4-4248-8096-D4A32D007CE4}"/>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6" name="Footer Placeholder 5">
            <a:extLst>
              <a:ext uri="{FF2B5EF4-FFF2-40B4-BE49-F238E27FC236}">
                <a16:creationId xmlns="" xmlns:a16="http://schemas.microsoft.com/office/drawing/2014/main" id="{5CB8D3E3-2F4C-8E43-BDC0-5BBFEDECE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8E7CA23-EF62-774E-AFD7-61E300A04426}"/>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244943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C95BD-7E09-B14F-BC48-0E450B481B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41FB91EE-3F93-D444-A18B-DC65D5D95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219F5D7-8820-9B42-A87C-E70A08991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C215B382-2ED4-F94A-A2D0-DA70AE9A9D50}"/>
              </a:ext>
            </a:extLst>
          </p:cNvPr>
          <p:cNvSpPr>
            <a:spLocks noGrp="1"/>
          </p:cNvSpPr>
          <p:nvPr>
            <p:ph type="dt" sz="half" idx="10"/>
          </p:nvPr>
        </p:nvSpPr>
        <p:spPr/>
        <p:txBody>
          <a:bodyPr/>
          <a:lstStyle/>
          <a:p>
            <a:fld id="{F7701A15-1AA8-A543-8A69-3B4BF3360F78}" type="datetimeFigureOut">
              <a:rPr lang="en-US" smtClean="0"/>
              <a:t>2/21/2021</a:t>
            </a:fld>
            <a:endParaRPr lang="en-US"/>
          </a:p>
        </p:txBody>
      </p:sp>
      <p:sp>
        <p:nvSpPr>
          <p:cNvPr id="6" name="Footer Placeholder 5">
            <a:extLst>
              <a:ext uri="{FF2B5EF4-FFF2-40B4-BE49-F238E27FC236}">
                <a16:creationId xmlns="" xmlns:a16="http://schemas.microsoft.com/office/drawing/2014/main" id="{6BEEECE4-AC58-8D42-A323-5D6ED552C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DAE7BEB-E58E-5748-AD06-15167F756AC4}"/>
              </a:ext>
            </a:extLst>
          </p:cNvPr>
          <p:cNvSpPr>
            <a:spLocks noGrp="1"/>
          </p:cNvSpPr>
          <p:nvPr>
            <p:ph type="sldNum" sz="quarter" idx="12"/>
          </p:nvPr>
        </p:nvSpPr>
        <p:spPr/>
        <p:txBody>
          <a:bodyPr/>
          <a:lstStyle/>
          <a:p>
            <a:fld id="{1307986A-6522-AA4A-BC27-239CAAFA8BE0}" type="slidenum">
              <a:rPr lang="en-US" smtClean="0"/>
              <a:t>‹#›</a:t>
            </a:fld>
            <a:endParaRPr lang="en-US"/>
          </a:p>
        </p:txBody>
      </p:sp>
    </p:spTree>
    <p:extLst>
      <p:ext uri="{BB962C8B-B14F-4D97-AF65-F5344CB8AC3E}">
        <p14:creationId xmlns:p14="http://schemas.microsoft.com/office/powerpoint/2010/main" val="154430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B34019B-77AD-E74C-BC63-E6CFDCF21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7A5AA913-D6B1-0141-841E-333B2776A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BC8B1AAD-A171-1F41-A99C-E4C9B4871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01A15-1AA8-A543-8A69-3B4BF3360F78}" type="datetimeFigureOut">
              <a:rPr lang="en-US" smtClean="0"/>
              <a:t>2/21/2021</a:t>
            </a:fld>
            <a:endParaRPr lang="en-US"/>
          </a:p>
        </p:txBody>
      </p:sp>
      <p:sp>
        <p:nvSpPr>
          <p:cNvPr id="5" name="Footer Placeholder 4">
            <a:extLst>
              <a:ext uri="{FF2B5EF4-FFF2-40B4-BE49-F238E27FC236}">
                <a16:creationId xmlns="" xmlns:a16="http://schemas.microsoft.com/office/drawing/2014/main" id="{83C40490-CBB1-614F-9ABF-848A9BE765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9B2A72C8-5754-9F42-B498-7B3A9EB99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7986A-6522-AA4A-BC27-239CAAFA8BE0}" type="slidenum">
              <a:rPr lang="en-US" smtClean="0"/>
              <a:t>‹#›</a:t>
            </a:fld>
            <a:endParaRPr lang="en-US"/>
          </a:p>
        </p:txBody>
      </p:sp>
    </p:spTree>
    <p:extLst>
      <p:ext uri="{BB962C8B-B14F-4D97-AF65-F5344CB8AC3E}">
        <p14:creationId xmlns:p14="http://schemas.microsoft.com/office/powerpoint/2010/main" val="22286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InternetSocketBasicDiagram_zhtw.p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C452144-C466-564C-9333-CAF1F6F79AA0}"/>
              </a:ext>
            </a:extLst>
          </p:cNvPr>
          <p:cNvSpPr>
            <a:spLocks noGrp="1"/>
          </p:cNvSpPr>
          <p:nvPr>
            <p:ph type="subTitle" idx="1"/>
          </p:nvPr>
        </p:nvSpPr>
        <p:spPr>
          <a:xfrm>
            <a:off x="1966912" y="5645150"/>
            <a:ext cx="8258176" cy="631825"/>
          </a:xfrm>
        </p:spPr>
        <p:txBody>
          <a:bodyPr anchor="ctr">
            <a:normAutofit/>
          </a:bodyPr>
          <a:lstStyle/>
          <a:p>
            <a:r>
              <a:rPr lang="en-US" sz="2800" dirty="0">
                <a:solidFill>
                  <a:schemeClr val="bg2">
                    <a:lumMod val="25000"/>
                  </a:schemeClr>
                </a:solidFill>
                <a:latin typeface="Arial" panose="020B0604020202020204" pitchFamily="34" charset="0"/>
                <a:cs typeface="Arial" panose="020B0604020202020204" pitchFamily="34" charset="0"/>
              </a:rPr>
              <a:t>Week </a:t>
            </a:r>
            <a:r>
              <a:rPr lang="en-US" sz="2800" dirty="0" smtClean="0">
                <a:solidFill>
                  <a:schemeClr val="bg2">
                    <a:lumMod val="25000"/>
                  </a:schemeClr>
                </a:solidFill>
                <a:latin typeface="Arial" panose="020B0604020202020204" pitchFamily="34" charset="0"/>
                <a:cs typeface="Arial" panose="020B0604020202020204" pitchFamily="34" charset="0"/>
              </a:rPr>
              <a:t>19</a:t>
            </a:r>
            <a:endParaRPr lang="en-US" sz="2800" dirty="0">
              <a:solidFill>
                <a:schemeClr val="bg2">
                  <a:lumMod val="2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56454EAB-9624-C84A-9143-32D25169319F}"/>
              </a:ext>
            </a:extLst>
          </p:cNvPr>
          <p:cNvPicPr>
            <a:picLocks noChangeAspect="1"/>
          </p:cNvPicPr>
          <p:nvPr/>
        </p:nvPicPr>
        <p:blipFill>
          <a:blip r:embed="rId2"/>
          <a:stretch>
            <a:fillRect/>
          </a:stretch>
        </p:blipFill>
        <p:spPr>
          <a:xfrm>
            <a:off x="10585133" y="288608"/>
            <a:ext cx="1422400" cy="1422400"/>
          </a:xfrm>
          <a:prstGeom prst="rect">
            <a:avLst/>
          </a:prstGeom>
        </p:spPr>
      </p:pic>
      <p:sp>
        <p:nvSpPr>
          <p:cNvPr id="11" name="Title 1">
            <a:extLst>
              <a:ext uri="{FF2B5EF4-FFF2-40B4-BE49-F238E27FC236}">
                <a16:creationId xmlns="" xmlns:a16="http://schemas.microsoft.com/office/drawing/2014/main" id="{8377DBAC-A26B-A04B-8514-55582F349383}"/>
              </a:ext>
            </a:extLst>
          </p:cNvPr>
          <p:cNvSpPr txBox="1">
            <a:spLocks/>
          </p:cNvSpPr>
          <p:nvPr/>
        </p:nvSpPr>
        <p:spPr>
          <a:xfrm>
            <a:off x="1524003" y="1999615"/>
            <a:ext cx="9144000" cy="276402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tx1">
                    <a:lumMod val="65000"/>
                    <a:lumOff val="35000"/>
                  </a:schemeClr>
                </a:solidFill>
                <a:latin typeface="Arial" panose="020B0604020202020204" pitchFamily="34" charset="0"/>
                <a:cs typeface="Arial" panose="020B0604020202020204" pitchFamily="34" charset="0"/>
              </a:rPr>
              <a:t>CST1510</a:t>
            </a:r>
            <a:r>
              <a:rPr lang="en-US" sz="7200" b="1" dirty="0">
                <a:solidFill>
                  <a:schemeClr val="tx1">
                    <a:lumMod val="65000"/>
                    <a:lumOff val="35000"/>
                  </a:schemeClr>
                </a:solidFill>
                <a:latin typeface="Arial" panose="020B0604020202020204" pitchFamily="34" charset="0"/>
                <a:cs typeface="Arial" panose="020B0604020202020204" pitchFamily="34" charset="0"/>
              </a:rPr>
              <a:t/>
            </a:r>
            <a:br>
              <a:rPr lang="en-US" sz="7200" b="1" dirty="0">
                <a:solidFill>
                  <a:schemeClr val="tx1">
                    <a:lumMod val="65000"/>
                    <a:lumOff val="35000"/>
                  </a:schemeClr>
                </a:solidFill>
                <a:latin typeface="Arial" panose="020B0604020202020204" pitchFamily="34" charset="0"/>
                <a:cs typeface="Arial" panose="020B0604020202020204" pitchFamily="34" charset="0"/>
              </a:rPr>
            </a:br>
            <a:r>
              <a:rPr lang="en-US" sz="3200" b="1" dirty="0">
                <a:solidFill>
                  <a:schemeClr val="tx1">
                    <a:lumMod val="65000"/>
                    <a:lumOff val="35000"/>
                  </a:schemeClr>
                </a:solidFill>
                <a:latin typeface="Arial" panose="020B0604020202020204" pitchFamily="34" charset="0"/>
                <a:cs typeface="Arial" panose="020B0604020202020204" pitchFamily="34" charset="0"/>
              </a:rPr>
              <a:t>Programming for data communication </a:t>
            </a:r>
            <a:br>
              <a:rPr lang="en-US" sz="3200" b="1" dirty="0">
                <a:solidFill>
                  <a:schemeClr val="tx1">
                    <a:lumMod val="65000"/>
                    <a:lumOff val="35000"/>
                  </a:schemeClr>
                </a:solidFill>
                <a:latin typeface="Arial" panose="020B0604020202020204" pitchFamily="34" charset="0"/>
                <a:cs typeface="Arial" panose="020B0604020202020204" pitchFamily="34" charset="0"/>
              </a:rPr>
            </a:br>
            <a:r>
              <a:rPr lang="en-US" sz="3200" b="1" dirty="0">
                <a:solidFill>
                  <a:schemeClr val="tx1">
                    <a:lumMod val="65000"/>
                    <a:lumOff val="35000"/>
                  </a:schemeClr>
                </a:solidFill>
                <a:latin typeface="Arial" panose="020B0604020202020204" pitchFamily="34" charset="0"/>
                <a:cs typeface="Arial" panose="020B0604020202020204" pitchFamily="34" charset="0"/>
              </a:rPr>
              <a:t>and data structure</a:t>
            </a:r>
          </a:p>
        </p:txBody>
      </p:sp>
    </p:spTree>
    <p:extLst>
      <p:ext uri="{BB962C8B-B14F-4D97-AF65-F5344CB8AC3E}">
        <p14:creationId xmlns:p14="http://schemas.microsoft.com/office/powerpoint/2010/main" val="108317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7" y="365125"/>
            <a:ext cx="12531968" cy="1325563"/>
          </a:xfrm>
        </p:spPr>
        <p:txBody>
          <a:bodyPr>
            <a:normAutofit fontScale="90000"/>
          </a:bodyPr>
          <a:lstStyle/>
          <a:p>
            <a:r>
              <a:rPr lang="en-GB" b="1" dirty="0" smtClean="0">
                <a:latin typeface="+mn-lt"/>
              </a:rPr>
              <a:t/>
            </a:r>
            <a:br>
              <a:rPr lang="en-GB" b="1" dirty="0" smtClean="0">
                <a:latin typeface="+mn-lt"/>
              </a:rPr>
            </a:br>
            <a:r>
              <a:rPr lang="en-GB" b="1" dirty="0" smtClean="0">
                <a:latin typeface="+mn-lt"/>
              </a:rPr>
              <a:t>General </a:t>
            </a:r>
            <a:r>
              <a:rPr lang="en-GB" b="1" dirty="0">
                <a:latin typeface="+mn-lt"/>
              </a:rPr>
              <a:t>socket </a:t>
            </a:r>
            <a:r>
              <a:rPr lang="en-GB" b="1" dirty="0" smtClean="0">
                <a:latin typeface="+mn-lt"/>
              </a:rPr>
              <a:t>methods used </a:t>
            </a:r>
            <a:r>
              <a:rPr lang="en-GB" b="1" dirty="0">
                <a:latin typeface="+mn-lt"/>
              </a:rPr>
              <a:t>in </a:t>
            </a:r>
            <a:r>
              <a:rPr lang="en-GB" b="1" u="sng" dirty="0" smtClean="0">
                <a:latin typeface="+mn-lt"/>
              </a:rPr>
              <a:t>both clients </a:t>
            </a:r>
            <a:r>
              <a:rPr lang="en-GB" b="1" u="sng" dirty="0">
                <a:latin typeface="+mn-lt"/>
              </a:rPr>
              <a:t>and servers</a:t>
            </a:r>
            <a:r>
              <a:rPr lang="en-GB" b="1" dirty="0">
                <a:latin typeface="+mn-lt"/>
              </a:rPr>
              <a:t>:</a:t>
            </a:r>
            <a:br>
              <a:rPr lang="en-GB" b="1" dirty="0">
                <a:latin typeface="+mn-lt"/>
              </a:rPr>
            </a:br>
            <a:endParaRPr lang="en-GB" b="1" dirty="0">
              <a:latin typeface="+mn-lt"/>
            </a:endParaRPr>
          </a:p>
        </p:txBody>
      </p:sp>
      <p:sp>
        <p:nvSpPr>
          <p:cNvPr id="3" name="Content Placeholder 2"/>
          <p:cNvSpPr>
            <a:spLocks noGrp="1"/>
          </p:cNvSpPr>
          <p:nvPr>
            <p:ph idx="1"/>
          </p:nvPr>
        </p:nvSpPr>
        <p:spPr/>
        <p:txBody>
          <a:bodyPr>
            <a:normAutofit fontScale="92500"/>
          </a:bodyPr>
          <a:lstStyle/>
          <a:p>
            <a:r>
              <a:rPr lang="en-GB" sz="2400" dirty="0" err="1">
                <a:solidFill>
                  <a:srgbClr val="C00000"/>
                </a:solidFill>
                <a:latin typeface="Courier New" panose="02070309020205020404" pitchFamily="49" charset="0"/>
                <a:cs typeface="Courier New" panose="02070309020205020404" pitchFamily="49" charset="0"/>
              </a:rPr>
              <a:t>socket.recv</a:t>
            </a:r>
            <a:r>
              <a:rPr lang="en-GB" sz="2400" dirty="0">
                <a:solidFill>
                  <a:srgbClr val="C00000"/>
                </a:solidFill>
                <a:latin typeface="Courier New" panose="02070309020205020404" pitchFamily="49" charset="0"/>
                <a:cs typeface="Courier New" panose="02070309020205020404" pitchFamily="49" charset="0"/>
              </a:rPr>
              <a:t>(</a:t>
            </a:r>
            <a:r>
              <a:rPr lang="en-GB" sz="2400" dirty="0" err="1">
                <a:solidFill>
                  <a:srgbClr val="C00000"/>
                </a:solidFill>
                <a:latin typeface="Courier New" panose="02070309020205020404" pitchFamily="49" charset="0"/>
                <a:cs typeface="Courier New" panose="02070309020205020404" pitchFamily="49" charset="0"/>
              </a:rPr>
              <a:t>buflen</a:t>
            </a:r>
            <a:r>
              <a:rPr lang="en-GB" sz="2400" dirty="0">
                <a:solidFill>
                  <a:srgbClr val="C00000"/>
                </a:solidFill>
                <a:latin typeface="Courier New" panose="02070309020205020404" pitchFamily="49" charset="0"/>
                <a:cs typeface="Courier New" panose="02070309020205020404" pitchFamily="49" charset="0"/>
              </a:rPr>
              <a:t>): </a:t>
            </a:r>
            <a:r>
              <a:rPr lang="en-GB" sz="2400" dirty="0"/>
              <a:t>This method receives data from the socket. The method argument indicates the maximum amount of data it can receive.</a:t>
            </a:r>
          </a:p>
          <a:p>
            <a:r>
              <a:rPr lang="en-GB" sz="2400" dirty="0" err="1">
                <a:solidFill>
                  <a:srgbClr val="C00000"/>
                </a:solidFill>
                <a:latin typeface="Courier New" panose="02070309020205020404" pitchFamily="49" charset="0"/>
                <a:cs typeface="Courier New" panose="02070309020205020404" pitchFamily="49" charset="0"/>
              </a:rPr>
              <a:t>socket.recvfrom</a:t>
            </a:r>
            <a:r>
              <a:rPr lang="en-GB" sz="2400" dirty="0">
                <a:solidFill>
                  <a:srgbClr val="C00000"/>
                </a:solidFill>
                <a:latin typeface="Courier New" panose="02070309020205020404" pitchFamily="49" charset="0"/>
                <a:cs typeface="Courier New" panose="02070309020205020404" pitchFamily="49" charset="0"/>
              </a:rPr>
              <a:t>(</a:t>
            </a:r>
            <a:r>
              <a:rPr lang="en-GB" sz="2400" dirty="0" err="1">
                <a:solidFill>
                  <a:srgbClr val="C00000"/>
                </a:solidFill>
                <a:latin typeface="Courier New" panose="02070309020205020404" pitchFamily="49" charset="0"/>
                <a:cs typeface="Courier New" panose="02070309020205020404" pitchFamily="49" charset="0"/>
              </a:rPr>
              <a:t>buflen</a:t>
            </a:r>
            <a:r>
              <a:rPr lang="en-GB" sz="2400" dirty="0">
                <a:solidFill>
                  <a:srgbClr val="C00000"/>
                </a:solidFill>
                <a:latin typeface="Courier New" panose="02070309020205020404" pitchFamily="49" charset="0"/>
                <a:cs typeface="Courier New" panose="02070309020205020404" pitchFamily="49" charset="0"/>
              </a:rPr>
              <a:t>): </a:t>
            </a:r>
            <a:r>
              <a:rPr lang="en-GB" sz="2400" dirty="0"/>
              <a:t>This method receives data and the sender's address.</a:t>
            </a:r>
          </a:p>
          <a:p>
            <a:r>
              <a:rPr lang="en-GB" sz="2400" dirty="0" err="1">
                <a:solidFill>
                  <a:srgbClr val="C00000"/>
                </a:solidFill>
                <a:latin typeface="Courier New" panose="02070309020205020404" pitchFamily="49" charset="0"/>
                <a:cs typeface="Courier New" panose="02070309020205020404" pitchFamily="49" charset="0"/>
              </a:rPr>
              <a:t>socket.recv_into</a:t>
            </a:r>
            <a:r>
              <a:rPr lang="en-GB" sz="2400" dirty="0">
                <a:solidFill>
                  <a:srgbClr val="C00000"/>
                </a:solidFill>
                <a:latin typeface="Courier New" panose="02070309020205020404" pitchFamily="49" charset="0"/>
                <a:cs typeface="Courier New" panose="02070309020205020404" pitchFamily="49" charset="0"/>
              </a:rPr>
              <a:t>(buffer): </a:t>
            </a:r>
            <a:r>
              <a:rPr lang="en-GB" sz="2400" dirty="0"/>
              <a:t>This method receives data into a buffer.</a:t>
            </a:r>
          </a:p>
          <a:p>
            <a:r>
              <a:rPr lang="en-GB" sz="2400" dirty="0" err="1">
                <a:solidFill>
                  <a:srgbClr val="C00000"/>
                </a:solidFill>
                <a:latin typeface="Courier New" panose="02070309020205020404" pitchFamily="49" charset="0"/>
                <a:cs typeface="Courier New" panose="02070309020205020404" pitchFamily="49" charset="0"/>
              </a:rPr>
              <a:t>socket.recvfrom_into</a:t>
            </a:r>
            <a:r>
              <a:rPr lang="en-GB" sz="2400" dirty="0">
                <a:solidFill>
                  <a:srgbClr val="C00000"/>
                </a:solidFill>
                <a:latin typeface="Courier New" panose="02070309020205020404" pitchFamily="49" charset="0"/>
                <a:cs typeface="Courier New" panose="02070309020205020404" pitchFamily="49" charset="0"/>
              </a:rPr>
              <a:t>(buffer): </a:t>
            </a:r>
            <a:r>
              <a:rPr lang="en-GB" sz="2400" dirty="0"/>
              <a:t>This method receives data into a buffer.</a:t>
            </a:r>
          </a:p>
          <a:p>
            <a:r>
              <a:rPr lang="en-GB" sz="2400" dirty="0" err="1">
                <a:solidFill>
                  <a:srgbClr val="C00000"/>
                </a:solidFill>
                <a:latin typeface="Courier New" panose="02070309020205020404" pitchFamily="49" charset="0"/>
                <a:cs typeface="Courier New" panose="02070309020205020404" pitchFamily="49" charset="0"/>
              </a:rPr>
              <a:t>socket.send</a:t>
            </a:r>
            <a:r>
              <a:rPr lang="en-GB" sz="2400" dirty="0">
                <a:solidFill>
                  <a:srgbClr val="C00000"/>
                </a:solidFill>
                <a:latin typeface="Courier New" panose="02070309020205020404" pitchFamily="49" charset="0"/>
                <a:cs typeface="Courier New" panose="02070309020205020404" pitchFamily="49" charset="0"/>
              </a:rPr>
              <a:t>(bytes): </a:t>
            </a:r>
            <a:r>
              <a:rPr lang="en-GB" sz="2400" dirty="0"/>
              <a:t>This method sends bytes of data to the specified target.</a:t>
            </a:r>
          </a:p>
          <a:p>
            <a:r>
              <a:rPr lang="en-GB" sz="2400" dirty="0" err="1">
                <a:solidFill>
                  <a:srgbClr val="C00000"/>
                </a:solidFill>
                <a:latin typeface="Courier New" panose="02070309020205020404" pitchFamily="49" charset="0"/>
                <a:cs typeface="Courier New" panose="02070309020205020404" pitchFamily="49" charset="0"/>
              </a:rPr>
              <a:t>socket.sendto</a:t>
            </a:r>
            <a:r>
              <a:rPr lang="en-GB" sz="2400" dirty="0">
                <a:solidFill>
                  <a:srgbClr val="C00000"/>
                </a:solidFill>
                <a:latin typeface="Courier New" panose="02070309020205020404" pitchFamily="49" charset="0"/>
                <a:cs typeface="Courier New" panose="02070309020205020404" pitchFamily="49" charset="0"/>
              </a:rPr>
              <a:t>(data, address): </a:t>
            </a:r>
            <a:r>
              <a:rPr lang="en-GB" sz="2400" dirty="0"/>
              <a:t>This method sends data to a given address.</a:t>
            </a:r>
          </a:p>
          <a:p>
            <a:r>
              <a:rPr lang="en-GB" sz="2400" dirty="0" err="1">
                <a:solidFill>
                  <a:srgbClr val="C00000"/>
                </a:solidFill>
                <a:latin typeface="Courier New" panose="02070309020205020404" pitchFamily="49" charset="0"/>
                <a:cs typeface="Courier New" panose="02070309020205020404" pitchFamily="49" charset="0"/>
              </a:rPr>
              <a:t>socket.sendall</a:t>
            </a:r>
            <a:r>
              <a:rPr lang="en-GB" sz="2400" dirty="0">
                <a:solidFill>
                  <a:srgbClr val="C00000"/>
                </a:solidFill>
                <a:latin typeface="Courier New" panose="02070309020205020404" pitchFamily="49" charset="0"/>
                <a:cs typeface="Courier New" panose="02070309020205020404" pitchFamily="49" charset="0"/>
              </a:rPr>
              <a:t>(data): </a:t>
            </a:r>
            <a:r>
              <a:rPr lang="en-GB" sz="2400" dirty="0"/>
              <a:t>This method sends all the data in the buffer to the socket.</a:t>
            </a:r>
          </a:p>
          <a:p>
            <a:r>
              <a:rPr lang="en-GB" sz="2400" dirty="0" err="1">
                <a:solidFill>
                  <a:srgbClr val="C00000"/>
                </a:solidFill>
                <a:latin typeface="Courier New" panose="02070309020205020404" pitchFamily="49" charset="0"/>
                <a:cs typeface="Courier New" panose="02070309020205020404" pitchFamily="49" charset="0"/>
              </a:rPr>
              <a:t>socket.close</a:t>
            </a:r>
            <a:r>
              <a:rPr lang="en-GB" sz="2400" dirty="0">
                <a:solidFill>
                  <a:srgbClr val="C00000"/>
                </a:solidFill>
                <a:latin typeface="Courier New" panose="02070309020205020404" pitchFamily="49" charset="0"/>
                <a:cs typeface="Courier New" panose="02070309020205020404" pitchFamily="49" charset="0"/>
              </a:rPr>
              <a:t>(): </a:t>
            </a:r>
            <a:r>
              <a:rPr lang="en-GB" sz="2400" dirty="0"/>
              <a:t>This method releases the memory and finishes the connection.</a:t>
            </a:r>
          </a:p>
          <a:p>
            <a:endParaRPr lang="en-GB" sz="2400" dirty="0"/>
          </a:p>
        </p:txBody>
      </p:sp>
    </p:spTree>
    <p:extLst>
      <p:ext uri="{BB962C8B-B14F-4D97-AF65-F5344CB8AC3E}">
        <p14:creationId xmlns:p14="http://schemas.microsoft.com/office/powerpoint/2010/main" val="3535599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latin typeface="+mn-lt"/>
              </a:rPr>
              <a:t>Client</a:t>
            </a:r>
            <a:r>
              <a:rPr lang="en-GB" b="1" dirty="0">
                <a:latin typeface="+mn-lt"/>
              </a:rPr>
              <a:t> socket </a:t>
            </a:r>
            <a:r>
              <a:rPr lang="en-GB" b="1" dirty="0" smtClean="0">
                <a:latin typeface="+mn-lt"/>
              </a:rPr>
              <a:t>methods</a:t>
            </a:r>
            <a:endParaRPr lang="en-GB" dirty="0">
              <a:latin typeface="+mn-lt"/>
            </a:endParaRPr>
          </a:p>
        </p:txBody>
      </p:sp>
      <p:sp>
        <p:nvSpPr>
          <p:cNvPr id="3" name="Content Placeholder 2"/>
          <p:cNvSpPr>
            <a:spLocks noGrp="1"/>
          </p:cNvSpPr>
          <p:nvPr>
            <p:ph idx="1"/>
          </p:nvPr>
        </p:nvSpPr>
        <p:spPr/>
        <p:txBody>
          <a:bodyPr>
            <a:normAutofit/>
          </a:bodyPr>
          <a:lstStyle/>
          <a:p>
            <a:r>
              <a:rPr lang="en-GB" sz="2400" dirty="0" err="1">
                <a:solidFill>
                  <a:srgbClr val="C00000"/>
                </a:solidFill>
                <a:latin typeface="Courier New" panose="02070309020205020404" pitchFamily="49" charset="0"/>
                <a:cs typeface="Courier New" panose="02070309020205020404" pitchFamily="49" charset="0"/>
              </a:rPr>
              <a:t>socket.connect</a:t>
            </a:r>
            <a:r>
              <a:rPr lang="en-GB" sz="2400" dirty="0">
                <a:solidFill>
                  <a:srgbClr val="C00000"/>
                </a:solidFill>
                <a:latin typeface="Courier New" panose="02070309020205020404" pitchFamily="49" charset="0"/>
                <a:cs typeface="Courier New" panose="02070309020205020404" pitchFamily="49" charset="0"/>
              </a:rPr>
              <a:t>(</a:t>
            </a:r>
            <a:r>
              <a:rPr lang="en-GB" sz="2400" dirty="0" err="1">
                <a:solidFill>
                  <a:srgbClr val="C00000"/>
                </a:solidFill>
                <a:latin typeface="Courier New" panose="02070309020205020404" pitchFamily="49" charset="0"/>
                <a:cs typeface="Courier New" panose="02070309020205020404" pitchFamily="49" charset="0"/>
              </a:rPr>
              <a:t>ip_address</a:t>
            </a:r>
            <a:r>
              <a:rPr lang="en-GB" sz="2400" dirty="0">
                <a:solidFill>
                  <a:srgbClr val="C00000"/>
                </a:solidFill>
                <a:latin typeface="Courier New" panose="02070309020205020404" pitchFamily="49" charset="0"/>
                <a:cs typeface="Courier New" panose="02070309020205020404" pitchFamily="49" charset="0"/>
              </a:rPr>
              <a:t>): </a:t>
            </a:r>
            <a:r>
              <a:rPr lang="en-GB" sz="2400" dirty="0"/>
              <a:t>This method connects the client to the server IP address.</a:t>
            </a:r>
          </a:p>
          <a:p>
            <a:r>
              <a:rPr lang="en-GB" sz="2400" dirty="0" err="1">
                <a:solidFill>
                  <a:srgbClr val="C00000"/>
                </a:solidFill>
                <a:latin typeface="Courier New" panose="02070309020205020404" pitchFamily="49" charset="0"/>
                <a:cs typeface="Courier New" panose="02070309020205020404" pitchFamily="49" charset="0"/>
              </a:rPr>
              <a:t>socket.connect_ext</a:t>
            </a:r>
            <a:r>
              <a:rPr lang="en-GB" sz="2400" dirty="0">
                <a:solidFill>
                  <a:srgbClr val="C00000"/>
                </a:solidFill>
                <a:latin typeface="Courier New" panose="02070309020205020404" pitchFamily="49" charset="0"/>
                <a:cs typeface="Courier New" panose="02070309020205020404" pitchFamily="49" charset="0"/>
              </a:rPr>
              <a:t>(</a:t>
            </a:r>
            <a:r>
              <a:rPr lang="en-GB" sz="2400" dirty="0" err="1">
                <a:solidFill>
                  <a:srgbClr val="C00000"/>
                </a:solidFill>
                <a:latin typeface="Courier New" panose="02070309020205020404" pitchFamily="49" charset="0"/>
                <a:cs typeface="Courier New" panose="02070309020205020404" pitchFamily="49" charset="0"/>
              </a:rPr>
              <a:t>ip_address</a:t>
            </a:r>
            <a:r>
              <a:rPr lang="en-GB" sz="2400" dirty="0">
                <a:solidFill>
                  <a:srgbClr val="C00000"/>
                </a:solidFill>
                <a:latin typeface="Courier New" panose="02070309020205020404" pitchFamily="49" charset="0"/>
                <a:cs typeface="Courier New" panose="02070309020205020404" pitchFamily="49" charset="0"/>
              </a:rPr>
              <a:t>): </a:t>
            </a:r>
            <a:r>
              <a:rPr lang="en-GB" sz="2400" dirty="0"/>
              <a:t>This method has the same functionality as the connect() method and also offers the possibility of returning an error in the event of not being able to connect with that address.</a:t>
            </a:r>
          </a:p>
          <a:p>
            <a:endParaRPr lang="en-GB" sz="2400" dirty="0"/>
          </a:p>
        </p:txBody>
      </p:sp>
    </p:spTree>
    <p:extLst>
      <p:ext uri="{BB962C8B-B14F-4D97-AF65-F5344CB8AC3E}">
        <p14:creationId xmlns:p14="http://schemas.microsoft.com/office/powerpoint/2010/main" val="2642780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365125"/>
            <a:ext cx="11476892" cy="1325563"/>
          </a:xfrm>
        </p:spPr>
        <p:txBody>
          <a:bodyPr/>
          <a:lstStyle/>
          <a:p>
            <a:r>
              <a:rPr lang="en-GB" b="1" dirty="0" smtClean="0">
                <a:latin typeface="+mn-lt"/>
              </a:rPr>
              <a:t>Basic- Server and client socket implementation</a:t>
            </a:r>
            <a:endParaRPr lang="en-GB" b="1" dirty="0">
              <a:latin typeface="+mn-lt"/>
            </a:endParaRPr>
          </a:p>
        </p:txBody>
      </p:sp>
      <p:sp>
        <p:nvSpPr>
          <p:cNvPr id="4" name="TextBox 3"/>
          <p:cNvSpPr txBox="1"/>
          <p:nvPr/>
        </p:nvSpPr>
        <p:spPr>
          <a:xfrm>
            <a:off x="0" y="1384005"/>
            <a:ext cx="7069015" cy="5509200"/>
          </a:xfrm>
          <a:prstGeom prst="rect">
            <a:avLst/>
          </a:prstGeom>
          <a:noFill/>
        </p:spPr>
        <p:txBody>
          <a:bodyPr wrap="square" rtlCol="0">
            <a:spAutoFit/>
          </a:bodyPr>
          <a:lstStyle/>
          <a:p>
            <a:endParaRPr lang="en-GB" sz="1600" dirty="0" smtClean="0"/>
          </a:p>
          <a:p>
            <a:r>
              <a:rPr lang="en-GB" sz="1600" dirty="0" smtClean="0"/>
              <a:t>import </a:t>
            </a:r>
            <a:r>
              <a:rPr lang="en-GB" sz="1600" dirty="0"/>
              <a:t>socket</a:t>
            </a:r>
            <a:br>
              <a:rPr lang="en-GB" sz="1600" dirty="0"/>
            </a:br>
            <a:r>
              <a:rPr lang="en-GB" sz="1600" dirty="0"/>
              <a:t/>
            </a:r>
            <a:br>
              <a:rPr lang="en-GB" sz="1600" dirty="0"/>
            </a:br>
            <a:r>
              <a:rPr lang="en-GB" sz="1600" dirty="0">
                <a:solidFill>
                  <a:schemeClr val="accent3">
                    <a:lumMod val="50000"/>
                  </a:schemeClr>
                </a:solidFill>
              </a:rPr>
              <a:t># step 1 </a:t>
            </a:r>
            <a:r>
              <a:rPr lang="en-GB" sz="1600" b="1" dirty="0">
                <a:solidFill>
                  <a:schemeClr val="accent3">
                    <a:lumMod val="50000"/>
                  </a:schemeClr>
                </a:solidFill>
              </a:rPr>
              <a:t>Create</a:t>
            </a:r>
            <a:r>
              <a:rPr lang="en-GB" sz="1600" dirty="0">
                <a:solidFill>
                  <a:schemeClr val="accent3">
                    <a:lumMod val="50000"/>
                  </a:schemeClr>
                </a:solidFill>
              </a:rPr>
              <a:t> a server </a:t>
            </a:r>
            <a:r>
              <a:rPr lang="en-GB" sz="1600" b="1" dirty="0" smtClean="0">
                <a:solidFill>
                  <a:schemeClr val="accent3">
                    <a:lumMod val="50000"/>
                  </a:schemeClr>
                </a:solidFill>
              </a:rPr>
              <a:t>socket</a:t>
            </a:r>
            <a:r>
              <a:rPr lang="en-GB" sz="1600" dirty="0" smtClean="0">
                <a:solidFill>
                  <a:schemeClr val="accent3">
                    <a:lumMod val="50000"/>
                  </a:schemeClr>
                </a:solidFill>
              </a:rPr>
              <a:t> </a:t>
            </a:r>
            <a:r>
              <a:rPr lang="en-GB" sz="1600" dirty="0"/>
              <a:t/>
            </a:r>
            <a:br>
              <a:rPr lang="en-GB" sz="1600" dirty="0"/>
            </a:br>
            <a:r>
              <a:rPr lang="en-GB" sz="1600" dirty="0" err="1"/>
              <a:t>server_socket</a:t>
            </a:r>
            <a:r>
              <a:rPr lang="en-GB" sz="1600" dirty="0"/>
              <a:t> = </a:t>
            </a:r>
            <a:r>
              <a:rPr lang="en-GB" sz="1600" b="1" dirty="0" err="1"/>
              <a:t>socket.socke</a:t>
            </a:r>
            <a:r>
              <a:rPr lang="en-GB" sz="1600" dirty="0" err="1"/>
              <a:t>t</a:t>
            </a:r>
            <a:r>
              <a:rPr lang="en-GB" sz="1600" dirty="0"/>
              <a:t>(</a:t>
            </a:r>
            <a:r>
              <a:rPr lang="en-GB" sz="1600" dirty="0" err="1"/>
              <a:t>socket.AF_INET</a:t>
            </a:r>
            <a:r>
              <a:rPr lang="en-GB" sz="1600" dirty="0"/>
              <a:t>, </a:t>
            </a:r>
            <a:r>
              <a:rPr lang="en-GB" sz="1600" dirty="0" err="1"/>
              <a:t>socket.SOCK_STREAM</a:t>
            </a:r>
            <a:r>
              <a:rPr lang="en-GB" sz="1600" dirty="0"/>
              <a:t>)</a:t>
            </a:r>
            <a:br>
              <a:rPr lang="en-GB" sz="1600" dirty="0"/>
            </a:br>
            <a:r>
              <a:rPr lang="en-GB" sz="1600" dirty="0"/>
              <a:t/>
            </a:r>
            <a:br>
              <a:rPr lang="en-GB" sz="1600" dirty="0"/>
            </a:br>
            <a:r>
              <a:rPr lang="en-GB" sz="1600" dirty="0">
                <a:solidFill>
                  <a:schemeClr val="accent3">
                    <a:lumMod val="50000"/>
                  </a:schemeClr>
                </a:solidFill>
              </a:rPr>
              <a:t># step 2  </a:t>
            </a:r>
            <a:r>
              <a:rPr lang="en-GB" sz="1600" b="1" dirty="0">
                <a:solidFill>
                  <a:schemeClr val="accent3">
                    <a:lumMod val="50000"/>
                  </a:schemeClr>
                </a:solidFill>
              </a:rPr>
              <a:t>Bind</a:t>
            </a:r>
            <a:r>
              <a:rPr lang="en-GB" sz="1600" dirty="0">
                <a:solidFill>
                  <a:schemeClr val="accent3">
                    <a:lumMod val="50000"/>
                  </a:schemeClr>
                </a:solidFill>
              </a:rPr>
              <a:t> host and a port with a specific socket</a:t>
            </a:r>
            <a:r>
              <a:rPr lang="en-GB" sz="1600" dirty="0"/>
              <a:t/>
            </a:r>
            <a:br>
              <a:rPr lang="en-GB" sz="1600" dirty="0"/>
            </a:br>
            <a:r>
              <a:rPr lang="en-GB" sz="1600" dirty="0" err="1"/>
              <a:t>server_socket</a:t>
            </a:r>
            <a:r>
              <a:rPr lang="en-GB" sz="1600" b="1" dirty="0" err="1"/>
              <a:t>.bind</a:t>
            </a:r>
            <a:r>
              <a:rPr lang="en-GB" sz="1600" dirty="0"/>
              <a:t>(("localhost", 9999))</a:t>
            </a:r>
            <a:br>
              <a:rPr lang="en-GB" sz="1600" dirty="0"/>
            </a:br>
            <a:r>
              <a:rPr lang="en-GB" sz="1600" dirty="0"/>
              <a:t/>
            </a:r>
            <a:br>
              <a:rPr lang="en-GB" sz="1600" dirty="0"/>
            </a:br>
            <a:r>
              <a:rPr lang="en-GB" sz="1600" dirty="0">
                <a:solidFill>
                  <a:schemeClr val="accent3">
                    <a:lumMod val="50000"/>
                  </a:schemeClr>
                </a:solidFill>
              </a:rPr>
              <a:t># step 3 </a:t>
            </a:r>
            <a:r>
              <a:rPr lang="en-GB" sz="1600" b="1" dirty="0">
                <a:solidFill>
                  <a:schemeClr val="accent3">
                    <a:lumMod val="50000"/>
                  </a:schemeClr>
                </a:solidFill>
              </a:rPr>
              <a:t>Listen</a:t>
            </a:r>
            <a:r>
              <a:rPr lang="en-GB" sz="1600" dirty="0">
                <a:solidFill>
                  <a:schemeClr val="accent3">
                    <a:lumMod val="50000"/>
                  </a:schemeClr>
                </a:solidFill>
              </a:rPr>
              <a:t> for a connection from the client</a:t>
            </a:r>
            <a:r>
              <a:rPr lang="en-GB" sz="1600" dirty="0"/>
              <a:t/>
            </a:r>
            <a:br>
              <a:rPr lang="en-GB" sz="1600" dirty="0"/>
            </a:br>
            <a:r>
              <a:rPr lang="en-GB" sz="1600" dirty="0" err="1" smtClean="0"/>
              <a:t>server_socket.</a:t>
            </a:r>
            <a:r>
              <a:rPr lang="en-GB" sz="1600" b="1" dirty="0" err="1" smtClean="0"/>
              <a:t>listen</a:t>
            </a:r>
            <a:r>
              <a:rPr lang="en-GB" sz="1600" b="1" dirty="0" smtClean="0"/>
              <a:t>(1)</a:t>
            </a:r>
            <a:r>
              <a:rPr lang="en-GB" sz="1600" dirty="0"/>
              <a:t/>
            </a:r>
            <a:br>
              <a:rPr lang="en-GB" sz="1600" dirty="0"/>
            </a:br>
            <a:r>
              <a:rPr lang="en-GB" sz="1600" dirty="0"/>
              <a:t/>
            </a:r>
            <a:br>
              <a:rPr lang="en-GB" sz="1600" dirty="0"/>
            </a:br>
            <a:r>
              <a:rPr lang="en-GB" sz="1600" dirty="0">
                <a:solidFill>
                  <a:schemeClr val="accent3">
                    <a:lumMod val="50000"/>
                  </a:schemeClr>
                </a:solidFill>
              </a:rPr>
              <a:t># step 4 </a:t>
            </a:r>
            <a:r>
              <a:rPr lang="en-GB" sz="1600" b="1" dirty="0">
                <a:solidFill>
                  <a:schemeClr val="accent3">
                    <a:lumMod val="50000"/>
                  </a:schemeClr>
                </a:solidFill>
              </a:rPr>
              <a:t>Accept</a:t>
            </a:r>
            <a:r>
              <a:rPr lang="en-GB" sz="1600" dirty="0">
                <a:solidFill>
                  <a:schemeClr val="accent3">
                    <a:lumMod val="50000"/>
                  </a:schemeClr>
                </a:solidFill>
              </a:rPr>
              <a:t> requests from a client socket, keeps waiting for incoming connections</a:t>
            </a:r>
            <a:r>
              <a:rPr lang="en-GB" sz="1600" dirty="0"/>
              <a:t/>
            </a:r>
            <a:br>
              <a:rPr lang="en-GB" sz="1600" dirty="0"/>
            </a:br>
            <a:r>
              <a:rPr lang="en-GB" sz="1600" dirty="0" err="1"/>
              <a:t>socket_client</a:t>
            </a:r>
            <a:r>
              <a:rPr lang="en-GB" sz="1600" dirty="0"/>
              <a:t>, (host, port) = </a:t>
            </a:r>
            <a:r>
              <a:rPr lang="en-GB" sz="1600" dirty="0" err="1"/>
              <a:t>server_socket.</a:t>
            </a:r>
            <a:r>
              <a:rPr lang="en-GB" sz="1600" b="1" dirty="0" err="1"/>
              <a:t>accept</a:t>
            </a:r>
            <a:r>
              <a:rPr lang="en-GB" sz="1600" b="1" dirty="0"/>
              <a:t>()</a:t>
            </a:r>
            <a:r>
              <a:rPr lang="en-GB" sz="1600" dirty="0"/>
              <a:t/>
            </a:r>
            <a:br>
              <a:rPr lang="en-GB" sz="1600" dirty="0"/>
            </a:br>
            <a:r>
              <a:rPr lang="en-GB" sz="1600" dirty="0"/>
              <a:t/>
            </a:r>
            <a:br>
              <a:rPr lang="en-GB" sz="1600" dirty="0"/>
            </a:br>
            <a:r>
              <a:rPr lang="en-GB" sz="1600" dirty="0">
                <a:solidFill>
                  <a:schemeClr val="accent3">
                    <a:lumMod val="50000"/>
                  </a:schemeClr>
                </a:solidFill>
              </a:rPr>
              <a:t># step 5 </a:t>
            </a:r>
            <a:r>
              <a:rPr lang="en-GB" sz="1600" b="1" dirty="0" smtClean="0">
                <a:solidFill>
                  <a:schemeClr val="accent3">
                    <a:lumMod val="50000"/>
                  </a:schemeClr>
                </a:solidFill>
              </a:rPr>
              <a:t>Receive</a:t>
            </a:r>
            <a:r>
              <a:rPr lang="en-GB" sz="1600" dirty="0" smtClean="0">
                <a:solidFill>
                  <a:schemeClr val="accent3">
                    <a:lumMod val="50000"/>
                  </a:schemeClr>
                </a:solidFill>
              </a:rPr>
              <a:t> and/or </a:t>
            </a:r>
            <a:r>
              <a:rPr lang="en-GB" sz="1600" b="1" dirty="0">
                <a:solidFill>
                  <a:schemeClr val="accent3">
                    <a:lumMod val="50000"/>
                  </a:schemeClr>
                </a:solidFill>
              </a:rPr>
              <a:t>send</a:t>
            </a:r>
            <a:r>
              <a:rPr lang="en-GB" sz="1600" dirty="0">
                <a:solidFill>
                  <a:schemeClr val="accent3">
                    <a:lumMod val="50000"/>
                  </a:schemeClr>
                </a:solidFill>
              </a:rPr>
              <a:t> data</a:t>
            </a:r>
            <a:r>
              <a:rPr lang="en-GB" sz="1600" dirty="0"/>
              <a:t/>
            </a:r>
            <a:br>
              <a:rPr lang="en-GB" sz="1600" dirty="0"/>
            </a:br>
            <a:r>
              <a:rPr lang="en-GB" sz="1600" dirty="0" err="1"/>
              <a:t>received_data</a:t>
            </a:r>
            <a:r>
              <a:rPr lang="en-GB" sz="1600" dirty="0"/>
              <a:t> = </a:t>
            </a:r>
            <a:r>
              <a:rPr lang="en-GB" sz="1600" dirty="0" err="1"/>
              <a:t>socket_client.</a:t>
            </a:r>
            <a:r>
              <a:rPr lang="en-GB" sz="1600" b="1" dirty="0" err="1"/>
              <a:t>recv</a:t>
            </a:r>
            <a:r>
              <a:rPr lang="en-GB" sz="1600" dirty="0"/>
              <a:t>(1024)</a:t>
            </a:r>
            <a:br>
              <a:rPr lang="en-GB" sz="1600" dirty="0"/>
            </a:br>
            <a:r>
              <a:rPr lang="en-GB" sz="1600" dirty="0"/>
              <a:t>print("Received data: ", </a:t>
            </a:r>
            <a:r>
              <a:rPr lang="en-GB" sz="1600" dirty="0" err="1"/>
              <a:t>received_data.decode</a:t>
            </a:r>
            <a:r>
              <a:rPr lang="en-GB" sz="1600" dirty="0"/>
              <a:t>('utf-8'))</a:t>
            </a:r>
            <a:br>
              <a:rPr lang="en-GB" sz="1600" dirty="0"/>
            </a:br>
            <a:r>
              <a:rPr lang="en-GB" sz="1600" dirty="0"/>
              <a:t/>
            </a:r>
            <a:br>
              <a:rPr lang="en-GB" sz="1600" dirty="0"/>
            </a:br>
            <a:r>
              <a:rPr lang="en-GB" sz="1600" dirty="0">
                <a:solidFill>
                  <a:schemeClr val="accent3">
                    <a:lumMod val="50000"/>
                  </a:schemeClr>
                </a:solidFill>
              </a:rPr>
              <a:t># step 6 </a:t>
            </a:r>
            <a:r>
              <a:rPr lang="en-GB" sz="1600" b="1" dirty="0">
                <a:solidFill>
                  <a:schemeClr val="accent3">
                    <a:lumMod val="50000"/>
                  </a:schemeClr>
                </a:solidFill>
              </a:rPr>
              <a:t>Close</a:t>
            </a:r>
            <a:r>
              <a:rPr lang="en-GB" sz="1600" dirty="0">
                <a:solidFill>
                  <a:schemeClr val="accent3">
                    <a:lumMod val="50000"/>
                  </a:schemeClr>
                </a:solidFill>
              </a:rPr>
              <a:t> the connection</a:t>
            </a:r>
            <a:r>
              <a:rPr lang="en-GB" sz="1600" dirty="0"/>
              <a:t/>
            </a:r>
            <a:br>
              <a:rPr lang="en-GB" sz="1600" dirty="0"/>
            </a:br>
            <a:r>
              <a:rPr lang="en-GB" sz="1600" dirty="0" err="1"/>
              <a:t>socket_client.</a:t>
            </a:r>
            <a:r>
              <a:rPr lang="en-GB" sz="1600" b="1" dirty="0" err="1"/>
              <a:t>close</a:t>
            </a:r>
            <a:r>
              <a:rPr lang="en-GB" sz="1600" b="1" dirty="0"/>
              <a:t>()</a:t>
            </a:r>
          </a:p>
        </p:txBody>
      </p:sp>
      <p:sp>
        <p:nvSpPr>
          <p:cNvPr id="5" name="TextBox 4"/>
          <p:cNvSpPr txBox="1"/>
          <p:nvPr/>
        </p:nvSpPr>
        <p:spPr>
          <a:xfrm>
            <a:off x="6447693" y="1690688"/>
            <a:ext cx="6072554" cy="5262979"/>
          </a:xfrm>
          <a:prstGeom prst="rect">
            <a:avLst/>
          </a:prstGeom>
          <a:noFill/>
        </p:spPr>
        <p:txBody>
          <a:bodyPr wrap="square" rtlCol="0">
            <a:spAutoFit/>
          </a:bodyPr>
          <a:lstStyle/>
          <a:p>
            <a:r>
              <a:rPr lang="en-GB" sz="1600" dirty="0"/>
              <a:t>import </a:t>
            </a:r>
            <a:r>
              <a:rPr lang="en-GB" sz="1600" dirty="0" smtClean="0"/>
              <a:t>socket</a:t>
            </a:r>
          </a:p>
          <a:p>
            <a:r>
              <a:rPr lang="en-GB" sz="1600" dirty="0"/>
              <a:t/>
            </a:r>
            <a:br>
              <a:rPr lang="en-GB" sz="1600" dirty="0"/>
            </a:br>
            <a:r>
              <a:rPr lang="en-GB" sz="1600" dirty="0">
                <a:solidFill>
                  <a:schemeClr val="accent3">
                    <a:lumMod val="50000"/>
                  </a:schemeClr>
                </a:solidFill>
              </a:rPr>
              <a:t># step 1 </a:t>
            </a:r>
            <a:r>
              <a:rPr lang="en-GB" sz="1600" b="1" dirty="0">
                <a:solidFill>
                  <a:schemeClr val="accent3">
                    <a:lumMod val="50000"/>
                  </a:schemeClr>
                </a:solidFill>
              </a:rPr>
              <a:t>Create</a:t>
            </a:r>
            <a:r>
              <a:rPr lang="en-GB" sz="1600" dirty="0">
                <a:solidFill>
                  <a:schemeClr val="accent3">
                    <a:lumMod val="50000"/>
                  </a:schemeClr>
                </a:solidFill>
              </a:rPr>
              <a:t> a </a:t>
            </a:r>
            <a:r>
              <a:rPr lang="en-GB" sz="1600" dirty="0" smtClean="0">
                <a:solidFill>
                  <a:schemeClr val="accent3">
                    <a:lumMod val="50000"/>
                  </a:schemeClr>
                </a:solidFill>
              </a:rPr>
              <a:t>client </a:t>
            </a:r>
            <a:r>
              <a:rPr lang="en-GB" sz="1600" b="1" dirty="0" smtClean="0">
                <a:solidFill>
                  <a:schemeClr val="accent3">
                    <a:lumMod val="50000"/>
                  </a:schemeClr>
                </a:solidFill>
              </a:rPr>
              <a:t>socket</a:t>
            </a:r>
            <a:r>
              <a:rPr lang="en-GB" sz="1600" dirty="0"/>
              <a:t/>
            </a:r>
            <a:br>
              <a:rPr lang="en-GB" sz="1600" dirty="0"/>
            </a:br>
            <a:r>
              <a:rPr lang="en-GB" sz="1600" dirty="0" err="1"/>
              <a:t>client_socket</a:t>
            </a:r>
            <a:r>
              <a:rPr lang="en-GB" sz="1600" dirty="0"/>
              <a:t> = </a:t>
            </a:r>
            <a:r>
              <a:rPr lang="en-GB" sz="1600" dirty="0" err="1"/>
              <a:t>socket.socket</a:t>
            </a:r>
            <a:r>
              <a:rPr lang="en-GB" sz="1600" dirty="0"/>
              <a:t>(</a:t>
            </a:r>
            <a:r>
              <a:rPr lang="en-GB" sz="1600" dirty="0" err="1"/>
              <a:t>socket.AF_INET</a:t>
            </a:r>
            <a:r>
              <a:rPr lang="en-GB" sz="1600" dirty="0"/>
              <a:t>, </a:t>
            </a:r>
            <a:r>
              <a:rPr lang="en-GB" sz="1600" dirty="0" err="1"/>
              <a:t>socket.SOCK_STREAM</a:t>
            </a:r>
            <a:r>
              <a:rPr lang="en-GB" sz="1600" dirty="0"/>
              <a:t>)</a:t>
            </a:r>
            <a:br>
              <a:rPr lang="en-GB" sz="1600" dirty="0"/>
            </a:br>
            <a:r>
              <a:rPr lang="en-GB" sz="1600" dirty="0">
                <a:solidFill>
                  <a:schemeClr val="bg1">
                    <a:lumMod val="50000"/>
                  </a:schemeClr>
                </a:solidFill>
              </a:rPr>
              <a:t/>
            </a:r>
            <a:br>
              <a:rPr lang="en-GB" sz="1600" dirty="0">
                <a:solidFill>
                  <a:schemeClr val="bg1">
                    <a:lumMod val="50000"/>
                  </a:schemeClr>
                </a:solidFill>
              </a:rPr>
            </a:br>
            <a:r>
              <a:rPr lang="en-GB" sz="1600" dirty="0">
                <a:solidFill>
                  <a:schemeClr val="bg1">
                    <a:lumMod val="50000"/>
                  </a:schemeClr>
                </a:solidFill>
              </a:rPr>
              <a:t># step 2 </a:t>
            </a:r>
            <a:r>
              <a:rPr lang="en-GB" sz="1600" b="1" dirty="0" smtClean="0">
                <a:solidFill>
                  <a:schemeClr val="bg1">
                    <a:lumMod val="50000"/>
                  </a:schemeClr>
                </a:solidFill>
              </a:rPr>
              <a:t>C</a:t>
            </a:r>
            <a:r>
              <a:rPr lang="en-GB" sz="1600" b="1" dirty="0" smtClean="0">
                <a:solidFill>
                  <a:schemeClr val="bg1">
                    <a:lumMod val="50000"/>
                  </a:schemeClr>
                </a:solidFill>
              </a:rPr>
              <a:t>onnects</a:t>
            </a:r>
            <a:r>
              <a:rPr lang="en-GB" sz="1600" dirty="0" smtClean="0">
                <a:solidFill>
                  <a:schemeClr val="bg1">
                    <a:lumMod val="50000"/>
                  </a:schemeClr>
                </a:solidFill>
              </a:rPr>
              <a:t> </a:t>
            </a:r>
            <a:r>
              <a:rPr lang="en-GB" sz="1600" dirty="0">
                <a:solidFill>
                  <a:schemeClr val="bg1">
                    <a:lumMod val="50000"/>
                  </a:schemeClr>
                </a:solidFill>
              </a:rPr>
              <a:t>the client to the server IP address</a:t>
            </a:r>
            <a:r>
              <a:rPr lang="en-GB" sz="1600" dirty="0" smtClean="0">
                <a:solidFill>
                  <a:schemeClr val="bg1">
                    <a:lumMod val="50000"/>
                  </a:schemeClr>
                </a:solidFill>
              </a:rPr>
              <a:t>.</a:t>
            </a:r>
            <a:r>
              <a:rPr lang="en-GB" sz="1600" dirty="0"/>
              <a:t/>
            </a:r>
            <a:br>
              <a:rPr lang="en-GB" sz="1600" dirty="0"/>
            </a:br>
            <a:r>
              <a:rPr lang="en-GB" sz="1600" dirty="0" err="1"/>
              <a:t>client_socket.</a:t>
            </a:r>
            <a:r>
              <a:rPr lang="en-GB" sz="1600" b="1" dirty="0" err="1"/>
              <a:t>connect</a:t>
            </a:r>
            <a:r>
              <a:rPr lang="en-GB" sz="1600" dirty="0"/>
              <a:t>(("localhost", 9999))</a:t>
            </a:r>
            <a:br>
              <a:rPr lang="en-GB" sz="1600" dirty="0"/>
            </a:br>
            <a:endParaRPr lang="en-GB" sz="1600" dirty="0" smtClean="0"/>
          </a:p>
          <a:p>
            <a:endParaRPr lang="en-GB" sz="1600" dirty="0"/>
          </a:p>
          <a:p>
            <a:endParaRPr lang="en-GB" sz="1600" dirty="0" smtClean="0"/>
          </a:p>
          <a:p>
            <a:endParaRPr lang="en-GB" sz="1600" dirty="0"/>
          </a:p>
          <a:p>
            <a:endParaRPr lang="en-GB" sz="1600" dirty="0" smtClean="0"/>
          </a:p>
          <a:p>
            <a:endParaRPr lang="en-GB" sz="1600" dirty="0" smtClean="0"/>
          </a:p>
          <a:p>
            <a:endParaRPr lang="en-GB" sz="1600" dirty="0"/>
          </a:p>
          <a:p>
            <a:r>
              <a:rPr lang="en-GB" sz="1600" dirty="0"/>
              <a:t/>
            </a:r>
            <a:br>
              <a:rPr lang="en-GB" sz="1600" dirty="0"/>
            </a:br>
            <a:r>
              <a:rPr lang="en-GB" sz="1600" dirty="0">
                <a:solidFill>
                  <a:schemeClr val="accent3">
                    <a:lumMod val="50000"/>
                  </a:schemeClr>
                </a:solidFill>
              </a:rPr>
              <a:t># step 3 </a:t>
            </a:r>
            <a:r>
              <a:rPr lang="en-GB" sz="1600" b="1" dirty="0" smtClean="0">
                <a:solidFill>
                  <a:schemeClr val="accent3">
                    <a:lumMod val="50000"/>
                  </a:schemeClr>
                </a:solidFill>
              </a:rPr>
              <a:t>Receive</a:t>
            </a:r>
            <a:r>
              <a:rPr lang="en-GB" sz="1600" dirty="0" smtClean="0">
                <a:solidFill>
                  <a:schemeClr val="accent3">
                    <a:lumMod val="50000"/>
                  </a:schemeClr>
                </a:solidFill>
              </a:rPr>
              <a:t> </a:t>
            </a:r>
            <a:r>
              <a:rPr lang="en-GB" sz="1600" dirty="0">
                <a:solidFill>
                  <a:schemeClr val="accent3">
                    <a:lumMod val="50000"/>
                  </a:schemeClr>
                </a:solidFill>
              </a:rPr>
              <a:t>and/or </a:t>
            </a:r>
            <a:r>
              <a:rPr lang="en-GB" sz="1600" b="1" dirty="0">
                <a:solidFill>
                  <a:schemeClr val="accent3">
                    <a:lumMod val="50000"/>
                  </a:schemeClr>
                </a:solidFill>
              </a:rPr>
              <a:t>send</a:t>
            </a:r>
            <a:r>
              <a:rPr lang="en-GB" sz="1600" dirty="0">
                <a:solidFill>
                  <a:schemeClr val="accent3">
                    <a:lumMod val="50000"/>
                  </a:schemeClr>
                </a:solidFill>
              </a:rPr>
              <a:t> data</a:t>
            </a:r>
            <a:r>
              <a:rPr lang="en-GB" sz="1600" dirty="0"/>
              <a:t/>
            </a:r>
            <a:br>
              <a:rPr lang="en-GB" sz="1600" dirty="0"/>
            </a:br>
            <a:r>
              <a:rPr lang="en-GB" sz="1600" dirty="0"/>
              <a:t>message = 'hello from client'</a:t>
            </a:r>
            <a:br>
              <a:rPr lang="en-GB" sz="1600" dirty="0"/>
            </a:br>
            <a:r>
              <a:rPr lang="en-GB" sz="1600" dirty="0" err="1"/>
              <a:t>client_socket.</a:t>
            </a:r>
            <a:r>
              <a:rPr lang="en-GB" sz="1600" b="1" dirty="0" err="1"/>
              <a:t>send</a:t>
            </a:r>
            <a:r>
              <a:rPr lang="en-GB" sz="1600" dirty="0"/>
              <a:t>(bytes(</a:t>
            </a:r>
            <a:r>
              <a:rPr lang="en-GB" sz="1600" dirty="0" err="1"/>
              <a:t>message.encode</a:t>
            </a:r>
            <a:r>
              <a:rPr lang="en-GB" sz="1600" dirty="0"/>
              <a:t>("utf-8")))</a:t>
            </a:r>
            <a:br>
              <a:rPr lang="en-GB" sz="1600" dirty="0"/>
            </a:br>
            <a:r>
              <a:rPr lang="en-GB" sz="1600" dirty="0"/>
              <a:t/>
            </a:r>
            <a:br>
              <a:rPr lang="en-GB" sz="1600" dirty="0"/>
            </a:br>
            <a:r>
              <a:rPr lang="en-GB" sz="1600" dirty="0">
                <a:solidFill>
                  <a:schemeClr val="accent3">
                    <a:lumMod val="50000"/>
                  </a:schemeClr>
                </a:solidFill>
              </a:rPr>
              <a:t># step 4 </a:t>
            </a:r>
            <a:r>
              <a:rPr lang="en-GB" sz="1600" b="1" dirty="0">
                <a:solidFill>
                  <a:schemeClr val="accent3">
                    <a:lumMod val="50000"/>
                  </a:schemeClr>
                </a:solidFill>
              </a:rPr>
              <a:t>Close</a:t>
            </a:r>
            <a:r>
              <a:rPr lang="en-GB" sz="1600" dirty="0">
                <a:solidFill>
                  <a:schemeClr val="accent3">
                    <a:lumMod val="50000"/>
                  </a:schemeClr>
                </a:solidFill>
              </a:rPr>
              <a:t> the connection</a:t>
            </a:r>
            <a:r>
              <a:rPr lang="en-GB" sz="1600" dirty="0"/>
              <a:t/>
            </a:r>
            <a:br>
              <a:rPr lang="en-GB" sz="1600" dirty="0"/>
            </a:br>
            <a:r>
              <a:rPr lang="en-GB" sz="1600" dirty="0" err="1"/>
              <a:t>client_socket.</a:t>
            </a:r>
            <a:r>
              <a:rPr lang="en-GB" sz="1600" b="1" dirty="0" err="1"/>
              <a:t>close</a:t>
            </a:r>
            <a:r>
              <a:rPr lang="en-GB" sz="1600" b="1" dirty="0"/>
              <a:t>()</a:t>
            </a:r>
          </a:p>
        </p:txBody>
      </p:sp>
      <p:sp>
        <p:nvSpPr>
          <p:cNvPr id="6" name="Rectangle 5">
            <a:extLst>
              <a:ext uri="{FF2B5EF4-FFF2-40B4-BE49-F238E27FC236}">
                <a16:creationId xmlns="" xmlns:a16="http://schemas.microsoft.com/office/drawing/2014/main" id="{7EF146FC-C8AD-F240-AB1E-A0746CD0CECA}"/>
              </a:ext>
            </a:extLst>
          </p:cNvPr>
          <p:cNvSpPr/>
          <p:nvPr/>
        </p:nvSpPr>
        <p:spPr>
          <a:xfrm>
            <a:off x="6447693" y="1702770"/>
            <a:ext cx="6260123" cy="5485718"/>
          </a:xfrm>
          <a:prstGeom prst="rect">
            <a:avLst/>
          </a:prstGeom>
          <a:solidFill>
            <a:schemeClr val="bg1">
              <a:lumMod val="85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7EF146FC-C8AD-F240-AB1E-A0746CD0CECA}"/>
              </a:ext>
            </a:extLst>
          </p:cNvPr>
          <p:cNvSpPr/>
          <p:nvPr/>
        </p:nvSpPr>
        <p:spPr>
          <a:xfrm>
            <a:off x="0" y="1714134"/>
            <a:ext cx="6107725" cy="5485718"/>
          </a:xfrm>
          <a:prstGeom prst="rect">
            <a:avLst/>
          </a:prstGeom>
          <a:solidFill>
            <a:schemeClr val="bg1">
              <a:lumMod val="85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35062" y="1459130"/>
            <a:ext cx="949569" cy="369332"/>
          </a:xfrm>
          <a:prstGeom prst="rect">
            <a:avLst/>
          </a:prstGeom>
          <a:noFill/>
        </p:spPr>
        <p:txBody>
          <a:bodyPr wrap="square" rtlCol="0">
            <a:spAutoFit/>
          </a:bodyPr>
          <a:lstStyle/>
          <a:p>
            <a:r>
              <a:rPr lang="en-GB" b="1" dirty="0" smtClean="0"/>
              <a:t>SERVER</a:t>
            </a:r>
            <a:endParaRPr lang="en-GB" b="1" dirty="0"/>
          </a:p>
        </p:txBody>
      </p:sp>
      <p:sp>
        <p:nvSpPr>
          <p:cNvPr id="9" name="TextBox 8"/>
          <p:cNvSpPr txBox="1"/>
          <p:nvPr/>
        </p:nvSpPr>
        <p:spPr>
          <a:xfrm>
            <a:off x="10914184" y="1459130"/>
            <a:ext cx="949569" cy="369332"/>
          </a:xfrm>
          <a:prstGeom prst="rect">
            <a:avLst/>
          </a:prstGeom>
          <a:noFill/>
        </p:spPr>
        <p:txBody>
          <a:bodyPr wrap="square" rtlCol="0">
            <a:spAutoFit/>
          </a:bodyPr>
          <a:lstStyle/>
          <a:p>
            <a:r>
              <a:rPr lang="en-GB" b="1" dirty="0" smtClean="0"/>
              <a:t>CLIENT</a:t>
            </a:r>
            <a:endParaRPr lang="en-GB" b="1" dirty="0"/>
          </a:p>
        </p:txBody>
      </p:sp>
    </p:spTree>
    <p:extLst>
      <p:ext uri="{BB962C8B-B14F-4D97-AF65-F5344CB8AC3E}">
        <p14:creationId xmlns:p14="http://schemas.microsoft.com/office/powerpoint/2010/main" val="3134342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538" y="557399"/>
            <a:ext cx="6629400" cy="5909310"/>
          </a:xfrm>
          <a:prstGeom prst="rect">
            <a:avLst/>
          </a:prstGeom>
          <a:noFill/>
        </p:spPr>
        <p:txBody>
          <a:bodyPr wrap="square" rtlCol="0">
            <a:spAutoFit/>
          </a:bodyPr>
          <a:lstStyle/>
          <a:p>
            <a:r>
              <a:rPr lang="en-GB" sz="1400" dirty="0"/>
              <a:t>import </a:t>
            </a:r>
            <a:r>
              <a:rPr lang="en-GB" sz="1400" dirty="0"/>
              <a:t>socket</a:t>
            </a:r>
            <a:br>
              <a:rPr lang="en-GB" sz="1400" dirty="0"/>
            </a:br>
            <a:r>
              <a:rPr lang="en-GB" sz="1400" dirty="0"/>
              <a:t>HOST = </a:t>
            </a:r>
            <a:r>
              <a:rPr lang="en-GB" sz="1400" dirty="0"/>
              <a:t>'127.0.0.1'</a:t>
            </a:r>
            <a:br>
              <a:rPr lang="en-GB" sz="1400" dirty="0"/>
            </a:br>
            <a:r>
              <a:rPr lang="en-GB" sz="1400" dirty="0"/>
              <a:t>PORT = </a:t>
            </a:r>
            <a:r>
              <a:rPr lang="en-GB" sz="1400" dirty="0" smtClean="0"/>
              <a:t>65432</a:t>
            </a:r>
            <a:r>
              <a:rPr lang="en-GB" sz="1400" dirty="0"/>
              <a:t/>
            </a:r>
            <a:br>
              <a:rPr lang="en-GB" sz="1400" dirty="0"/>
            </a:br>
            <a:r>
              <a:rPr lang="en-GB" sz="1400" dirty="0">
                <a:solidFill>
                  <a:schemeClr val="accent3">
                    <a:lumMod val="50000"/>
                  </a:schemeClr>
                </a:solidFill>
              </a:rPr>
              <a:t># step 1 </a:t>
            </a:r>
            <a:r>
              <a:rPr lang="en-GB" sz="1400" b="1" dirty="0">
                <a:solidFill>
                  <a:schemeClr val="accent3">
                    <a:lumMod val="50000"/>
                  </a:schemeClr>
                </a:solidFill>
              </a:rPr>
              <a:t>Create</a:t>
            </a:r>
            <a:r>
              <a:rPr lang="en-GB" sz="1400" dirty="0">
                <a:solidFill>
                  <a:schemeClr val="accent3">
                    <a:lumMod val="50000"/>
                  </a:schemeClr>
                </a:solidFill>
              </a:rPr>
              <a:t> a server </a:t>
            </a:r>
            <a:r>
              <a:rPr lang="en-GB" sz="1400" b="1" dirty="0">
                <a:solidFill>
                  <a:schemeClr val="accent3">
                    <a:lumMod val="50000"/>
                  </a:schemeClr>
                </a:solidFill>
              </a:rPr>
              <a:t>socket</a:t>
            </a:r>
            <a:r>
              <a:rPr lang="en-GB" sz="1400" dirty="0"/>
              <a:t/>
            </a:r>
            <a:br>
              <a:rPr lang="en-GB" sz="1400" dirty="0"/>
            </a:br>
            <a:r>
              <a:rPr lang="en-GB" sz="1400" dirty="0" err="1"/>
              <a:t>server_socket</a:t>
            </a:r>
            <a:r>
              <a:rPr lang="en-GB" sz="1400" dirty="0"/>
              <a:t> = </a:t>
            </a:r>
            <a:r>
              <a:rPr lang="en-GB" sz="1400" dirty="0" err="1"/>
              <a:t>socket.socket</a:t>
            </a:r>
            <a:r>
              <a:rPr lang="en-GB" sz="1400" dirty="0"/>
              <a:t>(</a:t>
            </a:r>
            <a:r>
              <a:rPr lang="en-GB" sz="1400" dirty="0" err="1"/>
              <a:t>socket.AF_INET</a:t>
            </a:r>
            <a:r>
              <a:rPr lang="en-GB" sz="1400" dirty="0"/>
              <a:t>, </a:t>
            </a:r>
            <a:r>
              <a:rPr lang="en-GB" sz="1400" dirty="0" err="1"/>
              <a:t>socket.SOCK_STREAM</a:t>
            </a:r>
            <a:r>
              <a:rPr lang="en-GB" sz="1400" dirty="0" smtClean="0"/>
              <a:t>)</a:t>
            </a:r>
            <a:r>
              <a:rPr lang="en-GB" sz="1400" dirty="0"/>
              <a:t/>
            </a:r>
            <a:br>
              <a:rPr lang="en-GB" sz="1400" dirty="0"/>
            </a:br>
            <a:r>
              <a:rPr lang="en-GB" sz="1400" dirty="0">
                <a:solidFill>
                  <a:schemeClr val="accent3">
                    <a:lumMod val="50000"/>
                  </a:schemeClr>
                </a:solidFill>
              </a:rPr>
              <a:t># step 2  </a:t>
            </a:r>
            <a:r>
              <a:rPr lang="en-GB" sz="1400" b="1" dirty="0" smtClean="0">
                <a:solidFill>
                  <a:schemeClr val="accent3">
                    <a:lumMod val="50000"/>
                  </a:schemeClr>
                </a:solidFill>
              </a:rPr>
              <a:t>Bind</a:t>
            </a:r>
            <a:r>
              <a:rPr lang="en-GB" sz="1400" dirty="0"/>
              <a:t/>
            </a:r>
            <a:br>
              <a:rPr lang="en-GB" sz="1400" dirty="0"/>
            </a:br>
            <a:r>
              <a:rPr lang="en-GB" sz="1400" dirty="0" err="1"/>
              <a:t>server_socket.bind</a:t>
            </a:r>
            <a:r>
              <a:rPr lang="en-GB" sz="1400" dirty="0"/>
              <a:t>((HOST</a:t>
            </a:r>
            <a:r>
              <a:rPr lang="en-GB" sz="1400" dirty="0"/>
              <a:t>, </a:t>
            </a:r>
            <a:r>
              <a:rPr lang="en-GB" sz="1400" dirty="0"/>
              <a:t>PORT</a:t>
            </a:r>
            <a:r>
              <a:rPr lang="en-GB" sz="1400" dirty="0" smtClean="0"/>
              <a:t>))</a:t>
            </a:r>
            <a:r>
              <a:rPr lang="en-GB" sz="1400" dirty="0"/>
              <a:t/>
            </a:r>
            <a:br>
              <a:rPr lang="en-GB" sz="1400" dirty="0"/>
            </a:br>
            <a:r>
              <a:rPr lang="en-GB" sz="1400" dirty="0">
                <a:solidFill>
                  <a:schemeClr val="accent3">
                    <a:lumMod val="50000"/>
                  </a:schemeClr>
                </a:solidFill>
              </a:rPr>
              <a:t># step 3 </a:t>
            </a:r>
            <a:r>
              <a:rPr lang="en-GB" sz="1400" b="1" dirty="0" smtClean="0">
                <a:solidFill>
                  <a:schemeClr val="accent3">
                    <a:lumMod val="50000"/>
                  </a:schemeClr>
                </a:solidFill>
              </a:rPr>
              <a:t>Listen</a:t>
            </a:r>
            <a:r>
              <a:rPr lang="en-GB" sz="1400" dirty="0"/>
              <a:t/>
            </a:r>
            <a:br>
              <a:rPr lang="en-GB" sz="1400" dirty="0"/>
            </a:br>
            <a:r>
              <a:rPr lang="en-GB" sz="1400" dirty="0" err="1"/>
              <a:t>server_socket.listen</a:t>
            </a:r>
            <a:r>
              <a:rPr lang="en-GB" sz="1400" dirty="0"/>
              <a:t>(</a:t>
            </a:r>
            <a:r>
              <a:rPr lang="en-GB" sz="1400" dirty="0"/>
              <a:t>1</a:t>
            </a:r>
            <a:r>
              <a:rPr lang="en-GB" sz="1400" dirty="0"/>
              <a:t>)</a:t>
            </a:r>
            <a:br>
              <a:rPr lang="en-GB" sz="1400" dirty="0"/>
            </a:br>
            <a:r>
              <a:rPr lang="en-GB" sz="1400" dirty="0"/>
              <a:t>print</a:t>
            </a:r>
            <a:r>
              <a:rPr lang="en-GB" sz="1400" dirty="0"/>
              <a:t>(</a:t>
            </a:r>
            <a:r>
              <a:rPr lang="en-GB" sz="1400" dirty="0"/>
              <a:t>'Waiting for connection</a:t>
            </a:r>
            <a:r>
              <a:rPr lang="en-GB" sz="1400" dirty="0" smtClean="0"/>
              <a:t>')</a:t>
            </a:r>
            <a:r>
              <a:rPr lang="en-GB" sz="1400" dirty="0"/>
              <a:t/>
            </a:r>
            <a:br>
              <a:rPr lang="en-GB" sz="1400" dirty="0"/>
            </a:br>
            <a:r>
              <a:rPr lang="en-GB" sz="1400" dirty="0">
                <a:solidFill>
                  <a:schemeClr val="accent3">
                    <a:lumMod val="50000"/>
                  </a:schemeClr>
                </a:solidFill>
              </a:rPr>
              <a:t># step 4 </a:t>
            </a:r>
            <a:r>
              <a:rPr lang="en-GB" sz="1400" b="1" dirty="0" smtClean="0">
                <a:solidFill>
                  <a:schemeClr val="accent3">
                    <a:lumMod val="50000"/>
                  </a:schemeClr>
                </a:solidFill>
              </a:rPr>
              <a:t>Accept</a:t>
            </a:r>
            <a:r>
              <a:rPr lang="en-GB" sz="1400" dirty="0"/>
              <a:t/>
            </a:r>
            <a:br>
              <a:rPr lang="en-GB" sz="1400" dirty="0"/>
            </a:br>
            <a:r>
              <a:rPr lang="en-GB" sz="1400" dirty="0" err="1"/>
              <a:t>socket_client</a:t>
            </a:r>
            <a:r>
              <a:rPr lang="en-GB" sz="1400" dirty="0"/>
              <a:t>, </a:t>
            </a:r>
            <a:r>
              <a:rPr lang="en-GB" sz="1400" dirty="0"/>
              <a:t>(host</a:t>
            </a:r>
            <a:r>
              <a:rPr lang="en-GB" sz="1400" dirty="0"/>
              <a:t>, </a:t>
            </a:r>
            <a:r>
              <a:rPr lang="en-GB" sz="1400" dirty="0"/>
              <a:t>port) = </a:t>
            </a:r>
            <a:r>
              <a:rPr lang="en-GB" sz="1400" dirty="0" err="1"/>
              <a:t>server_socket.accept</a:t>
            </a:r>
            <a:r>
              <a:rPr lang="en-GB" sz="1400" dirty="0"/>
              <a:t>()</a:t>
            </a:r>
            <a:br>
              <a:rPr lang="en-GB" sz="1400" dirty="0"/>
            </a:br>
            <a:r>
              <a:rPr lang="en-GB" sz="1400" dirty="0"/>
              <a:t>print</a:t>
            </a:r>
            <a:r>
              <a:rPr lang="en-GB" sz="1400" dirty="0"/>
              <a:t>(</a:t>
            </a:r>
            <a:r>
              <a:rPr lang="en-GB" sz="1400" dirty="0" err="1"/>
              <a:t>f'Received</a:t>
            </a:r>
            <a:r>
              <a:rPr lang="en-GB" sz="1400" dirty="0"/>
              <a:t> connection from {</a:t>
            </a:r>
            <a:r>
              <a:rPr lang="en-GB" sz="1400" dirty="0"/>
              <a:t>host</a:t>
            </a:r>
            <a:r>
              <a:rPr lang="en-GB" sz="1400" dirty="0"/>
              <a:t>} ({</a:t>
            </a:r>
            <a:r>
              <a:rPr lang="en-GB" sz="1400" dirty="0"/>
              <a:t>port</a:t>
            </a:r>
            <a:r>
              <a:rPr lang="en-GB" sz="1400" dirty="0"/>
              <a:t>})\n'</a:t>
            </a:r>
            <a:r>
              <a:rPr lang="en-GB" sz="1400" dirty="0"/>
              <a:t>)</a:t>
            </a:r>
            <a:br>
              <a:rPr lang="en-GB" sz="1400" dirty="0"/>
            </a:br>
            <a:r>
              <a:rPr lang="en-GB" sz="1400" dirty="0"/>
              <a:t>print</a:t>
            </a:r>
            <a:r>
              <a:rPr lang="en-GB" sz="1400" dirty="0"/>
              <a:t>(</a:t>
            </a:r>
            <a:r>
              <a:rPr lang="en-GB" sz="1400" dirty="0" err="1"/>
              <a:t>f'Connection</a:t>
            </a:r>
            <a:r>
              <a:rPr lang="en-GB" sz="1400" dirty="0"/>
              <a:t> Established., Connected from: {</a:t>
            </a:r>
            <a:r>
              <a:rPr lang="en-GB" sz="1400" dirty="0"/>
              <a:t>host</a:t>
            </a:r>
            <a:r>
              <a:rPr lang="en-GB" sz="1400" dirty="0"/>
              <a:t>}'</a:t>
            </a:r>
            <a:r>
              <a:rPr lang="en-GB" sz="1400" dirty="0"/>
              <a:t>)</a:t>
            </a:r>
            <a:br>
              <a:rPr lang="en-GB" sz="1400" dirty="0"/>
            </a:br>
            <a:endParaRPr lang="en-GB" sz="1400" dirty="0" smtClean="0"/>
          </a:p>
          <a:p>
            <a:r>
              <a:rPr lang="en-GB" sz="1400" dirty="0"/>
              <a:t/>
            </a:r>
            <a:br>
              <a:rPr lang="en-GB" sz="1400" dirty="0"/>
            </a:br>
            <a:r>
              <a:rPr lang="en-GB" sz="1400" dirty="0">
                <a:solidFill>
                  <a:schemeClr val="accent3">
                    <a:lumMod val="50000"/>
                  </a:schemeClr>
                </a:solidFill>
              </a:rPr>
              <a:t># step 5 </a:t>
            </a:r>
            <a:r>
              <a:rPr lang="en-GB" sz="1400" b="1" dirty="0" smtClean="0">
                <a:solidFill>
                  <a:schemeClr val="accent3">
                    <a:lumMod val="50000"/>
                  </a:schemeClr>
                </a:solidFill>
              </a:rPr>
              <a:t>Received data from server</a:t>
            </a:r>
            <a:r>
              <a:rPr lang="en-GB" sz="1400" dirty="0"/>
              <a:t/>
            </a:r>
            <a:br>
              <a:rPr lang="en-GB" sz="1400" dirty="0"/>
            </a:br>
            <a:r>
              <a:rPr lang="en-GB" sz="1400" dirty="0" err="1"/>
              <a:t>received_data</a:t>
            </a:r>
            <a:r>
              <a:rPr lang="en-GB" sz="1400" dirty="0"/>
              <a:t> = </a:t>
            </a:r>
            <a:r>
              <a:rPr lang="en-GB" sz="1400" dirty="0" err="1"/>
              <a:t>socket_client.recv</a:t>
            </a:r>
            <a:r>
              <a:rPr lang="en-GB" sz="1400" dirty="0"/>
              <a:t>(1024)</a:t>
            </a:r>
            <a:br>
              <a:rPr lang="en-GB" sz="1400" dirty="0"/>
            </a:br>
            <a:r>
              <a:rPr lang="en-GB" sz="1400" dirty="0" err="1"/>
              <a:t>received_data</a:t>
            </a:r>
            <a:r>
              <a:rPr lang="en-GB" sz="1400" dirty="0"/>
              <a:t>= </a:t>
            </a:r>
            <a:r>
              <a:rPr lang="en-GB" sz="1400" dirty="0" err="1"/>
              <a:t>received_data.decode</a:t>
            </a:r>
            <a:r>
              <a:rPr lang="en-GB" sz="1400" dirty="0"/>
              <a:t>()</a:t>
            </a:r>
            <a:br>
              <a:rPr lang="en-GB" sz="1400" dirty="0"/>
            </a:br>
            <a:r>
              <a:rPr lang="en-GB" sz="1400" dirty="0"/>
              <a:t>print</a:t>
            </a:r>
            <a:r>
              <a:rPr lang="en-GB" sz="1400" dirty="0"/>
              <a:t>(</a:t>
            </a:r>
            <a:r>
              <a:rPr lang="en-GB" sz="1400" dirty="0"/>
              <a:t>f': The client said: {</a:t>
            </a:r>
            <a:r>
              <a:rPr lang="en-GB" sz="1400" dirty="0" err="1"/>
              <a:t>received_data</a:t>
            </a:r>
            <a:r>
              <a:rPr lang="en-GB" sz="1400" dirty="0"/>
              <a:t>} </a:t>
            </a:r>
            <a:r>
              <a:rPr lang="en-GB" sz="1400" dirty="0" smtClean="0"/>
              <a:t>')</a:t>
            </a:r>
          </a:p>
          <a:p>
            <a:r>
              <a:rPr lang="en-GB" sz="1400" dirty="0"/>
              <a:t/>
            </a:r>
            <a:br>
              <a:rPr lang="en-GB" sz="1400" dirty="0"/>
            </a:br>
            <a:r>
              <a:rPr lang="en-GB" sz="1400" dirty="0" smtClean="0">
                <a:solidFill>
                  <a:schemeClr val="accent3">
                    <a:lumMod val="50000"/>
                  </a:schemeClr>
                </a:solidFill>
              </a:rPr>
              <a:t>#</a:t>
            </a:r>
            <a:r>
              <a:rPr lang="en-GB" sz="1400" b="1" dirty="0">
                <a:solidFill>
                  <a:schemeClr val="accent3">
                    <a:lumMod val="50000"/>
                  </a:schemeClr>
                </a:solidFill>
              </a:rPr>
              <a:t> Sending data to the </a:t>
            </a:r>
            <a:r>
              <a:rPr lang="en-GB" sz="1400" b="1" dirty="0" smtClean="0">
                <a:solidFill>
                  <a:schemeClr val="accent3">
                    <a:lumMod val="50000"/>
                  </a:schemeClr>
                </a:solidFill>
              </a:rPr>
              <a:t>client</a:t>
            </a:r>
            <a:r>
              <a:rPr lang="en-GB" sz="1400" dirty="0"/>
              <a:t/>
            </a:r>
            <a:br>
              <a:rPr lang="en-GB" sz="1400" dirty="0"/>
            </a:br>
            <a:r>
              <a:rPr lang="en-GB" sz="1400" dirty="0" err="1"/>
              <a:t>server_message</a:t>
            </a:r>
            <a:r>
              <a:rPr lang="en-GB" sz="1400" dirty="0"/>
              <a:t> = </a:t>
            </a:r>
            <a:r>
              <a:rPr lang="en-GB" sz="1400" dirty="0"/>
              <a:t>'Hello from Server'</a:t>
            </a:r>
            <a:br>
              <a:rPr lang="en-GB" sz="1400" dirty="0"/>
            </a:br>
            <a:r>
              <a:rPr lang="en-GB" sz="1400" dirty="0" err="1"/>
              <a:t>socket_client.send</a:t>
            </a:r>
            <a:r>
              <a:rPr lang="en-GB" sz="1400" dirty="0"/>
              <a:t>(</a:t>
            </a:r>
            <a:r>
              <a:rPr lang="en-GB" sz="1400" dirty="0" err="1"/>
              <a:t>server_message.encode</a:t>
            </a:r>
            <a:r>
              <a:rPr lang="en-GB" sz="1400" dirty="0"/>
              <a:t>())</a:t>
            </a:r>
            <a:br>
              <a:rPr lang="en-GB" sz="1400" dirty="0"/>
            </a:br>
            <a:r>
              <a:rPr lang="en-GB" sz="1400" dirty="0"/>
              <a:t/>
            </a:r>
            <a:br>
              <a:rPr lang="en-GB" sz="1400" dirty="0"/>
            </a:br>
            <a:r>
              <a:rPr lang="en-GB" sz="1400" dirty="0">
                <a:solidFill>
                  <a:schemeClr val="accent3">
                    <a:lumMod val="50000"/>
                  </a:schemeClr>
                </a:solidFill>
              </a:rPr>
              <a:t># step 6 </a:t>
            </a:r>
            <a:r>
              <a:rPr lang="en-GB" sz="1400" b="1" dirty="0">
                <a:solidFill>
                  <a:schemeClr val="accent3">
                    <a:lumMod val="50000"/>
                  </a:schemeClr>
                </a:solidFill>
              </a:rPr>
              <a:t>Close</a:t>
            </a:r>
            <a:r>
              <a:rPr lang="en-GB" sz="1400" dirty="0">
                <a:solidFill>
                  <a:schemeClr val="accent3">
                    <a:lumMod val="50000"/>
                  </a:schemeClr>
                </a:solidFill>
              </a:rPr>
              <a:t> the connection</a:t>
            </a:r>
            <a:r>
              <a:rPr lang="en-GB" sz="1400" dirty="0"/>
              <a:t/>
            </a:r>
            <a:br>
              <a:rPr lang="en-GB" sz="1400" dirty="0"/>
            </a:br>
            <a:r>
              <a:rPr lang="en-GB" sz="1400" dirty="0" err="1"/>
              <a:t>socket_client.close</a:t>
            </a:r>
            <a:r>
              <a:rPr lang="en-GB" sz="1400" dirty="0"/>
              <a:t>()</a:t>
            </a:r>
          </a:p>
        </p:txBody>
      </p:sp>
      <p:sp>
        <p:nvSpPr>
          <p:cNvPr id="6" name="TextBox 5"/>
          <p:cNvSpPr txBox="1"/>
          <p:nvPr/>
        </p:nvSpPr>
        <p:spPr>
          <a:xfrm>
            <a:off x="146538" y="160998"/>
            <a:ext cx="949569" cy="369332"/>
          </a:xfrm>
          <a:prstGeom prst="rect">
            <a:avLst/>
          </a:prstGeom>
          <a:noFill/>
        </p:spPr>
        <p:txBody>
          <a:bodyPr wrap="square" rtlCol="0">
            <a:spAutoFit/>
          </a:bodyPr>
          <a:lstStyle/>
          <a:p>
            <a:r>
              <a:rPr lang="en-GB" b="1" dirty="0" smtClean="0"/>
              <a:t>SERVER</a:t>
            </a:r>
            <a:endParaRPr lang="en-GB" b="1" dirty="0"/>
          </a:p>
        </p:txBody>
      </p:sp>
      <p:sp>
        <p:nvSpPr>
          <p:cNvPr id="7" name="TextBox 6"/>
          <p:cNvSpPr txBox="1"/>
          <p:nvPr/>
        </p:nvSpPr>
        <p:spPr>
          <a:xfrm>
            <a:off x="6494585" y="724314"/>
            <a:ext cx="5416062" cy="6124754"/>
          </a:xfrm>
          <a:prstGeom prst="rect">
            <a:avLst/>
          </a:prstGeom>
          <a:noFill/>
        </p:spPr>
        <p:txBody>
          <a:bodyPr wrap="square" rtlCol="0">
            <a:spAutoFit/>
          </a:bodyPr>
          <a:lstStyle/>
          <a:p>
            <a:r>
              <a:rPr lang="en-GB" sz="1400" dirty="0"/>
              <a:t>import </a:t>
            </a:r>
            <a:r>
              <a:rPr lang="en-GB" sz="1400" dirty="0"/>
              <a:t>socket</a:t>
            </a:r>
            <a:br>
              <a:rPr lang="en-GB" sz="1400" dirty="0"/>
            </a:br>
            <a:r>
              <a:rPr lang="en-GB" sz="1400" dirty="0"/>
              <a:t>HOST = </a:t>
            </a:r>
            <a:r>
              <a:rPr lang="en-GB" sz="1400" dirty="0"/>
              <a:t>'127.0.0.1'</a:t>
            </a:r>
            <a:br>
              <a:rPr lang="en-GB" sz="1400" dirty="0"/>
            </a:br>
            <a:r>
              <a:rPr lang="en-GB" sz="1400" dirty="0"/>
              <a:t>PORT = </a:t>
            </a:r>
            <a:r>
              <a:rPr lang="en-GB" sz="1400" dirty="0" smtClean="0"/>
              <a:t>65432</a:t>
            </a:r>
          </a:p>
          <a:p>
            <a:r>
              <a:rPr lang="en-GB" sz="1400" dirty="0"/>
              <a:t/>
            </a:r>
            <a:br>
              <a:rPr lang="en-GB" sz="1400" dirty="0"/>
            </a:br>
            <a:r>
              <a:rPr lang="en-GB" sz="1400" dirty="0">
                <a:solidFill>
                  <a:schemeClr val="accent3">
                    <a:lumMod val="50000"/>
                  </a:schemeClr>
                </a:solidFill>
              </a:rPr>
              <a:t># step 1 </a:t>
            </a:r>
            <a:r>
              <a:rPr lang="en-GB" sz="1400" b="1" dirty="0">
                <a:solidFill>
                  <a:schemeClr val="accent3">
                    <a:lumMod val="50000"/>
                  </a:schemeClr>
                </a:solidFill>
              </a:rPr>
              <a:t>Create</a:t>
            </a:r>
            <a:r>
              <a:rPr lang="en-GB" sz="1400" dirty="0">
                <a:solidFill>
                  <a:schemeClr val="accent3">
                    <a:lumMod val="50000"/>
                  </a:schemeClr>
                </a:solidFill>
              </a:rPr>
              <a:t> a server </a:t>
            </a:r>
            <a:r>
              <a:rPr lang="en-GB" sz="1400" b="1" dirty="0">
                <a:solidFill>
                  <a:schemeClr val="accent3">
                    <a:lumMod val="50000"/>
                  </a:schemeClr>
                </a:solidFill>
              </a:rPr>
              <a:t>socket</a:t>
            </a:r>
            <a:r>
              <a:rPr lang="en-GB" sz="1400" dirty="0"/>
              <a:t/>
            </a:r>
            <a:br>
              <a:rPr lang="en-GB" sz="1400" dirty="0"/>
            </a:br>
            <a:r>
              <a:rPr lang="en-GB" sz="1400" dirty="0" err="1"/>
              <a:t>client_socket</a:t>
            </a:r>
            <a:r>
              <a:rPr lang="en-GB" sz="1400" dirty="0"/>
              <a:t> = </a:t>
            </a:r>
            <a:r>
              <a:rPr lang="en-GB" sz="1400" dirty="0" err="1"/>
              <a:t>socket.socket</a:t>
            </a:r>
            <a:r>
              <a:rPr lang="en-GB" sz="1400" dirty="0"/>
              <a:t>(</a:t>
            </a:r>
            <a:r>
              <a:rPr lang="en-GB" sz="1400" dirty="0" err="1"/>
              <a:t>socket.AF_INET</a:t>
            </a:r>
            <a:r>
              <a:rPr lang="en-GB" sz="1400" dirty="0"/>
              <a:t>, </a:t>
            </a:r>
            <a:r>
              <a:rPr lang="en-GB" sz="1400" dirty="0" err="1"/>
              <a:t>socket.SOCK_STREAM</a:t>
            </a:r>
            <a:r>
              <a:rPr lang="en-GB" sz="1400" dirty="0"/>
              <a:t>)</a:t>
            </a:r>
            <a:br>
              <a:rPr lang="en-GB" sz="1400" dirty="0"/>
            </a:br>
            <a:r>
              <a:rPr lang="en-GB" sz="1400" dirty="0"/>
              <a:t/>
            </a:r>
            <a:br>
              <a:rPr lang="en-GB" sz="1400" dirty="0"/>
            </a:br>
            <a:r>
              <a:rPr lang="en-GB" sz="1400" dirty="0">
                <a:solidFill>
                  <a:schemeClr val="accent3">
                    <a:lumMod val="50000"/>
                  </a:schemeClr>
                </a:solidFill>
              </a:rPr>
              <a:t># step </a:t>
            </a:r>
            <a:r>
              <a:rPr lang="en-GB" sz="1400" dirty="0" smtClean="0">
                <a:solidFill>
                  <a:schemeClr val="accent3">
                    <a:lumMod val="50000"/>
                  </a:schemeClr>
                </a:solidFill>
              </a:rPr>
              <a:t>2 </a:t>
            </a:r>
            <a:r>
              <a:rPr lang="en-GB" sz="1400" b="1" dirty="0" smtClean="0">
                <a:solidFill>
                  <a:schemeClr val="accent3">
                    <a:lumMod val="50000"/>
                  </a:schemeClr>
                </a:solidFill>
              </a:rPr>
              <a:t>Connect</a:t>
            </a:r>
            <a:r>
              <a:rPr lang="en-GB" sz="1400" dirty="0"/>
              <a:t/>
            </a:r>
            <a:br>
              <a:rPr lang="en-GB" sz="1400" dirty="0"/>
            </a:br>
            <a:r>
              <a:rPr lang="en-GB" sz="1400" dirty="0" err="1"/>
              <a:t>client_socket.connect</a:t>
            </a:r>
            <a:r>
              <a:rPr lang="en-GB" sz="1400" dirty="0"/>
              <a:t>((HOST</a:t>
            </a:r>
            <a:r>
              <a:rPr lang="en-GB" sz="1400" dirty="0"/>
              <a:t>, </a:t>
            </a:r>
            <a:r>
              <a:rPr lang="en-GB" sz="1400" dirty="0"/>
              <a:t>PORT))</a:t>
            </a:r>
            <a:br>
              <a:rPr lang="en-GB" sz="1400" dirty="0"/>
            </a:br>
            <a:endParaRPr lang="en-GB" sz="1400" dirty="0" smtClean="0"/>
          </a:p>
          <a:p>
            <a:endParaRPr lang="en-GB" sz="1400" dirty="0"/>
          </a:p>
          <a:p>
            <a:endParaRPr lang="en-GB" sz="1400" dirty="0" smtClean="0"/>
          </a:p>
          <a:p>
            <a:endParaRPr lang="en-GB" sz="1400" dirty="0"/>
          </a:p>
          <a:p>
            <a:endParaRPr lang="en-GB" sz="1400" dirty="0" smtClean="0"/>
          </a:p>
          <a:p>
            <a:r>
              <a:rPr lang="en-GB" sz="1400" dirty="0">
                <a:solidFill>
                  <a:schemeClr val="accent3">
                    <a:lumMod val="50000"/>
                  </a:schemeClr>
                </a:solidFill>
              </a:rPr>
              <a:t/>
            </a:r>
            <a:br>
              <a:rPr lang="en-GB" sz="1400" dirty="0">
                <a:solidFill>
                  <a:schemeClr val="accent3">
                    <a:lumMod val="50000"/>
                  </a:schemeClr>
                </a:solidFill>
              </a:rPr>
            </a:br>
            <a:r>
              <a:rPr lang="en-GB" sz="1400" dirty="0">
                <a:solidFill>
                  <a:schemeClr val="accent3">
                    <a:lumMod val="50000"/>
                  </a:schemeClr>
                </a:solidFill>
              </a:rPr>
              <a:t># step 3 </a:t>
            </a:r>
            <a:r>
              <a:rPr lang="en-GB" sz="1400" b="1" dirty="0">
                <a:solidFill>
                  <a:schemeClr val="accent3">
                    <a:lumMod val="50000"/>
                  </a:schemeClr>
                </a:solidFill>
              </a:rPr>
              <a:t>Sending data to the server</a:t>
            </a:r>
            <a:r>
              <a:rPr lang="en-GB" sz="1400" dirty="0">
                <a:solidFill>
                  <a:schemeClr val="accent3">
                    <a:lumMod val="50000"/>
                  </a:schemeClr>
                </a:solidFill>
              </a:rPr>
              <a:t/>
            </a:r>
            <a:br>
              <a:rPr lang="en-GB" sz="1400" dirty="0">
                <a:solidFill>
                  <a:schemeClr val="accent3">
                    <a:lumMod val="50000"/>
                  </a:schemeClr>
                </a:solidFill>
              </a:rPr>
            </a:br>
            <a:r>
              <a:rPr lang="en-GB" sz="1400" dirty="0"/>
              <a:t>message = </a:t>
            </a:r>
            <a:r>
              <a:rPr lang="en-GB" sz="1400" dirty="0"/>
              <a:t>'Hello from Client'</a:t>
            </a:r>
            <a:br>
              <a:rPr lang="en-GB" sz="1400" dirty="0"/>
            </a:br>
            <a:r>
              <a:rPr lang="en-GB" sz="1400" dirty="0" err="1"/>
              <a:t>client_socket.send</a:t>
            </a:r>
            <a:r>
              <a:rPr lang="en-GB" sz="1400" dirty="0"/>
              <a:t>(</a:t>
            </a:r>
            <a:r>
              <a:rPr lang="en-GB" sz="1400" dirty="0" err="1"/>
              <a:t>message.encode</a:t>
            </a:r>
            <a:r>
              <a:rPr lang="en-GB" sz="1400" dirty="0"/>
              <a:t>())</a:t>
            </a:r>
            <a:br>
              <a:rPr lang="en-GB" sz="1400" dirty="0"/>
            </a:br>
            <a:r>
              <a:rPr lang="en-GB" sz="1400" dirty="0"/>
              <a:t/>
            </a:r>
            <a:br>
              <a:rPr lang="en-GB" sz="1400" dirty="0"/>
            </a:br>
            <a:r>
              <a:rPr lang="en-GB" sz="1400" dirty="0">
                <a:solidFill>
                  <a:schemeClr val="accent3">
                    <a:lumMod val="50000"/>
                  </a:schemeClr>
                </a:solidFill>
              </a:rPr>
              <a:t># step 4 </a:t>
            </a:r>
            <a:r>
              <a:rPr lang="en-GB" sz="1400" b="1" dirty="0">
                <a:solidFill>
                  <a:schemeClr val="accent3">
                    <a:lumMod val="50000"/>
                  </a:schemeClr>
                </a:solidFill>
              </a:rPr>
              <a:t>Receiving data back from the server</a:t>
            </a:r>
            <a:r>
              <a:rPr lang="en-GB" sz="1400" dirty="0"/>
              <a:t/>
            </a:r>
            <a:br>
              <a:rPr lang="en-GB" sz="1400" dirty="0"/>
            </a:br>
            <a:r>
              <a:rPr lang="en-GB" sz="1400" dirty="0" err="1"/>
              <a:t>received_message</a:t>
            </a:r>
            <a:r>
              <a:rPr lang="en-GB" sz="1400" dirty="0"/>
              <a:t> = </a:t>
            </a:r>
            <a:r>
              <a:rPr lang="en-GB" sz="1400" dirty="0" err="1"/>
              <a:t>client_socket.recv</a:t>
            </a:r>
            <a:r>
              <a:rPr lang="en-GB" sz="1400" dirty="0"/>
              <a:t>(</a:t>
            </a:r>
            <a:r>
              <a:rPr lang="en-GB" sz="1400" dirty="0"/>
              <a:t>1024</a:t>
            </a:r>
            <a:r>
              <a:rPr lang="en-GB" sz="1400" dirty="0"/>
              <a:t>)</a:t>
            </a:r>
            <a:br>
              <a:rPr lang="en-GB" sz="1400" dirty="0"/>
            </a:br>
            <a:r>
              <a:rPr lang="en-GB" sz="1400" dirty="0" err="1"/>
              <a:t>server_message</a:t>
            </a:r>
            <a:r>
              <a:rPr lang="en-GB" sz="1400" dirty="0"/>
              <a:t> = </a:t>
            </a:r>
            <a:r>
              <a:rPr lang="en-GB" sz="1400" dirty="0" err="1"/>
              <a:t>received_message.decode</a:t>
            </a:r>
            <a:r>
              <a:rPr lang="en-GB" sz="1400" dirty="0"/>
              <a:t>()</a:t>
            </a:r>
            <a:br>
              <a:rPr lang="en-GB" sz="1400" dirty="0"/>
            </a:br>
            <a:r>
              <a:rPr lang="en-GB" sz="1400" dirty="0"/>
              <a:t>print</a:t>
            </a:r>
            <a:r>
              <a:rPr lang="en-GB" sz="1400" dirty="0"/>
              <a:t>(</a:t>
            </a:r>
            <a:r>
              <a:rPr lang="en-GB" sz="1400" dirty="0"/>
              <a:t>f': The server said: {</a:t>
            </a:r>
            <a:r>
              <a:rPr lang="en-GB" sz="1400" dirty="0" err="1"/>
              <a:t>server_message</a:t>
            </a:r>
            <a:r>
              <a:rPr lang="en-GB" sz="1400" dirty="0"/>
              <a:t>} '</a:t>
            </a:r>
            <a:r>
              <a:rPr lang="en-GB" sz="1400" dirty="0"/>
              <a:t>)</a:t>
            </a:r>
            <a:br>
              <a:rPr lang="en-GB" sz="1400" dirty="0"/>
            </a:br>
            <a:r>
              <a:rPr lang="en-GB" sz="1400" dirty="0"/>
              <a:t/>
            </a:r>
            <a:br>
              <a:rPr lang="en-GB" sz="1400" dirty="0"/>
            </a:br>
            <a:r>
              <a:rPr lang="en-GB" sz="1400" dirty="0"/>
              <a:t/>
            </a:r>
            <a:br>
              <a:rPr lang="en-GB" sz="1400" dirty="0"/>
            </a:br>
            <a:r>
              <a:rPr lang="en-GB" sz="1400" dirty="0">
                <a:solidFill>
                  <a:schemeClr val="accent3">
                    <a:lumMod val="50000"/>
                  </a:schemeClr>
                </a:solidFill>
              </a:rPr>
              <a:t># step 5 Close the connection</a:t>
            </a:r>
            <a:r>
              <a:rPr lang="en-GB" sz="1400" dirty="0"/>
              <a:t/>
            </a:r>
            <a:br>
              <a:rPr lang="en-GB" sz="1400" dirty="0"/>
            </a:br>
            <a:r>
              <a:rPr lang="en-GB" sz="1400" dirty="0" err="1"/>
              <a:t>client_socket.close</a:t>
            </a:r>
            <a:r>
              <a:rPr lang="en-GB" sz="1400" dirty="0"/>
              <a:t>()</a:t>
            </a:r>
          </a:p>
        </p:txBody>
      </p:sp>
      <p:sp>
        <p:nvSpPr>
          <p:cNvPr id="8" name="TextBox 7"/>
          <p:cNvSpPr txBox="1"/>
          <p:nvPr/>
        </p:nvSpPr>
        <p:spPr>
          <a:xfrm>
            <a:off x="6494585" y="160998"/>
            <a:ext cx="949569" cy="369332"/>
          </a:xfrm>
          <a:prstGeom prst="rect">
            <a:avLst/>
          </a:prstGeom>
          <a:noFill/>
        </p:spPr>
        <p:txBody>
          <a:bodyPr wrap="square" rtlCol="0">
            <a:spAutoFit/>
          </a:bodyPr>
          <a:lstStyle/>
          <a:p>
            <a:r>
              <a:rPr lang="en-GB" b="1" dirty="0" smtClean="0"/>
              <a:t>CLIENT</a:t>
            </a:r>
            <a:endParaRPr lang="en-GB" b="1" dirty="0"/>
          </a:p>
        </p:txBody>
      </p:sp>
      <p:sp>
        <p:nvSpPr>
          <p:cNvPr id="9" name="Rectangle 8">
            <a:extLst>
              <a:ext uri="{FF2B5EF4-FFF2-40B4-BE49-F238E27FC236}">
                <a16:creationId xmlns="" xmlns:a16="http://schemas.microsoft.com/office/drawing/2014/main" id="{7EF146FC-C8AD-F240-AB1E-A0746CD0CECA}"/>
              </a:ext>
            </a:extLst>
          </p:cNvPr>
          <p:cNvSpPr/>
          <p:nvPr/>
        </p:nvSpPr>
        <p:spPr>
          <a:xfrm>
            <a:off x="128953" y="604291"/>
            <a:ext cx="5521569" cy="6327670"/>
          </a:xfrm>
          <a:prstGeom prst="rect">
            <a:avLst/>
          </a:prstGeom>
          <a:solidFill>
            <a:schemeClr val="bg1">
              <a:lumMod val="85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EF146FC-C8AD-F240-AB1E-A0746CD0CECA}"/>
              </a:ext>
            </a:extLst>
          </p:cNvPr>
          <p:cNvSpPr/>
          <p:nvPr/>
        </p:nvSpPr>
        <p:spPr>
          <a:xfrm>
            <a:off x="6389078" y="595360"/>
            <a:ext cx="5521569" cy="6327670"/>
          </a:xfrm>
          <a:prstGeom prst="rect">
            <a:avLst/>
          </a:prstGeom>
          <a:solidFill>
            <a:schemeClr val="bg1">
              <a:lumMod val="85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134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Activity </a:t>
            </a:r>
            <a:endParaRPr lang="en-GB" b="1" dirty="0">
              <a:latin typeface="+mn-lt"/>
            </a:endParaRPr>
          </a:p>
        </p:txBody>
      </p:sp>
      <p:sp>
        <p:nvSpPr>
          <p:cNvPr id="3" name="Content Placeholder 2"/>
          <p:cNvSpPr>
            <a:spLocks noGrp="1"/>
          </p:cNvSpPr>
          <p:nvPr>
            <p:ph idx="1"/>
          </p:nvPr>
        </p:nvSpPr>
        <p:spPr/>
        <p:txBody>
          <a:bodyPr/>
          <a:lstStyle/>
          <a:p>
            <a:pPr marL="0" indent="0">
              <a:buNone/>
            </a:pPr>
            <a:r>
              <a:rPr lang="en-GB" dirty="0"/>
              <a:t>Implement server and client chat room system using </a:t>
            </a:r>
            <a:r>
              <a:rPr lang="en-GB" dirty="0" smtClean="0"/>
              <a:t>Socket python module.</a:t>
            </a:r>
          </a:p>
          <a:p>
            <a:pPr marL="0" indent="0">
              <a:buNone/>
            </a:pPr>
            <a:r>
              <a:rPr lang="en-GB" dirty="0" smtClean="0"/>
              <a:t>(you can modify/extend the client.py and serever.py from the </a:t>
            </a:r>
            <a:r>
              <a:rPr lang="en-GB" dirty="0" err="1" smtClean="0"/>
              <a:t>unihub</a:t>
            </a:r>
            <a:r>
              <a:rPr lang="en-GB" dirty="0" smtClean="0"/>
              <a: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34851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85" y="365125"/>
            <a:ext cx="11107615" cy="1325563"/>
          </a:xfrm>
        </p:spPr>
        <p:txBody>
          <a:bodyPr/>
          <a:lstStyle/>
          <a:p>
            <a:r>
              <a:rPr lang="en-GB" b="1" dirty="0">
                <a:latin typeface="+mn-lt"/>
              </a:rPr>
              <a:t>Object Oriented Python - Object </a:t>
            </a:r>
            <a:r>
              <a:rPr lang="en-GB" b="1" dirty="0" smtClean="0">
                <a:latin typeface="+mn-lt"/>
              </a:rPr>
              <a:t>Serialization</a:t>
            </a:r>
            <a:endParaRPr lang="en-GB" dirty="0">
              <a:latin typeface="+mn-lt"/>
            </a:endParaRPr>
          </a:p>
        </p:txBody>
      </p:sp>
      <p:sp>
        <p:nvSpPr>
          <p:cNvPr id="3" name="Content Placeholder 2"/>
          <p:cNvSpPr>
            <a:spLocks noGrp="1"/>
          </p:cNvSpPr>
          <p:nvPr>
            <p:ph idx="1"/>
          </p:nvPr>
        </p:nvSpPr>
        <p:spPr/>
        <p:txBody>
          <a:bodyPr>
            <a:normAutofit/>
          </a:bodyPr>
          <a:lstStyle/>
          <a:p>
            <a:r>
              <a:rPr lang="en-GB" sz="2400" dirty="0"/>
              <a:t>In serialization, an object is transformed into a format that can be stored, so as to be able to </a:t>
            </a:r>
            <a:r>
              <a:rPr lang="en-GB" sz="2400" dirty="0" err="1"/>
              <a:t>deserialize</a:t>
            </a:r>
            <a:r>
              <a:rPr lang="en-GB" sz="2400" dirty="0"/>
              <a:t> it later and recreate the original object from the serialized format</a:t>
            </a:r>
            <a:r>
              <a:rPr lang="en-GB" sz="2400" dirty="0" smtClean="0"/>
              <a:t>.</a:t>
            </a:r>
          </a:p>
          <a:p>
            <a:pPr marL="0" indent="0">
              <a:buNone/>
            </a:pPr>
            <a:r>
              <a:rPr lang="en-GB" sz="2400" b="1" dirty="0"/>
              <a:t>Pickle</a:t>
            </a:r>
          </a:p>
          <a:p>
            <a:r>
              <a:rPr lang="en-GB" sz="2400" b="1" dirty="0"/>
              <a:t>Pickling</a:t>
            </a:r>
            <a:r>
              <a:rPr lang="en-GB" sz="2400" dirty="0"/>
              <a:t> is the process whereby a Python object hierarchy is converted into a byte stream (usually not human readable) to be written to a file, this is also known as </a:t>
            </a:r>
            <a:r>
              <a:rPr lang="en-GB" sz="2400" dirty="0" smtClean="0"/>
              <a:t>Serialization. </a:t>
            </a:r>
          </a:p>
          <a:p>
            <a:r>
              <a:rPr lang="en-GB" sz="2400" b="1" dirty="0" err="1" smtClean="0"/>
              <a:t>Unpickling</a:t>
            </a:r>
            <a:r>
              <a:rPr lang="en-GB" sz="2400" dirty="0" smtClean="0"/>
              <a:t> </a:t>
            </a:r>
            <a:r>
              <a:rPr lang="en-GB" sz="2400" dirty="0"/>
              <a:t>is the reverse operation, whereby a byte stream is converted back into a working Python object hierarchy.</a:t>
            </a:r>
          </a:p>
          <a:p>
            <a:r>
              <a:rPr lang="en-GB" sz="2400" dirty="0"/>
              <a:t>Pickle is operationally simplest way to store the object. The Python Pickle module is an object-oriented way to store objects directly in a special storage format.</a:t>
            </a:r>
          </a:p>
          <a:p>
            <a:endParaRPr lang="en-GB" sz="2400" dirty="0"/>
          </a:p>
        </p:txBody>
      </p:sp>
    </p:spTree>
    <p:extLst>
      <p:ext uri="{BB962C8B-B14F-4D97-AF65-F5344CB8AC3E}">
        <p14:creationId xmlns:p14="http://schemas.microsoft.com/office/powerpoint/2010/main" val="2525946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Pickle methods</a:t>
            </a:r>
            <a:endParaRPr lang="en-GB" b="1" dirty="0"/>
          </a:p>
        </p:txBody>
      </p:sp>
      <p:sp>
        <p:nvSpPr>
          <p:cNvPr id="3" name="Content Placeholder 2"/>
          <p:cNvSpPr>
            <a:spLocks noGrp="1"/>
          </p:cNvSpPr>
          <p:nvPr>
            <p:ph idx="1"/>
          </p:nvPr>
        </p:nvSpPr>
        <p:spPr>
          <a:xfrm>
            <a:off x="838200" y="1825625"/>
            <a:ext cx="11201400" cy="4351338"/>
          </a:xfrm>
        </p:spPr>
        <p:txBody>
          <a:bodyPr/>
          <a:lstStyle/>
          <a:p>
            <a:r>
              <a:rPr lang="en-GB" sz="2400" dirty="0"/>
              <a:t>The pickle interface provides four different methods.</a:t>
            </a:r>
          </a:p>
          <a:p>
            <a:pPr marL="457200" lvl="1" indent="0">
              <a:buNone/>
            </a:pPr>
            <a:r>
              <a:rPr lang="en-GB" sz="2000" dirty="0">
                <a:solidFill>
                  <a:srgbClr val="C00000"/>
                </a:solidFill>
                <a:latin typeface="Courier New" panose="02070309020205020404" pitchFamily="49" charset="0"/>
                <a:cs typeface="Courier New" panose="02070309020205020404" pitchFamily="49" charset="0"/>
              </a:rPr>
              <a:t>dump() </a:t>
            </a:r>
            <a:r>
              <a:rPr lang="en-GB" sz="2000" dirty="0"/>
              <a:t>− The dump() method serializes to an open file (file-like object).</a:t>
            </a:r>
          </a:p>
          <a:p>
            <a:pPr marL="457200" lvl="1" indent="0">
              <a:buNone/>
            </a:pPr>
            <a:r>
              <a:rPr lang="en-GB" sz="2000" dirty="0">
                <a:solidFill>
                  <a:srgbClr val="C00000"/>
                </a:solidFill>
                <a:latin typeface="Courier New" panose="02070309020205020404" pitchFamily="49" charset="0"/>
                <a:cs typeface="Courier New" panose="02070309020205020404" pitchFamily="49" charset="0"/>
              </a:rPr>
              <a:t>dumps() </a:t>
            </a:r>
            <a:r>
              <a:rPr lang="en-GB" sz="2000" dirty="0"/>
              <a:t>− Serializes to a string</a:t>
            </a:r>
          </a:p>
          <a:p>
            <a:pPr marL="457200" lvl="1" indent="0">
              <a:buNone/>
            </a:pPr>
            <a:r>
              <a:rPr lang="en-GB" sz="2000" dirty="0">
                <a:solidFill>
                  <a:srgbClr val="C00000"/>
                </a:solidFill>
                <a:latin typeface="Courier New" panose="02070309020205020404" pitchFamily="49" charset="0"/>
                <a:cs typeface="Courier New" panose="02070309020205020404" pitchFamily="49" charset="0"/>
              </a:rPr>
              <a:t>load() </a:t>
            </a:r>
            <a:r>
              <a:rPr lang="en-GB" sz="2000" dirty="0"/>
              <a:t>− </a:t>
            </a:r>
            <a:r>
              <a:rPr lang="en-GB" sz="2000" dirty="0" err="1"/>
              <a:t>Deserializes</a:t>
            </a:r>
            <a:r>
              <a:rPr lang="en-GB" sz="2000" dirty="0"/>
              <a:t> from an open-like object.</a:t>
            </a:r>
          </a:p>
          <a:p>
            <a:pPr marL="457200" lvl="1" indent="0">
              <a:buNone/>
            </a:pPr>
            <a:r>
              <a:rPr lang="en-GB" sz="2000" dirty="0">
                <a:solidFill>
                  <a:srgbClr val="C00000"/>
                </a:solidFill>
                <a:latin typeface="Courier New" panose="02070309020205020404" pitchFamily="49" charset="0"/>
                <a:cs typeface="Courier New" panose="02070309020205020404" pitchFamily="49" charset="0"/>
              </a:rPr>
              <a:t>loads() </a:t>
            </a:r>
            <a:r>
              <a:rPr lang="en-GB" sz="2000" dirty="0"/>
              <a:t>− </a:t>
            </a:r>
            <a:r>
              <a:rPr lang="en-GB" sz="2000" dirty="0" err="1"/>
              <a:t>Deserializes</a:t>
            </a:r>
            <a:r>
              <a:rPr lang="en-GB" sz="2000" dirty="0"/>
              <a:t> from a string</a:t>
            </a:r>
            <a:r>
              <a:rPr lang="en-GB" sz="2000" dirty="0" smtClean="0"/>
              <a:t>.</a:t>
            </a:r>
          </a:p>
          <a:p>
            <a:pPr marL="457200" lvl="1" indent="0">
              <a:buNone/>
            </a:pPr>
            <a:endParaRPr lang="en-GB" sz="2000" dirty="0"/>
          </a:p>
          <a:p>
            <a:r>
              <a:rPr lang="en-GB" dirty="0" smtClean="0"/>
              <a:t>Please check (</a:t>
            </a:r>
            <a:r>
              <a:rPr lang="en-GB" dirty="0" err="1" smtClean="0"/>
              <a:t>pickle_client</a:t>
            </a:r>
            <a:r>
              <a:rPr lang="en-GB" dirty="0" smtClean="0"/>
              <a:t> and </a:t>
            </a:r>
            <a:r>
              <a:rPr lang="en-GB" dirty="0" err="1" smtClean="0"/>
              <a:t>pickle_server</a:t>
            </a:r>
            <a:r>
              <a:rPr lang="en-GB" dirty="0" smtClean="0"/>
              <a:t> </a:t>
            </a:r>
            <a:r>
              <a:rPr lang="en-GB" dirty="0" err="1" smtClean="0"/>
              <a:t>py</a:t>
            </a:r>
            <a:r>
              <a:rPr lang="en-GB" dirty="0" smtClean="0"/>
              <a:t> file for example of sending and receiving serialised data)</a:t>
            </a:r>
            <a:endParaRPr lang="en-GB" dirty="0"/>
          </a:p>
        </p:txBody>
      </p:sp>
    </p:spTree>
    <p:extLst>
      <p:ext uri="{BB962C8B-B14F-4D97-AF65-F5344CB8AC3E}">
        <p14:creationId xmlns:p14="http://schemas.microsoft.com/office/powerpoint/2010/main" val="265177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Note</a:t>
            </a:r>
            <a:endParaRPr lang="en-GB" b="1" dirty="0">
              <a:latin typeface="+mn-lt"/>
            </a:endParaRPr>
          </a:p>
        </p:txBody>
      </p:sp>
      <p:sp>
        <p:nvSpPr>
          <p:cNvPr id="3" name="Content Placeholder 2"/>
          <p:cNvSpPr>
            <a:spLocks noGrp="1"/>
          </p:cNvSpPr>
          <p:nvPr>
            <p:ph idx="1"/>
          </p:nvPr>
        </p:nvSpPr>
        <p:spPr/>
        <p:txBody>
          <a:bodyPr/>
          <a:lstStyle/>
          <a:p>
            <a:r>
              <a:rPr lang="en-GB" dirty="0" smtClean="0"/>
              <a:t>Please check the </a:t>
            </a:r>
            <a:r>
              <a:rPr lang="en-GB" dirty="0" err="1" smtClean="0"/>
              <a:t>Uni_Hub</a:t>
            </a:r>
            <a:r>
              <a:rPr lang="en-GB" dirty="0" smtClean="0"/>
              <a:t> </a:t>
            </a:r>
            <a:r>
              <a:rPr lang="en-GB" smtClean="0"/>
              <a:t>for sample </a:t>
            </a:r>
            <a:r>
              <a:rPr lang="en-GB" dirty="0" smtClean="0"/>
              <a:t>code </a:t>
            </a:r>
            <a:endParaRPr lang="en-GB" dirty="0"/>
          </a:p>
        </p:txBody>
      </p:sp>
    </p:spTree>
    <p:extLst>
      <p:ext uri="{BB962C8B-B14F-4D97-AF65-F5344CB8AC3E}">
        <p14:creationId xmlns:p14="http://schemas.microsoft.com/office/powerpoint/2010/main" val="196189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FC2714-6CA7-4C4E-8E0F-3FE1EE83EAD1}"/>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Revision:</a:t>
            </a:r>
          </a:p>
        </p:txBody>
      </p:sp>
      <p:sp>
        <p:nvSpPr>
          <p:cNvPr id="3" name="Content Placeholder 2">
            <a:extLst>
              <a:ext uri="{FF2B5EF4-FFF2-40B4-BE49-F238E27FC236}">
                <a16:creationId xmlns="" xmlns:a16="http://schemas.microsoft.com/office/drawing/2014/main" id="{0F92E2C7-D0DB-F34E-93FD-1F46C03F8F9C}"/>
              </a:ext>
            </a:extLst>
          </p:cNvPr>
          <p:cNvSpPr>
            <a:spLocks noGrp="1"/>
          </p:cNvSpPr>
          <p:nvPr>
            <p:ph idx="1"/>
          </p:nvPr>
        </p:nvSpPr>
        <p:spPr/>
        <p:txBody>
          <a:bodyPr>
            <a:normAutofit/>
          </a:bodyPr>
          <a:lstStyle/>
          <a:p>
            <a:pPr lvl="1"/>
            <a:r>
              <a:rPr lang="en-US" b="1" dirty="0" err="1"/>
              <a:t>Tkinter</a:t>
            </a:r>
            <a:r>
              <a:rPr lang="en-US" b="1" dirty="0"/>
              <a:t> </a:t>
            </a:r>
            <a:r>
              <a:rPr lang="en-US" b="1" dirty="0" smtClean="0"/>
              <a:t>GUI</a:t>
            </a:r>
          </a:p>
          <a:p>
            <a:pPr lvl="1"/>
            <a:endParaRPr lang="en-US" b="1" dirty="0"/>
          </a:p>
          <a:p>
            <a:pPr lvl="1"/>
            <a:endParaRPr lang="en-US" dirty="0"/>
          </a:p>
          <a:p>
            <a:endParaRPr lang="en-US" dirty="0"/>
          </a:p>
          <a:p>
            <a:endParaRPr lang="en-US" dirty="0"/>
          </a:p>
          <a:p>
            <a:endParaRPr lang="en-US" dirty="0"/>
          </a:p>
          <a:p>
            <a:endParaRPr lang="en-US" dirty="0"/>
          </a:p>
          <a:p>
            <a:endParaRPr lang="en-US" dirty="0"/>
          </a:p>
        </p:txBody>
      </p:sp>
      <p:cxnSp>
        <p:nvCxnSpPr>
          <p:cNvPr id="4" name="Straight Connector 3">
            <a:extLst>
              <a:ext uri="{FF2B5EF4-FFF2-40B4-BE49-F238E27FC236}">
                <a16:creationId xmlns="" xmlns:a16="http://schemas.microsoft.com/office/drawing/2014/main" id="{98AF0893-43A5-8849-84FD-D4878661302A}"/>
              </a:ext>
            </a:extLst>
          </p:cNvPr>
          <p:cNvCxnSpPr/>
          <p:nvPr/>
        </p:nvCxnSpPr>
        <p:spPr>
          <a:xfrm>
            <a:off x="838200" y="1437005"/>
            <a:ext cx="10515600" cy="0"/>
          </a:xfrm>
          <a:prstGeom prst="line">
            <a:avLst/>
          </a:prstGeom>
          <a:ln w="25400" cap="rnd">
            <a:solidFill>
              <a:schemeClr val="bg2">
                <a:lumMod val="50000"/>
                <a:alpha val="49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26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FC2714-6CA7-4C4E-8E0F-3FE1EE83EAD1}"/>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 xmlns:a16="http://schemas.microsoft.com/office/drawing/2014/main" id="{0F92E2C7-D0DB-F34E-93FD-1F46C03F8F9C}"/>
              </a:ext>
            </a:extLst>
          </p:cNvPr>
          <p:cNvSpPr>
            <a:spLocks noGrp="1"/>
          </p:cNvSpPr>
          <p:nvPr>
            <p:ph idx="1"/>
          </p:nvPr>
        </p:nvSpPr>
        <p:spPr/>
        <p:txBody>
          <a:bodyPr>
            <a:normAutofit/>
          </a:bodyPr>
          <a:lstStyle/>
          <a:p>
            <a:pPr lvl="1"/>
            <a:r>
              <a:rPr lang="en-GB" b="1" dirty="0"/>
              <a:t>Socket Programming in </a:t>
            </a:r>
            <a:r>
              <a:rPr lang="en-GB" b="1" dirty="0" smtClean="0"/>
              <a:t>Python</a:t>
            </a:r>
          </a:p>
          <a:p>
            <a:pPr lvl="1"/>
            <a:r>
              <a:rPr lang="en-GB" b="1" dirty="0" smtClean="0"/>
              <a:t>Socket </a:t>
            </a:r>
            <a:r>
              <a:rPr lang="en-GB" b="1" dirty="0"/>
              <a:t>API </a:t>
            </a:r>
            <a:r>
              <a:rPr lang="en-GB" b="1" dirty="0" smtClean="0"/>
              <a:t>Overview</a:t>
            </a:r>
          </a:p>
          <a:p>
            <a:pPr lvl="1"/>
            <a:r>
              <a:rPr lang="en-GB" b="1" dirty="0" smtClean="0"/>
              <a:t>Socket </a:t>
            </a:r>
            <a:r>
              <a:rPr lang="en-GB" b="1" dirty="0" smtClean="0"/>
              <a:t>Client </a:t>
            </a:r>
            <a:r>
              <a:rPr lang="en-GB" b="1" dirty="0" smtClean="0"/>
              <a:t>and Server</a:t>
            </a:r>
          </a:p>
          <a:p>
            <a:pPr lvl="1"/>
            <a:endParaRPr lang="en-GB" b="1" dirty="0"/>
          </a:p>
          <a:p>
            <a:pPr lvl="1"/>
            <a:endParaRPr lang="en-US" dirty="0"/>
          </a:p>
          <a:p>
            <a:pPr lvl="1"/>
            <a:endParaRPr lang="en-US" dirty="0"/>
          </a:p>
          <a:p>
            <a:endParaRPr lang="en-US" dirty="0"/>
          </a:p>
          <a:p>
            <a:endParaRPr lang="en-US" dirty="0"/>
          </a:p>
          <a:p>
            <a:endParaRPr lang="en-US" dirty="0"/>
          </a:p>
          <a:p>
            <a:endParaRPr lang="en-US" dirty="0"/>
          </a:p>
          <a:p>
            <a:endParaRPr lang="en-US" dirty="0"/>
          </a:p>
        </p:txBody>
      </p:sp>
      <p:cxnSp>
        <p:nvCxnSpPr>
          <p:cNvPr id="4" name="Straight Connector 3">
            <a:extLst>
              <a:ext uri="{FF2B5EF4-FFF2-40B4-BE49-F238E27FC236}">
                <a16:creationId xmlns="" xmlns:a16="http://schemas.microsoft.com/office/drawing/2014/main" id="{98AF0893-43A5-8849-84FD-D4878661302A}"/>
              </a:ext>
            </a:extLst>
          </p:cNvPr>
          <p:cNvCxnSpPr/>
          <p:nvPr/>
        </p:nvCxnSpPr>
        <p:spPr>
          <a:xfrm>
            <a:off x="838200" y="1437005"/>
            <a:ext cx="10515600" cy="0"/>
          </a:xfrm>
          <a:prstGeom prst="line">
            <a:avLst/>
          </a:prstGeom>
          <a:ln w="25400" cap="rnd">
            <a:solidFill>
              <a:schemeClr val="bg2">
                <a:lumMod val="50000"/>
                <a:alpha val="49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99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Introduction:</a:t>
            </a:r>
            <a:endParaRPr lang="en-GB" b="1" dirty="0">
              <a:latin typeface="+mn-lt"/>
            </a:endParaRPr>
          </a:p>
        </p:txBody>
      </p:sp>
      <p:sp>
        <p:nvSpPr>
          <p:cNvPr id="3" name="Content Placeholder 2"/>
          <p:cNvSpPr>
            <a:spLocks noGrp="1"/>
          </p:cNvSpPr>
          <p:nvPr>
            <p:ph idx="1"/>
          </p:nvPr>
        </p:nvSpPr>
        <p:spPr/>
        <p:txBody>
          <a:bodyPr>
            <a:normAutofit/>
          </a:bodyPr>
          <a:lstStyle/>
          <a:p>
            <a:r>
              <a:rPr lang="en-GB" sz="2400" dirty="0"/>
              <a:t>Socket programming refers to an abstract principle by which two programs can share any data stream by using an </a:t>
            </a:r>
            <a:r>
              <a:rPr lang="en-GB" sz="2400" b="1" dirty="0"/>
              <a:t>Application Programming Interface</a:t>
            </a:r>
            <a:r>
              <a:rPr lang="en-GB" sz="2400" dirty="0"/>
              <a:t> </a:t>
            </a:r>
            <a:r>
              <a:rPr lang="en-GB" sz="2400" b="1" dirty="0"/>
              <a:t>(API)</a:t>
            </a:r>
            <a:r>
              <a:rPr lang="en-GB" sz="2400" dirty="0"/>
              <a:t> for different protocols available in the internet TCP/IP stack, typically supported by the operating systems</a:t>
            </a:r>
            <a:r>
              <a:rPr lang="en-GB" sz="2400" dirty="0" smtClean="0"/>
              <a:t>.</a:t>
            </a:r>
          </a:p>
          <a:p>
            <a:r>
              <a:rPr lang="en-GB" sz="2400" b="1" dirty="0"/>
              <a:t>Sockets</a:t>
            </a:r>
            <a:r>
              <a:rPr lang="en-GB" sz="2400" dirty="0"/>
              <a:t> are the main components that allow us to exploit the capabilities of the operating system to interact with the network. </a:t>
            </a:r>
            <a:endParaRPr lang="en-GB" sz="2400" dirty="0" smtClean="0"/>
          </a:p>
          <a:p>
            <a:pPr lvl="1"/>
            <a:r>
              <a:rPr lang="en-GB" sz="2000" i="1" dirty="0" smtClean="0"/>
              <a:t>You </a:t>
            </a:r>
            <a:r>
              <a:rPr lang="en-GB" sz="2000" i="1" dirty="0"/>
              <a:t>may regard sockets as a point-to-point channel of communication between a client and a server.</a:t>
            </a:r>
          </a:p>
          <a:p>
            <a:r>
              <a:rPr lang="en-GB" sz="2400" b="1" dirty="0"/>
              <a:t>Communication</a:t>
            </a:r>
            <a:r>
              <a:rPr lang="en-GB" sz="2400" dirty="0"/>
              <a:t> between different entities in a network is based on the classic socket concept developed by Python. A socket is specified by the machine's </a:t>
            </a:r>
            <a:r>
              <a:rPr lang="en-GB" sz="2400" b="1" i="1" u="sng" dirty="0"/>
              <a:t>IP address</a:t>
            </a:r>
            <a:r>
              <a:rPr lang="en-GB" sz="2400" dirty="0"/>
              <a:t>, </a:t>
            </a:r>
            <a:r>
              <a:rPr lang="en-GB" sz="2400" b="1" i="1" u="sng" dirty="0"/>
              <a:t>the port</a:t>
            </a:r>
            <a:r>
              <a:rPr lang="en-GB" sz="2400" dirty="0"/>
              <a:t> it is listening to, and the </a:t>
            </a:r>
            <a:r>
              <a:rPr lang="en-GB" sz="2400" b="1" i="1" u="sng" dirty="0"/>
              <a:t>protocol it uses</a:t>
            </a:r>
            <a:r>
              <a:rPr lang="en-GB" sz="2400" dirty="0"/>
              <a:t>.</a:t>
            </a:r>
          </a:p>
          <a:p>
            <a:endParaRPr lang="en-GB" sz="2400" dirty="0"/>
          </a:p>
        </p:txBody>
      </p:sp>
    </p:spTree>
    <p:extLst>
      <p:ext uri="{BB962C8B-B14F-4D97-AF65-F5344CB8AC3E}">
        <p14:creationId xmlns:p14="http://schemas.microsoft.com/office/powerpoint/2010/main" val="3195692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Sockets in Python </a:t>
            </a:r>
            <a:endParaRPr lang="en-GB" b="1" dirty="0">
              <a:latin typeface="+mn-lt"/>
            </a:endParaRPr>
          </a:p>
        </p:txBody>
      </p:sp>
      <p:sp>
        <p:nvSpPr>
          <p:cNvPr id="3" name="Content Placeholder 2"/>
          <p:cNvSpPr>
            <a:spLocks noGrp="1"/>
          </p:cNvSpPr>
          <p:nvPr>
            <p:ph idx="1"/>
          </p:nvPr>
        </p:nvSpPr>
        <p:spPr/>
        <p:txBody>
          <a:bodyPr>
            <a:normAutofit/>
          </a:bodyPr>
          <a:lstStyle/>
          <a:p>
            <a:r>
              <a:rPr lang="en-GB" sz="2000" dirty="0" smtClean="0"/>
              <a:t>Creating </a:t>
            </a:r>
            <a:r>
              <a:rPr lang="en-GB" sz="2000" dirty="0"/>
              <a:t>a socket in Python is done through the </a:t>
            </a:r>
            <a:r>
              <a:rPr lang="en-GB" sz="2000" dirty="0" err="1">
                <a:latin typeface="Courier New" panose="02070309020205020404" pitchFamily="49" charset="0"/>
                <a:cs typeface="Courier New" panose="02070309020205020404" pitchFamily="49" charset="0"/>
              </a:rPr>
              <a:t>socket.socket</a:t>
            </a:r>
            <a:r>
              <a:rPr lang="en-GB" sz="2000" dirty="0">
                <a:latin typeface="Courier New" panose="02070309020205020404" pitchFamily="49" charset="0"/>
                <a:cs typeface="Courier New" panose="02070309020205020404" pitchFamily="49" charset="0"/>
              </a:rPr>
              <a:t>() </a:t>
            </a:r>
            <a:r>
              <a:rPr lang="en-GB" sz="2000" dirty="0"/>
              <a:t>method. </a:t>
            </a:r>
            <a:endParaRPr lang="en-GB" sz="2000" dirty="0" smtClean="0"/>
          </a:p>
          <a:p>
            <a:endParaRPr lang="en-GB" sz="2000" dirty="0"/>
          </a:p>
          <a:p>
            <a:r>
              <a:rPr lang="en-GB" sz="2000" dirty="0"/>
              <a:t>Based on the communication type, sockets are classified as follows</a:t>
            </a:r>
            <a:r>
              <a:rPr lang="en-GB" sz="2000" dirty="0" smtClean="0"/>
              <a:t>:</a:t>
            </a:r>
          </a:p>
          <a:p>
            <a:endParaRPr lang="en-GB" sz="2000" dirty="0"/>
          </a:p>
          <a:p>
            <a:pPr marL="0" indent="0">
              <a:buNone/>
            </a:pPr>
            <a:endParaRPr lang="en-GB" sz="2000" dirty="0" smtClean="0"/>
          </a:p>
          <a:p>
            <a:r>
              <a:rPr lang="en-GB" sz="2000" dirty="0" smtClean="0"/>
              <a:t>Sockets </a:t>
            </a:r>
            <a:r>
              <a:rPr lang="en-GB" sz="2000" dirty="0"/>
              <a:t>can also be categorized by family. The following options are available</a:t>
            </a:r>
            <a:r>
              <a:rPr lang="en-GB" sz="2000" dirty="0" smtClean="0"/>
              <a:t>:</a:t>
            </a:r>
          </a:p>
          <a:p>
            <a:endParaRPr lang="en-GB" sz="2000" dirty="0"/>
          </a:p>
          <a:p>
            <a:endParaRPr lang="en-GB" sz="2000" dirty="0" smtClean="0"/>
          </a:p>
          <a:p>
            <a:r>
              <a:rPr lang="en-GB" sz="2000" dirty="0"/>
              <a:t>There are two basic types of raw socket</a:t>
            </a:r>
          </a:p>
          <a:p>
            <a:endParaRPr lang="en-GB" sz="2000" dirty="0"/>
          </a:p>
          <a:p>
            <a:endParaRPr lang="en-GB" sz="2000" dirty="0" smtClean="0"/>
          </a:p>
          <a:p>
            <a:endParaRPr lang="en-GB" sz="2400" dirty="0"/>
          </a:p>
          <a:p>
            <a:endParaRPr lang="en-GB" sz="2400" dirty="0"/>
          </a:p>
        </p:txBody>
      </p:sp>
      <p:sp>
        <p:nvSpPr>
          <p:cNvPr id="4" name="TextBox 3"/>
          <p:cNvSpPr txBox="1"/>
          <p:nvPr/>
        </p:nvSpPr>
        <p:spPr>
          <a:xfrm>
            <a:off x="2217337" y="2238685"/>
            <a:ext cx="8714792" cy="646331"/>
          </a:xfrm>
          <a:prstGeom prst="rect">
            <a:avLst/>
          </a:prstGeom>
          <a:noFill/>
        </p:spPr>
        <p:txBody>
          <a:bodyPr wrap="square" rtlCol="0">
            <a:spAutoFit/>
          </a:bodyPr>
          <a:lstStyle/>
          <a:p>
            <a:r>
              <a:rPr lang="sv-SE" b="1" dirty="0">
                <a:latin typeface="Courier New" panose="02070309020205020404" pitchFamily="49" charset="0"/>
                <a:cs typeface="Courier New" panose="02070309020205020404" pitchFamily="49" charset="0"/>
              </a:rPr>
              <a:t>s = socket.socket (socket_family, socket_type, protocol=0)</a:t>
            </a:r>
            <a:endParaRPr lang="en-GB" b="1" dirty="0">
              <a:latin typeface="Courier New" panose="02070309020205020404" pitchFamily="49" charset="0"/>
              <a:cs typeface="Courier New" panose="02070309020205020404" pitchFamily="49" charset="0"/>
            </a:endParaRPr>
          </a:p>
          <a:p>
            <a:endParaRPr lang="en-GB" b="1" dirty="0">
              <a:latin typeface="Courier New" panose="02070309020205020404" pitchFamily="49" charset="0"/>
              <a:cs typeface="Courier New" panose="02070309020205020404" pitchFamily="49" charset="0"/>
            </a:endParaRPr>
          </a:p>
        </p:txBody>
      </p:sp>
      <p:sp>
        <p:nvSpPr>
          <p:cNvPr id="5" name="TextBox 4"/>
          <p:cNvSpPr txBox="1"/>
          <p:nvPr/>
        </p:nvSpPr>
        <p:spPr>
          <a:xfrm>
            <a:off x="2846076" y="2987632"/>
            <a:ext cx="6092890" cy="861774"/>
          </a:xfrm>
          <a:prstGeom prst="rect">
            <a:avLst/>
          </a:prstGeom>
          <a:noFill/>
        </p:spPr>
        <p:txBody>
          <a:bodyPr wrap="square" rtlCol="0">
            <a:spAutoFit/>
          </a:bodyPr>
          <a:lstStyle/>
          <a:p>
            <a:r>
              <a:rPr lang="sv-SE" sz="1600" dirty="0">
                <a:latin typeface="Courier New" panose="02070309020205020404" pitchFamily="49" charset="0"/>
                <a:cs typeface="Courier New" panose="02070309020205020404" pitchFamily="49" charset="0"/>
              </a:rPr>
              <a:t>TCP sockets (</a:t>
            </a:r>
            <a:r>
              <a:rPr lang="sv-SE" sz="1600" dirty="0">
                <a:solidFill>
                  <a:srgbClr val="C00000"/>
                </a:solidFill>
                <a:latin typeface="Courier New" panose="02070309020205020404" pitchFamily="49" charset="0"/>
                <a:cs typeface="Courier New" panose="02070309020205020404" pitchFamily="49" charset="0"/>
              </a:rPr>
              <a:t>socket. SOCK STREAM</a:t>
            </a:r>
            <a:r>
              <a:rPr lang="sv-SE" sz="1600" dirty="0">
                <a:latin typeface="Courier New" panose="02070309020205020404" pitchFamily="49" charset="0"/>
                <a:cs typeface="Courier New" panose="02070309020205020404" pitchFamily="49" charset="0"/>
              </a:rPr>
              <a:t>) </a:t>
            </a:r>
          </a:p>
          <a:p>
            <a:r>
              <a:rPr lang="sv-SE" sz="1600" dirty="0">
                <a:latin typeface="Courier New" panose="02070309020205020404" pitchFamily="49" charset="0"/>
                <a:cs typeface="Courier New" panose="02070309020205020404" pitchFamily="49" charset="0"/>
              </a:rPr>
              <a:t>UDP sockets (</a:t>
            </a:r>
            <a:r>
              <a:rPr lang="sv-SE" sz="1600" dirty="0">
                <a:solidFill>
                  <a:srgbClr val="C00000"/>
                </a:solidFill>
                <a:latin typeface="Courier New" panose="02070309020205020404" pitchFamily="49" charset="0"/>
                <a:cs typeface="Courier New" panose="02070309020205020404" pitchFamily="49" charset="0"/>
              </a:rPr>
              <a:t>socket. SOCK DGRAM</a:t>
            </a:r>
            <a:r>
              <a:rPr lang="sv-SE" sz="1600" dirty="0" smtClean="0">
                <a:latin typeface="Courier New" panose="02070309020205020404" pitchFamily="49" charset="0"/>
                <a:cs typeface="Courier New" panose="02070309020205020404" pitchFamily="49" charset="0"/>
              </a:rPr>
              <a:t>) </a:t>
            </a:r>
            <a:endParaRPr lang="sv-SE" sz="1600" dirty="0">
              <a:latin typeface="Courier New" panose="02070309020205020404" pitchFamily="49" charset="0"/>
              <a:cs typeface="Courier New" panose="02070309020205020404" pitchFamily="49" charset="0"/>
            </a:endParaRPr>
          </a:p>
          <a:p>
            <a:endParaRPr lang="en-GB" dirty="0"/>
          </a:p>
        </p:txBody>
      </p:sp>
      <p:sp>
        <p:nvSpPr>
          <p:cNvPr id="6" name="TextBox 5"/>
          <p:cNvSpPr txBox="1"/>
          <p:nvPr/>
        </p:nvSpPr>
        <p:spPr>
          <a:xfrm>
            <a:off x="2846076" y="4125462"/>
            <a:ext cx="10758196" cy="1107996"/>
          </a:xfrm>
          <a:prstGeom prst="rect">
            <a:avLst/>
          </a:prstGeom>
          <a:noFill/>
        </p:spPr>
        <p:txBody>
          <a:bodyPr wrap="square" rtlCol="0">
            <a:spAutoFit/>
          </a:bodyPr>
          <a:lstStyle/>
          <a:p>
            <a:r>
              <a:rPr lang="en-GB" sz="1600" dirty="0"/>
              <a:t>UNIX sockets (</a:t>
            </a:r>
            <a:r>
              <a:rPr lang="en-GB" sz="1600" dirty="0">
                <a:solidFill>
                  <a:srgbClr val="C00000"/>
                </a:solidFill>
                <a:latin typeface="Courier New" panose="02070309020205020404" pitchFamily="49" charset="0"/>
                <a:cs typeface="Courier New" panose="02070309020205020404" pitchFamily="49" charset="0"/>
              </a:rPr>
              <a:t>socket. AF UNIX</a:t>
            </a:r>
            <a:r>
              <a:rPr lang="en-GB" sz="1600" dirty="0"/>
              <a:t>), </a:t>
            </a:r>
            <a:r>
              <a:rPr lang="en-GB" sz="1600" dirty="0" smtClean="0"/>
              <a:t>based </a:t>
            </a:r>
            <a:r>
              <a:rPr lang="en-GB" sz="1600" dirty="0"/>
              <a:t>on data</a:t>
            </a:r>
          </a:p>
          <a:p>
            <a:r>
              <a:rPr lang="en-GB" sz="1600" dirty="0"/>
              <a:t>The </a:t>
            </a:r>
            <a:r>
              <a:rPr lang="en-GB" sz="1600" dirty="0">
                <a:solidFill>
                  <a:srgbClr val="C00000"/>
                </a:solidFill>
                <a:latin typeface="Courier New" panose="02070309020205020404" pitchFamily="49" charset="0"/>
                <a:cs typeface="Courier New" panose="02070309020205020404" pitchFamily="49" charset="0"/>
              </a:rPr>
              <a:t>socket. AF INET </a:t>
            </a:r>
            <a:r>
              <a:rPr lang="en-GB" sz="1600" dirty="0"/>
              <a:t>socket for working with the IPv4 protocol</a:t>
            </a:r>
          </a:p>
          <a:p>
            <a:r>
              <a:rPr lang="en-GB" sz="1600" dirty="0"/>
              <a:t>The </a:t>
            </a:r>
            <a:r>
              <a:rPr lang="en-GB" sz="1600" dirty="0">
                <a:solidFill>
                  <a:srgbClr val="C00000"/>
                </a:solidFill>
                <a:latin typeface="Courier New" panose="02070309020205020404" pitchFamily="49" charset="0"/>
                <a:cs typeface="Courier New" panose="02070309020205020404" pitchFamily="49" charset="0"/>
              </a:rPr>
              <a:t>socket.AF INET6 </a:t>
            </a:r>
            <a:r>
              <a:rPr lang="en-GB" sz="1600" dirty="0"/>
              <a:t>socket for working with the IPv6 protocol</a:t>
            </a:r>
          </a:p>
          <a:p>
            <a:endParaRPr lang="en-GB" dirty="0"/>
          </a:p>
        </p:txBody>
      </p:sp>
      <p:sp>
        <p:nvSpPr>
          <p:cNvPr id="7" name="TextBox 6"/>
          <p:cNvSpPr txBox="1"/>
          <p:nvPr/>
        </p:nvSpPr>
        <p:spPr>
          <a:xfrm>
            <a:off x="9294487" y="2888755"/>
            <a:ext cx="3275284" cy="830997"/>
          </a:xfrm>
          <a:prstGeom prst="rect">
            <a:avLst/>
          </a:prstGeom>
          <a:noFill/>
        </p:spPr>
        <p:txBody>
          <a:bodyPr wrap="square" rtlCol="0">
            <a:spAutoFit/>
          </a:bodyPr>
          <a:lstStyle/>
          <a:p>
            <a:r>
              <a:rPr lang="en-GB" sz="1600" i="1" dirty="0">
                <a:solidFill>
                  <a:schemeClr val="bg1">
                    <a:lumMod val="65000"/>
                  </a:schemeClr>
                </a:solidFill>
              </a:rPr>
              <a:t>TCP is connection-oriented, while UDP is non-connection-oriented</a:t>
            </a:r>
          </a:p>
          <a:p>
            <a:endParaRPr lang="en-GB" sz="1600" dirty="0">
              <a:solidFill>
                <a:schemeClr val="bg1">
                  <a:lumMod val="65000"/>
                </a:schemeClr>
              </a:solidFill>
            </a:endParaRPr>
          </a:p>
        </p:txBody>
      </p:sp>
      <p:sp>
        <p:nvSpPr>
          <p:cNvPr id="8" name="TextBox 7"/>
          <p:cNvSpPr txBox="1"/>
          <p:nvPr/>
        </p:nvSpPr>
        <p:spPr>
          <a:xfrm>
            <a:off x="1771831" y="5534561"/>
            <a:ext cx="10504863" cy="1323439"/>
          </a:xfrm>
          <a:prstGeom prst="rect">
            <a:avLst/>
          </a:prstGeom>
          <a:noFill/>
        </p:spPr>
        <p:txBody>
          <a:bodyPr wrap="none" rtlCol="0">
            <a:spAutoFit/>
          </a:bodyPr>
          <a:lstStyle/>
          <a:p>
            <a:r>
              <a:rPr lang="en-GB" sz="1600" b="1" dirty="0"/>
              <a:t>AF_PACKET family</a:t>
            </a:r>
            <a:r>
              <a:rPr lang="en-GB" sz="1600" dirty="0"/>
              <a:t>: The raw sockets of the </a:t>
            </a:r>
            <a:r>
              <a:rPr lang="en-GB" sz="1600" dirty="0">
                <a:solidFill>
                  <a:srgbClr val="C00000"/>
                </a:solidFill>
                <a:latin typeface="Courier New" panose="02070309020205020404" pitchFamily="49" charset="0"/>
                <a:cs typeface="Courier New" panose="02070309020205020404" pitchFamily="49" charset="0"/>
              </a:rPr>
              <a:t>AF_PACKET</a:t>
            </a:r>
            <a:r>
              <a:rPr lang="en-GB" sz="1600" dirty="0"/>
              <a:t> family are the lowest level and allow </a:t>
            </a:r>
            <a:endParaRPr lang="en-GB" sz="1600" dirty="0" smtClean="0"/>
          </a:p>
          <a:p>
            <a:r>
              <a:rPr lang="en-GB" sz="1600" dirty="0"/>
              <a:t>	 </a:t>
            </a:r>
            <a:r>
              <a:rPr lang="en-GB" sz="1600" dirty="0" smtClean="0"/>
              <a:t>                   reading </a:t>
            </a:r>
            <a:r>
              <a:rPr lang="en-GB" sz="1600" dirty="0"/>
              <a:t>and write protocol headers of any layer.</a:t>
            </a:r>
          </a:p>
          <a:p>
            <a:r>
              <a:rPr lang="en-GB" sz="1600" b="1" dirty="0"/>
              <a:t>AF_INET family</a:t>
            </a:r>
            <a:r>
              <a:rPr lang="en-GB" sz="1600" dirty="0"/>
              <a:t>: The </a:t>
            </a:r>
            <a:r>
              <a:rPr lang="en-GB" sz="1600" dirty="0">
                <a:solidFill>
                  <a:srgbClr val="C00000"/>
                </a:solidFill>
                <a:latin typeface="Courier New" panose="02070309020205020404" pitchFamily="49" charset="0"/>
                <a:cs typeface="Courier New" panose="02070309020205020404" pitchFamily="49" charset="0"/>
              </a:rPr>
              <a:t>AF_INET</a:t>
            </a:r>
            <a:r>
              <a:rPr lang="en-GB" sz="1600" dirty="0"/>
              <a:t> raw sockets delegate the construction of the link headers to the operating system and allow </a:t>
            </a:r>
            <a:endParaRPr lang="en-GB" sz="1600" dirty="0" smtClean="0"/>
          </a:p>
          <a:p>
            <a:r>
              <a:rPr lang="en-GB" sz="1600" dirty="0"/>
              <a:t>	</a:t>
            </a:r>
            <a:r>
              <a:rPr lang="en-GB" sz="1600" dirty="0" smtClean="0"/>
              <a:t>	shared </a:t>
            </a:r>
            <a:r>
              <a:rPr lang="en-GB" sz="1600" dirty="0"/>
              <a:t>manipulation of the network headers.</a:t>
            </a:r>
          </a:p>
          <a:p>
            <a:endParaRPr lang="en-GB" sz="1600" dirty="0"/>
          </a:p>
        </p:txBody>
      </p:sp>
    </p:spTree>
    <p:extLst>
      <p:ext uri="{BB962C8B-B14F-4D97-AF65-F5344CB8AC3E}">
        <p14:creationId xmlns:p14="http://schemas.microsoft.com/office/powerpoint/2010/main" val="3009015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mn-lt"/>
              </a:rPr>
              <a:t>The socket </a:t>
            </a:r>
            <a:r>
              <a:rPr lang="en-GB" b="1" dirty="0" smtClean="0">
                <a:latin typeface="+mn-lt"/>
              </a:rPr>
              <a:t>module</a:t>
            </a:r>
            <a:endParaRPr lang="en-GB" dirty="0">
              <a:latin typeface="+mn-lt"/>
            </a:endParaRPr>
          </a:p>
        </p:txBody>
      </p:sp>
      <p:sp>
        <p:nvSpPr>
          <p:cNvPr id="3" name="Content Placeholder 2"/>
          <p:cNvSpPr>
            <a:spLocks noGrp="1"/>
          </p:cNvSpPr>
          <p:nvPr>
            <p:ph idx="1"/>
          </p:nvPr>
        </p:nvSpPr>
        <p:spPr/>
        <p:txBody>
          <a:bodyPr>
            <a:normAutofit/>
          </a:bodyPr>
          <a:lstStyle/>
          <a:p>
            <a:r>
              <a:rPr lang="en-GB" sz="2400" dirty="0" smtClean="0"/>
              <a:t>The </a:t>
            </a:r>
            <a:r>
              <a:rPr lang="en-GB" sz="2400" b="1" dirty="0"/>
              <a:t>socket module</a:t>
            </a:r>
            <a:r>
              <a:rPr lang="en-GB" sz="2400" dirty="0"/>
              <a:t> provides all of the required functionalities to quickly write TCP and UDP clients and servers.</a:t>
            </a:r>
          </a:p>
          <a:p>
            <a:r>
              <a:rPr lang="en-GB" sz="2400" dirty="0"/>
              <a:t>The socket module provides every function you need in order to create a socket server or client. </a:t>
            </a:r>
          </a:p>
          <a:p>
            <a:r>
              <a:rPr lang="en-GB" sz="2400" dirty="0"/>
              <a:t>When we are working with sockets, most applications use the concept of client/server where there are two applications, one acting as a server and the other as a client, and where both communicate through message-passing using protocols such as TCP or UDP</a:t>
            </a:r>
            <a:r>
              <a:rPr lang="en-GB" sz="2400" dirty="0" smtClean="0"/>
              <a:t>:</a:t>
            </a:r>
          </a:p>
          <a:p>
            <a:pPr lvl="1"/>
            <a:r>
              <a:rPr lang="en-GB" sz="2000" b="1" dirty="0"/>
              <a:t>Server</a:t>
            </a:r>
            <a:r>
              <a:rPr lang="en-GB" sz="2000" dirty="0"/>
              <a:t>: This represents an application that is waiting for connection by a client.</a:t>
            </a:r>
          </a:p>
          <a:p>
            <a:pPr lvl="1"/>
            <a:r>
              <a:rPr lang="en-GB" sz="2000" b="1" dirty="0"/>
              <a:t>Client</a:t>
            </a:r>
            <a:r>
              <a:rPr lang="en-GB" sz="2000" dirty="0"/>
              <a:t>: This represents an application that connects to the server.</a:t>
            </a:r>
          </a:p>
          <a:p>
            <a:endParaRPr lang="en-GB" sz="2400" dirty="0"/>
          </a:p>
          <a:p>
            <a:endParaRPr lang="en-GB" sz="2400" dirty="0"/>
          </a:p>
        </p:txBody>
      </p:sp>
    </p:spTree>
    <p:extLst>
      <p:ext uri="{BB962C8B-B14F-4D97-AF65-F5344CB8AC3E}">
        <p14:creationId xmlns:p14="http://schemas.microsoft.com/office/powerpoint/2010/main" val="360556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mn-lt"/>
              </a:rPr>
              <a:t>Socket API </a:t>
            </a:r>
            <a:r>
              <a:rPr lang="en-GB" b="1" dirty="0" smtClean="0">
                <a:latin typeface="+mn-lt"/>
              </a:rPr>
              <a:t>Overview</a:t>
            </a:r>
            <a:endParaRPr lang="en-GB" dirty="0">
              <a:latin typeface="+mn-lt"/>
            </a:endParaRPr>
          </a:p>
        </p:txBody>
      </p:sp>
      <p:sp>
        <p:nvSpPr>
          <p:cNvPr id="3" name="Content Placeholder 2"/>
          <p:cNvSpPr>
            <a:spLocks noGrp="1"/>
          </p:cNvSpPr>
          <p:nvPr>
            <p:ph idx="1"/>
          </p:nvPr>
        </p:nvSpPr>
        <p:spPr/>
        <p:txBody>
          <a:bodyPr>
            <a:normAutofit/>
          </a:bodyPr>
          <a:lstStyle/>
          <a:p>
            <a:r>
              <a:rPr lang="en-GB" sz="2400" dirty="0"/>
              <a:t>The </a:t>
            </a:r>
            <a:r>
              <a:rPr lang="en-GB" sz="2400" dirty="0" smtClean="0"/>
              <a:t>primary </a:t>
            </a:r>
            <a:r>
              <a:rPr lang="en-GB" sz="2400" dirty="0"/>
              <a:t>socket API functions and methods in this module are</a:t>
            </a:r>
            <a:r>
              <a:rPr lang="en-GB" sz="2400" dirty="0" smtClean="0"/>
              <a:t>:</a:t>
            </a:r>
          </a:p>
          <a:p>
            <a:pPr lvl="1"/>
            <a:r>
              <a:rPr lang="en-GB" sz="2000" dirty="0"/>
              <a:t>socket()</a:t>
            </a:r>
          </a:p>
          <a:p>
            <a:pPr lvl="1"/>
            <a:r>
              <a:rPr lang="en-GB" sz="2000" dirty="0"/>
              <a:t>bind()</a:t>
            </a:r>
          </a:p>
          <a:p>
            <a:pPr lvl="1"/>
            <a:r>
              <a:rPr lang="en-GB" sz="2000" dirty="0"/>
              <a:t>listen()</a:t>
            </a:r>
          </a:p>
          <a:p>
            <a:pPr lvl="1"/>
            <a:r>
              <a:rPr lang="en-GB" sz="2000" dirty="0"/>
              <a:t>accept()</a:t>
            </a:r>
          </a:p>
          <a:p>
            <a:pPr lvl="1"/>
            <a:r>
              <a:rPr lang="en-GB" sz="2000" dirty="0"/>
              <a:t>connect()</a:t>
            </a:r>
          </a:p>
          <a:p>
            <a:pPr lvl="1"/>
            <a:r>
              <a:rPr lang="en-GB" sz="2000" dirty="0" err="1"/>
              <a:t>connect_ex</a:t>
            </a:r>
            <a:r>
              <a:rPr lang="en-GB" sz="2000" dirty="0"/>
              <a:t>()</a:t>
            </a:r>
          </a:p>
          <a:p>
            <a:pPr lvl="1"/>
            <a:r>
              <a:rPr lang="en-GB" sz="2000" dirty="0"/>
              <a:t>send()</a:t>
            </a:r>
          </a:p>
          <a:p>
            <a:pPr lvl="1"/>
            <a:r>
              <a:rPr lang="en-GB" sz="2000" dirty="0" err="1"/>
              <a:t>recv</a:t>
            </a:r>
            <a:r>
              <a:rPr lang="en-GB" sz="2000" dirty="0"/>
              <a:t>()</a:t>
            </a:r>
          </a:p>
          <a:p>
            <a:pPr lvl="1"/>
            <a:r>
              <a:rPr lang="en-GB" sz="2000" dirty="0"/>
              <a:t>close()</a:t>
            </a:r>
          </a:p>
          <a:p>
            <a:endParaRPr lang="en-GB" sz="2400" dirty="0"/>
          </a:p>
        </p:txBody>
      </p:sp>
    </p:spTree>
    <p:extLst>
      <p:ext uri="{BB962C8B-B14F-4D97-AF65-F5344CB8AC3E}">
        <p14:creationId xmlns:p14="http://schemas.microsoft.com/office/powerpoint/2010/main" val="384196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CP socke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053" y="270587"/>
            <a:ext cx="5203638" cy="5860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37084" y="6314699"/>
            <a:ext cx="3881535" cy="369332"/>
          </a:xfrm>
          <a:prstGeom prst="rect">
            <a:avLst/>
          </a:prstGeom>
          <a:noFill/>
        </p:spPr>
        <p:txBody>
          <a:bodyPr wrap="square" rtlCol="0">
            <a:spAutoFit/>
          </a:bodyPr>
          <a:lstStyle/>
          <a:p>
            <a:r>
              <a:rPr lang="en-GB" b="1" dirty="0" smtClean="0"/>
              <a:t>TCP Socket Flow </a:t>
            </a:r>
            <a:r>
              <a:rPr lang="en-GB" b="1" dirty="0" smtClean="0">
                <a:hlinkClick r:id="rId3"/>
              </a:rPr>
              <a:t>(image source)</a:t>
            </a:r>
            <a:endParaRPr lang="en-GB" b="1" dirty="0"/>
          </a:p>
        </p:txBody>
      </p:sp>
    </p:spTree>
    <p:extLst>
      <p:ext uri="{BB962C8B-B14F-4D97-AF65-F5344CB8AC3E}">
        <p14:creationId xmlns:p14="http://schemas.microsoft.com/office/powerpoint/2010/main" val="73107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latin typeface="+mn-lt"/>
              </a:rPr>
              <a:t>Server</a:t>
            </a:r>
            <a:r>
              <a:rPr lang="en-GB" b="1" dirty="0">
                <a:latin typeface="+mn-lt"/>
              </a:rPr>
              <a:t> socket </a:t>
            </a:r>
            <a:r>
              <a:rPr lang="en-GB" b="1" dirty="0" smtClean="0">
                <a:latin typeface="+mn-lt"/>
              </a:rPr>
              <a:t>methods</a:t>
            </a:r>
            <a:endParaRPr lang="en-GB" dirty="0">
              <a:latin typeface="+mn-lt"/>
            </a:endParaRPr>
          </a:p>
        </p:txBody>
      </p:sp>
      <p:sp>
        <p:nvSpPr>
          <p:cNvPr id="3" name="Content Placeholder 2"/>
          <p:cNvSpPr>
            <a:spLocks noGrp="1"/>
          </p:cNvSpPr>
          <p:nvPr>
            <p:ph idx="1"/>
          </p:nvPr>
        </p:nvSpPr>
        <p:spPr/>
        <p:txBody>
          <a:bodyPr>
            <a:normAutofit/>
          </a:bodyPr>
          <a:lstStyle/>
          <a:p>
            <a:r>
              <a:rPr lang="en-GB" sz="2400" dirty="0" err="1">
                <a:solidFill>
                  <a:srgbClr val="C00000"/>
                </a:solidFill>
                <a:latin typeface="Courier New" panose="02070309020205020404" pitchFamily="49" charset="0"/>
                <a:cs typeface="Courier New" panose="02070309020205020404" pitchFamily="49" charset="0"/>
              </a:rPr>
              <a:t>socket.bind</a:t>
            </a:r>
            <a:r>
              <a:rPr lang="en-GB" sz="2400" dirty="0">
                <a:solidFill>
                  <a:srgbClr val="C00000"/>
                </a:solidFill>
                <a:latin typeface="Courier New" panose="02070309020205020404" pitchFamily="49" charset="0"/>
                <a:cs typeface="Courier New" panose="02070309020205020404" pitchFamily="49" charset="0"/>
              </a:rPr>
              <a:t>(address): </a:t>
            </a:r>
            <a:r>
              <a:rPr lang="en-GB" sz="2400" dirty="0"/>
              <a:t>This method allows us to connect the address with the socket, with the requirement that the socket must be open before establishing the connection with the address.</a:t>
            </a:r>
          </a:p>
          <a:p>
            <a:r>
              <a:rPr lang="en-GB" sz="2400" dirty="0" err="1">
                <a:solidFill>
                  <a:srgbClr val="C00000"/>
                </a:solidFill>
                <a:latin typeface="Courier New" panose="02070309020205020404" pitchFamily="49" charset="0"/>
                <a:cs typeface="Courier New" panose="02070309020205020404" pitchFamily="49" charset="0"/>
              </a:rPr>
              <a:t>socket.listen</a:t>
            </a:r>
            <a:r>
              <a:rPr lang="en-GB" sz="2400" dirty="0">
                <a:solidFill>
                  <a:srgbClr val="C00000"/>
                </a:solidFill>
                <a:latin typeface="Courier New" panose="02070309020205020404" pitchFamily="49" charset="0"/>
                <a:cs typeface="Courier New" panose="02070309020205020404" pitchFamily="49" charset="0"/>
              </a:rPr>
              <a:t>(count): </a:t>
            </a:r>
            <a:r>
              <a:rPr lang="en-GB" sz="2400" dirty="0"/>
              <a:t>This method accepts as a parameter the maximum number of connections from clients and starts the TCP listener for incoming connections.</a:t>
            </a:r>
          </a:p>
          <a:p>
            <a:r>
              <a:rPr lang="en-GB" sz="2400" dirty="0" err="1">
                <a:solidFill>
                  <a:srgbClr val="C00000"/>
                </a:solidFill>
                <a:latin typeface="Courier New" panose="02070309020205020404" pitchFamily="49" charset="0"/>
                <a:cs typeface="Courier New" panose="02070309020205020404" pitchFamily="49" charset="0"/>
              </a:rPr>
              <a:t>socket.accept</a:t>
            </a:r>
            <a:r>
              <a:rPr lang="en-GB" sz="2400" dirty="0">
                <a:solidFill>
                  <a:srgbClr val="C00000"/>
                </a:solidFill>
                <a:latin typeface="Courier New" panose="02070309020205020404" pitchFamily="49" charset="0"/>
                <a:cs typeface="Courier New" panose="02070309020205020404" pitchFamily="49" charset="0"/>
              </a:rPr>
              <a:t>(): </a:t>
            </a:r>
            <a:r>
              <a:rPr lang="en-GB" sz="2400" dirty="0"/>
              <a:t>This method enables us to accept client connections and returns a tuple with two values that represent</a:t>
            </a:r>
            <a:r>
              <a:rPr lang="en-GB" sz="2400" dirty="0">
                <a:solidFill>
                  <a:srgbClr val="C00000"/>
                </a:solidFill>
                <a:latin typeface="Courier New" panose="02070309020205020404" pitchFamily="49" charset="0"/>
                <a:cs typeface="Courier New" panose="02070309020205020404" pitchFamily="49" charset="0"/>
              </a:rPr>
              <a:t> </a:t>
            </a:r>
            <a:r>
              <a:rPr lang="en-GB" sz="2400" dirty="0" err="1">
                <a:solidFill>
                  <a:srgbClr val="C00000"/>
                </a:solidFill>
                <a:latin typeface="Courier New" panose="02070309020205020404" pitchFamily="49" charset="0"/>
                <a:cs typeface="Courier New" panose="02070309020205020404" pitchFamily="49" charset="0"/>
              </a:rPr>
              <a:t>client_socket</a:t>
            </a:r>
            <a:r>
              <a:rPr lang="en-GB" sz="2400" dirty="0">
                <a:solidFill>
                  <a:srgbClr val="C00000"/>
                </a:solidFill>
                <a:latin typeface="Courier New" panose="02070309020205020404" pitchFamily="49" charset="0"/>
                <a:cs typeface="Courier New" panose="02070309020205020404" pitchFamily="49" charset="0"/>
              </a:rPr>
              <a:t> </a:t>
            </a:r>
            <a:r>
              <a:rPr lang="en-GB" sz="2400" dirty="0"/>
              <a:t>and </a:t>
            </a:r>
            <a:r>
              <a:rPr lang="en-GB" sz="2400" dirty="0" err="1">
                <a:solidFill>
                  <a:srgbClr val="C00000"/>
                </a:solidFill>
                <a:latin typeface="Courier New" panose="02070309020205020404" pitchFamily="49" charset="0"/>
                <a:cs typeface="Courier New" panose="02070309020205020404" pitchFamily="49" charset="0"/>
              </a:rPr>
              <a:t>client_address</a:t>
            </a:r>
            <a:r>
              <a:rPr lang="en-GB" sz="2400" dirty="0"/>
              <a:t>. You need to call the </a:t>
            </a:r>
            <a:r>
              <a:rPr lang="en-GB" sz="2400" dirty="0" err="1">
                <a:solidFill>
                  <a:srgbClr val="C00000"/>
                </a:solidFill>
                <a:latin typeface="Courier New" panose="02070309020205020404" pitchFamily="49" charset="0"/>
                <a:cs typeface="Courier New" panose="02070309020205020404" pitchFamily="49" charset="0"/>
              </a:rPr>
              <a:t>socket.bind</a:t>
            </a:r>
            <a:r>
              <a:rPr lang="en-GB" sz="2400" dirty="0">
                <a:solidFill>
                  <a:srgbClr val="C00000"/>
                </a:solidFill>
                <a:latin typeface="Courier New" panose="02070309020205020404" pitchFamily="49" charset="0"/>
                <a:cs typeface="Courier New" panose="02070309020205020404" pitchFamily="49" charset="0"/>
              </a:rPr>
              <a:t>() </a:t>
            </a:r>
            <a:r>
              <a:rPr lang="en-GB" sz="2400" dirty="0"/>
              <a:t>and </a:t>
            </a:r>
            <a:r>
              <a:rPr lang="en-GB" sz="2400" dirty="0" err="1">
                <a:solidFill>
                  <a:srgbClr val="C00000"/>
                </a:solidFill>
                <a:latin typeface="Courier New" panose="02070309020205020404" pitchFamily="49" charset="0"/>
                <a:cs typeface="Courier New" panose="02070309020205020404" pitchFamily="49" charset="0"/>
              </a:rPr>
              <a:t>socket.listen</a:t>
            </a:r>
            <a:r>
              <a:rPr lang="en-GB" sz="2400" dirty="0">
                <a:solidFill>
                  <a:srgbClr val="C00000"/>
                </a:solidFill>
                <a:latin typeface="Courier New" panose="02070309020205020404" pitchFamily="49" charset="0"/>
                <a:cs typeface="Courier New" panose="02070309020205020404" pitchFamily="49" charset="0"/>
              </a:rPr>
              <a:t>() </a:t>
            </a:r>
            <a:r>
              <a:rPr lang="en-GB" sz="2400" dirty="0"/>
              <a:t>methods before using this method.</a:t>
            </a:r>
          </a:p>
          <a:p>
            <a:endParaRPr lang="en-GB" sz="2400" dirty="0"/>
          </a:p>
        </p:txBody>
      </p:sp>
    </p:spTree>
    <p:extLst>
      <p:ext uri="{BB962C8B-B14F-4D97-AF65-F5344CB8AC3E}">
        <p14:creationId xmlns:p14="http://schemas.microsoft.com/office/powerpoint/2010/main" val="2363386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14010</TotalTime>
  <Words>1143</Words>
  <Application>Microsoft Office PowerPoint</Application>
  <PresentationFormat>Custom</PresentationFormat>
  <Paragraphs>134</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Revision:</vt:lpstr>
      <vt:lpstr>Objectives:</vt:lpstr>
      <vt:lpstr>Introduction:</vt:lpstr>
      <vt:lpstr>Sockets in Python </vt:lpstr>
      <vt:lpstr>The socket module</vt:lpstr>
      <vt:lpstr>Socket API Overview</vt:lpstr>
      <vt:lpstr>PowerPoint Presentation</vt:lpstr>
      <vt:lpstr>Server socket methods</vt:lpstr>
      <vt:lpstr> General socket methods used in both clients and servers: </vt:lpstr>
      <vt:lpstr>Client socket methods</vt:lpstr>
      <vt:lpstr>Basic- Server and client socket implementation</vt:lpstr>
      <vt:lpstr>PowerPoint Presentation</vt:lpstr>
      <vt:lpstr>Activity </vt:lpstr>
      <vt:lpstr>Object Oriented Python - Object Serialization</vt:lpstr>
      <vt:lpstr>Pickle methods</vt:lpstr>
      <vt:lpstr>Note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Wieclaw</dc:creator>
  <cp:lastModifiedBy>admin</cp:lastModifiedBy>
  <cp:revision>312</cp:revision>
  <dcterms:created xsi:type="dcterms:W3CDTF">2020-10-04T09:13:27Z</dcterms:created>
  <dcterms:modified xsi:type="dcterms:W3CDTF">2021-02-22T01:13:05Z</dcterms:modified>
</cp:coreProperties>
</file>