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7" r:id="rId3"/>
    <p:sldId id="259" r:id="rId4"/>
    <p:sldId id="261" r:id="rId5"/>
    <p:sldId id="266" r:id="rId6"/>
    <p:sldId id="268" r:id="rId7"/>
    <p:sldId id="278" r:id="rId8"/>
    <p:sldId id="280" r:id="rId9"/>
    <p:sldId id="269" r:id="rId10"/>
    <p:sldId id="270" r:id="rId11"/>
    <p:sldId id="267" r:id="rId12"/>
    <p:sldId id="264" r:id="rId13"/>
    <p:sldId id="265" r:id="rId14"/>
    <p:sldId id="274" r:id="rId15"/>
    <p:sldId id="281" r:id="rId16"/>
    <p:sldId id="275" r:id="rId17"/>
    <p:sldId id="282" r:id="rId18"/>
    <p:sldId id="283" r:id="rId19"/>
    <p:sldId id="276" r:id="rId20"/>
    <p:sldId id="277" r:id="rId21"/>
    <p:sldId id="273" r:id="rId22"/>
    <p:sldId id="271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83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14BCD-ADFF-47F8-B2B9-48B4307AE40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3FE8C-6A9B-4D4B-AA93-72C6822F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Eg</a:t>
            </a:r>
            <a:r>
              <a:rPr lang="en-US" dirty="0"/>
              <a:t>: In a study on the relationship between screen time and sleep problems, screen time is the independent variable because it influences sleep (the dependent variable).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3FE8C-6A9B-4D4B-AA93-72C6822F6A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980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17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6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790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8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3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6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15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FE3FC12-B1BC-495F-AA9C-2604E72FBC6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28EDB55-4885-480E-A9B5-582FD24B5A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91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RESEARCH METHODOLOGY IN Psychology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Gill Sans"/>
                <a:sym typeface="Gill Sans"/>
              </a:rPr>
              <a:t>BY: AQSA FAYYAZ </a:t>
            </a:r>
            <a:endParaRPr lang="en-US" sz="1700" dirty="0">
              <a:solidFill>
                <a:schemeClr val="bg1"/>
              </a:solidFill>
              <a:latin typeface="Gill Sans"/>
            </a:endParaRPr>
          </a:p>
          <a:p>
            <a:pPr lvl="0" algn="just">
              <a:spcAft>
                <a:spcPts val="0"/>
              </a:spcAft>
            </a:pPr>
            <a:r>
              <a:rPr lang="en-US" sz="17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Lecturer </a:t>
            </a:r>
          </a:p>
          <a:p>
            <a:pPr lvl="0" algn="just"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(Science and Humanities)</a:t>
            </a:r>
          </a:p>
          <a:p>
            <a:pPr lvl="0" algn="just"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FAST - National University of Computer &amp; Emerging Sciences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014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583703"/>
            <a:ext cx="9720073" cy="4725657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6. Drawing Conclusions</a:t>
            </a:r>
          </a:p>
          <a:p>
            <a:pPr algn="just"/>
            <a:r>
              <a:rPr lang="en-US" sz="2600" b="1" dirty="0"/>
              <a:t>Conclusion Formulation:</a:t>
            </a:r>
            <a:r>
              <a:rPr lang="en-US" sz="2600" dirty="0"/>
              <a:t> Based on the data analysis, determining whether the hypothesis is supported or rejected.</a:t>
            </a:r>
          </a:p>
          <a:p>
            <a:pPr algn="just"/>
            <a:r>
              <a:rPr lang="en-US" sz="2600" b="1" dirty="0"/>
              <a:t>Implications:</a:t>
            </a:r>
            <a:r>
              <a:rPr lang="en-US" sz="2600" dirty="0"/>
              <a:t> Discussing the significance of the findings, potential impacts, and how they relate to existing knowledge.</a:t>
            </a:r>
          </a:p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7. Reporting Results</a:t>
            </a:r>
          </a:p>
          <a:p>
            <a:pPr algn="just"/>
            <a:r>
              <a:rPr lang="en-US" sz="2600" b="1" dirty="0"/>
              <a:t>Documentation:</a:t>
            </a:r>
            <a:r>
              <a:rPr lang="en-US" sz="2600" dirty="0"/>
              <a:t> Writing detailed reports or papers that include the methodology, results, and conclusions. This often includes sharing the research in scientific journals or presentations.</a:t>
            </a:r>
          </a:p>
          <a:p>
            <a:pPr algn="just"/>
            <a:r>
              <a:rPr lang="en-US" sz="2600" b="1" dirty="0"/>
              <a:t>Peer Review:</a:t>
            </a:r>
            <a:r>
              <a:rPr lang="en-US" sz="2600" dirty="0"/>
              <a:t> Submitting the work for review by other experts in the field to validate the findings and methodology.</a:t>
            </a:r>
          </a:p>
        </p:txBody>
      </p:sp>
    </p:spTree>
    <p:extLst>
      <p:ext uri="{BB962C8B-B14F-4D97-AF65-F5344CB8AC3E}">
        <p14:creationId xmlns:p14="http://schemas.microsoft.com/office/powerpoint/2010/main" val="325170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Scientific Method in Psychology - ppt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380" y="631596"/>
            <a:ext cx="10070688" cy="542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36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0962" y="2234153"/>
            <a:ext cx="10652288" cy="4402317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Identifying a Problem or Question: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Defining a clear and focused research question or problem.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Conducting a Literature Review: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Reviewing existing research to understand what has already been discovered and to refine the research question.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Designing the Study: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Developing a plan that includes choosing a research design, methods, and tools for data collection.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Collecting Data: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Gathering information through various methods such as experiments, surveys, interviews, or observations.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Analyzing Data: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Using statistical or qualitative methods to interpret the data and draw conclusions.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Reporting Results: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Presenting findings in a structured format, often including a discussion of implications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98877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Qualitative Research: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Focuses on understanding phenomena from a subjective perspective, often using methods like interviews, thematic analysis and case study researches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Quantitative Research: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Involves measuring and analyzing numerical data to identify patterns, relationships, or causal effects, using statistical techniques.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Mixed Methods Research: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Combines both qualitative and quantitative approaches to provide a comprehensive analysis.</a:t>
            </a:r>
          </a:p>
        </p:txBody>
      </p:sp>
    </p:spTree>
    <p:extLst>
      <p:ext uri="{BB962C8B-B14F-4D97-AF65-F5344CB8AC3E}">
        <p14:creationId xmlns:p14="http://schemas.microsoft.com/office/powerpoint/2010/main" val="4015535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</a:rPr>
              <a:t>Research Designs: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Experimental Designs:</a:t>
            </a:r>
            <a:endParaRPr lang="en-US" altLang="en-US" sz="2800" b="1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/>
              <a:t>Purpose:</a:t>
            </a:r>
            <a:r>
              <a:rPr lang="en-US" altLang="en-US" sz="2800" dirty="0"/>
              <a:t> To determine causality by manipulating one or more independent variables and observing the effect on dependent variables.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/>
              <a:t>Key Features:</a:t>
            </a:r>
            <a:endParaRPr lang="en-US" altLang="en-US" sz="2800" dirty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/>
              <a:t>Control Group:</a:t>
            </a:r>
            <a:r>
              <a:rPr lang="en-US" altLang="en-US" sz="2800" dirty="0"/>
              <a:t> A group that does not receive the experimental treatment, used for comparison.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/>
              <a:t>Random Assignment:</a:t>
            </a:r>
            <a:r>
              <a:rPr lang="en-US" altLang="en-US" sz="2800" dirty="0"/>
              <a:t> Participants are randomly assigned to either the experimental or control group to minimize biases.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11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1. A researcher with a sample of 100university students might assign half of them to write about a traumatic event and the other half write about a neutral event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2. Perform a study to look at whether sleep deprivation impairs performance on a driving test.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33479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007" y="316194"/>
            <a:ext cx="10872499" cy="6301423"/>
          </a:xfrm>
        </p:spPr>
        <p:txBody>
          <a:bodyPr>
            <a:noAutofit/>
          </a:bodyPr>
          <a:lstStyle/>
          <a:p>
            <a:pPr algn="just"/>
            <a:endParaRPr lang="en-US" sz="28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Non-Experimental Designs:</a:t>
            </a:r>
            <a:endParaRPr lang="en-US" sz="2800" b="1" dirty="0"/>
          </a:p>
          <a:p>
            <a:pPr algn="just"/>
            <a:r>
              <a:rPr lang="en-US" sz="2800" b="1" dirty="0"/>
              <a:t>Purpose:</a:t>
            </a:r>
            <a:r>
              <a:rPr lang="en-US" sz="2800" dirty="0"/>
              <a:t> To describe and explore relationships or phenomena without manipulating variables.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Key Features:</a:t>
            </a:r>
            <a:endParaRPr lang="en-US" sz="2800" dirty="0"/>
          </a:p>
          <a:p>
            <a:pPr lvl="1" algn="just"/>
            <a:r>
              <a:rPr lang="en-US" sz="2800" b="1" dirty="0"/>
              <a:t>Observational:</a:t>
            </a:r>
            <a:r>
              <a:rPr lang="en-US" sz="2800" dirty="0"/>
              <a:t> Data is collected without interference or manipulation.</a:t>
            </a:r>
          </a:p>
        </p:txBody>
      </p:sp>
    </p:spTree>
    <p:extLst>
      <p:ext uri="{BB962C8B-B14F-4D97-AF65-F5344CB8AC3E}">
        <p14:creationId xmlns:p14="http://schemas.microsoft.com/office/powerpoint/2010/main" val="420563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91852"/>
            <a:ext cx="10768804" cy="57503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/>
              <a:t>Examples:</a:t>
            </a:r>
            <a:endParaRPr lang="en-US" sz="2800" dirty="0"/>
          </a:p>
          <a:p>
            <a:pPr marL="128016" lvl="1" indent="0"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1.Correlational Studies: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Examines the relationship between two or more variables to determine if they are associated.</a:t>
            </a:r>
          </a:p>
          <a:p>
            <a:pPr marL="128016" lvl="1" indent="0" algn="just">
              <a:buNone/>
            </a:pPr>
            <a:r>
              <a:rPr lang="en-US" sz="2800" dirty="0" err="1"/>
              <a:t>Eg</a:t>
            </a:r>
            <a:r>
              <a:rPr lang="en-US" sz="2800" dirty="0"/>
              <a:t>: 1. Relationship between alcohol consumption and unemployment</a:t>
            </a:r>
          </a:p>
          <a:p>
            <a:pPr marL="128016" lvl="1" indent="0" algn="just">
              <a:buNone/>
            </a:pPr>
            <a:r>
              <a:rPr lang="en-US" sz="2800" dirty="0"/>
              <a:t>2. Relationship between academic performance and career success</a:t>
            </a:r>
          </a:p>
          <a:p>
            <a:pPr marL="128016" lvl="1" indent="0" algn="just">
              <a:buNone/>
            </a:pPr>
            <a:r>
              <a:rPr lang="en-US" sz="2800" dirty="0"/>
              <a:t>3. Relationship between income levels and crime. </a:t>
            </a:r>
            <a:endParaRPr lang="en-US" sz="2800" b="1" dirty="0"/>
          </a:p>
          <a:p>
            <a:pPr lvl="1" algn="just"/>
            <a:endParaRPr lang="en-US" sz="2800" b="1" dirty="0"/>
          </a:p>
          <a:p>
            <a:pPr marL="128016" lvl="1" indent="0"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2. Cross-Sectional Studies: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Observes variables at a single point in time, providing a snapshot of a phenomenon.</a:t>
            </a:r>
          </a:p>
          <a:p>
            <a:pPr marL="128016" lvl="1" indent="0" algn="just">
              <a:buNone/>
            </a:pPr>
            <a:r>
              <a:rPr lang="en-US" sz="2800" dirty="0"/>
              <a:t>E.g.: 1. A data collection of smoking habits and lung cancer incidence in a given population. </a:t>
            </a:r>
          </a:p>
          <a:p>
            <a:pPr marL="128016" lvl="1" indent="0" algn="just">
              <a:buNone/>
            </a:pPr>
            <a:r>
              <a:rPr lang="en-US" sz="2800" dirty="0"/>
              <a:t>2. Research of stress levels in college students in various years of study.</a:t>
            </a:r>
          </a:p>
          <a:p>
            <a:pPr marL="128016" lvl="1" indent="0" algn="just">
              <a:buNone/>
            </a:pPr>
            <a:r>
              <a:rPr lang="en-US" sz="2800" dirty="0"/>
              <a:t>(Freshman, sophomore, etc.)</a:t>
            </a:r>
            <a:endParaRPr lang="en-US" sz="4000" dirty="0"/>
          </a:p>
          <a:p>
            <a:pPr marL="128016" lvl="1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507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110953"/>
            <a:ext cx="10247775" cy="5198407"/>
          </a:xfrm>
        </p:spPr>
        <p:txBody>
          <a:bodyPr/>
          <a:lstStyle/>
          <a:p>
            <a:pPr marL="128016" lvl="1" indent="0" algn="just">
              <a:buNone/>
            </a:pPr>
            <a:r>
              <a:rPr lang="en-US" sz="2800" b="1" dirty="0">
                <a:solidFill>
                  <a:srgbClr val="00B050"/>
                </a:solidFill>
              </a:rPr>
              <a:t>3. Longitudinal Studies: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Follows the same subjects over time to observe changes and developments.</a:t>
            </a:r>
          </a:p>
          <a:p>
            <a:pPr lvl="1" algn="just"/>
            <a:endParaRPr lang="en-US" sz="2800" dirty="0"/>
          </a:p>
          <a:p>
            <a:pPr lvl="1" algn="just"/>
            <a:r>
              <a:rPr lang="en-US" sz="2800" dirty="0" err="1"/>
              <a:t>Eg</a:t>
            </a:r>
            <a:r>
              <a:rPr lang="en-US" sz="2800" dirty="0"/>
              <a:t>: 1. Researchers repeatedly examine the same individuals to detect any changes that might occur over a period of time</a:t>
            </a:r>
          </a:p>
          <a:p>
            <a:pPr lvl="1" algn="just"/>
            <a:r>
              <a:rPr lang="en-US" sz="2800" dirty="0"/>
              <a:t>2. A study conducted to understand the similarities or differences between identical twins who are brought up together versus identical twins who were not.</a:t>
            </a:r>
          </a:p>
        </p:txBody>
      </p:sp>
    </p:spTree>
    <p:extLst>
      <p:ext uri="{BB962C8B-B14F-4D97-AF65-F5344CB8AC3E}">
        <p14:creationId xmlns:p14="http://schemas.microsoft.com/office/powerpoint/2010/main" val="3520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80" y="367469"/>
            <a:ext cx="10878797" cy="6092719"/>
          </a:xfrm>
        </p:spPr>
        <p:txBody>
          <a:bodyPr>
            <a:noAutofit/>
          </a:bodyPr>
          <a:lstStyle/>
          <a:p>
            <a:pPr algn="just"/>
            <a:endParaRPr lang="en-US" sz="2800" b="1" dirty="0"/>
          </a:p>
          <a:p>
            <a:pPr algn="just"/>
            <a:r>
              <a:rPr lang="en-US" sz="2800" b="1" dirty="0">
                <a:solidFill>
                  <a:srgbClr val="FFC000"/>
                </a:solidFill>
              </a:rPr>
              <a:t>Descriptive Designs:</a:t>
            </a:r>
            <a:endParaRPr lang="en-US" sz="2800" b="1" dirty="0"/>
          </a:p>
          <a:p>
            <a:pPr algn="just"/>
            <a:r>
              <a:rPr lang="en-US" sz="2800" b="1" dirty="0"/>
              <a:t>Purpose:</a:t>
            </a:r>
            <a:r>
              <a:rPr lang="en-US" sz="2800" dirty="0"/>
              <a:t> To provide a detailed account of a phenomenon or population.</a:t>
            </a:r>
          </a:p>
          <a:p>
            <a:pPr algn="just"/>
            <a:r>
              <a:rPr lang="en-US" sz="2800" b="1" dirty="0"/>
              <a:t>Key Features:</a:t>
            </a:r>
            <a:endParaRPr lang="en-US" sz="2800" dirty="0"/>
          </a:p>
          <a:p>
            <a:pPr lvl="1" algn="just"/>
            <a:r>
              <a:rPr lang="en-US" sz="2800" b="1" dirty="0"/>
              <a:t>Descriptive Data:</a:t>
            </a:r>
            <a:r>
              <a:rPr lang="en-US" sz="2800" dirty="0"/>
              <a:t> Provides a detailed description without attempting to determine cause-and-effect relationships.</a:t>
            </a:r>
          </a:p>
          <a:p>
            <a:pPr algn="just"/>
            <a:r>
              <a:rPr lang="en-US" sz="2800" b="1" dirty="0"/>
              <a:t>Examples:</a:t>
            </a:r>
            <a:endParaRPr lang="en-US" sz="2800" dirty="0"/>
          </a:p>
          <a:p>
            <a:pPr lvl="1" algn="just"/>
            <a:r>
              <a:rPr lang="en-US" sz="2800" b="1" dirty="0"/>
              <a:t>Case Studies:</a:t>
            </a:r>
            <a:r>
              <a:rPr lang="en-US" sz="2800" dirty="0"/>
              <a:t> In-depth analysis of a single subject or a small group.</a:t>
            </a:r>
          </a:p>
          <a:p>
            <a:pPr lvl="1" algn="just"/>
            <a:r>
              <a:rPr lang="en-US" sz="2800" b="1" dirty="0"/>
              <a:t>Surveys:</a:t>
            </a:r>
            <a:r>
              <a:rPr lang="en-US" sz="2800" dirty="0"/>
              <a:t> Collecting data from a large number of people through questionnaires or interviews.</a:t>
            </a:r>
          </a:p>
          <a:p>
            <a:pPr lvl="1" algn="just"/>
            <a:r>
              <a:rPr lang="en-US" sz="2800" b="1" dirty="0"/>
              <a:t>Observational Studies:</a:t>
            </a:r>
            <a:r>
              <a:rPr lang="en-US" sz="2800" dirty="0"/>
              <a:t> Watching and recording behavior in natural settings without intervention.</a:t>
            </a:r>
          </a:p>
          <a:p>
            <a:pPr lvl="1"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8070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endParaRPr lang="en-US" dirty="0"/>
          </a:p>
        </p:txBody>
      </p:sp>
      <p:grpSp>
        <p:nvGrpSpPr>
          <p:cNvPr id="4" name="Google Shape;108;p14"/>
          <p:cNvGrpSpPr/>
          <p:nvPr/>
        </p:nvGrpSpPr>
        <p:grpSpPr>
          <a:xfrm>
            <a:off x="665677" y="1974120"/>
            <a:ext cx="11029950" cy="4445534"/>
            <a:chOff x="0" y="4760"/>
            <a:chExt cx="11029950" cy="3488711"/>
          </a:xfrm>
        </p:grpSpPr>
        <p:sp>
          <p:nvSpPr>
            <p:cNvPr id="5" name="Google Shape;109;p14"/>
            <p:cNvSpPr/>
            <p:nvPr/>
          </p:nvSpPr>
          <p:spPr>
            <a:xfrm>
              <a:off x="0" y="393871"/>
              <a:ext cx="11029950" cy="3780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;p14"/>
            <p:cNvSpPr/>
            <p:nvPr/>
          </p:nvSpPr>
          <p:spPr>
            <a:xfrm>
              <a:off x="551497" y="4760"/>
              <a:ext cx="7720965" cy="6105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F4F4F"/>
                </a:gs>
                <a:gs pos="84000">
                  <a:srgbClr val="333333"/>
                </a:gs>
                <a:gs pos="100000">
                  <a:srgbClr val="333333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1;p14"/>
            <p:cNvSpPr txBox="1"/>
            <p:nvPr/>
          </p:nvSpPr>
          <p:spPr>
            <a:xfrm>
              <a:off x="581300" y="110362"/>
              <a:ext cx="7661359" cy="475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1825" tIns="0" rIns="2918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What are scientific methods?</a:t>
              </a:r>
              <a:endParaRPr sz="20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Google Shape;112;p14"/>
            <p:cNvSpPr/>
            <p:nvPr/>
          </p:nvSpPr>
          <p:spPr>
            <a:xfrm>
              <a:off x="0" y="1074271"/>
              <a:ext cx="11029950" cy="3780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;p14"/>
            <p:cNvSpPr/>
            <p:nvPr/>
          </p:nvSpPr>
          <p:spPr>
            <a:xfrm>
              <a:off x="551497" y="852871"/>
              <a:ext cx="7720965" cy="44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F4F4F"/>
                </a:gs>
                <a:gs pos="84000">
                  <a:srgbClr val="333333"/>
                </a:gs>
                <a:gs pos="100000">
                  <a:srgbClr val="333333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4;p14"/>
            <p:cNvSpPr txBox="1"/>
            <p:nvPr/>
          </p:nvSpPr>
          <p:spPr>
            <a:xfrm>
              <a:off x="573113" y="874487"/>
              <a:ext cx="7677733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1825" tIns="0" rIns="2918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Gill Sans"/>
                  <a:ea typeface="Times New Roman"/>
                  <a:cs typeface="Times New Roman"/>
                  <a:sym typeface="Gill Sans"/>
                </a:rPr>
                <a:t>Types of research methods</a:t>
              </a:r>
              <a:endParaRPr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5;p14"/>
            <p:cNvSpPr/>
            <p:nvPr/>
          </p:nvSpPr>
          <p:spPr>
            <a:xfrm>
              <a:off x="0" y="1754671"/>
              <a:ext cx="11029950" cy="3780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;p14"/>
            <p:cNvSpPr/>
            <p:nvPr/>
          </p:nvSpPr>
          <p:spPr>
            <a:xfrm>
              <a:off x="551497" y="1533271"/>
              <a:ext cx="7720965" cy="44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F4F4F"/>
                </a:gs>
                <a:gs pos="84000">
                  <a:srgbClr val="333333"/>
                </a:gs>
                <a:gs pos="100000">
                  <a:srgbClr val="333333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;p14"/>
            <p:cNvSpPr txBox="1"/>
            <p:nvPr/>
          </p:nvSpPr>
          <p:spPr>
            <a:xfrm>
              <a:off x="573113" y="1554887"/>
              <a:ext cx="7677733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1825" tIns="0" rIns="2918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Variables</a:t>
              </a:r>
              <a:r>
                <a:rPr lang="en-US" sz="18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 </a:t>
              </a:r>
              <a:endParaRPr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18;p14"/>
            <p:cNvSpPr/>
            <p:nvPr/>
          </p:nvSpPr>
          <p:spPr>
            <a:xfrm>
              <a:off x="0" y="2416179"/>
              <a:ext cx="11029950" cy="3780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9;p14"/>
            <p:cNvSpPr/>
            <p:nvPr/>
          </p:nvSpPr>
          <p:spPr>
            <a:xfrm>
              <a:off x="551497" y="2213671"/>
              <a:ext cx="7720965" cy="44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F4F4F"/>
                </a:gs>
                <a:gs pos="84000">
                  <a:srgbClr val="333333"/>
                </a:gs>
                <a:gs pos="100000">
                  <a:srgbClr val="333333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;p14"/>
            <p:cNvSpPr txBox="1"/>
            <p:nvPr/>
          </p:nvSpPr>
          <p:spPr>
            <a:xfrm>
              <a:off x="573113" y="2235287"/>
              <a:ext cx="7677733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1825" tIns="0" rIns="2918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Research Designs </a:t>
              </a:r>
              <a:endParaRPr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21;p14"/>
            <p:cNvSpPr/>
            <p:nvPr/>
          </p:nvSpPr>
          <p:spPr>
            <a:xfrm>
              <a:off x="0" y="3115471"/>
              <a:ext cx="11029950" cy="378000"/>
            </a:xfrm>
            <a:prstGeom prst="rect">
              <a:avLst/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2;p14"/>
            <p:cNvSpPr/>
            <p:nvPr/>
          </p:nvSpPr>
          <p:spPr>
            <a:xfrm>
              <a:off x="551497" y="2894071"/>
              <a:ext cx="7720965" cy="44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F4F4F"/>
                </a:gs>
                <a:gs pos="84000">
                  <a:srgbClr val="333333"/>
                </a:gs>
                <a:gs pos="100000">
                  <a:srgbClr val="333333"/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5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3;p14"/>
            <p:cNvSpPr txBox="1"/>
            <p:nvPr/>
          </p:nvSpPr>
          <p:spPr>
            <a:xfrm>
              <a:off x="573113" y="2915687"/>
              <a:ext cx="7677733" cy="3995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1825" tIns="0" rIns="2918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Ethical Considerations in Research</a:t>
              </a:r>
              <a:endParaRPr sz="20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24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871671"/>
            <a:ext cx="10749950" cy="5868493"/>
          </a:xfrm>
        </p:spPr>
        <p:txBody>
          <a:bodyPr>
            <a:normAutofit/>
          </a:bodyPr>
          <a:lstStyle/>
          <a:p>
            <a:pPr algn="just"/>
            <a:r>
              <a:rPr lang="en-US" sz="3000" b="1" dirty="0">
                <a:solidFill>
                  <a:srgbClr val="FFC000"/>
                </a:solidFill>
              </a:rPr>
              <a:t>Exploratory Designs:</a:t>
            </a:r>
            <a:endParaRPr lang="en-US" sz="3000" b="1" dirty="0"/>
          </a:p>
          <a:p>
            <a:pPr algn="just"/>
            <a:r>
              <a:rPr lang="en-US" sz="2800" b="1" dirty="0"/>
              <a:t>Purpose:</a:t>
            </a:r>
            <a:r>
              <a:rPr lang="en-US" sz="2800" dirty="0"/>
              <a:t> To explore new areas where little information exists or to generate hypotheses for future research.</a:t>
            </a:r>
          </a:p>
          <a:p>
            <a:pPr algn="just"/>
            <a:r>
              <a:rPr lang="en-US" sz="2800" b="1" dirty="0"/>
              <a:t>Key Features:</a:t>
            </a:r>
            <a:endParaRPr lang="en-US" sz="2800" dirty="0"/>
          </a:p>
          <a:p>
            <a:pPr lvl="1" algn="just"/>
            <a:r>
              <a:rPr lang="en-US" sz="2800" b="1" dirty="0"/>
              <a:t>Flexibility:</a:t>
            </a:r>
            <a:r>
              <a:rPr lang="en-US" sz="2800" dirty="0"/>
              <a:t> Often uses qualitative methods to gather initial insights.</a:t>
            </a:r>
          </a:p>
          <a:p>
            <a:pPr algn="just"/>
            <a:r>
              <a:rPr lang="en-US" sz="2800" b="1" dirty="0"/>
              <a:t>Examples:</a:t>
            </a:r>
            <a:endParaRPr lang="en-US" sz="2800" dirty="0"/>
          </a:p>
          <a:p>
            <a:pPr lvl="1" algn="just"/>
            <a:r>
              <a:rPr lang="en-US" sz="2800" b="1" dirty="0"/>
              <a:t>Focus Groups:</a:t>
            </a:r>
            <a:r>
              <a:rPr lang="en-US" sz="2800" dirty="0"/>
              <a:t> Group discussions to explore perceptions, opinions, and ideas.</a:t>
            </a:r>
          </a:p>
          <a:p>
            <a:pPr lvl="1" algn="just"/>
            <a:r>
              <a:rPr lang="en-US" sz="2800" b="1" dirty="0"/>
              <a:t>Interviews:</a:t>
            </a:r>
            <a:r>
              <a:rPr lang="en-US" sz="2800" dirty="0"/>
              <a:t> In-depth individual interviews to gather detailed personal perspectives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371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Validity and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91093"/>
            <a:ext cx="10589695" cy="4779389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Validity</a:t>
            </a:r>
          </a:p>
          <a:p>
            <a:pPr algn="just"/>
            <a:r>
              <a:rPr lang="en-US" sz="3000" b="1" dirty="0"/>
              <a:t>Validity</a:t>
            </a:r>
            <a:r>
              <a:rPr lang="en-US" sz="3000" dirty="0"/>
              <a:t> is about the accuracy of a measurement—whether it measures what it’s supposed to measure</a:t>
            </a:r>
          </a:p>
          <a:p>
            <a:pPr algn="just"/>
            <a:r>
              <a:rPr lang="en-US" sz="3000" b="1" dirty="0"/>
              <a:t>Example: </a:t>
            </a:r>
            <a:r>
              <a:rPr lang="en-US" sz="3000" dirty="0"/>
              <a:t>If a test is designed to measure math skills, its validity is high if it includes questions on math problems rather than questions on unrelated topics like history.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FFC000"/>
                </a:solidFill>
              </a:rPr>
              <a:t>Reliability</a:t>
            </a:r>
          </a:p>
          <a:p>
            <a:pPr algn="just"/>
            <a:r>
              <a:rPr lang="en-US" sz="3000" b="1" dirty="0"/>
              <a:t>Reliability</a:t>
            </a:r>
            <a:r>
              <a:rPr lang="en-US" sz="3000" dirty="0"/>
              <a:t> is about consistency—whether the measurement produces stable and consistent results.</a:t>
            </a:r>
          </a:p>
          <a:p>
            <a:pPr algn="just"/>
            <a:r>
              <a:rPr lang="en-US" sz="3000" b="1" dirty="0"/>
              <a:t>Example:</a:t>
            </a:r>
            <a:r>
              <a:rPr lang="en-US" sz="3000" dirty="0"/>
              <a:t> If you take the same math test twice and get similar scores both times, the test is considered reliable.</a:t>
            </a:r>
          </a:p>
          <a:p>
            <a:pPr algn="just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63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Informed Consent: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Ensuring participants are aware of the research and agree to participate voluntarily.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Confidentiality: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Protecting the privacy of participants and their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Integrity: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Conducting research honestly and accurately, avoiding fabrication or falsification of data.</a:t>
            </a:r>
          </a:p>
        </p:txBody>
      </p:sp>
    </p:spTree>
    <p:extLst>
      <p:ext uri="{BB962C8B-B14F-4D97-AF65-F5344CB8AC3E}">
        <p14:creationId xmlns:p14="http://schemas.microsoft.com/office/powerpoint/2010/main" val="287321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Academic and Scientific: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Contributing to the body of knowledge in various fields such as psychology, medicine, or sociology.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C000"/>
                </a:solidFill>
              </a:rPr>
              <a:t>Professional and Practical:</a:t>
            </a:r>
            <a:r>
              <a:rPr lang="en-US" sz="2800" dirty="0">
                <a:solidFill>
                  <a:srgbClr val="FFC000"/>
                </a:solidFill>
              </a:rPr>
              <a:t> </a:t>
            </a:r>
            <a:r>
              <a:rPr lang="en-US" sz="2800" dirty="0"/>
              <a:t>Informing practices and policies in areas like education, healthcare, or business.</a:t>
            </a:r>
          </a:p>
        </p:txBody>
      </p:sp>
    </p:spTree>
    <p:extLst>
      <p:ext uri="{BB962C8B-B14F-4D97-AF65-F5344CB8AC3E}">
        <p14:creationId xmlns:p14="http://schemas.microsoft.com/office/powerpoint/2010/main" val="76099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73792" cy="3549192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b="1" dirty="0">
                <a:solidFill>
                  <a:srgbClr val="FFC000"/>
                </a:solidFill>
              </a:rPr>
              <a:t>Systematic Inquiry:</a:t>
            </a:r>
            <a:r>
              <a:rPr lang="en-US" altLang="en-US" sz="3200" dirty="0">
                <a:solidFill>
                  <a:srgbClr val="FFC000"/>
                </a:solidFill>
              </a:rPr>
              <a:t> </a:t>
            </a:r>
            <a:r>
              <a:rPr lang="en-US" altLang="en-US" sz="3200" dirty="0"/>
              <a:t>Research follows a structured approach to collect and analyze information.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b="1" dirty="0">
                <a:solidFill>
                  <a:srgbClr val="FFC000"/>
                </a:solidFill>
              </a:rPr>
              <a:t>Knowledge Expansion:</a:t>
            </a:r>
            <a:r>
              <a:rPr lang="en-US" altLang="en-US" sz="3200" dirty="0">
                <a:solidFill>
                  <a:srgbClr val="FFC000"/>
                </a:solidFill>
              </a:rPr>
              <a:t> </a:t>
            </a:r>
            <a:r>
              <a:rPr lang="en-US" altLang="en-US" sz="3200" dirty="0"/>
              <a:t>It seeks to generate new insights, confirm existing theories, or explore different areas.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b="1" dirty="0">
                <a:solidFill>
                  <a:srgbClr val="FFC000"/>
                </a:solidFill>
              </a:rPr>
              <a:t>Problem Solving:</a:t>
            </a:r>
            <a:r>
              <a:rPr lang="en-US" altLang="en-US" sz="3200" dirty="0">
                <a:solidFill>
                  <a:srgbClr val="FFC000"/>
                </a:solidFill>
              </a:rPr>
              <a:t> </a:t>
            </a:r>
            <a:r>
              <a:rPr lang="en-US" altLang="en-US" sz="3200" dirty="0"/>
              <a:t>Research can address specific questions or issues, leading to practical solutions or advancements in a field.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0481" r="2706"/>
          <a:stretch/>
        </p:blipFill>
        <p:spPr>
          <a:xfrm>
            <a:off x="8795208" y="171351"/>
            <a:ext cx="3164265" cy="21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476992" cy="4023360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b="1" dirty="0">
                <a:solidFill>
                  <a:srgbClr val="FFC000"/>
                </a:solidFill>
                <a:cs typeface="Arial" panose="020B0604020202020204" pitchFamily="34" charset="0"/>
              </a:rPr>
              <a:t>Basic Research:</a:t>
            </a:r>
            <a:r>
              <a:rPr lang="en-US" altLang="en-US" sz="3200" dirty="0">
                <a:solidFill>
                  <a:srgbClr val="FFC000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dirty="0">
                <a:cs typeface="Arial" panose="020B0604020202020204" pitchFamily="34" charset="0"/>
              </a:rPr>
              <a:t>Also known as fundamental or pure research, it focuses on expanding theoretical knowledge without immediate practical application. For example, studying cognitive processes to understand how memory works.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b="1" dirty="0">
                <a:solidFill>
                  <a:srgbClr val="FFC000"/>
                </a:solidFill>
                <a:cs typeface="Arial" panose="020B0604020202020204" pitchFamily="34" charset="0"/>
              </a:rPr>
              <a:t>Applied Research:</a:t>
            </a:r>
            <a:r>
              <a:rPr lang="en-US" altLang="en-US" sz="3200" dirty="0">
                <a:solidFill>
                  <a:srgbClr val="FFC000"/>
                </a:solidFill>
                <a:cs typeface="Arial" panose="020B0604020202020204" pitchFamily="34" charset="0"/>
              </a:rPr>
              <a:t> </a:t>
            </a:r>
            <a:r>
              <a:rPr lang="en-US" altLang="en-US" sz="3200" dirty="0">
                <a:cs typeface="Arial" panose="020B0604020202020204" pitchFamily="34" charset="0"/>
              </a:rPr>
              <a:t>It aims to solve specific, practical problems and often involves direct application of theories. For instance, developing new educational strategies based on cognitive research.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45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285999"/>
            <a:ext cx="10778231" cy="4407031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 Observation</a:t>
            </a:r>
          </a:p>
          <a:p>
            <a:pPr algn="just"/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2. Formulating a Hypothesis: </a:t>
            </a:r>
            <a:r>
              <a:rPr lang="en-US" sz="2600" dirty="0"/>
              <a:t>Proposing a tentative explanation or prediction based on the observations. A hypothesis should be specific, testable, and falsifiable.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600" b="1" dirty="0"/>
              <a:t>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 Designing an Experiment: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en-US" sz="2600" dirty="0"/>
              <a:t>Planning how to test the hypothesis, including selecting variables, controls, and    methods for data collection.</a:t>
            </a:r>
          </a:p>
          <a:p>
            <a:pPr algn="just"/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2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>
                <a:solidFill>
                  <a:srgbClr val="FFFF00"/>
                </a:solidFill>
              </a:rPr>
              <a:t>Variables:</a:t>
            </a:r>
            <a:endParaRPr lang="en-US" altLang="en-US" sz="2800" dirty="0">
              <a:solidFill>
                <a:srgbClr val="FFFF00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/>
              <a:t>Independent Variable:</a:t>
            </a:r>
            <a:r>
              <a:rPr lang="en-US" altLang="en-US" sz="2800" dirty="0"/>
              <a:t> The variable that is manipulated or changed in the experiment.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/>
              <a:t>Dependent Variable:</a:t>
            </a:r>
            <a:r>
              <a:rPr lang="en-US" altLang="en-US" sz="2800" dirty="0"/>
              <a:t> The variable that is measured or observed to assess the effect of the independent variable.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800" b="1" dirty="0"/>
              <a:t>Control Variables:</a:t>
            </a:r>
            <a:r>
              <a:rPr lang="en-US" altLang="en-US" sz="2800" dirty="0"/>
              <a:t> Factors that are kept constant to ensure that any changes in the dependent variable are due to the manipulation of the independent variable.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4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668705"/>
              </p:ext>
            </p:extLst>
          </p:nvPr>
        </p:nvGraphicFramePr>
        <p:xfrm>
          <a:off x="612742" y="801277"/>
          <a:ext cx="11029362" cy="5793663"/>
        </p:xfrm>
        <a:graphic>
          <a:graphicData uri="http://schemas.openxmlformats.org/drawingml/2006/table">
            <a:tbl>
              <a:tblPr/>
              <a:tblGrid>
                <a:gridCol w="3676454">
                  <a:extLst>
                    <a:ext uri="{9D8B030D-6E8A-4147-A177-3AD203B41FA5}">
                      <a16:colId xmlns:a16="http://schemas.microsoft.com/office/drawing/2014/main" val="4163010271"/>
                    </a:ext>
                  </a:extLst>
                </a:gridCol>
                <a:gridCol w="3676454">
                  <a:extLst>
                    <a:ext uri="{9D8B030D-6E8A-4147-A177-3AD203B41FA5}">
                      <a16:colId xmlns:a16="http://schemas.microsoft.com/office/drawing/2014/main" val="1929685426"/>
                    </a:ext>
                  </a:extLst>
                </a:gridCol>
                <a:gridCol w="3676454">
                  <a:extLst>
                    <a:ext uri="{9D8B030D-6E8A-4147-A177-3AD203B41FA5}">
                      <a16:colId xmlns:a16="http://schemas.microsoft.com/office/drawing/2014/main" val="2444022279"/>
                    </a:ext>
                  </a:extLst>
                </a:gridCol>
              </a:tblGrid>
              <a:tr h="862787"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Research Topic</a:t>
                      </a:r>
                    </a:p>
                  </a:txBody>
                  <a:tcPr marL="76704" marR="53267" marT="42614" marB="4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Independent Variable</a:t>
                      </a:r>
                    </a:p>
                  </a:txBody>
                  <a:tcPr marL="53267" marR="53267" marT="42614" marB="4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3200" b="1" dirty="0">
                          <a:solidFill>
                            <a:srgbClr val="FF0000"/>
                          </a:solidFill>
                          <a:effectLst/>
                        </a:rPr>
                        <a:t>Dependent Variable</a:t>
                      </a:r>
                    </a:p>
                  </a:txBody>
                  <a:tcPr marL="53267" marR="53267" marT="42614" marB="4261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405294"/>
                  </a:ext>
                </a:extLst>
              </a:tr>
              <a:tr h="16820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Plants grow faster in warmer temperatures.</a:t>
                      </a:r>
                    </a:p>
                  </a:txBody>
                  <a:tcPr marL="76704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Temperature</a:t>
                      </a:r>
                    </a:p>
                  </a:txBody>
                  <a:tcPr marL="53267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Plant Growth</a:t>
                      </a:r>
                    </a:p>
                  </a:txBody>
                  <a:tcPr marL="53267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32334"/>
                  </a:ext>
                </a:extLst>
              </a:tr>
              <a:tr h="16820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To what extent does traffic affect a person's mood?</a:t>
                      </a:r>
                    </a:p>
                  </a:txBody>
                  <a:tcPr marL="76704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Traffic</a:t>
                      </a:r>
                    </a:p>
                  </a:txBody>
                  <a:tcPr marL="53267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Mood</a:t>
                      </a:r>
                    </a:p>
                  </a:txBody>
                  <a:tcPr marL="53267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429082"/>
                  </a:ext>
                </a:extLst>
              </a:tr>
              <a:tr h="136887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People walk slower after drinking coffee.</a:t>
                      </a:r>
                    </a:p>
                  </a:txBody>
                  <a:tcPr marL="76704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Drinking Coffee</a:t>
                      </a:r>
                    </a:p>
                  </a:txBody>
                  <a:tcPr marL="53267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Walking Speed</a:t>
                      </a:r>
                    </a:p>
                  </a:txBody>
                  <a:tcPr marL="53267" marR="53267" marT="42614" marB="4261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579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47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s121science.weebly.com/intro-to-science.htm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6" y="329261"/>
            <a:ext cx="7720552" cy="633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6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782425"/>
            <a:ext cx="9720073" cy="5526935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4. Conducting the Experiment</a:t>
            </a:r>
          </a:p>
          <a:p>
            <a:pPr algn="just"/>
            <a:r>
              <a:rPr lang="en-US" sz="2800" b="1" dirty="0"/>
              <a:t>Execution:</a:t>
            </a:r>
            <a:r>
              <a:rPr lang="en-US" sz="2800" dirty="0"/>
              <a:t> Performing the experiment according to the design, ensuring accurate and precise measurements and controls.</a:t>
            </a:r>
          </a:p>
          <a:p>
            <a:pPr algn="just"/>
            <a:r>
              <a:rPr lang="en-US" sz="2800" b="1" dirty="0"/>
              <a:t>Data Collection:</a:t>
            </a:r>
            <a:r>
              <a:rPr lang="en-US" sz="2800" dirty="0"/>
              <a:t> Systematically recording the results of the experiment.</a:t>
            </a:r>
          </a:p>
          <a:p>
            <a:pPr algn="just"/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 Analyzing Data</a:t>
            </a:r>
          </a:p>
          <a:p>
            <a:pPr algn="just"/>
            <a:r>
              <a:rPr lang="en-US" sz="2800" b="1" dirty="0"/>
              <a:t>Data Analysis:</a:t>
            </a:r>
            <a:r>
              <a:rPr lang="en-US" sz="2800" dirty="0"/>
              <a:t> Using statistical methods or qualitative analysis to interpret the results and determine if they support or refute the hypothesis.</a:t>
            </a:r>
          </a:p>
          <a:p>
            <a:pPr algn="just"/>
            <a:r>
              <a:rPr lang="en-US" sz="2800" b="1" dirty="0"/>
              <a:t>Comparison:</a:t>
            </a:r>
            <a:r>
              <a:rPr lang="en-US" sz="2800" dirty="0"/>
              <a:t> Assessing the data against the predictions made by the hypothesis.</a:t>
            </a:r>
          </a:p>
          <a:p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44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205</TotalTime>
  <Words>1347</Words>
  <Application>Microsoft Office PowerPoint</Application>
  <PresentationFormat>Widescreen</PresentationFormat>
  <Paragraphs>123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Gill Sans</vt:lpstr>
      <vt:lpstr>Times New Roman</vt:lpstr>
      <vt:lpstr>Tw Cen MT</vt:lpstr>
      <vt:lpstr>Tw Cen MT Condensed</vt:lpstr>
      <vt:lpstr>Wingdings 3</vt:lpstr>
      <vt:lpstr>Integral</vt:lpstr>
      <vt:lpstr>RESEARCH METHODOLOGY IN Psychology</vt:lpstr>
      <vt:lpstr>LEARNING OUTCOMES</vt:lpstr>
      <vt:lpstr>What is research?</vt:lpstr>
      <vt:lpstr>Types of Research</vt:lpstr>
      <vt:lpstr>Scientific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 Process</vt:lpstr>
      <vt:lpstr>Research Methodologies</vt:lpstr>
      <vt:lpstr>Research Designs: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Validity and reliability</vt:lpstr>
      <vt:lpstr>Ethical Considerations</vt:lpstr>
      <vt:lpstr>Applications of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PSYCHOLOGY(WEEK 2)</dc:title>
  <dc:creator>ESHOP</dc:creator>
  <cp:lastModifiedBy>Ms. Aqsa Fayyaz</cp:lastModifiedBy>
  <cp:revision>25</cp:revision>
  <dcterms:created xsi:type="dcterms:W3CDTF">2024-08-24T18:01:01Z</dcterms:created>
  <dcterms:modified xsi:type="dcterms:W3CDTF">2024-09-12T06:56:31Z</dcterms:modified>
</cp:coreProperties>
</file>