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5" r:id="rId3"/>
    <p:sldId id="296" r:id="rId4"/>
    <p:sldId id="327" r:id="rId5"/>
    <p:sldId id="310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7" r:id="rId15"/>
    <p:sldId id="339" r:id="rId16"/>
    <p:sldId id="340" r:id="rId17"/>
    <p:sldId id="341" r:id="rId18"/>
    <p:sldId id="323" r:id="rId19"/>
    <p:sldId id="338" r:id="rId20"/>
    <p:sldId id="336" r:id="rId21"/>
    <p:sldId id="342" r:id="rId22"/>
    <p:sldId id="343" r:id="rId23"/>
    <p:sldId id="344" r:id="rId24"/>
    <p:sldId id="345" r:id="rId25"/>
    <p:sldId id="346" r:id="rId26"/>
    <p:sldId id="34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0508-A1B8-44D7-A734-B3F9628DC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F815A-4E59-CB74-FCC1-42ADD9FFD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E1C6-FACF-ACCE-B926-6C0BBC2D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CCB7-2DEF-430F-9569-A90CE0F056D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5E7E9-5985-C0F2-ECB1-4EB25C23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01748-7857-3D88-84C9-812E672B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2FB1-4916-4EC2-9CDA-6A770EC5B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4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DACF-585E-EE97-F442-4F46F87B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0195C-6452-AD16-5B36-67E8D74F8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8E64-9782-E1BA-A3A9-BCA6C091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CCB7-2DEF-430F-9569-A90CE0F056D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FD0B5-2E91-BA2D-19A1-A4B261B3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495AC-50D7-2B69-318A-CCAEB421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2FB1-4916-4EC2-9CDA-6A770EC5B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7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DCD6A-BBD4-0F7E-8010-1CC76CF2B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EF58F-E58F-C33B-075E-C2BC73ABA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8E28-9DA5-FC74-C7B8-DE18C620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CCB7-2DEF-430F-9569-A90CE0F056D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01C6B-68D4-3238-AAA0-F7CDCAEB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1EE7-2750-CF96-6521-13689517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2FB1-4916-4EC2-9CDA-6A770EC5B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C465-01CE-FC96-61AB-F606E4F1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457201"/>
            <a:ext cx="10390717" cy="708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86A51-9117-C612-F11A-4E6DB2B373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07D68-2AE4-5F60-FFF1-C4E0AF06ECF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6B7913-C2DC-4D5C-6FAD-6A6463021C4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647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C74F-3A65-D24F-8DDA-B4DCCF19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A50D-302A-53F9-1714-5862A7E5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D629-A758-17AD-8C68-A6752F5E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CCB7-2DEF-430F-9569-A90CE0F056D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89BB-4DC5-B4E3-5311-93AEFFE3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97E4C-9814-0C72-EAD3-FE162DF4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2FB1-4916-4EC2-9CDA-6A770EC5B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0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2B0E-3CD5-E818-6500-08B3C07C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2B462-DDDE-FF3C-02DC-AA0D6BCD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0ED7-827D-C55E-AC10-5C631D49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CCB7-2DEF-430F-9569-A90CE0F056D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89872-F3FE-E3FA-4CA2-ABC9666C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B99E3-3C97-ED8D-66BF-4F2C51B3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2FB1-4916-4EC2-9CDA-6A770EC5B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98C5-8A4A-EB8A-AF3E-D7CC81C3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A8BB-5DC5-7EF2-F00B-847E0E4A5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8CFBC-AAB3-AD02-6C3F-D4D0E431A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47AE7-0003-9AE1-5D10-F3DCB8AC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CCB7-2DEF-430F-9569-A90CE0F056D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91F7A-8B67-0C1B-605D-DD4FA227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BC184-22DE-F1E5-4B03-571F8B08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2FB1-4916-4EC2-9CDA-6A770EC5B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0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998C-4C83-5277-3EB2-1650F0A7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A7F2F-D94D-26FF-6AFA-9A2C0DF9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F20E-F9BA-7983-6A3C-0CCCDD93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9DD7A-126B-F6FC-491D-D35D2632B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DC73A-69E3-C05A-0F9D-57C7778C8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3280D-9721-8647-07F7-C610CBC0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CCB7-2DEF-430F-9569-A90CE0F056D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D3366-7F87-B2CD-E942-9C891495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26EA3-735B-6DA0-D18D-8D43F8E3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2FB1-4916-4EC2-9CDA-6A770EC5B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C4A4-275B-7C61-83C1-1BDAD16B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67066-34A1-62BC-99F8-D224F88B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CCB7-2DEF-430F-9569-A90CE0F056D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9DE00-BF99-743B-364A-9B6E0FA0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1B3C5-CE96-FECE-03B7-84318624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2FB1-4916-4EC2-9CDA-6A770EC5B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DEBD2-C636-3C94-D923-83D741FF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CCB7-2DEF-430F-9569-A90CE0F056D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08E34-A6C9-916F-D767-0AA494B9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D763D-7F93-6FC8-192E-E9A17213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2FB1-4916-4EC2-9CDA-6A770EC5B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A739-1BF3-CC5C-F2CF-17EC0064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73F7-06EB-12A2-805D-B881FCA27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CB59B-028F-D40A-2166-2C46A927F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77632-DB71-DACC-7DA9-9F8110DF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CCB7-2DEF-430F-9569-A90CE0F056D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E24EF-7F83-9BB7-A047-C4F7D400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29860-992B-4111-2469-05A3E824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2FB1-4916-4EC2-9CDA-6A770EC5B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6691-0E3C-B686-7C30-B18B6E55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6C6F7-FF5F-28C8-32DD-17676F353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A8362-8BD3-25F6-1A00-7EA17CFFE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D90D3-BAEF-4D89-FE71-812D7AE4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CCB7-2DEF-430F-9569-A90CE0F056D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C0A5-DBEC-BBE2-7293-1A786DA2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FA9BB-2D26-EECD-1FF0-E9B07DF7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2FB1-4916-4EC2-9CDA-6A770EC5B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A922-7782-C3CA-4EFC-11FDF6F0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5FB26-1368-B857-520B-E043A11B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906F-D279-D37A-D011-1EB875092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CCB7-2DEF-430F-9569-A90CE0F056D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3C93A-F82E-E458-B6E6-CAEC6B812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FCB5-9F50-D423-AE6C-874B7DC87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2FB1-4916-4EC2-9CDA-6A770EC5B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7B7B1003-D25D-47B7-3578-744B5EDF52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4600" y="3048000"/>
            <a:ext cx="7772400" cy="1143000"/>
          </a:xfrm>
        </p:spPr>
        <p:txBody>
          <a:bodyPr/>
          <a:lstStyle/>
          <a:p>
            <a:pPr algn="ctr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Asynchronous Counters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7DCDA0-93BA-6C41-10A1-7619A30D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78" y="764770"/>
            <a:ext cx="10357658" cy="53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E6E445-0690-9597-5256-31BDAB65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05" y="182880"/>
            <a:ext cx="9642764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5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FF0FFE-933A-F31F-7104-80722176B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740"/>
            <a:ext cx="12192000" cy="57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A0316C-129D-D212-20B0-9A0C32B58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5" y="166255"/>
            <a:ext cx="10806545" cy="65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71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1CB5E27D-1830-D0D3-0EE2-2E5B34E23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Asynchronous Counter Design Steps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8ED66BA0-6B58-35AF-2377-0224D44FF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3914" y="1828800"/>
            <a:ext cx="8574087" cy="4343400"/>
          </a:xfrm>
        </p:spPr>
        <p:txBody>
          <a:bodyPr/>
          <a:lstStyle/>
          <a:p>
            <a:pPr marL="609600" indent="-609600"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/>
              <a:t>Select Type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altLang="en-US"/>
              <a:t>Up or Down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altLang="en-US"/>
              <a:t>Modules</a:t>
            </a:r>
          </a:p>
          <a:p>
            <a:pPr marL="609600" indent="-609600"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/>
              <a:t>Select Flip-Flop Type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altLang="en-US"/>
              <a:t>J-K or D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altLang="en-US"/>
              <a:t>Positive Edge Trigger (PET) or Negative Edge Trigger (NET)</a:t>
            </a:r>
          </a:p>
          <a:p>
            <a:pPr marL="609600" indent="-609600"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/>
              <a:t>Determine Number of Flip-Flops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altLang="en-US"/>
              <a:t>(2</a:t>
            </a:r>
            <a:r>
              <a:rPr lang="en-US" altLang="en-US" i="1" baseline="50000"/>
              <a:t># Flip-Flop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 Modules)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994B7EE0-0316-94FE-5906-8A4664B89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Asynchronous Counter Design Steps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6E626A22-81E4-1894-6B71-58FF9D6913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7772400" cy="4114800"/>
          </a:xfrm>
        </p:spPr>
        <p:txBody>
          <a:bodyPr/>
          <a:lstStyle/>
          <a:p>
            <a:pPr marL="609600" indent="-609600">
              <a:buSzPct val="80000"/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Design Basic Counters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altLang="en-US"/>
              <a:t>Same polarity for down counters: 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altLang="en-US"/>
              <a:t>Opposite polarity for up counters:</a:t>
            </a:r>
          </a:p>
          <a:p>
            <a:pPr marL="1371600" lvl="2" indent="-457200">
              <a:buSzPct val="80000"/>
              <a:buNone/>
            </a:pPr>
            <a:endParaRPr lang="en-US" altLang="en-US"/>
          </a:p>
          <a:p>
            <a:pPr marL="609600" indent="-609600">
              <a:buSzPct val="80000"/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Design Limits Logic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altLang="en-US"/>
              <a:t>Input to logic is count that is one past the end of sequence.</a:t>
            </a:r>
          </a:p>
          <a:p>
            <a:pPr marL="1371600" lvl="2" indent="-457200">
              <a:buSzPct val="80000"/>
              <a:buNone/>
            </a:pPr>
            <a:endParaRPr lang="en-US" altLang="en-US">
              <a:sym typeface="Symbol" panose="05050102010706020507" pitchFamily="18" charset="2"/>
            </a:endParaRPr>
          </a:p>
        </p:txBody>
      </p:sp>
      <p:graphicFrame>
        <p:nvGraphicFramePr>
          <p:cNvPr id="154630" name="Object 6">
            <a:extLst>
              <a:ext uri="{FF2B5EF4-FFF2-40B4-BE49-F238E27FC236}">
                <a16:creationId xmlns:a16="http://schemas.microsoft.com/office/drawing/2014/main" id="{C1F5B9D1-6315-C66F-D334-826A801F9388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8001001" y="2514601"/>
          <a:ext cx="26209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215640" progId="Equation.3">
                  <p:embed/>
                </p:oleObj>
              </mc:Choice>
              <mc:Fallback>
                <p:oleObj name="Equation" r:id="rId2" imgW="1511280" imgH="215640" progId="Equation.3">
                  <p:embed/>
                  <p:pic>
                    <p:nvPicPr>
                      <p:cNvPr id="154630" name="Object 6">
                        <a:extLst>
                          <a:ext uri="{FF2B5EF4-FFF2-40B4-BE49-F238E27FC236}">
                            <a16:creationId xmlns:a16="http://schemas.microsoft.com/office/drawing/2014/main" id="{C1F5B9D1-6315-C66F-D334-826A801F9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2514601"/>
                        <a:ext cx="262096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8" name="Object 14">
            <a:extLst>
              <a:ext uri="{FF2B5EF4-FFF2-40B4-BE49-F238E27FC236}">
                <a16:creationId xmlns:a16="http://schemas.microsoft.com/office/drawing/2014/main" id="{82BDB2A0-4684-4DB5-20F5-6B16C363A9B0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8001000" y="2971800"/>
          <a:ext cx="266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280" imgH="215640" progId="Equation.3">
                  <p:embed/>
                </p:oleObj>
              </mc:Choice>
              <mc:Fallback>
                <p:oleObj name="Equation" r:id="rId4" imgW="1511280" imgH="215640" progId="Equation.3">
                  <p:embed/>
                  <p:pic>
                    <p:nvPicPr>
                      <p:cNvPr id="154638" name="Object 14">
                        <a:extLst>
                          <a:ext uri="{FF2B5EF4-FFF2-40B4-BE49-F238E27FC236}">
                            <a16:creationId xmlns:a16="http://schemas.microsoft.com/office/drawing/2014/main" id="{82BDB2A0-4684-4DB5-20F5-6B16C363A9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971800"/>
                        <a:ext cx="2667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9A41B287-2B05-72B2-CF4D-1F400EE9D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Design Example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043DEC7B-0B6C-4F04-5072-DF9EBBF54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3914" y="1828800"/>
            <a:ext cx="8574087" cy="4343400"/>
          </a:xfrm>
        </p:spPr>
        <p:txBody>
          <a:bodyPr/>
          <a:lstStyle/>
          <a:p>
            <a:pPr marL="609600" indent="-609600"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/>
              <a:t>Select Type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altLang="en-US"/>
              <a:t>Up or Down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altLang="en-US"/>
              <a:t>Modules</a:t>
            </a:r>
          </a:p>
          <a:p>
            <a:pPr marL="609600" indent="-609600"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/>
              <a:t>Select Flip-Flop Type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altLang="en-US"/>
              <a:t>J-K or D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altLang="en-US"/>
              <a:t>Positive Edge Trigger (PET) or Negative Edge Trigger (NET)</a:t>
            </a:r>
          </a:p>
          <a:p>
            <a:pPr marL="609600" indent="-609600"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/>
              <a:t>Determine Number of Flip-Flops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altLang="en-US"/>
              <a:t>(2</a:t>
            </a:r>
            <a:r>
              <a:rPr lang="en-US" altLang="en-US" i="1" baseline="50000"/>
              <a:t># Flip-Flop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 Modules)</a:t>
            </a:r>
          </a:p>
        </p:txBody>
      </p:sp>
      <p:sp>
        <p:nvSpPr>
          <p:cNvPr id="162820" name="Text Box 4">
            <a:extLst>
              <a:ext uri="{FF2B5EF4-FFF2-40B4-BE49-F238E27FC236}">
                <a16:creationId xmlns:a16="http://schemas.microsoft.com/office/drawing/2014/main" id="{7AA21E93-20E1-894D-8AFD-53A457225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9" y="2330450"/>
            <a:ext cx="479425" cy="40011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FF0000"/>
                </a:solidFill>
                <a:latin typeface="Verdana" panose="020B0604030504040204" pitchFamily="34" charset="0"/>
              </a:rPr>
              <a:t>  </a:t>
            </a:r>
          </a:p>
        </p:txBody>
      </p:sp>
      <p:sp>
        <p:nvSpPr>
          <p:cNvPr id="162821" name="Text Box 5">
            <a:extLst>
              <a:ext uri="{FF2B5EF4-FFF2-40B4-BE49-F238E27FC236}">
                <a16:creationId xmlns:a16="http://schemas.microsoft.com/office/drawing/2014/main" id="{B7B126AC-2839-6E46-3809-4A57A78FB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152" y="2743200"/>
            <a:ext cx="2470548" cy="40011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FF0000"/>
                </a:solidFill>
                <a:latin typeface="Verdana" panose="020B0604030504040204" pitchFamily="34" charset="0"/>
              </a:rPr>
              <a:t>MOD – 14 (0..13)</a:t>
            </a:r>
          </a:p>
        </p:txBody>
      </p:sp>
      <p:sp>
        <p:nvSpPr>
          <p:cNvPr id="162822" name="Rectangle 6">
            <a:extLst>
              <a:ext uri="{FF2B5EF4-FFF2-40B4-BE49-F238E27FC236}">
                <a16:creationId xmlns:a16="http://schemas.microsoft.com/office/drawing/2014/main" id="{EBFAED8F-DEE2-0956-DBA9-F51859956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6" y="3741739"/>
            <a:ext cx="358775" cy="4095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3" name="Rectangle 7">
            <a:extLst>
              <a:ext uri="{FF2B5EF4-FFF2-40B4-BE49-F238E27FC236}">
                <a16:creationId xmlns:a16="http://schemas.microsoft.com/office/drawing/2014/main" id="{B49C4F04-C6FC-0B8A-611D-F21823302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1" y="4219575"/>
            <a:ext cx="3979863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4" name="Text Box 8">
            <a:extLst>
              <a:ext uri="{FF2B5EF4-FFF2-40B4-BE49-F238E27FC236}">
                <a16:creationId xmlns:a16="http://schemas.microsoft.com/office/drawing/2014/main" id="{6A91AAB5-4B6C-B519-97A6-60E6BEB69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486400"/>
            <a:ext cx="1905000" cy="40011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FF0000"/>
                </a:solidFill>
                <a:latin typeface="Verdana" panose="020B0604030504040204" pitchFamily="34" charset="0"/>
              </a:rPr>
              <a:t>2</a:t>
            </a:r>
            <a:r>
              <a:rPr lang="en-US" altLang="en-US" sz="2000" baseline="50000">
                <a:solidFill>
                  <a:srgbClr val="FF0000"/>
                </a:solidFill>
                <a:latin typeface="Verdana" panose="020B0604030504040204" pitchFamily="34" charset="0"/>
              </a:rPr>
              <a:t>4 Flip-Flop</a:t>
            </a:r>
            <a:r>
              <a:rPr lang="en-US" altLang="en-US" sz="200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 16</a:t>
            </a:r>
            <a:endParaRPr lang="en-US" altLang="en-US" sz="20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nimBg="1" autoUpdateAnimBg="0"/>
      <p:bldP spid="162821" grpId="0" animBg="1" autoUpdateAnimBg="0"/>
      <p:bldP spid="16282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1637AD09-E314-68E2-2DC2-BA564FBA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Design Example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60DC806E-9CEF-E5C9-EAB2-9113835060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981200"/>
            <a:ext cx="7772400" cy="4114800"/>
          </a:xfrm>
        </p:spPr>
        <p:txBody>
          <a:bodyPr/>
          <a:lstStyle/>
          <a:p>
            <a:pPr marL="609600" indent="-609600">
              <a:buSzPct val="80000"/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Design Basic Counters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altLang="en-US"/>
              <a:t>Same polarity for down counters: 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altLang="en-US"/>
              <a:t>Opposite polarity for up counters:</a:t>
            </a:r>
          </a:p>
          <a:p>
            <a:pPr marL="1371600" lvl="2" indent="-457200">
              <a:buSzPct val="80000"/>
              <a:buNone/>
            </a:pPr>
            <a:endParaRPr lang="en-US" altLang="en-US"/>
          </a:p>
          <a:p>
            <a:pPr marL="609600" indent="-609600">
              <a:buSzPct val="80000"/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Design Limits Logic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altLang="en-US"/>
              <a:t>Input to logic is count that is one past the end of sequence.</a:t>
            </a:r>
          </a:p>
          <a:p>
            <a:pPr marL="1371600" lvl="2" indent="-457200">
              <a:buSzPct val="80000"/>
              <a:buNone/>
            </a:pPr>
            <a:endParaRPr lang="en-US" altLang="en-US">
              <a:sym typeface="Symbol" panose="05050102010706020507" pitchFamily="18" charset="2"/>
            </a:endParaRPr>
          </a:p>
        </p:txBody>
      </p:sp>
      <p:graphicFrame>
        <p:nvGraphicFramePr>
          <p:cNvPr id="163844" name="Object 4">
            <a:extLst>
              <a:ext uri="{FF2B5EF4-FFF2-40B4-BE49-F238E27FC236}">
                <a16:creationId xmlns:a16="http://schemas.microsoft.com/office/drawing/2014/main" id="{53D48B9A-BA4E-4E65-E6D2-49FD3B23BCD1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7816851" y="2514601"/>
          <a:ext cx="26209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215640" progId="Equation.3">
                  <p:embed/>
                </p:oleObj>
              </mc:Choice>
              <mc:Fallback>
                <p:oleObj name="Equation" r:id="rId2" imgW="1511280" imgH="215640" progId="Equation.3">
                  <p:embed/>
                  <p:pic>
                    <p:nvPicPr>
                      <p:cNvPr id="163844" name="Object 4">
                        <a:extLst>
                          <a:ext uri="{FF2B5EF4-FFF2-40B4-BE49-F238E27FC236}">
                            <a16:creationId xmlns:a16="http://schemas.microsoft.com/office/drawing/2014/main" id="{53D48B9A-BA4E-4E65-E6D2-49FD3B23B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6851" y="2514601"/>
                        <a:ext cx="262096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5">
            <a:extLst>
              <a:ext uri="{FF2B5EF4-FFF2-40B4-BE49-F238E27FC236}">
                <a16:creationId xmlns:a16="http://schemas.microsoft.com/office/drawing/2014/main" id="{22DF1717-8578-D07F-43D4-E3FD2B3ABA22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7816850" y="2971800"/>
          <a:ext cx="266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280" imgH="215640" progId="Equation.3">
                  <p:embed/>
                </p:oleObj>
              </mc:Choice>
              <mc:Fallback>
                <p:oleObj name="Equation" r:id="rId4" imgW="1511280" imgH="215640" progId="Equation.3">
                  <p:embed/>
                  <p:pic>
                    <p:nvPicPr>
                      <p:cNvPr id="163845" name="Object 5">
                        <a:extLst>
                          <a:ext uri="{FF2B5EF4-FFF2-40B4-BE49-F238E27FC236}">
                            <a16:creationId xmlns:a16="http://schemas.microsoft.com/office/drawing/2014/main" id="{22DF1717-8578-D07F-43D4-E3FD2B3ABA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6850" y="2971800"/>
                        <a:ext cx="2667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6" name="Rectangle 6">
            <a:extLst>
              <a:ext uri="{FF2B5EF4-FFF2-40B4-BE49-F238E27FC236}">
                <a16:creationId xmlns:a16="http://schemas.microsoft.com/office/drawing/2014/main" id="{460AA0CC-3E5C-7D02-8146-DB3D20839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0" y="2971800"/>
            <a:ext cx="12192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7" name="Text Box 7">
            <a:extLst>
              <a:ext uri="{FF2B5EF4-FFF2-40B4-BE49-F238E27FC236}">
                <a16:creationId xmlns:a16="http://schemas.microsoft.com/office/drawing/2014/main" id="{EA01BD0E-143C-B357-ED02-1D46178EB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5690" y="4724400"/>
            <a:ext cx="3304110" cy="40011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FF0000"/>
                </a:solidFill>
                <a:latin typeface="Verdana" panose="020B0604030504040204" pitchFamily="34" charset="0"/>
              </a:rPr>
              <a:t>Limit 13+1 = 14 (1110)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DB76ACC5-BE39-A4B5-5E9B-2984E5B1F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1"/>
            <a:ext cx="7793038" cy="708025"/>
          </a:xfrm>
        </p:spPr>
        <p:txBody>
          <a:bodyPr/>
          <a:lstStyle/>
          <a:p>
            <a:pPr algn="ctr"/>
            <a:r>
              <a:rPr lang="en-US" altLang="en-US" sz="4000"/>
              <a:t>Design Example…Solution</a:t>
            </a:r>
          </a:p>
        </p:txBody>
      </p:sp>
      <p:pic>
        <p:nvPicPr>
          <p:cNvPr id="117763" name="Picture 3">
            <a:extLst>
              <a:ext uri="{FF2B5EF4-FFF2-40B4-BE49-F238E27FC236}">
                <a16:creationId xmlns:a16="http://schemas.microsoft.com/office/drawing/2014/main" id="{54F7F97B-4178-3833-FCB5-653541674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25" y="914401"/>
            <a:ext cx="10075026" cy="564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9095E-E012-4A9D-7EF6-FF27C402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5" y="2003280"/>
            <a:ext cx="9937000" cy="3416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C88603-62A3-F895-CBBF-BFAB827F8891}"/>
              </a:ext>
            </a:extLst>
          </p:cNvPr>
          <p:cNvSpPr txBox="1"/>
          <p:nvPr/>
        </p:nvSpPr>
        <p:spPr>
          <a:xfrm>
            <a:off x="631767" y="332509"/>
            <a:ext cx="743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Counter Decoding</a:t>
            </a:r>
          </a:p>
        </p:txBody>
      </p:sp>
    </p:spTree>
    <p:extLst>
      <p:ext uri="{BB962C8B-B14F-4D97-AF65-F5344CB8AC3E}">
        <p14:creationId xmlns:p14="http://schemas.microsoft.com/office/powerpoint/2010/main" val="291932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A06F22BA-BC72-124C-36BE-8C77ADFEE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Lecture Overview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A49AA115-9961-9436-2FC7-8CEDDF0A4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688" y="1447800"/>
            <a:ext cx="7772400" cy="4876800"/>
          </a:xfrm>
        </p:spPr>
        <p:txBody>
          <a:bodyPr/>
          <a:lstStyle/>
          <a:p>
            <a:r>
              <a:rPr lang="en-US" altLang="en-US"/>
              <a:t>Classifications of Counters</a:t>
            </a:r>
          </a:p>
          <a:p>
            <a:r>
              <a:rPr lang="en-US" altLang="en-US"/>
              <a:t>Definitions</a:t>
            </a:r>
          </a:p>
          <a:p>
            <a:r>
              <a:rPr lang="en-US" altLang="en-US"/>
              <a:t>Asynchronous Counter…</a:t>
            </a:r>
          </a:p>
          <a:p>
            <a:pPr lvl="1"/>
            <a:r>
              <a:rPr lang="en-US" altLang="en-US"/>
              <a:t>J – K Flip Flops</a:t>
            </a:r>
          </a:p>
          <a:p>
            <a:pPr lvl="1"/>
            <a:r>
              <a:rPr lang="en-US" altLang="en-US"/>
              <a:t>D Flip Flops</a:t>
            </a:r>
          </a:p>
          <a:p>
            <a:pPr lvl="1"/>
            <a:r>
              <a:rPr lang="en-US" altLang="en-US"/>
              <a:t>Up Counters</a:t>
            </a:r>
          </a:p>
          <a:p>
            <a:pPr lvl="1"/>
            <a:r>
              <a:rPr lang="en-US" altLang="en-US"/>
              <a:t>Down Counters</a:t>
            </a:r>
          </a:p>
          <a:p>
            <a:pPr lvl="1"/>
            <a:r>
              <a:rPr lang="en-US" altLang="en-US"/>
              <a:t>Truncated Counters</a:t>
            </a:r>
          </a:p>
          <a:p>
            <a:r>
              <a:rPr lang="en-US" altLang="en-US"/>
              <a:t>Design 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9FBB44-A815-D4BD-CB3E-CC8B0ACC4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99011"/>
            <a:ext cx="9676014" cy="560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23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AFA43A-F5A0-3464-D51B-738C5604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63" y="1163782"/>
            <a:ext cx="9343504" cy="480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0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A2B0CE-5D80-86AB-268D-49A2DFE7A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4" y="642418"/>
            <a:ext cx="3429000" cy="48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3237F-EA7E-4AAE-F02E-5BD10A638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29" y="1781175"/>
            <a:ext cx="9626138" cy="42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10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75A49-3F61-62E9-0866-CC40BDDA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6" y="395547"/>
            <a:ext cx="2966778" cy="658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9BA5B-FFCE-A9A5-F0AC-ECB9AB326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45" y="1261629"/>
            <a:ext cx="8794864" cy="49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97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680B30-1AD3-EE5C-7DB1-A33BD21E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22" y="1669559"/>
            <a:ext cx="8611985" cy="232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8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E30E36-CD49-8B61-5103-D31EC8FC9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85" y="1509712"/>
            <a:ext cx="9210502" cy="4625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9C6963-A5E5-EB2F-E68F-C59F1A6E47A6}"/>
              </a:ext>
            </a:extLst>
          </p:cNvPr>
          <p:cNvSpPr txBox="1"/>
          <p:nvPr/>
        </p:nvSpPr>
        <p:spPr>
          <a:xfrm>
            <a:off x="282633" y="116378"/>
            <a:ext cx="979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Asynchronous Up/Down Counter</a:t>
            </a:r>
          </a:p>
        </p:txBody>
      </p:sp>
    </p:spTree>
    <p:extLst>
      <p:ext uri="{BB962C8B-B14F-4D97-AF65-F5344CB8AC3E}">
        <p14:creationId xmlns:p14="http://schemas.microsoft.com/office/powerpoint/2010/main" val="3736968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E091E-223C-405B-30CA-68BCD69B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" y="419100"/>
            <a:ext cx="10690167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9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C8603283-913C-EED7-344D-8ACB8CBAB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Classifications of Counters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1119E59-098D-D1BB-A22B-FEF6356DF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686800" cy="47244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Asynchronous Counters</a:t>
            </a:r>
          </a:p>
          <a:p>
            <a:pPr lvl="1">
              <a:lnSpc>
                <a:spcPct val="90000"/>
              </a:lnSpc>
              <a:buSzPct val="85000"/>
              <a:buFont typeface="Wingdings" panose="05000000000000000000" pitchFamily="2" charset="2"/>
              <a:buChar char="§"/>
            </a:pPr>
            <a:r>
              <a:rPr lang="en-US" altLang="en-US"/>
              <a:t>Only the first flip-flop is clocked by an external clock. All subsequent flip-flops are clocked by the output of the preceding flip-flop.</a:t>
            </a:r>
          </a:p>
          <a:p>
            <a:pPr lvl="1">
              <a:lnSpc>
                <a:spcPct val="90000"/>
              </a:lnSpc>
              <a:buSzPct val="85000"/>
              <a:buFont typeface="Wingdings" panose="05000000000000000000" pitchFamily="2" charset="2"/>
              <a:buChar char="§"/>
            </a:pPr>
            <a:r>
              <a:rPr lang="en-US" altLang="en-US"/>
              <a:t>Asynchronous counters are slower than synchronous counters because of the delay in the transmission of the pulses from flip-flop to flip-flop.</a:t>
            </a:r>
          </a:p>
          <a:p>
            <a:pPr lvl="1">
              <a:lnSpc>
                <a:spcPct val="90000"/>
              </a:lnSpc>
              <a:buSzPct val="85000"/>
              <a:buFont typeface="Wingdings" panose="05000000000000000000" pitchFamily="2" charset="2"/>
              <a:buChar char="§"/>
            </a:pPr>
            <a:r>
              <a:rPr lang="en-US" altLang="en-US"/>
              <a:t>Asynchronous counters are also called </a:t>
            </a:r>
            <a:r>
              <a:rPr lang="en-US" altLang="en-US" i="1"/>
              <a:t>ripple-counters</a:t>
            </a:r>
            <a:r>
              <a:rPr lang="en-US" altLang="en-US"/>
              <a:t> because of the way the clock pulse ripples it way through the flip-flops.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A7FB7254-D194-02B5-8611-D15F1B1B6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Classifications of Counters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204D677E-E891-235F-888B-505A2A27B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686800" cy="4724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en-US" b="1"/>
              <a:t>Synchronous Counters</a:t>
            </a:r>
          </a:p>
          <a:p>
            <a:pPr lvl="1">
              <a:buSzPct val="85000"/>
              <a:buFont typeface="Wingdings" panose="05000000000000000000" pitchFamily="2" charset="2"/>
              <a:buChar char="§"/>
            </a:pPr>
            <a:r>
              <a:rPr lang="en-US" altLang="en-US"/>
              <a:t>All flip-flops are clocked simultaneously by an external clock.</a:t>
            </a:r>
          </a:p>
          <a:p>
            <a:pPr lvl="1">
              <a:buSzPct val="85000"/>
              <a:buFont typeface="Wingdings" panose="05000000000000000000" pitchFamily="2" charset="2"/>
              <a:buChar char="§"/>
            </a:pPr>
            <a:r>
              <a:rPr lang="en-US" altLang="en-US"/>
              <a:t>Synchronous counters are faster than asynchronous counters because of the simultaneous clocking.</a:t>
            </a:r>
          </a:p>
          <a:p>
            <a:pPr lvl="1">
              <a:buSzPct val="85000"/>
              <a:buFont typeface="Wingdings" panose="05000000000000000000" pitchFamily="2" charset="2"/>
              <a:buChar char="§"/>
            </a:pPr>
            <a:r>
              <a:rPr lang="en-US" altLang="en-US"/>
              <a:t>Synchronous counters are an example of </a:t>
            </a:r>
            <a:r>
              <a:rPr lang="en-US" altLang="en-US" i="1"/>
              <a:t>state machine</a:t>
            </a:r>
            <a:r>
              <a:rPr lang="en-US" altLang="en-US"/>
              <a:t> design because they have a set of states and a set of transition rules for moving between those states after each clocked event.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0D84061-73D4-5135-03D5-73A2A008B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States / Modulus / Flip-Flops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85B4143D-B96F-73B8-1B4A-0D43FA682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7772400" cy="4953000"/>
          </a:xfrm>
        </p:spPr>
        <p:txBody>
          <a:bodyPr/>
          <a:lstStyle/>
          <a:p>
            <a:pPr>
              <a:buClr>
                <a:srgbClr val="FF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en-US"/>
              <a:t>The number of flip-flops determines the count limit or number of states. </a:t>
            </a:r>
          </a:p>
          <a:p>
            <a:pPr lvl="2"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800"/>
              <a:t>(STATES = 2 </a:t>
            </a:r>
            <a:r>
              <a:rPr lang="en-US" altLang="en-US" sz="2800" i="1" baseline="44000"/>
              <a:t># of flip flops</a:t>
            </a:r>
            <a:r>
              <a:rPr lang="en-US" altLang="en-US" sz="2800"/>
              <a:t>)</a:t>
            </a:r>
          </a:p>
          <a:p>
            <a:pPr lvl="2"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Clr>
                <a:srgbClr val="FF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en-US"/>
              <a:t>The number of states </a:t>
            </a:r>
            <a:r>
              <a:rPr lang="en-US" altLang="en-US" u="sng"/>
              <a:t>used</a:t>
            </a:r>
            <a:r>
              <a:rPr lang="en-US" altLang="en-US"/>
              <a:t> is called the </a:t>
            </a:r>
            <a:r>
              <a:rPr lang="en-US" altLang="en-US" i="1"/>
              <a:t>MODULUS.</a:t>
            </a:r>
          </a:p>
          <a:p>
            <a:pPr>
              <a:buClr>
                <a:srgbClr val="FF0000"/>
              </a:buClr>
              <a:buSzPct val="85000"/>
              <a:buFont typeface="Wingdings" panose="05000000000000000000" pitchFamily="2" charset="2"/>
              <a:buChar char="§"/>
            </a:pPr>
            <a:endParaRPr lang="en-US" altLang="en-US" sz="2000" i="1"/>
          </a:p>
          <a:p>
            <a:pPr>
              <a:buClr>
                <a:srgbClr val="FF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en-US"/>
              <a:t>For example, a Modulus-12 counter would count from 0 (0000) to 11 (1011) and requires four flip-flops (16 states  - 12 used).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FF184-71C4-4163-D669-C26EC8430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6712"/>
            <a:ext cx="992539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4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392DE-DE24-B74A-3659-5C2A4D09A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19" y="367145"/>
            <a:ext cx="5402926" cy="592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4F7BD7-8C4B-B653-02F7-8AB32256A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78" y="1550843"/>
            <a:ext cx="8279129" cy="4035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6391C-3951-E75C-A221-FF6462CA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607" y="1550843"/>
            <a:ext cx="3280410" cy="403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9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CD4D9-223B-51B7-4589-2B68C6FE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97" y="233882"/>
            <a:ext cx="7633421" cy="713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780535-A3B0-60BC-3920-8645FB657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97" y="1157288"/>
            <a:ext cx="9191625" cy="4300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47BBC-0183-36ED-5F72-97C522691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22" y="5457825"/>
            <a:ext cx="88773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7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2B8BB9-7FBB-C20C-AD16-3F5EA195E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681644"/>
            <a:ext cx="7143750" cy="5685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EEB90A-8F5F-C54E-3C51-DFE17821560C}"/>
              </a:ext>
            </a:extLst>
          </p:cNvPr>
          <p:cNvSpPr txBox="1"/>
          <p:nvPr/>
        </p:nvSpPr>
        <p:spPr>
          <a:xfrm>
            <a:off x="299258" y="116378"/>
            <a:ext cx="884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2-Bit Asynchronous Counter using JK flip flop</a:t>
            </a:r>
          </a:p>
        </p:txBody>
      </p:sp>
    </p:spTree>
    <p:extLst>
      <p:ext uri="{BB962C8B-B14F-4D97-AF65-F5344CB8AC3E}">
        <p14:creationId xmlns:p14="http://schemas.microsoft.com/office/powerpoint/2010/main" val="326451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410</Words>
  <Application>Microsoft Office PowerPoint</Application>
  <PresentationFormat>Widescreen</PresentationFormat>
  <Paragraphs>68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Verdana</vt:lpstr>
      <vt:lpstr>Wingdings</vt:lpstr>
      <vt:lpstr>Office Theme</vt:lpstr>
      <vt:lpstr>Microsoft Equation 3.0</vt:lpstr>
      <vt:lpstr>Asynchronous Counters</vt:lpstr>
      <vt:lpstr>Lecture Overview</vt:lpstr>
      <vt:lpstr>Classifications of Counters</vt:lpstr>
      <vt:lpstr>Classifications of Counters</vt:lpstr>
      <vt:lpstr>States / Modulus / Flip-Flops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Asynchronous Counter Design Steps</vt:lpstr>
      <vt:lpstr>Asynchronous Counter Design Steps</vt:lpstr>
      <vt:lpstr>Design Example</vt:lpstr>
      <vt:lpstr>Design Example</vt:lpstr>
      <vt:lpstr>Design Example…Solution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Counters</dc:title>
  <dc:creator>ABC</dc:creator>
  <cp:lastModifiedBy>ABC</cp:lastModifiedBy>
  <cp:revision>14</cp:revision>
  <dcterms:created xsi:type="dcterms:W3CDTF">2022-11-23T17:02:34Z</dcterms:created>
  <dcterms:modified xsi:type="dcterms:W3CDTF">2022-11-23T17:55:50Z</dcterms:modified>
</cp:coreProperties>
</file>