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67CC-050C-28C2-005C-7376C2FC4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BC36A-ECE9-FF5F-1BDC-051A28004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3D8E5-B3CA-477B-57E2-C1387BBF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7B8E-29BD-4E93-AB2A-FAB8C41E03C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0EA0-E9A3-3E22-44C4-8CBF069D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35DDE-67D7-518E-2A11-7C224250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D187-1932-41C4-8585-47F6965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F83A-A028-73CC-6FC9-D14F34D8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A3FDF-EB85-3B69-D795-7E56D00DC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D357-F6B6-6771-9973-FB6964AE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7B8E-29BD-4E93-AB2A-FAB8C41E03C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96314-DB2A-3F72-AD9D-6A6ABCD6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98A52-2669-B8EF-9A50-334BB5ED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D187-1932-41C4-8585-47F6965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AE291-15CA-BD56-9F08-BE3385F14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96513-5520-80D1-94AC-C91902CB1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6DDFA-6D89-666E-DA1E-0B15657A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7B8E-29BD-4E93-AB2A-FAB8C41E03C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367CE-A377-E4D4-6D6F-AC5441FC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F15A9-BBE6-7DC5-E9A0-90FC6AE4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D187-1932-41C4-8585-47F6965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1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6CEF-B61A-D00C-9AE6-843DCFA7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73C9-D2B8-513A-CB5B-9BCA1D78A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E3662-94DB-1624-6FA0-FB31AB13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7B8E-29BD-4E93-AB2A-FAB8C41E03C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C9DB3-746A-AE0A-06C0-A045B5F4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AE86-AA5E-89C2-2E50-3307B54B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D187-1932-41C4-8585-47F6965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95D0-00DC-E5AC-E524-081E3381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93538-396E-07EC-89E9-87D3D221F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7EA9A-04B4-BCC3-CEE2-32382E2C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7B8E-29BD-4E93-AB2A-FAB8C41E03C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A15A5-2BBF-3CBE-E693-1643CD24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1E754-A6F1-A50E-9E9C-892611FC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D187-1932-41C4-8585-47F6965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58AE-EA38-1A67-E3CA-E78F19F5F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C6D6-36EE-4EE6-516F-318109039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1A40E-3D05-AC99-655C-82C95FA11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5E910-0577-D2A1-3C89-20B48AA49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7B8E-29BD-4E93-AB2A-FAB8C41E03C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BF01-0F8C-0EE4-6BAF-23636930A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CB211-844E-DA77-4E5D-6D5E9306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D187-1932-41C4-8585-47F6965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3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EFC31-FAC8-6D23-F0C3-B7C0AA25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36D6B-2280-3D2A-5BB5-F7A3854F0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83662-3035-1C08-F5CD-B487F3A7C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D2677-1FFA-EB58-F4F1-83C6282DB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7BF4A-35D1-B85D-97F3-659B12227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CBCDAF-B7A3-C718-EBC0-817D7D08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7B8E-29BD-4E93-AB2A-FAB8C41E03C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8F01B4-F344-616D-DB0F-4A20486B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59A8D-568F-3942-FCE8-CBA464EA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D187-1932-41C4-8585-47F6965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4025-FA2A-E17A-693A-364F5F65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D3228-62AD-7BB6-DF64-74A82293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7B8E-29BD-4E93-AB2A-FAB8C41E03C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50CD9-5594-C6A6-3D87-D5A5ADF1E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48CD9-5F05-F2E3-D6B6-83DFE4D5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D187-1932-41C4-8585-47F6965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E7184-726C-67D7-9792-32AD87A1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7B8E-29BD-4E93-AB2A-FAB8C41E03C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16C38-D0DC-6B46-21A1-0C1FC8FE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78E2E-312E-3D1F-D92E-6AEDE273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D187-1932-41C4-8585-47F6965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B9B4-B597-B653-8EEA-0B114F11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16B0-C087-74C9-CD31-CA52CF07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FFF02-52FC-C50F-E118-FE33C960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AC02-685C-B0A7-E928-50F9EA1D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7B8E-29BD-4E93-AB2A-FAB8C41E03C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24BDD-BCC2-292C-4858-E9C0BA9F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23834-8DB2-F2BB-6BA1-55CC07B2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D187-1932-41C4-8585-47F6965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6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A243-68F6-F829-6854-48DE8352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F7CAD-5D76-9589-27D6-D28C3BCF1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A51F3-A956-DDCA-2D14-5B6B5BF2D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0EAA8-4F74-1FDF-94D5-BC84E8B3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7B8E-29BD-4E93-AB2A-FAB8C41E03C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C51ED-72A0-82F6-5596-721318C4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D47BC-796F-58F7-3D39-60A7DB6D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FD187-1932-41C4-8585-47F6965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43712C-C8D4-9BC9-046B-61FFB3E5D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9820B-1216-9973-6027-9553FA4A8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C7F8-C28D-402B-59A1-EA5434EE6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A7B8E-29BD-4E93-AB2A-FAB8C41E03C1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D3647-F63E-B5ED-E7BD-7EDE8391B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600FB-0523-25E8-19CE-C22CBF3C0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FD187-1932-41C4-8585-47F6965A9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2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13A3-06AC-732F-A3DF-3C98E00AA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0473"/>
            <a:ext cx="9144000" cy="1099727"/>
          </a:xfrm>
        </p:spPr>
        <p:txBody>
          <a:bodyPr>
            <a:noAutofit/>
          </a:bodyPr>
          <a:lstStyle/>
          <a:p>
            <a:r>
              <a:rPr lang="en-US" sz="3200" b="1" dirty="0"/>
              <a:t>Title: Human Activity Detection Using Smartphone Sensor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3B96F-F793-95A2-720E-37996ED7C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0632" y="1956619"/>
            <a:ext cx="5348749" cy="3301181"/>
          </a:xfrm>
        </p:spPr>
        <p:txBody>
          <a:bodyPr/>
          <a:lstStyle/>
          <a:p>
            <a:pPr algn="l"/>
            <a:r>
              <a:rPr lang="en-US" dirty="0"/>
              <a:t>Hamza Nasir</a:t>
            </a:r>
          </a:p>
          <a:p>
            <a:pPr algn="l"/>
            <a:r>
              <a:rPr lang="en-US" dirty="0"/>
              <a:t>23121983</a:t>
            </a:r>
          </a:p>
          <a:p>
            <a:pPr algn="l"/>
            <a:r>
              <a:rPr lang="en-US" dirty="0"/>
              <a:t>Data Science Project</a:t>
            </a:r>
          </a:p>
          <a:p>
            <a:pPr algn="l"/>
            <a:r>
              <a:rPr lang="en-US" dirty="0"/>
              <a:t>University of Hertfordshire</a:t>
            </a:r>
          </a:p>
          <a:p>
            <a:pPr algn="l"/>
            <a:r>
              <a:rPr lang="en-US" dirty="0"/>
              <a:t>June 2025</a:t>
            </a:r>
          </a:p>
          <a:p>
            <a:pPr algn="l"/>
            <a:r>
              <a:rPr lang="en-US" sz="2000" dirty="0"/>
              <a:t>https://github.com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64DD26-4073-1258-2A3C-00D2D24F9B67}"/>
              </a:ext>
            </a:extLst>
          </p:cNvPr>
          <p:cNvSpPr txBox="1">
            <a:spLocks/>
          </p:cNvSpPr>
          <p:nvPr/>
        </p:nvSpPr>
        <p:spPr>
          <a:xfrm>
            <a:off x="2998839" y="1961539"/>
            <a:ext cx="2782529" cy="3301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Your Name: </a:t>
            </a:r>
          </a:p>
          <a:p>
            <a:pPr algn="l"/>
            <a:r>
              <a:rPr lang="en-US" dirty="0"/>
              <a:t>Student ID: </a:t>
            </a:r>
          </a:p>
          <a:p>
            <a:pPr algn="l"/>
            <a:r>
              <a:rPr lang="en-US" dirty="0"/>
              <a:t>Course: </a:t>
            </a:r>
          </a:p>
          <a:p>
            <a:pPr algn="l"/>
            <a:r>
              <a:rPr lang="en-US" dirty="0"/>
              <a:t>University: </a:t>
            </a:r>
          </a:p>
          <a:p>
            <a:pPr algn="l"/>
            <a:r>
              <a:rPr lang="en-US" dirty="0"/>
              <a:t>Date: </a:t>
            </a:r>
          </a:p>
          <a:p>
            <a:pPr algn="l"/>
            <a:r>
              <a:rPr lang="en-US" dirty="0"/>
              <a:t>Git:</a:t>
            </a:r>
          </a:p>
        </p:txBody>
      </p:sp>
    </p:spTree>
    <p:extLst>
      <p:ext uri="{BB962C8B-B14F-4D97-AF65-F5344CB8AC3E}">
        <p14:creationId xmlns:p14="http://schemas.microsoft.com/office/powerpoint/2010/main" val="1460029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97D9-BBE4-1BCB-5B61-786A26DE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49ACF-50F0-5D58-B7DB-1883C57BC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Built and evaluated several machine learning models (Logistic Regression, Random Forest, </a:t>
            </a:r>
            <a:r>
              <a:rPr lang="en-US" sz="2400" dirty="0" err="1"/>
              <a:t>XGBoost</a:t>
            </a:r>
            <a:r>
              <a:rPr lang="en-US" sz="2400" dirty="0"/>
              <a:t>, SVM) for diabetes risk prediction.</a:t>
            </a:r>
          </a:p>
          <a:p>
            <a:r>
              <a:rPr lang="en-US" sz="2400" dirty="0"/>
              <a:t>Achieved over 80% accuracy, with </a:t>
            </a:r>
            <a:r>
              <a:rPr lang="en-US" sz="2400" dirty="0" err="1"/>
              <a:t>XGBoost</a:t>
            </a:r>
            <a:r>
              <a:rPr lang="en-US" sz="2400" dirty="0"/>
              <a:t> leading in performance.</a:t>
            </a:r>
          </a:p>
          <a:p>
            <a:r>
              <a:rPr lang="en-US" sz="2400" dirty="0"/>
              <a:t>Demonstrated that combining feature engineering, robust preprocessing, and advanced models leads to interpretable and effective diabetes prediction systems.</a:t>
            </a:r>
          </a:p>
        </p:txBody>
      </p:sp>
    </p:spTree>
    <p:extLst>
      <p:ext uri="{BB962C8B-B14F-4D97-AF65-F5344CB8AC3E}">
        <p14:creationId xmlns:p14="http://schemas.microsoft.com/office/powerpoint/2010/main" val="1954858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DB6C-B623-C66A-87A2-B6BF2F80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398"/>
          </a:xfrm>
        </p:spPr>
        <p:txBody>
          <a:bodyPr/>
          <a:lstStyle/>
          <a:p>
            <a:r>
              <a:rPr lang="en-US" b="1" dirty="0"/>
              <a:t>11.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0BFE1-6AE5-2EEF-71E7-6E29B6E5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3064" cy="4351338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/>
              <a:t>Kaggle Diabetes Prediction Dataset</a:t>
            </a:r>
          </a:p>
          <a:p>
            <a:r>
              <a:rPr lang="en-US" sz="2200" dirty="0"/>
              <a:t>Key research on diabetes prediction models using ML in recent years</a:t>
            </a:r>
          </a:p>
          <a:p>
            <a:endParaRPr lang="en-US" sz="1600" dirty="0"/>
          </a:p>
          <a:p>
            <a:r>
              <a:rPr lang="en-US" sz="2200" dirty="0"/>
              <a:t>Zubair, M. (2022). </a:t>
            </a:r>
            <a:r>
              <a:rPr lang="en-US" sz="2200" i="1" dirty="0" err="1"/>
              <a:t>XGBoost</a:t>
            </a:r>
            <a:r>
              <a:rPr lang="en-US" sz="2200" i="1" dirty="0"/>
              <a:t> for Diabetes Prediction: A Machine Learning Approach on Tabular Health Data</a:t>
            </a:r>
            <a:r>
              <a:rPr lang="en-US" sz="2200" dirty="0"/>
              <a:t>. Proceedings of the International Conference on Healthcare Analytics.</a:t>
            </a:r>
          </a:p>
          <a:p>
            <a:r>
              <a:rPr lang="en-US" sz="2200" dirty="0"/>
              <a:t>Singh, A., &amp; Rao, P. (2023). </a:t>
            </a:r>
            <a:r>
              <a:rPr lang="en-US" sz="2200" i="1" dirty="0"/>
              <a:t>A Random Forest Approach to Health Risk Assessment Using Synthetic Tabular Data</a:t>
            </a:r>
            <a:r>
              <a:rPr lang="en-US" sz="2200" dirty="0"/>
              <a:t>. Journal of Medical Systems, 47(2): 225–238.</a:t>
            </a:r>
          </a:p>
          <a:p>
            <a:r>
              <a:rPr lang="en-US" sz="2200" dirty="0"/>
              <a:t>Chen, H., Li, Z., &amp; Zhao, F. (2021). </a:t>
            </a:r>
            <a:r>
              <a:rPr lang="en-US" sz="2200" i="1" dirty="0"/>
              <a:t>Support Vector Machine Applications in Chronic Disease Prediction: A Comparative Study</a:t>
            </a:r>
            <a:r>
              <a:rPr lang="en-US" sz="2200" dirty="0"/>
              <a:t>. Computers in Biology and Medicine, 134: 104512.</a:t>
            </a:r>
          </a:p>
          <a:p>
            <a:r>
              <a:rPr lang="en-US" sz="2200" dirty="0"/>
              <a:t>Patel, R., &amp; Mehta, S. (2024). </a:t>
            </a:r>
            <a:r>
              <a:rPr lang="en-US" sz="2200" i="1" dirty="0"/>
              <a:t>Deep Learning Methods for Real-World Diabetes Prediction Using Tabular Datasets</a:t>
            </a:r>
            <a:r>
              <a:rPr lang="en-US" sz="2200" dirty="0"/>
              <a:t>. Proceedings of the AAAI Conference on Artificial Intelligence, 38(1): 88–96.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D1F9C4-D53A-1259-874F-4AD812A83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986171"/>
              </p:ext>
            </p:extLst>
          </p:nvPr>
        </p:nvGraphicFramePr>
        <p:xfrm>
          <a:off x="6272900" y="1919410"/>
          <a:ext cx="5919100" cy="4351337"/>
        </p:xfrm>
        <a:graphic>
          <a:graphicData uri="http://schemas.openxmlformats.org/drawingml/2006/table">
            <a:tbl>
              <a:tblPr/>
              <a:tblGrid>
                <a:gridCol w="1183820">
                  <a:extLst>
                    <a:ext uri="{9D8B030D-6E8A-4147-A177-3AD203B41FA5}">
                      <a16:colId xmlns:a16="http://schemas.microsoft.com/office/drawing/2014/main" val="738258334"/>
                    </a:ext>
                  </a:extLst>
                </a:gridCol>
                <a:gridCol w="1183820">
                  <a:extLst>
                    <a:ext uri="{9D8B030D-6E8A-4147-A177-3AD203B41FA5}">
                      <a16:colId xmlns:a16="http://schemas.microsoft.com/office/drawing/2014/main" val="3405640854"/>
                    </a:ext>
                  </a:extLst>
                </a:gridCol>
                <a:gridCol w="1183820">
                  <a:extLst>
                    <a:ext uri="{9D8B030D-6E8A-4147-A177-3AD203B41FA5}">
                      <a16:colId xmlns:a16="http://schemas.microsoft.com/office/drawing/2014/main" val="922250573"/>
                    </a:ext>
                  </a:extLst>
                </a:gridCol>
                <a:gridCol w="1183820">
                  <a:extLst>
                    <a:ext uri="{9D8B030D-6E8A-4147-A177-3AD203B41FA5}">
                      <a16:colId xmlns:a16="http://schemas.microsoft.com/office/drawing/2014/main" val="1677379822"/>
                    </a:ext>
                  </a:extLst>
                </a:gridCol>
                <a:gridCol w="1183820">
                  <a:extLst>
                    <a:ext uri="{9D8B030D-6E8A-4147-A177-3AD203B41FA5}">
                      <a16:colId xmlns:a16="http://schemas.microsoft.com/office/drawing/2014/main" val="299693912"/>
                    </a:ext>
                  </a:extLst>
                </a:gridCol>
              </a:tblGrid>
              <a:tr h="588710"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US" sz="1500" b="0">
                          <a:effectLst/>
                        </a:rPr>
                        <a:t>Research Paper</a:t>
                      </a:r>
                    </a:p>
                  </a:txBody>
                  <a:tcPr marL="63990" marR="63990" marT="63990" marB="63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US" sz="1500" b="0">
                          <a:effectLst/>
                        </a:rPr>
                        <a:t>Year</a:t>
                      </a:r>
                    </a:p>
                  </a:txBody>
                  <a:tcPr marL="63990" marR="63990" marT="63990" marB="63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US" sz="1500" b="0">
                          <a:effectLst/>
                        </a:rPr>
                        <a:t>Dataset</a:t>
                      </a:r>
                    </a:p>
                  </a:txBody>
                  <a:tcPr marL="63990" marR="63990" marT="63990" marB="63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US" sz="1500" b="0">
                          <a:effectLst/>
                        </a:rPr>
                        <a:t>Accuracy</a:t>
                      </a:r>
                    </a:p>
                  </a:txBody>
                  <a:tcPr marL="63990" marR="63990" marT="63990" marB="63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US" sz="1500" b="0" dirty="0">
                          <a:effectLst/>
                        </a:rPr>
                        <a:t>Model Architecture</a:t>
                      </a:r>
                    </a:p>
                  </a:txBody>
                  <a:tcPr marL="63990" marR="63990" marT="63990" marB="63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66871"/>
                  </a:ext>
                </a:extLst>
              </a:tr>
              <a:tr h="767883"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XGBoost for Diabetes Prediction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2022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Kaggle Diabetes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84%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XGBoost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923927"/>
                  </a:ext>
                </a:extLst>
              </a:tr>
              <a:tr h="998248"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Random Forest in Health Risk Assessment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2023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Synthetic Health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82%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Random Forest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419241"/>
                  </a:ext>
                </a:extLst>
              </a:tr>
              <a:tr h="998248"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SVM for Chronic Disease Prediction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2021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UCI/Custom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80%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SVM (RBF Kernel)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934410"/>
                  </a:ext>
                </a:extLst>
              </a:tr>
              <a:tr h="998248"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Deep Learning with Tabular Health Data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2024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Real-world Diabetes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>
                          <a:effectLst/>
                        </a:rPr>
                        <a:t>85%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100" dirty="0">
                          <a:effectLst/>
                        </a:rPr>
                        <a:t>Simple Feed-Forward NN</a:t>
                      </a:r>
                    </a:p>
                  </a:txBody>
                  <a:tcPr marL="63990" marR="63990" marT="38394" marB="383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808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34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6101-A433-47F1-2F51-DC233C83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Aim /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FB19-2E22-BC0D-9FB0-4DA2C3BC3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Aim:</a:t>
            </a:r>
            <a:br>
              <a:rPr lang="en-US" dirty="0"/>
            </a:br>
            <a:r>
              <a:rPr lang="en-US" dirty="0"/>
              <a:t>To develop a robust machine learning model for predicting an individual's risk of diabetes based on medical and lifestyle characteristics.</a:t>
            </a:r>
          </a:p>
          <a:p>
            <a:r>
              <a:rPr lang="en-US" b="1" dirty="0"/>
              <a:t>Research Question:</a:t>
            </a:r>
            <a:br>
              <a:rPr lang="en-US" dirty="0"/>
            </a:br>
            <a:r>
              <a:rPr lang="en-US" dirty="0"/>
              <a:t>Can machine learning models accurately predict whether a person is likely to develop diabetes using a combination of medical and lifestyle data?</a:t>
            </a:r>
          </a:p>
        </p:txBody>
      </p:sp>
    </p:spTree>
    <p:extLst>
      <p:ext uri="{BB962C8B-B14F-4D97-AF65-F5344CB8AC3E}">
        <p14:creationId xmlns:p14="http://schemas.microsoft.com/office/powerpoint/2010/main" val="394517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EDAA-8CB8-50AD-CA7A-E8635CB1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Literature Review /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EA98-22B9-094E-5C90-43F2B8F9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" y="1825625"/>
            <a:ext cx="6272784" cy="4351338"/>
          </a:xfrm>
        </p:spPr>
        <p:txBody>
          <a:bodyPr>
            <a:normAutofit/>
          </a:bodyPr>
          <a:lstStyle/>
          <a:p>
            <a:r>
              <a:rPr lang="en-US" b="1" dirty="0"/>
              <a:t>Context:</a:t>
            </a:r>
            <a:br>
              <a:rPr lang="en-US" dirty="0"/>
            </a:br>
            <a:r>
              <a:rPr lang="en-US" sz="2200" dirty="0"/>
              <a:t>Diabetes is a global health concern with increasing incidence. Early prediction using accessible patient data can support preventative healthcare and reduce long-term costs.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1800" dirty="0"/>
              <a:t>Machine learning methods (Logistic Regression, Random Forest, SVM, </a:t>
            </a:r>
            <a:r>
              <a:rPr lang="en-US" sz="1800" dirty="0" err="1"/>
              <a:t>XGBoost</a:t>
            </a:r>
            <a:r>
              <a:rPr lang="en-US" sz="1800" dirty="0"/>
              <a:t>) are widely used.</a:t>
            </a:r>
          </a:p>
          <a:p>
            <a:r>
              <a:rPr lang="en-US" sz="1800" dirty="0"/>
              <a:t>Recent research emphasizes interpretability and the importance of high data quality for medical ML applications.</a:t>
            </a:r>
          </a:p>
          <a:p>
            <a:endParaRPr lang="en-US" sz="22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7D352D-5EBD-45AB-818F-E02169784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4656" y="2451374"/>
            <a:ext cx="39075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Human Activity Detection Using Smartphone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11D065-059F-3B1F-0849-9329FA4FE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196247"/>
              </p:ext>
            </p:extLst>
          </p:nvPr>
        </p:nvGraphicFramePr>
        <p:xfrm>
          <a:off x="6391656" y="2728373"/>
          <a:ext cx="5555685" cy="3812357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11137">
                  <a:extLst>
                    <a:ext uri="{9D8B030D-6E8A-4147-A177-3AD203B41FA5}">
                      <a16:colId xmlns:a16="http://schemas.microsoft.com/office/drawing/2014/main" val="3975583765"/>
                    </a:ext>
                  </a:extLst>
                </a:gridCol>
                <a:gridCol w="1111137">
                  <a:extLst>
                    <a:ext uri="{9D8B030D-6E8A-4147-A177-3AD203B41FA5}">
                      <a16:colId xmlns:a16="http://schemas.microsoft.com/office/drawing/2014/main" val="3353030322"/>
                    </a:ext>
                  </a:extLst>
                </a:gridCol>
                <a:gridCol w="1111137">
                  <a:extLst>
                    <a:ext uri="{9D8B030D-6E8A-4147-A177-3AD203B41FA5}">
                      <a16:colId xmlns:a16="http://schemas.microsoft.com/office/drawing/2014/main" val="1361383623"/>
                    </a:ext>
                  </a:extLst>
                </a:gridCol>
                <a:gridCol w="1111137">
                  <a:extLst>
                    <a:ext uri="{9D8B030D-6E8A-4147-A177-3AD203B41FA5}">
                      <a16:colId xmlns:a16="http://schemas.microsoft.com/office/drawing/2014/main" val="312358422"/>
                    </a:ext>
                  </a:extLst>
                </a:gridCol>
                <a:gridCol w="1111137">
                  <a:extLst>
                    <a:ext uri="{9D8B030D-6E8A-4147-A177-3AD203B41FA5}">
                      <a16:colId xmlns:a16="http://schemas.microsoft.com/office/drawing/2014/main" val="2306248875"/>
                    </a:ext>
                  </a:extLst>
                </a:gridCol>
              </a:tblGrid>
              <a:tr h="516256"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US" sz="1200" b="0" dirty="0">
                          <a:effectLst/>
                        </a:rPr>
                        <a:t>Research Paper</a:t>
                      </a:r>
                    </a:p>
                  </a:txBody>
                  <a:tcPr marL="63990" marR="63990" marT="63990" marB="6399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US" sz="1200" b="0" dirty="0">
                          <a:effectLst/>
                        </a:rPr>
                        <a:t>Year</a:t>
                      </a:r>
                    </a:p>
                  </a:txBody>
                  <a:tcPr marL="63990" marR="63990" marT="63990" marB="6399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US" sz="1200" b="0" dirty="0">
                          <a:effectLst/>
                        </a:rPr>
                        <a:t>Dataset</a:t>
                      </a:r>
                    </a:p>
                  </a:txBody>
                  <a:tcPr marL="63990" marR="63990" marT="63990" marB="6399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US" sz="1200" b="0" dirty="0">
                          <a:effectLst/>
                        </a:rPr>
                        <a:t>Accuracy</a:t>
                      </a:r>
                    </a:p>
                  </a:txBody>
                  <a:tcPr marL="63990" marR="63990" marT="63990" marB="6399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US" sz="1200" b="0" dirty="0">
                          <a:effectLst/>
                        </a:rPr>
                        <a:t>Model Architecture</a:t>
                      </a:r>
                    </a:p>
                  </a:txBody>
                  <a:tcPr marL="63990" marR="63990" marT="63990" marB="6399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689830"/>
                  </a:ext>
                </a:extLst>
              </a:tr>
              <a:tr h="672769"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 dirty="0" err="1">
                          <a:effectLst/>
                        </a:rPr>
                        <a:t>XGBoost</a:t>
                      </a:r>
                      <a:r>
                        <a:rPr lang="en-US" sz="1200" dirty="0">
                          <a:effectLst/>
                        </a:rPr>
                        <a:t> for Diabetes Prediction</a:t>
                      </a:r>
                    </a:p>
                  </a:txBody>
                  <a:tcPr marL="63990" marR="63990" marT="38394" marB="38394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>
                          <a:effectLst/>
                        </a:rPr>
                        <a:t>2022</a:t>
                      </a:r>
                    </a:p>
                  </a:txBody>
                  <a:tcPr marL="63990" marR="63990" marT="38394" marB="38394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>
                          <a:effectLst/>
                        </a:rPr>
                        <a:t>Kaggle Diabetes</a:t>
                      </a:r>
                    </a:p>
                  </a:txBody>
                  <a:tcPr marL="63990" marR="63990" marT="38394" marB="38394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>
                          <a:effectLst/>
                        </a:rPr>
                        <a:t>84%</a:t>
                      </a:r>
                    </a:p>
                  </a:txBody>
                  <a:tcPr marL="63990" marR="63990" marT="38394" marB="38394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>
                          <a:effectLst/>
                        </a:rPr>
                        <a:t>XGBoost</a:t>
                      </a:r>
                    </a:p>
                  </a:txBody>
                  <a:tcPr marL="63990" marR="63990" marT="38394" marB="38394" anchor="ctr"/>
                </a:tc>
                <a:extLst>
                  <a:ext uri="{0D108BD9-81ED-4DB2-BD59-A6C34878D82A}">
                    <a16:rowId xmlns:a16="http://schemas.microsoft.com/office/drawing/2014/main" val="2117532994"/>
                  </a:ext>
                </a:extLst>
              </a:tr>
              <a:tr h="874444"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>
                          <a:effectLst/>
                        </a:rPr>
                        <a:t>Random Forest in Health Risk Assessment</a:t>
                      </a:r>
                    </a:p>
                  </a:txBody>
                  <a:tcPr marL="63990" marR="63990" marT="38394" marB="38394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 dirty="0">
                          <a:effectLst/>
                        </a:rPr>
                        <a:t>2023</a:t>
                      </a:r>
                    </a:p>
                  </a:txBody>
                  <a:tcPr marL="63990" marR="63990" marT="38394" marB="38394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 dirty="0">
                          <a:effectLst/>
                        </a:rPr>
                        <a:t>Synthetic Health</a:t>
                      </a:r>
                    </a:p>
                  </a:txBody>
                  <a:tcPr marL="63990" marR="63990" marT="38394" marB="38394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>
                          <a:effectLst/>
                        </a:rPr>
                        <a:t>82%</a:t>
                      </a:r>
                    </a:p>
                  </a:txBody>
                  <a:tcPr marL="63990" marR="63990" marT="38394" marB="38394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</a:p>
                  </a:txBody>
                  <a:tcPr marL="63990" marR="63990" marT="38394" marB="38394" anchor="ctr"/>
                </a:tc>
                <a:extLst>
                  <a:ext uri="{0D108BD9-81ED-4DB2-BD59-A6C34878D82A}">
                    <a16:rowId xmlns:a16="http://schemas.microsoft.com/office/drawing/2014/main" val="354149054"/>
                  </a:ext>
                </a:extLst>
              </a:tr>
              <a:tr h="874444"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>
                          <a:effectLst/>
                        </a:rPr>
                        <a:t>SVM for Chronic Disease Prediction</a:t>
                      </a:r>
                    </a:p>
                  </a:txBody>
                  <a:tcPr marL="63990" marR="63990" marT="38394" marB="38394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>
                          <a:effectLst/>
                        </a:rPr>
                        <a:t>2021</a:t>
                      </a:r>
                    </a:p>
                  </a:txBody>
                  <a:tcPr marL="63990" marR="63990" marT="38394" marB="38394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 dirty="0">
                          <a:effectLst/>
                        </a:rPr>
                        <a:t>UCI/Custom</a:t>
                      </a:r>
                    </a:p>
                  </a:txBody>
                  <a:tcPr marL="63990" marR="63990" marT="38394" marB="38394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 dirty="0">
                          <a:effectLst/>
                        </a:rPr>
                        <a:t>80%</a:t>
                      </a:r>
                    </a:p>
                  </a:txBody>
                  <a:tcPr marL="63990" marR="63990" marT="38394" marB="38394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>
                          <a:effectLst/>
                        </a:rPr>
                        <a:t>SVM (RBF Kernel)</a:t>
                      </a:r>
                    </a:p>
                  </a:txBody>
                  <a:tcPr marL="63990" marR="63990" marT="38394" marB="38394" anchor="ctr"/>
                </a:tc>
                <a:extLst>
                  <a:ext uri="{0D108BD9-81ED-4DB2-BD59-A6C34878D82A}">
                    <a16:rowId xmlns:a16="http://schemas.microsoft.com/office/drawing/2014/main" val="1750666287"/>
                  </a:ext>
                </a:extLst>
              </a:tr>
              <a:tr h="874444"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>
                          <a:effectLst/>
                        </a:rPr>
                        <a:t>Deep Learning with Tabular Health Data</a:t>
                      </a:r>
                    </a:p>
                  </a:txBody>
                  <a:tcPr marL="63990" marR="63990" marT="38394" marB="38394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>
                          <a:effectLst/>
                        </a:rPr>
                        <a:t>2024</a:t>
                      </a:r>
                    </a:p>
                  </a:txBody>
                  <a:tcPr marL="63990" marR="63990" marT="38394" marB="38394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>
                          <a:effectLst/>
                        </a:rPr>
                        <a:t>Real-world Diabetes</a:t>
                      </a:r>
                    </a:p>
                  </a:txBody>
                  <a:tcPr marL="63990" marR="63990" marT="38394" marB="38394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>
                          <a:effectLst/>
                        </a:rPr>
                        <a:t>85%</a:t>
                      </a:r>
                    </a:p>
                  </a:txBody>
                  <a:tcPr marL="63990" marR="63990" marT="38394" marB="38394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sz="1200" dirty="0">
                          <a:effectLst/>
                        </a:rPr>
                        <a:t>Simple Feed-Forward NN</a:t>
                      </a:r>
                    </a:p>
                  </a:txBody>
                  <a:tcPr marL="63990" marR="63990" marT="38394" marB="38394" anchor="ctr"/>
                </a:tc>
                <a:extLst>
                  <a:ext uri="{0D108BD9-81ED-4DB2-BD59-A6C34878D82A}">
                    <a16:rowId xmlns:a16="http://schemas.microsoft.com/office/drawing/2014/main" val="1934483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04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CED6-52F3-30B0-DD4C-662BBDEC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17"/>
          </a:xfrm>
        </p:spPr>
        <p:txBody>
          <a:bodyPr/>
          <a:lstStyle/>
          <a:p>
            <a:r>
              <a:rPr lang="en-US" b="1" dirty="0"/>
              <a:t>4. 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7882-B8A4-7BD4-7D6C-F59A4DDDC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Source: </a:t>
            </a:r>
          </a:p>
          <a:p>
            <a:pPr marL="457200" lvl="1" indent="0">
              <a:buNone/>
            </a:pPr>
            <a:r>
              <a:rPr lang="en-US" dirty="0"/>
              <a:t>Kaggle – Diabetes Prediction Dataset by Mustafa Zubair.</a:t>
            </a:r>
          </a:p>
          <a:p>
            <a:r>
              <a:rPr lang="en-US" dirty="0"/>
              <a:t>Description:</a:t>
            </a:r>
          </a:p>
          <a:p>
            <a:pPr lvl="1"/>
            <a:r>
              <a:rPr lang="en-US" dirty="0"/>
              <a:t>Tabular dataset with both categorical (gender, smoking history) and continuous features (BMI, blood glucose).</a:t>
            </a:r>
          </a:p>
          <a:p>
            <a:pPr lvl="1"/>
            <a:r>
              <a:rPr lang="en-US" dirty="0"/>
              <a:t>Simulated to mimic real health data, curated in 2022 for educational and research use.</a:t>
            </a:r>
          </a:p>
          <a:p>
            <a:r>
              <a:rPr lang="en-US" dirty="0"/>
              <a:t>Features:</a:t>
            </a:r>
          </a:p>
          <a:p>
            <a:pPr marL="457200" lvl="1" indent="0">
              <a:buNone/>
            </a:pPr>
            <a:r>
              <a:rPr lang="en-US" dirty="0"/>
              <a:t>Gender, Age, Hypertension, Heart Disease, Smoking History, BMI, HbA1c Level, Blood Glucose Level, Diabetes (target).</a:t>
            </a:r>
          </a:p>
          <a:p>
            <a:r>
              <a:rPr lang="en-US" dirty="0"/>
              <a:t>Sample Size:</a:t>
            </a:r>
          </a:p>
          <a:p>
            <a:pPr marL="457200" lvl="1" indent="0">
              <a:buNone/>
            </a:pPr>
            <a:r>
              <a:rPr lang="en-US" dirty="0"/>
              <a:t>100,000 records, 9–10 features per record.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6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6155-AC37-1757-974A-382EFE96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5. Data Characteristics &amp;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8DEAE-06D4-4AEF-D5DA-4F1CDE578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049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Features &amp; Target:</a:t>
            </a:r>
          </a:p>
          <a:p>
            <a:pPr lvl="1"/>
            <a:r>
              <a:rPr lang="en-US" sz="1800" dirty="0"/>
              <a:t>Input: 8–9 medical and lifestyle predictors per patient.</a:t>
            </a:r>
          </a:p>
          <a:p>
            <a:pPr lvl="1"/>
            <a:r>
              <a:rPr lang="en-US" sz="1800" dirty="0"/>
              <a:t>Target: Diabetes diagnosis (binary classification: 0 – No, 1 – Yes).</a:t>
            </a:r>
          </a:p>
          <a:p>
            <a:r>
              <a:rPr lang="en-US" sz="2000" dirty="0"/>
              <a:t>Class Distribution:</a:t>
            </a:r>
          </a:p>
          <a:p>
            <a:pPr lvl="1"/>
            <a:r>
              <a:rPr lang="en-US" sz="1800" dirty="0"/>
              <a:t>Generally balanced for binary outcome.</a:t>
            </a:r>
          </a:p>
          <a:p>
            <a:r>
              <a:rPr lang="en-US" sz="2000" dirty="0"/>
              <a:t>EDA Findings:</a:t>
            </a:r>
          </a:p>
          <a:p>
            <a:pPr lvl="1"/>
            <a:r>
              <a:rPr lang="en-US" sz="1800" dirty="0"/>
              <a:t>No significant missing values after cleaning.</a:t>
            </a:r>
          </a:p>
          <a:p>
            <a:pPr lvl="1"/>
            <a:r>
              <a:rPr lang="en-US" sz="1800" dirty="0"/>
              <a:t>Descriptive statistics indicate a reasonable spread of feature values.</a:t>
            </a:r>
          </a:p>
          <a:p>
            <a:pPr lvl="1"/>
            <a:r>
              <a:rPr lang="en-US" sz="1800" dirty="0"/>
              <a:t>Example statistical summary from data.</a:t>
            </a:r>
          </a:p>
          <a:p>
            <a:r>
              <a:rPr lang="en-US" sz="2000" dirty="0"/>
              <a:t>Data Cleaning &amp; Preprocessing:</a:t>
            </a:r>
          </a:p>
          <a:p>
            <a:pPr lvl="1"/>
            <a:r>
              <a:rPr lang="en-US" sz="1600" dirty="0"/>
              <a:t>Numerical imputation (mean/median).</a:t>
            </a:r>
          </a:p>
          <a:p>
            <a:pPr lvl="1"/>
            <a:r>
              <a:rPr lang="en-US" sz="1600" dirty="0"/>
              <a:t>Categorical encoding (one-hot and label encoding as appropriate).</a:t>
            </a:r>
          </a:p>
          <a:p>
            <a:pPr lvl="1"/>
            <a:r>
              <a:rPr lang="en-US" sz="1600" dirty="0"/>
              <a:t>Outlier detection via Z-score/IQR.</a:t>
            </a:r>
          </a:p>
          <a:p>
            <a:pPr lvl="1"/>
            <a:r>
              <a:rPr lang="en-US" sz="1600" dirty="0"/>
              <a:t>Feature scaling for ML compatibility (standardization).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6FEFD5-F4E3-D3A1-3E1D-32D2D30A6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832458"/>
              </p:ext>
            </p:extLst>
          </p:nvPr>
        </p:nvGraphicFramePr>
        <p:xfrm>
          <a:off x="5662245" y="2329583"/>
          <a:ext cx="6342185" cy="2590800"/>
        </p:xfrm>
        <a:graphic>
          <a:graphicData uri="http://schemas.openxmlformats.org/drawingml/2006/table">
            <a:tbl>
              <a:tblPr/>
              <a:tblGrid>
                <a:gridCol w="1268437">
                  <a:extLst>
                    <a:ext uri="{9D8B030D-6E8A-4147-A177-3AD203B41FA5}">
                      <a16:colId xmlns:a16="http://schemas.microsoft.com/office/drawing/2014/main" val="4056850189"/>
                    </a:ext>
                  </a:extLst>
                </a:gridCol>
                <a:gridCol w="1268437">
                  <a:extLst>
                    <a:ext uri="{9D8B030D-6E8A-4147-A177-3AD203B41FA5}">
                      <a16:colId xmlns:a16="http://schemas.microsoft.com/office/drawing/2014/main" val="25882450"/>
                    </a:ext>
                  </a:extLst>
                </a:gridCol>
                <a:gridCol w="1268437">
                  <a:extLst>
                    <a:ext uri="{9D8B030D-6E8A-4147-A177-3AD203B41FA5}">
                      <a16:colId xmlns:a16="http://schemas.microsoft.com/office/drawing/2014/main" val="1328100754"/>
                    </a:ext>
                  </a:extLst>
                </a:gridCol>
                <a:gridCol w="1268437">
                  <a:extLst>
                    <a:ext uri="{9D8B030D-6E8A-4147-A177-3AD203B41FA5}">
                      <a16:colId xmlns:a16="http://schemas.microsoft.com/office/drawing/2014/main" val="356907514"/>
                    </a:ext>
                  </a:extLst>
                </a:gridCol>
                <a:gridCol w="1268437">
                  <a:extLst>
                    <a:ext uri="{9D8B030D-6E8A-4147-A177-3AD203B41FA5}">
                      <a16:colId xmlns:a16="http://schemas.microsoft.com/office/drawing/2014/main" val="25411795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 dirty="0">
                          <a:effectLst/>
                        </a:rPr>
                        <a:t>Feature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Mean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Std Dev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Min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 dirty="0">
                          <a:effectLst/>
                        </a:rPr>
                        <a:t>Max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519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Age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41.88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22.52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0.08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80.00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467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BMI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27.32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6.64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10.01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95.69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526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HbA1c Level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5.53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1.07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3.50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9.00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10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Blood Glucose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138.06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40.71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80.00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300.00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595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Diabetes (1/0)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0.09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0.28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942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1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CC70-62FF-8F5D-E98D-D9367FF2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Models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F8A-ABD5-997F-0931-669DD37A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Baseline Models: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Random Forest Classifier</a:t>
            </a:r>
          </a:p>
          <a:p>
            <a:r>
              <a:rPr lang="en-US" dirty="0"/>
              <a:t>Advanced Models: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Classifier</a:t>
            </a:r>
          </a:p>
          <a:p>
            <a:pPr lvl="1"/>
            <a:r>
              <a:rPr lang="en-US" dirty="0"/>
              <a:t>Support Vector Machine (SVM), tested with RBF kernel and others.</a:t>
            </a:r>
          </a:p>
          <a:p>
            <a:r>
              <a:rPr lang="en-US" dirty="0"/>
              <a:t>Model Selection Rationale:</a:t>
            </a:r>
          </a:p>
          <a:p>
            <a:pPr lvl="1"/>
            <a:r>
              <a:rPr lang="en-US" dirty="0"/>
              <a:t>Logistic Regression for interpretability.</a:t>
            </a:r>
          </a:p>
          <a:p>
            <a:pPr lvl="1"/>
            <a:r>
              <a:rPr lang="en-US" dirty="0"/>
              <a:t>Random Forest for non-linear relationships and feature importance.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for best-in-class performance on tabular, possibly imbalanced data.</a:t>
            </a:r>
          </a:p>
          <a:p>
            <a:pPr lvl="1"/>
            <a:r>
              <a:rPr lang="en-US" dirty="0"/>
              <a:t>SVM for robust classification with non-linear decision boundaries.</a:t>
            </a:r>
          </a:p>
        </p:txBody>
      </p:sp>
    </p:spTree>
    <p:extLst>
      <p:ext uri="{BB962C8B-B14F-4D97-AF65-F5344CB8AC3E}">
        <p14:creationId xmlns:p14="http://schemas.microsoft.com/office/powerpoint/2010/main" val="1493389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4FFF-21DD-34F2-9B06-DF680450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7.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C81F-4164-A097-215F-50EE75982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826"/>
            <a:ext cx="7370064" cy="458413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Split:</a:t>
            </a:r>
          </a:p>
          <a:p>
            <a:pPr lvl="1"/>
            <a:r>
              <a:rPr lang="en-US" sz="2000" dirty="0"/>
              <a:t>80% training, 20% testing.</a:t>
            </a:r>
          </a:p>
          <a:p>
            <a:r>
              <a:rPr lang="en-US" sz="2400" dirty="0"/>
              <a:t>Cross-Validation:</a:t>
            </a:r>
          </a:p>
          <a:p>
            <a:pPr lvl="1"/>
            <a:r>
              <a:rPr lang="en-US" sz="2000" dirty="0"/>
              <a:t>5-fold cross-validation employed for reliable performance metrics.</a:t>
            </a:r>
          </a:p>
          <a:p>
            <a:r>
              <a:rPr lang="en-US" sz="2400" dirty="0"/>
              <a:t>Metrics:</a:t>
            </a:r>
          </a:p>
          <a:p>
            <a:pPr lvl="1"/>
            <a:r>
              <a:rPr lang="en-US" sz="2000" dirty="0"/>
              <a:t>Accuracy, Precision, Recall, F1-Score.</a:t>
            </a:r>
          </a:p>
          <a:p>
            <a:pPr lvl="1"/>
            <a:r>
              <a:rPr lang="en-US" sz="2000" dirty="0"/>
              <a:t>Confusion matrix and classification report for detailed performance.</a:t>
            </a:r>
          </a:p>
          <a:p>
            <a:r>
              <a:rPr lang="en-US" sz="2400" dirty="0"/>
              <a:t>Training Details:</a:t>
            </a:r>
          </a:p>
          <a:p>
            <a:pPr lvl="1"/>
            <a:r>
              <a:rPr lang="en-US" sz="2000" dirty="0"/>
              <a:t>All input features were scaled.</a:t>
            </a:r>
          </a:p>
          <a:p>
            <a:pPr lvl="1"/>
            <a:r>
              <a:rPr lang="en-US" sz="2000" dirty="0"/>
              <a:t>Hyperparameters tuned via </a:t>
            </a:r>
            <a:r>
              <a:rPr lang="en-US" sz="2000" dirty="0" err="1"/>
              <a:t>GridSearch</a:t>
            </a:r>
            <a:r>
              <a:rPr lang="en-US" sz="2000" dirty="0"/>
              <a:t> (for SVM, Random Forest, and </a:t>
            </a:r>
            <a:r>
              <a:rPr lang="en-US" sz="2000" dirty="0" err="1"/>
              <a:t>XGBoost</a:t>
            </a:r>
            <a:r>
              <a:rPr lang="en-US" sz="2000" dirty="0"/>
              <a:t>).</a:t>
            </a:r>
          </a:p>
          <a:p>
            <a:pPr lvl="1"/>
            <a:r>
              <a:rPr lang="en-US" sz="2000" dirty="0"/>
              <a:t>Regularization used in Logistic Regression.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03FAF-DB52-BB61-730E-4C971CD78B59}"/>
              </a:ext>
            </a:extLst>
          </p:cNvPr>
          <p:cNvSpPr txBox="1"/>
          <p:nvPr/>
        </p:nvSpPr>
        <p:spPr>
          <a:xfrm>
            <a:off x="8631936" y="4474138"/>
            <a:ext cx="301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Testing and training accuracy of LSTM</a:t>
            </a:r>
          </a:p>
        </p:txBody>
      </p:sp>
    </p:spTree>
    <p:extLst>
      <p:ext uri="{BB962C8B-B14F-4D97-AF65-F5344CB8AC3E}">
        <p14:creationId xmlns:p14="http://schemas.microsoft.com/office/powerpoint/2010/main" val="402080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92856-BC4D-FB43-E134-1413A20FC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0B3E-0087-D2E7-367D-B986AE00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352"/>
          </a:xfrm>
        </p:spPr>
        <p:txBody>
          <a:bodyPr/>
          <a:lstStyle/>
          <a:p>
            <a:r>
              <a:rPr lang="en-US" b="1" dirty="0"/>
              <a:t>8.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60BFD-2AC6-C320-2C98-A0C94E0E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826"/>
            <a:ext cx="4062046" cy="4584137"/>
          </a:xfrm>
        </p:spPr>
        <p:txBody>
          <a:bodyPr>
            <a:normAutofit/>
          </a:bodyPr>
          <a:lstStyle/>
          <a:p>
            <a:r>
              <a:rPr lang="en-US" sz="1800" dirty="0"/>
              <a:t>Best result: </a:t>
            </a:r>
            <a:r>
              <a:rPr lang="en-US" sz="1800" dirty="0" err="1"/>
              <a:t>XGBoost</a:t>
            </a:r>
            <a:r>
              <a:rPr lang="en-US" sz="1800" dirty="0"/>
              <a:t> with ~84% accuracy after tuning.</a:t>
            </a:r>
          </a:p>
          <a:p>
            <a:r>
              <a:rPr lang="en-US" sz="1800" dirty="0"/>
              <a:t>Feature importance identified blood glucose, HbA1c, and BMI as top predictors.</a:t>
            </a:r>
          </a:p>
          <a:p>
            <a:r>
              <a:rPr lang="en-US" sz="1800" dirty="0"/>
              <a:t>ROC/AUC scores consistently above 0.85 for </a:t>
            </a:r>
            <a:r>
              <a:rPr lang="en-US" sz="1800" dirty="0" err="1"/>
              <a:t>XGBoost</a:t>
            </a:r>
            <a:r>
              <a:rPr lang="en-US" sz="1800" dirty="0"/>
              <a:t> and Random Forest.</a:t>
            </a:r>
          </a:p>
          <a:p>
            <a:r>
              <a:rPr lang="en-US" sz="1800" dirty="0"/>
              <a:t>No significant overfitting; validation accuracy was close to training accuracy.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1902F4-DBBD-15F7-1A82-9FAB8D54A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14013"/>
              </p:ext>
            </p:extLst>
          </p:nvPr>
        </p:nvGraphicFramePr>
        <p:xfrm>
          <a:off x="4900246" y="1812596"/>
          <a:ext cx="7048500" cy="1767840"/>
        </p:xfrm>
        <a:graphic>
          <a:graphicData uri="http://schemas.openxmlformats.org/drawingml/2006/table">
            <a:tbl>
              <a:tblPr/>
              <a:tblGrid>
                <a:gridCol w="1840523">
                  <a:extLst>
                    <a:ext uri="{9D8B030D-6E8A-4147-A177-3AD203B41FA5}">
                      <a16:colId xmlns:a16="http://schemas.microsoft.com/office/drawing/2014/main" val="1691767120"/>
                    </a:ext>
                  </a:extLst>
                </a:gridCol>
                <a:gridCol w="1266093">
                  <a:extLst>
                    <a:ext uri="{9D8B030D-6E8A-4147-A177-3AD203B41FA5}">
                      <a16:colId xmlns:a16="http://schemas.microsoft.com/office/drawing/2014/main" val="4072748243"/>
                    </a:ext>
                  </a:extLst>
                </a:gridCol>
                <a:gridCol w="1122484">
                  <a:extLst>
                    <a:ext uri="{9D8B030D-6E8A-4147-A177-3AD203B41FA5}">
                      <a16:colId xmlns:a16="http://schemas.microsoft.com/office/drawing/2014/main" val="150234046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68077726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15869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 dirty="0">
                          <a:effectLst/>
                        </a:rPr>
                        <a:t>Model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Accuracy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Precision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>
                          <a:effectLst/>
                        </a:rPr>
                        <a:t>Recall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US" b="0" dirty="0">
                          <a:effectLst/>
                        </a:rPr>
                        <a:t>F1-Score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820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Logistic Regression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78%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0.80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0.77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0.78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366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Random Forest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82%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0.84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0.79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0.81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321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XGBoost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84%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0.86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0.81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0.83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27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SVM (RBF Kernel)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80%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0.81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>
                          <a:effectLst/>
                        </a:rPr>
                        <a:t>0.78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effectLst/>
                        </a:rPr>
                        <a:t>0.79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87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00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297D-C1DE-A288-E426-474C3EBD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 Discussion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84032-E447-9321-A028-8DE9E88D5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Findings:</a:t>
            </a:r>
          </a:p>
          <a:p>
            <a:pPr lvl="1"/>
            <a:r>
              <a:rPr lang="en-US" sz="2000" dirty="0"/>
              <a:t>Machine learning methods, especially </a:t>
            </a:r>
            <a:r>
              <a:rPr lang="en-US" sz="2000" dirty="0" err="1"/>
              <a:t>XGBoost</a:t>
            </a:r>
            <a:r>
              <a:rPr lang="en-US" sz="2000" dirty="0"/>
              <a:t>, offer accurate diabetes risk prediction.</a:t>
            </a:r>
          </a:p>
          <a:p>
            <a:pPr lvl="1"/>
            <a:r>
              <a:rPr lang="en-US" sz="2000" dirty="0"/>
              <a:t>Feature engineering and data cleaning play a key role in performance.</a:t>
            </a:r>
          </a:p>
          <a:p>
            <a:pPr lvl="1"/>
            <a:r>
              <a:rPr lang="en-US" sz="2000" dirty="0"/>
              <a:t>Interpretable models can help guide clinical decision-making.</a:t>
            </a:r>
          </a:p>
          <a:p>
            <a:r>
              <a:rPr lang="en-US" sz="2400" dirty="0"/>
              <a:t>Limitations:</a:t>
            </a:r>
          </a:p>
          <a:p>
            <a:pPr lvl="1"/>
            <a:r>
              <a:rPr lang="en-US" sz="2000" dirty="0"/>
              <a:t>Synthetic nature of dataset; actual clinical deployment would require validation on real-population data.</a:t>
            </a:r>
          </a:p>
          <a:p>
            <a:pPr lvl="1"/>
            <a:r>
              <a:rPr lang="en-US" sz="2000" dirty="0"/>
              <a:t>Potential for bias depending on dataset representation.</a:t>
            </a:r>
          </a:p>
          <a:p>
            <a:r>
              <a:rPr lang="en-US" sz="2400" dirty="0"/>
              <a:t>Next Steps:</a:t>
            </a:r>
          </a:p>
          <a:p>
            <a:pPr lvl="1"/>
            <a:r>
              <a:rPr lang="en-US" sz="2000" dirty="0"/>
              <a:t>Explore ensemble approaches and stacking.</a:t>
            </a:r>
          </a:p>
          <a:p>
            <a:pPr lvl="1"/>
            <a:r>
              <a:rPr lang="en-US" sz="2000" dirty="0"/>
              <a:t>Incorporate real-world or larger population datasets for external validation.</a:t>
            </a:r>
          </a:p>
          <a:p>
            <a:pPr lvl="1"/>
            <a:r>
              <a:rPr lang="en-US" sz="2000" dirty="0"/>
              <a:t>Develop a lightweight prediction tool or web app for use by healthcare practitioners.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294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1077</Words>
  <Application>Microsoft Office PowerPoint</Application>
  <PresentationFormat>Widescreen</PresentationFormat>
  <Paragraphs>207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Title: Human Activity Detection Using Smartphone Sensor Data</vt:lpstr>
      <vt:lpstr> Aim / Research Question</vt:lpstr>
      <vt:lpstr>3. Literature Review / Background</vt:lpstr>
      <vt:lpstr>4. Dataset Used</vt:lpstr>
      <vt:lpstr>5. Data Characteristics &amp; EDA</vt:lpstr>
      <vt:lpstr>6. Models implemented</vt:lpstr>
      <vt:lpstr>7. Training and Evaluation</vt:lpstr>
      <vt:lpstr>8. Results</vt:lpstr>
      <vt:lpstr>9. Discussion &amp; Next Steps</vt:lpstr>
      <vt:lpstr>10. Conclusion</vt:lpstr>
      <vt:lpstr>11.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Hamza</dc:creator>
  <cp:lastModifiedBy>Javed Iqbal</cp:lastModifiedBy>
  <cp:revision>20</cp:revision>
  <dcterms:created xsi:type="dcterms:W3CDTF">2025-06-25T20:08:29Z</dcterms:created>
  <dcterms:modified xsi:type="dcterms:W3CDTF">2025-07-15T19:45:37Z</dcterms:modified>
</cp:coreProperties>
</file>