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330" r:id="rId10"/>
    <p:sldId id="332" r:id="rId11"/>
    <p:sldId id="328" r:id="rId12"/>
    <p:sldId id="329" r:id="rId13"/>
    <p:sldId id="331" r:id="rId14"/>
    <p:sldId id="333" r:id="rId15"/>
    <p:sldId id="334" r:id="rId16"/>
    <p:sldId id="339" r:id="rId17"/>
    <p:sldId id="299" r:id="rId18"/>
    <p:sldId id="310" r:id="rId19"/>
    <p:sldId id="267" r:id="rId20"/>
    <p:sldId id="268" r:id="rId21"/>
    <p:sldId id="270" r:id="rId22"/>
    <p:sldId id="283" r:id="rId23"/>
    <p:sldId id="284" r:id="rId24"/>
    <p:sldId id="288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2" r:id="rId34"/>
    <p:sldId id="298" r:id="rId35"/>
    <p:sldId id="303" r:id="rId36"/>
    <p:sldId id="304" r:id="rId37"/>
    <p:sldId id="289" r:id="rId38"/>
    <p:sldId id="305" r:id="rId39"/>
    <p:sldId id="307" r:id="rId40"/>
    <p:sldId id="308" r:id="rId41"/>
    <p:sldId id="309" r:id="rId42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5" autoAdjust="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839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177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834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292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4540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145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693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5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58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00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1690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897C0-2625-48D3-B3A9-02AD39B719AD}" type="datetimeFigureOut">
              <a:rPr lang="ar-EG" smtClean="0"/>
              <a:t>30/03/1447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B79E-E7DD-4BE8-9E87-B4BD4927F47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161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Al-</a:t>
            </a:r>
            <a:r>
              <a:rPr lang="en-US" sz="3200" b="1" dirty="0" err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Azhar</a:t>
            </a: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University</a:t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Eng.,</a:t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Systems and Computer Eng., Dept.,</a:t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32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  <a:defRPr/>
            </a:pPr>
            <a:endParaRPr lang="en-US" sz="4400" dirty="0"/>
          </a:p>
          <a:p>
            <a:pPr marL="0" indent="0" algn="ctr">
              <a:buFontTx/>
              <a:buNone/>
              <a:defRPr/>
            </a:pPr>
            <a:r>
              <a:rPr lang="en-US" sz="3200" b="1" dirty="0">
                <a:latin typeface="+mj-lt"/>
                <a:cs typeface="+mj-cs"/>
              </a:rPr>
              <a:t>SCE 409: Computer Architecture</a:t>
            </a:r>
          </a:p>
          <a:p>
            <a:pPr marL="0" indent="0" algn="ctr">
              <a:buFontTx/>
              <a:buNone/>
              <a:defRPr/>
            </a:pPr>
            <a:r>
              <a:rPr lang="en-US" sz="3200" b="1" dirty="0">
                <a:latin typeface="+mj-lt"/>
                <a:cs typeface="+mj-cs"/>
              </a:rPr>
              <a:t>Grade 4, 1</a:t>
            </a:r>
            <a:r>
              <a:rPr lang="en-US" sz="3200" b="1" baseline="30000" dirty="0">
                <a:latin typeface="+mj-lt"/>
                <a:cs typeface="+mj-cs"/>
              </a:rPr>
              <a:t>st</a:t>
            </a:r>
            <a:r>
              <a:rPr lang="en-US" sz="3200" b="1" dirty="0">
                <a:latin typeface="+mj-lt"/>
                <a:cs typeface="+mj-cs"/>
              </a:rPr>
              <a:t> </a:t>
            </a:r>
            <a:r>
              <a:rPr lang="en-US" sz="3200" b="1" dirty="0" err="1">
                <a:latin typeface="+mj-lt"/>
                <a:cs typeface="+mj-cs"/>
              </a:rPr>
              <a:t>Semister</a:t>
            </a:r>
            <a:endParaRPr lang="en-US" sz="3200" b="1" dirty="0">
              <a:latin typeface="+mj-lt"/>
              <a:cs typeface="+mj-cs"/>
            </a:endParaRPr>
          </a:p>
          <a:p>
            <a:pPr marL="0" indent="0" algn="ctr">
              <a:buFontTx/>
              <a:buNone/>
              <a:defRPr/>
            </a:pPr>
            <a:r>
              <a:rPr lang="en-US" sz="3200" dirty="0"/>
              <a:t> Ass. Prof. </a:t>
            </a:r>
            <a:r>
              <a:rPr lang="en-US" sz="3200" dirty="0" err="1"/>
              <a:t>Khaled</a:t>
            </a:r>
            <a:r>
              <a:rPr lang="en-US" sz="3200" dirty="0"/>
              <a:t> </a:t>
            </a:r>
            <a:r>
              <a:rPr lang="en-US" sz="3200" dirty="0" err="1"/>
              <a:t>Elshafey</a:t>
            </a:r>
            <a:endParaRPr lang="en-US" sz="3200" dirty="0"/>
          </a:p>
          <a:p>
            <a:pPr marL="0" indent="0" algn="ctr">
              <a:buFontTx/>
              <a:buNone/>
              <a:defRPr/>
            </a:pPr>
            <a:endParaRPr lang="ar-EG" sz="3200" b="1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111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D8DC06F-9B97-4712-8239-70AA49A3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763284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4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0595-F3E0-4FF5-9B74-B4E3BA0A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06C907-911C-49E1-BBA8-AA40417E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0" i="0" u="none" strike="noStrike" baseline="0" dirty="0"/>
              <a:t>The control unit performs the most important function in a computer.</a:t>
            </a:r>
          </a:p>
          <a:p>
            <a:pPr algn="l" rtl="0"/>
            <a:r>
              <a:rPr lang="en-US" sz="2800" b="0" i="0" u="none" strike="noStrike" baseline="0" dirty="0"/>
              <a:t>It controls all other units and controls the flow of data from one unit to another for performing computations. </a:t>
            </a:r>
          </a:p>
          <a:p>
            <a:pPr algn="l" rtl="0"/>
            <a:r>
              <a:rPr lang="en-US" sz="2800" b="0" i="0" u="none" strike="noStrike" baseline="0" dirty="0"/>
              <a:t>It also sequences the operations. </a:t>
            </a:r>
          </a:p>
          <a:p>
            <a:pPr algn="l" rtl="0"/>
            <a:r>
              <a:rPr lang="en-US" sz="2800" b="0" i="0" u="none" strike="noStrike" baseline="0" dirty="0"/>
              <a:t>It instructs all the units to perform the task in a particular sequence with the help of clock pulses.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23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DEAB4-524A-4DAD-90A4-0FBFC8D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b="1" dirty="0" smtClean="0"/>
              <a:t>ALU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E81CA0-EAA2-411D-9E7B-27CCAE54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2800" dirty="0" smtClean="0"/>
              <a:t>Microprocessors (Datapath) are </a:t>
            </a:r>
            <a:r>
              <a:rPr lang="en-US" sz="2800" dirty="0"/>
              <a:t>defined by their registers and the operations performed on binary data stored in the registers</a:t>
            </a:r>
            <a:r>
              <a:rPr lang="en-US" sz="2800" dirty="0" smtClean="0"/>
              <a:t>.</a:t>
            </a:r>
            <a:endParaRPr lang="en-US" sz="2800" b="0" i="0" u="none" strike="noStrike" baseline="0" dirty="0" smtClean="0"/>
          </a:p>
          <a:p>
            <a:pPr algn="l" rtl="0"/>
            <a:r>
              <a:rPr lang="en-US" sz="2800" b="0" i="0" u="none" strike="noStrike" baseline="0" dirty="0" smtClean="0"/>
              <a:t>This operation unit (ALU) </a:t>
            </a:r>
            <a:r>
              <a:rPr lang="en-US" sz="2800" b="0" i="0" u="none" strike="noStrike" baseline="0" dirty="0"/>
              <a:t>is used for performing arithmetic operations such as Addition, Subtraction, Multiplications, division and other logical operations on the data.</a:t>
            </a:r>
          </a:p>
          <a:p>
            <a:pPr algn="l" rtl="0"/>
            <a:r>
              <a:rPr lang="en-US" sz="2800" b="0" i="0" u="none" strike="noStrike" baseline="0" dirty="0"/>
              <a:t>The control unit guides ALU which of the operations are to be performed. </a:t>
            </a:r>
          </a:p>
          <a:p>
            <a:pPr algn="l" rtl="0"/>
            <a:r>
              <a:rPr lang="en-US" sz="2800" b="0" i="0" u="none" strike="noStrike" baseline="0" dirty="0"/>
              <a:t>The sequence of the instructions is controlled by the control unit.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038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F47F4-C9FF-4730-8FE8-8191C481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Address </a:t>
            </a:r>
            <a:r>
              <a:rPr lang="en-US" sz="3600" b="1" i="0" u="none" strike="noStrike" baseline="0" dirty="0" smtClean="0">
                <a:latin typeface="Times New Roman" panose="02020603050405020304" pitchFamily="18" charset="0"/>
              </a:rPr>
              <a:t>Bus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9910D922-A6D6-4058-BCCF-330D10809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l" rtl="0"/>
                <a:r>
                  <a:rPr lang="en-US" sz="2400" b="0" i="0" u="none" strike="noStrike" baseline="0" dirty="0"/>
                  <a:t>The address bus is unidirectional and is to be used by the CPU to send out address of the memory location to be accessed.</a:t>
                </a:r>
              </a:p>
              <a:p>
                <a:pPr algn="l" rtl="0"/>
                <a:r>
                  <a:rPr lang="en-US" sz="2400" b="0" i="0" u="none" strike="noStrike" baseline="0" dirty="0"/>
                  <a:t> It is also used by the CPU to select a particular input or output port.</a:t>
                </a:r>
              </a:p>
              <a:p>
                <a:pPr algn="l" rtl="0"/>
                <a:r>
                  <a:rPr lang="en-US" sz="2400" b="0" i="0" u="none" strike="noStrike" baseline="0" dirty="0"/>
                  <a:t> It may consist of 8, 12, 16, 20 or even more number of parallel lines.</a:t>
                </a:r>
              </a:p>
              <a:p>
                <a:pPr algn="l" rtl="0"/>
                <a:r>
                  <a:rPr lang="en-US" sz="2400" b="0" i="0" u="none" strike="noStrike" baseline="0" dirty="0"/>
                  <a:t>Number of bits in the address bus determines the minimum number of bytes of data in the memory that can be accessed.</a:t>
                </a:r>
              </a:p>
              <a:p>
                <a:pPr algn="l" rtl="0"/>
                <a:r>
                  <a:rPr lang="en-US" sz="2400" b="0" i="0" u="none" strike="noStrike" baseline="0" dirty="0"/>
                  <a:t> A 16-bit address bus for instance can access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/>
                  <a:t> bytes of data.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10D922-A6D6-4058-BCCF-330D10809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7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F8527-7642-46F4-BFE4-4B853079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b="1" i="0" u="none" strike="noStrike" baseline="0" dirty="0"/>
              <a:t>Data Bus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BC75A9-6F44-4CFC-97A7-5669094C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2800" b="0" i="0" u="none" strike="noStrike" baseline="0" dirty="0"/>
              <a:t>Data bus is bidirectional, that is, data flow occurs both to and from CPU and peripherals.</a:t>
            </a:r>
          </a:p>
          <a:p>
            <a:pPr algn="l" rtl="0"/>
            <a:r>
              <a:rPr lang="en-US" sz="2800" b="0" i="0" u="none" strike="noStrike" baseline="0" dirty="0"/>
              <a:t>A microprocessor is characterized by the width of its data bus.</a:t>
            </a:r>
          </a:p>
          <a:p>
            <a:pPr algn="l" rtl="0"/>
            <a:r>
              <a:rPr lang="en-US" sz="2800" b="0" i="0" u="none" strike="noStrike" baseline="0" dirty="0"/>
              <a:t>The size of the internal data bus determines the largest number that can be processed by a microprocessor, for instance, having a 16-bit internal data bus is 65536 (64K).</a:t>
            </a:r>
          </a:p>
          <a:p>
            <a:pPr algn="l" rtl="0"/>
            <a:r>
              <a:rPr lang="en-US" sz="2800" dirty="0"/>
              <a:t>A microprocessor is specified by its ‘Word Size’, e.g. 4-bit, 8-bit, 16-bit etc. </a:t>
            </a:r>
          </a:p>
          <a:p>
            <a:pPr algn="l" rtl="0"/>
            <a:r>
              <a:rPr lang="en-US" sz="2800" dirty="0"/>
              <a:t>By the term ‘word size” means the number of bits of data that is processed by the microprocessor as a unit. </a:t>
            </a:r>
          </a:p>
          <a:p>
            <a:pPr algn="l" rtl="0"/>
            <a:r>
              <a:rPr lang="en-US" sz="2800" dirty="0"/>
              <a:t>It also specifies the width of the data bus.</a:t>
            </a:r>
          </a:p>
        </p:txBody>
      </p:sp>
    </p:spTree>
    <p:extLst>
      <p:ext uri="{BB962C8B-B14F-4D97-AF65-F5344CB8AC3E}">
        <p14:creationId xmlns:p14="http://schemas.microsoft.com/office/powerpoint/2010/main" val="422978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B4EC2B-C5FE-4E39-B076-79838D0B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b="1" i="0" u="none" strike="noStrike" baseline="0" dirty="0"/>
              <a:t>Control Bus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668053-FF04-46F3-93F6-5E8EE898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b="0" i="0" u="none" strike="noStrike" baseline="0" dirty="0"/>
              <a:t>Control bus contains a number of individual lines carrying synchronizing signals.</a:t>
            </a:r>
          </a:p>
          <a:p>
            <a:pPr algn="l" rtl="0"/>
            <a:r>
              <a:rPr lang="en-US" sz="2400" b="0" i="0" u="none" strike="noStrike" baseline="0" dirty="0"/>
              <a:t>The control bus sends out control signal to memory, I/O ports and other peripheral devices to ensure proper operation.</a:t>
            </a:r>
          </a:p>
          <a:p>
            <a:pPr algn="l" rtl="0"/>
            <a:r>
              <a:rPr lang="en-US" sz="2400" b="0" i="0" u="none" strike="noStrike" baseline="0" dirty="0"/>
              <a:t>For instance, if it is desired to read the contents of a particular memory location, the CPU first sends out address of that very location on the address bus and a ‘Memory Read’ control signal on the control bus. </a:t>
            </a:r>
          </a:p>
          <a:p>
            <a:pPr algn="l" rtl="0"/>
            <a:r>
              <a:rPr lang="en-US" sz="2400" b="0" i="0" u="none" strike="noStrike" baseline="0" dirty="0"/>
              <a:t>The memory responds by outputting data stored in the addressed memory location on the data bus.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98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BE5D2-82B9-42DE-B29C-B79143FC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55BA86-0D11-46D5-9CB4-3E8B2F3B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NewCenturySchoolbook,Bold"/>
                <a:ea typeface="Calibri" panose="020F0502020204030204" pitchFamily="34" charset="0"/>
                <a:cs typeface="NewCenturySchoolbook,Bold"/>
              </a:rPr>
              <a:t>What are the three main units of a digital computer?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NewCenturySchoolbook,Bold"/>
                <a:ea typeface="Calibri" panose="020F0502020204030204" pitchFamily="34" charset="0"/>
                <a:cs typeface="NewCenturySchoolbook,Bold"/>
              </a:rPr>
              <a:t>Ans. </a:t>
            </a:r>
            <a:r>
              <a:rPr lang="en-US" sz="1800" dirty="0">
                <a:effectLst/>
                <a:latin typeface="NewCenturySchoolbook"/>
                <a:ea typeface="Calibri" panose="020F0502020204030204" pitchFamily="34" charset="0"/>
                <a:cs typeface="NewCenturySchoolbook"/>
              </a:rPr>
              <a:t>The three main units of a digital computer are: the central processing unit (CPU), the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NewCenturySchoolbook"/>
                <a:ea typeface="Calibri" panose="020F0502020204030204" pitchFamily="34" charset="0"/>
                <a:cs typeface="NewCenturySchoolbook"/>
              </a:rPr>
              <a:t>memory unit and the input/output devices.</a:t>
            </a:r>
            <a:r>
              <a:rPr lang="en-US" sz="1800" b="1" dirty="0">
                <a:effectLst/>
                <a:latin typeface="NewCenturySchoolbook,Bold"/>
                <a:ea typeface="Calibri" panose="020F0502020204030204" pitchFamily="34" charset="0"/>
                <a:cs typeface="NewCenturySchoolbook,Bold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NewCenturySchoolbook,Bold"/>
                <a:ea typeface="Calibri" panose="020F0502020204030204" pitchFamily="34" charset="0"/>
                <a:cs typeface="NewCenturySchoolbook,Bold"/>
              </a:rPr>
              <a:t>How does the microprocessor communicate with the memory and input/output devices?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NewCenturySchoolbook,Bold"/>
                <a:ea typeface="Calibri" panose="020F0502020204030204" pitchFamily="34" charset="0"/>
                <a:cs typeface="NewCenturySchoolbook,Bold"/>
              </a:rPr>
              <a:t>Ans. </a:t>
            </a:r>
            <a:r>
              <a:rPr lang="en-US" sz="1800" dirty="0">
                <a:effectLst/>
                <a:latin typeface="NewCenturySchoolbook"/>
                <a:ea typeface="Calibri" panose="020F0502020204030204" pitchFamily="34" charset="0"/>
                <a:cs typeface="NewCenturySchoolbook"/>
              </a:rPr>
              <a:t>The microprocessor communicates with the memory and the Input/Output devices via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NewCenturySchoolbook"/>
                <a:ea typeface="Calibri" panose="020F0502020204030204" pitchFamily="34" charset="0"/>
                <a:cs typeface="NewCenturySchoolbook"/>
              </a:rPr>
              <a:t>the three buses,  data bus, address bus and control bus.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NewCenturySchoolbook,Bold"/>
                <a:ea typeface="Calibri" panose="020F0502020204030204" pitchFamily="34" charset="0"/>
                <a:cs typeface="NewCenturySchoolbook,Bold"/>
              </a:rPr>
              <a:t>What are the different jobs that the CPU is expected to do at any given point of time?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NewCenturySchoolbook,Bold"/>
                <a:ea typeface="Calibri" panose="020F0502020204030204" pitchFamily="34" charset="0"/>
                <a:cs typeface="NewCenturySchoolbook,Bold"/>
              </a:rPr>
              <a:t>Ans. </a:t>
            </a:r>
            <a:r>
              <a:rPr lang="en-US" sz="1800" dirty="0">
                <a:effectLst/>
                <a:latin typeface="NewCenturySchoolbook"/>
                <a:ea typeface="Calibri" panose="020F0502020204030204" pitchFamily="34" charset="0"/>
                <a:cs typeface="NewCenturySchoolbook"/>
              </a:rPr>
              <a:t>The CPU may perform a memory read or write operation, ALU operations, an I/O read or write operation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NewCenturySchoolbook"/>
                <a:ea typeface="Calibri" panose="020F0502020204030204" pitchFamily="34" charset="0"/>
                <a:cs typeface="NewCenturySchoolbook"/>
              </a:rPr>
              <a:t>or an internal activity.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237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Assessment #1</a:t>
            </a:r>
            <a:br>
              <a:rPr lang="en-US" sz="3600" b="1" u="sng" dirty="0">
                <a:solidFill>
                  <a:srgbClr val="FF0000"/>
                </a:solidFill>
              </a:rPr>
            </a:br>
            <a:endParaRPr lang="ar-EG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FontTx/>
              <a:buNone/>
              <a:defRPr/>
            </a:pPr>
            <a:endParaRPr lang="en-US" sz="4000" u="sng" dirty="0"/>
          </a:p>
          <a:p>
            <a:pPr marL="0" indent="0" algn="l" rtl="0">
              <a:buNone/>
              <a:defRPr/>
            </a:pPr>
            <a:r>
              <a:rPr lang="en-US" sz="4000" dirty="0"/>
              <a:t>Give a brief about :</a:t>
            </a:r>
          </a:p>
          <a:p>
            <a:pPr marL="0" indent="0" algn="l" rtl="0">
              <a:buNone/>
              <a:defRPr/>
            </a:pPr>
            <a:r>
              <a:rPr lang="en-US" sz="4000" dirty="0"/>
              <a:t>A- “HARVARD Computer Architecture”.</a:t>
            </a:r>
          </a:p>
          <a:p>
            <a:pPr marL="0" indent="0" algn="l" rtl="0">
              <a:buNone/>
              <a:defRPr/>
            </a:pPr>
            <a:r>
              <a:rPr lang="en-US" sz="4000" dirty="0"/>
              <a:t>B- Data Flow computers</a:t>
            </a:r>
          </a:p>
          <a:p>
            <a:pPr marL="0" indent="0" algn="l" rtl="0">
              <a:buNone/>
              <a:defRPr/>
            </a:pP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286863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نتيجة بحث الصور عن evolution of computer architecture">
            <a:extLst>
              <a:ext uri="{FF2B5EF4-FFF2-40B4-BE49-F238E27FC236}">
                <a16:creationId xmlns="" xmlns:a16="http://schemas.microsoft.com/office/drawing/2014/main" id="{BC74AD0B-AB6D-40A3-B884-6F58E9687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6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The Task of computer Designer</a:t>
            </a:r>
            <a:endParaRPr lang="ar-EG">
              <a:solidFill>
                <a:srgbClr val="FF0000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sz="3200" dirty="0"/>
              <a:t>Determine what attributes are important for a new computer, then design a computer to maximize performance and energy efficiency while staying within cost, power, and availability constraints.</a:t>
            </a:r>
          </a:p>
          <a:p>
            <a:pPr algn="just" rtl="0"/>
            <a:r>
              <a:rPr lang="en-US" sz="3200" dirty="0"/>
              <a:t>This task has many aspects, including instruction set design, functional organization, logic design, and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342825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hangingPunct="1">
              <a:defRPr/>
            </a:pPr>
            <a:r>
              <a:rPr lang="en-US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Course  Objectives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Tx/>
              <a:buNone/>
              <a:defRPr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OBJECTIVES:</a:t>
            </a:r>
          </a:p>
          <a:p>
            <a:pPr marL="0" indent="0" algn="l" rtl="0">
              <a:buFontTx/>
              <a:buNone/>
              <a:defRPr/>
            </a:pPr>
            <a:r>
              <a:rPr lang="en-US" sz="3200" dirty="0"/>
              <a:t>This course aims to provides a strong foundation to understand modern computer system architecture.</a:t>
            </a:r>
            <a:endParaRPr lang="en-US" sz="3200" i="1" dirty="0"/>
          </a:p>
          <a:p>
            <a:pPr algn="l" rtl="0" eaLnBrk="1" hangingPunct="1">
              <a:buFontTx/>
              <a:buNone/>
              <a:defRPr/>
            </a:pPr>
            <a:endParaRPr 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rtl="0" eaLnBrk="1" hangingPunct="1">
              <a:buFontTx/>
              <a:buNone/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3346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Cont.,</a:t>
            </a:r>
            <a:endParaRPr lang="ar-EG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sz="3200" dirty="0"/>
              <a:t>The implementation may encompass integrated circuit design, packaging, power, and cooling.</a:t>
            </a:r>
          </a:p>
          <a:p>
            <a:pPr algn="just" rtl="0"/>
            <a:r>
              <a:rPr lang="en-US" sz="3200" dirty="0"/>
              <a:t> Optimizing the design requires familiarity with a very wide range of technologies, from compilers and operating systems to logic design and packaging.</a:t>
            </a:r>
            <a:endParaRPr lang="ar-EG" sz="3200" dirty="0"/>
          </a:p>
          <a:p>
            <a:pPr algn="l" rtl="0"/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59505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Beyond the Computer</a:t>
            </a:r>
            <a:endParaRPr lang="ar-EG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dirty="0"/>
              <a:t>In terms of world impact, computers, such as the PC, are not the end of the story.</a:t>
            </a:r>
          </a:p>
          <a:p>
            <a:pPr algn="l" rtl="0"/>
            <a:r>
              <a:rPr lang="en-US" sz="3200" dirty="0"/>
              <a:t>Smaller, often less powerful, single-chip computers called </a:t>
            </a:r>
            <a:r>
              <a:rPr lang="en-US" sz="3200" i="1" dirty="0"/>
              <a:t>microcomputers </a:t>
            </a:r>
            <a:r>
              <a:rPr lang="en-US" sz="3200" dirty="0"/>
              <a:t>or </a:t>
            </a:r>
            <a:r>
              <a:rPr lang="en-US" sz="3200" i="1" dirty="0"/>
              <a:t>microcontrollers</a:t>
            </a:r>
            <a:r>
              <a:rPr lang="en-US" sz="3200" dirty="0"/>
              <a:t>, or special-purpose computers called </a:t>
            </a:r>
            <a:r>
              <a:rPr lang="en-US" sz="3200" i="1" dirty="0"/>
              <a:t>digital signal processors </a:t>
            </a:r>
            <a:r>
              <a:rPr lang="en-US" sz="3200" dirty="0"/>
              <a:t>(DSPs) actually are more prevalent in our lives. </a:t>
            </a:r>
          </a:p>
          <a:p>
            <a:pPr algn="l" rtl="0"/>
            <a:r>
              <a:rPr lang="en-US" sz="3200" dirty="0"/>
              <a:t>These computers are parts of everyday products (Embedded systems).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276477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FF0000"/>
                </a:solidFill>
              </a:rPr>
              <a:t>Classes of Parallelism and Parallel Architectures</a:t>
            </a:r>
            <a:endParaRPr lang="ar-EG" sz="32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>
              <a:defRPr/>
            </a:pPr>
            <a:r>
              <a:rPr lang="en-US" sz="2800" dirty="0"/>
              <a:t>Parallelism at multiple levels is now the driving force of computer design across all four classes of computers, with energy and cost being the primary constraints.</a:t>
            </a:r>
          </a:p>
          <a:p>
            <a:pPr algn="just" rtl="0">
              <a:defRPr/>
            </a:pPr>
            <a:r>
              <a:rPr lang="en-US" sz="2800" dirty="0"/>
              <a:t>Parallelism can appear in different forms: </a:t>
            </a:r>
          </a:p>
          <a:p>
            <a:pPr marL="0" indent="0" algn="just" rtl="0">
              <a:buFontTx/>
              <a:buNone/>
              <a:defRPr/>
            </a:pPr>
            <a:r>
              <a:rPr lang="en-US" sz="3200" dirty="0"/>
              <a:t>	</a:t>
            </a:r>
            <a:r>
              <a:rPr lang="en-US" sz="2400" dirty="0" smtClean="0"/>
              <a:t>Lookahead, Pipelining, Multitasking</a:t>
            </a:r>
            <a:r>
              <a:rPr lang="en-US" sz="2400" dirty="0"/>
              <a:t>, 	</a:t>
            </a:r>
            <a:r>
              <a:rPr lang="en-US" sz="2400" dirty="0" smtClean="0"/>
              <a:t>Multiprogramming, 	Concurrency</a:t>
            </a:r>
            <a:r>
              <a:rPr lang="en-US" sz="2400" dirty="0"/>
              <a:t>, </a:t>
            </a:r>
            <a:r>
              <a:rPr lang="en-US" sz="2400" dirty="0" smtClean="0"/>
              <a:t>multithreading</a:t>
            </a:r>
            <a:r>
              <a:rPr lang="en-US" sz="2400" dirty="0"/>
              <a:t>, ….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39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Cont.,</a:t>
            </a:r>
            <a:endParaRPr lang="ar-EG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>
              <a:defRPr/>
            </a:pPr>
            <a:r>
              <a:rPr lang="en-US" sz="2400" dirty="0"/>
              <a:t>There are basically two kinds of parallelism in applications:</a:t>
            </a:r>
          </a:p>
          <a:p>
            <a:pPr marL="0" indent="0" algn="just" rtl="0">
              <a:buNone/>
              <a:defRPr/>
            </a:pPr>
            <a:r>
              <a:rPr lang="en-US" sz="2400" dirty="0"/>
              <a:t>	1. </a:t>
            </a:r>
            <a:r>
              <a:rPr lang="en-US" sz="2400" i="1" dirty="0"/>
              <a:t>Data-Level Parallelism (DLP</a:t>
            </a:r>
            <a:r>
              <a:rPr lang="en-US" sz="2400" i="1" dirty="0" smtClean="0"/>
              <a:t>), </a:t>
            </a:r>
            <a:r>
              <a:rPr lang="en-GB" sz="2400" dirty="0"/>
              <a:t>which </a:t>
            </a:r>
            <a:r>
              <a:rPr lang="en-US" sz="2400" dirty="0"/>
              <a:t>arises because </a:t>
            </a:r>
            <a:r>
              <a:rPr lang="en-US" sz="2400" dirty="0" smtClean="0"/>
              <a:t>	there </a:t>
            </a:r>
            <a:r>
              <a:rPr lang="en-US" sz="2400" dirty="0"/>
              <a:t>are many data items that can be operated on at the </a:t>
            </a:r>
            <a:r>
              <a:rPr lang="en-US" sz="2400" dirty="0" smtClean="0"/>
              <a:t>	same time.</a:t>
            </a:r>
            <a:endParaRPr lang="en-US" sz="2400" dirty="0"/>
          </a:p>
          <a:p>
            <a:pPr marL="0" indent="0" algn="just" rtl="0">
              <a:buFontTx/>
              <a:buNone/>
              <a:defRPr/>
            </a:pPr>
            <a:endParaRPr lang="en-US" sz="2400" i="1" dirty="0"/>
          </a:p>
          <a:p>
            <a:pPr marL="0" indent="0" algn="l" rtl="0">
              <a:buNone/>
            </a:pPr>
            <a:r>
              <a:rPr lang="en-US" sz="2400" dirty="0"/>
              <a:t>	2. </a:t>
            </a:r>
            <a:r>
              <a:rPr lang="en-US" sz="2400" i="1" dirty="0" smtClean="0"/>
              <a:t> </a:t>
            </a:r>
            <a:r>
              <a:rPr lang="en-US" sz="2400" i="1" dirty="0"/>
              <a:t>Task-level parallelism (TLP)</a:t>
            </a:r>
            <a:r>
              <a:rPr lang="en-US" sz="2400" dirty="0"/>
              <a:t>, which arises because tasks </a:t>
            </a:r>
            <a:r>
              <a:rPr lang="en-US" sz="2400" dirty="0" smtClean="0"/>
              <a:t>	of </a:t>
            </a:r>
            <a:r>
              <a:rPr lang="en-US" sz="2400" dirty="0"/>
              <a:t>work are created that can operate independently and </a:t>
            </a:r>
            <a:r>
              <a:rPr lang="en-US" sz="2400" dirty="0" smtClean="0"/>
              <a:t>	largely </a:t>
            </a:r>
            <a:r>
              <a:rPr lang="en-US" sz="2400" dirty="0"/>
              <a:t>in parallel. </a:t>
            </a:r>
            <a:endParaRPr lang="en-US" sz="2400" dirty="0" smtClean="0"/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We then explain the four architectural styles that exploit DLP and TLP</a:t>
            </a:r>
            <a:endParaRPr lang="ar-EG" sz="2400" dirty="0"/>
          </a:p>
          <a:p>
            <a:pPr marL="0" indent="0" algn="just" rtl="0">
              <a:buFontTx/>
              <a:buNone/>
              <a:defRPr/>
            </a:pPr>
            <a:endParaRPr lang="ar-EG" sz="2400" dirty="0"/>
          </a:p>
          <a:p>
            <a:pPr algn="l" rtl="0">
              <a:defRPr/>
            </a:pP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408977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>
                <a:solidFill>
                  <a:srgbClr val="FF0000"/>
                </a:solidFill>
              </a:rPr>
              <a:t>Michael Flynn’s Classifications</a:t>
            </a:r>
            <a:endParaRPr lang="ar-EG" sz="3200">
              <a:solidFill>
                <a:srgbClr val="FF0000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FontTx/>
              <a:buNone/>
              <a:defRPr/>
            </a:pPr>
            <a:r>
              <a:rPr lang="en-US" sz="2800" dirty="0"/>
              <a:t>He looked at the parallelism in the instruction and data streams, and placed all computers into one of </a:t>
            </a:r>
            <a:r>
              <a:rPr lang="en-GB" sz="2800" dirty="0"/>
              <a:t>four categories:</a:t>
            </a:r>
            <a:endParaRPr lang="en-US" sz="2800" i="1" dirty="0"/>
          </a:p>
          <a:p>
            <a:pPr algn="l" rtl="0">
              <a:defRPr/>
            </a:pPr>
            <a:r>
              <a:rPr lang="en-US" sz="2800" i="1" dirty="0"/>
              <a:t>Single instruction stream, single data stream </a:t>
            </a:r>
            <a:r>
              <a:rPr lang="en-US" sz="2800" dirty="0"/>
              <a:t>(SISD)</a:t>
            </a:r>
          </a:p>
          <a:p>
            <a:pPr algn="l" rtl="0">
              <a:defRPr/>
            </a:pPr>
            <a:r>
              <a:rPr lang="en-US" sz="2800" i="1" dirty="0"/>
              <a:t>Single instruction stream, multiple data streams </a:t>
            </a:r>
            <a:r>
              <a:rPr lang="en-US" sz="2800" dirty="0"/>
              <a:t>(SIMD)</a:t>
            </a:r>
          </a:p>
          <a:p>
            <a:pPr algn="l" rtl="0">
              <a:defRPr/>
            </a:pPr>
            <a:r>
              <a:rPr lang="en-US" sz="2800" i="1" dirty="0"/>
              <a:t>Multiple instruction streams, single data stream </a:t>
            </a:r>
            <a:r>
              <a:rPr lang="en-US" sz="2800" dirty="0"/>
              <a:t>(MISD)</a:t>
            </a:r>
          </a:p>
          <a:p>
            <a:pPr algn="l" rtl="0">
              <a:defRPr/>
            </a:pPr>
            <a:r>
              <a:rPr lang="en-US" sz="2800" i="1" dirty="0"/>
              <a:t>Multiple instruction streams, multiple data streams </a:t>
            </a:r>
            <a:r>
              <a:rPr lang="en-US" sz="2800" dirty="0"/>
              <a:t>(MIMD)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56384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Quantitative Principles of Computer Design</a:t>
            </a:r>
            <a:endParaRPr lang="ar-EG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GB" sz="2800" b="1" dirty="0"/>
              <a:t>Take Advantage of Parallelism </a:t>
            </a:r>
            <a:r>
              <a:rPr lang="en-US" sz="2800" dirty="0"/>
              <a:t>is one of the most important methods for </a:t>
            </a:r>
            <a:r>
              <a:rPr lang="en-GB" sz="2800" dirty="0"/>
              <a:t>improving performance.</a:t>
            </a:r>
            <a:endParaRPr lang="en-GB" sz="2800" b="1" dirty="0"/>
          </a:p>
          <a:p>
            <a:pPr algn="l" rtl="0"/>
            <a:r>
              <a:rPr lang="en-GB" sz="2800" b="1" dirty="0"/>
              <a:t>Principle of Locality: </a:t>
            </a:r>
            <a:r>
              <a:rPr lang="en-US" sz="2800" dirty="0"/>
              <a:t>Programs tend to reuse data and instructions they have used recently. A widely held rule of thumb is that a program spends 90% of its execution time in only 10% of the code. An implication of locality is that we can predict with reasonable accuracy what instructions and data a program will use in the near future based on its accesses in the recent past.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29434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Cont.,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sz="3200" dirty="0"/>
              <a:t>Two different types of locality have been observed.</a:t>
            </a:r>
          </a:p>
          <a:p>
            <a:pPr marL="457200" indent="-457200" algn="l" rtl="0">
              <a:buFontTx/>
              <a:buAutoNum type="alphaLcParenR"/>
              <a:defRPr/>
            </a:pPr>
            <a:r>
              <a:rPr lang="en-US" sz="3200" i="1" dirty="0"/>
              <a:t>Temporal locality </a:t>
            </a:r>
            <a:r>
              <a:rPr lang="en-US" sz="3200" dirty="0"/>
              <a:t>states that recently accessed items are likely to be accessed in 	the near future. </a:t>
            </a:r>
          </a:p>
          <a:p>
            <a:pPr marL="0" indent="0" algn="l" rtl="0">
              <a:buFontTx/>
              <a:buNone/>
              <a:defRPr/>
            </a:pPr>
            <a:r>
              <a:rPr lang="en-US" sz="3200" i="1" dirty="0"/>
              <a:t>b) Spatial locality </a:t>
            </a:r>
            <a:r>
              <a:rPr lang="en-US" sz="3200" dirty="0"/>
              <a:t>says that items whose addresses are near one 	another tend to be referenced </a:t>
            </a:r>
            <a:r>
              <a:rPr lang="en-GB" sz="3200" dirty="0"/>
              <a:t>close together in time.</a:t>
            </a:r>
            <a:endParaRPr lang="en-GB" sz="3200" b="1" dirty="0"/>
          </a:p>
          <a:p>
            <a:pPr algn="l" rtl="0">
              <a:defRPr/>
            </a:pPr>
            <a:endParaRPr lang="en-US" sz="3200" b="1" dirty="0"/>
          </a:p>
          <a:p>
            <a:pPr algn="l" rtl="0">
              <a:defRPr/>
            </a:pPr>
            <a:endParaRPr lang="en-US" sz="3200" b="1" dirty="0"/>
          </a:p>
          <a:p>
            <a:pPr algn="l" rtl="0">
              <a:defRPr/>
            </a:pP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65791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Cont.,</a:t>
            </a:r>
            <a:endParaRPr lang="ar-EG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200" b="1" dirty="0"/>
              <a:t>Focus on the Common (frequent) Case </a:t>
            </a:r>
            <a:r>
              <a:rPr lang="en-US" sz="3200" dirty="0"/>
              <a:t>Perhaps the most important and pervasive principle of computer design is to focus on the common case: In making a design trade-off, favor the frequent case over the infrequent case. </a:t>
            </a:r>
          </a:p>
          <a:p>
            <a:pPr algn="l" rtl="0"/>
            <a:r>
              <a:rPr lang="en-US" sz="3200" dirty="0"/>
              <a:t>How much performance can be improved by making that frequent case faster. 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75254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Amdahl’s Law</a:t>
            </a:r>
            <a:endParaRPr lang="ar-EG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200" dirty="0"/>
              <a:t>The performance gain that can be obtained by improving some portion of a computer can be calculated using Amdahl’s law. </a:t>
            </a:r>
          </a:p>
          <a:p>
            <a:pPr algn="l" rtl="0"/>
            <a:r>
              <a:rPr lang="en-US" sz="3200" dirty="0"/>
              <a:t>Amdahl’s law states that the performance improvement to be gained from using some faster mode of execution is limited by the fraction of the time the faster mode can be used.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574492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/>
              <a:t>What is speedup?</a:t>
            </a:r>
            <a:endParaRPr lang="ar-EG" sz="3200" b="1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200" dirty="0"/>
              <a:t>Suppose that we can make an enhancement to a computer that will improve performance when it is used. </a:t>
            </a:r>
          </a:p>
          <a:p>
            <a:pPr algn="l" rtl="0"/>
            <a:r>
              <a:rPr lang="en-US" sz="3200" dirty="0"/>
              <a:t>Speedup is the ratio:</a:t>
            </a:r>
          </a:p>
          <a:p>
            <a:pPr algn="l" rtl="0"/>
            <a:r>
              <a:rPr lang="en-US" sz="3200" dirty="0"/>
              <a:t>Speedup = </a:t>
            </a:r>
            <a:r>
              <a:rPr lang="en-US" sz="3200" dirty="0">
                <a:solidFill>
                  <a:schemeClr val="tx1"/>
                </a:solidFill>
              </a:rPr>
              <a:t>(Execution time for entire task without using enhancement) 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(Execution time for the task with using enhancement).</a:t>
            </a:r>
            <a:endParaRPr lang="ar-EG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4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Text Books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sz="3200" dirty="0"/>
              <a:t>“Computer Architecture, A Quantitative Approach”, by: </a:t>
            </a:r>
            <a:r>
              <a:rPr lang="en-GB" sz="3200" b="1" dirty="0"/>
              <a:t>John L. Hennessy, and David A. Patterson, 5</a:t>
            </a:r>
            <a:r>
              <a:rPr lang="en-GB" sz="3200" b="1" baseline="30000" dirty="0"/>
              <a:t>th</a:t>
            </a:r>
            <a:r>
              <a:rPr lang="en-GB" sz="3200" b="1" dirty="0"/>
              <a:t> Edition.</a:t>
            </a:r>
          </a:p>
          <a:p>
            <a:pPr marL="0" indent="0" algn="l" rtl="0">
              <a:buFontTx/>
              <a:buNone/>
              <a:defRPr/>
            </a:pPr>
            <a:endParaRPr lang="en-GB" sz="3200" b="1" dirty="0"/>
          </a:p>
          <a:p>
            <a:pPr algn="l" rtl="0">
              <a:defRPr/>
            </a:pPr>
            <a:r>
              <a:rPr lang="en-GB" sz="3200" b="1" dirty="0"/>
              <a:t>“Logic and Computer Design Fundamentals”, by: </a:t>
            </a:r>
            <a:r>
              <a:rPr lang="en-GB" sz="3200" dirty="0"/>
              <a:t>M. Morris Mano Charles </a:t>
            </a:r>
            <a:r>
              <a:rPr lang="en-GB" sz="3200" dirty="0" err="1"/>
              <a:t>Kime</a:t>
            </a:r>
            <a:r>
              <a:rPr lang="en-GB" sz="3200" dirty="0"/>
              <a:t>, Fourth Edition</a:t>
            </a:r>
            <a:endParaRPr lang="en-GB" sz="3200" b="1" dirty="0"/>
          </a:p>
          <a:p>
            <a:pPr marL="0" indent="0" algn="l" rtl="0">
              <a:buFontTx/>
              <a:buNone/>
              <a:defRPr/>
            </a:pPr>
            <a:endParaRPr lang="en-GB" sz="3200" b="1" dirty="0"/>
          </a:p>
          <a:p>
            <a:pPr marL="0" indent="0" algn="l" rtl="0">
              <a:buFontTx/>
              <a:buNone/>
              <a:defRPr/>
            </a:pP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10648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Cont.,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FontTx/>
              <a:buNone/>
            </a:pPr>
            <a:r>
              <a:rPr lang="en-US" sz="2800" dirty="0"/>
              <a:t>Amdahl’s law gives us a quick way to find the speedup from some enhancement, which depends on two factors:</a:t>
            </a:r>
          </a:p>
          <a:p>
            <a:pPr marL="0" indent="0" algn="l" rtl="0">
              <a:buFontTx/>
              <a:buAutoNum type="arabicPeriod"/>
            </a:pPr>
            <a:r>
              <a:rPr lang="en-US" sz="2800" i="1" dirty="0">
                <a:solidFill>
                  <a:srgbClr val="FF0000"/>
                </a:solidFill>
              </a:rPr>
              <a:t>The fraction enhancement:</a:t>
            </a:r>
          </a:p>
          <a:p>
            <a:pPr marL="0" indent="0" algn="l" rtl="0">
              <a:buFontTx/>
              <a:buNone/>
            </a:pPr>
            <a:r>
              <a:rPr lang="en-US" sz="2800" i="1" dirty="0"/>
              <a:t> is the fraction of the computation time in the original computer that can be converted to take advantage of the enhancement</a:t>
            </a:r>
            <a:r>
              <a:rPr lang="en-US" sz="2800" dirty="0"/>
              <a:t>—</a:t>
            </a:r>
          </a:p>
          <a:p>
            <a:pPr marL="0" indent="0" algn="l" rtl="0"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For example,</a:t>
            </a:r>
          </a:p>
          <a:p>
            <a:pPr marL="0" indent="0" algn="l" rtl="0">
              <a:buFontTx/>
              <a:buNone/>
            </a:pPr>
            <a:r>
              <a:rPr lang="en-US" sz="2800" dirty="0"/>
              <a:t> if 20 seconds of the execution time of a program that takes 60 seconds in total can use an enhancement, the fraction is 20/60.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932537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Cont.,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2- Speedup enhancement:</a:t>
            </a:r>
          </a:p>
          <a:p>
            <a:pPr marL="0" indent="0" algn="l" rtl="0">
              <a:buFontTx/>
              <a:buNone/>
              <a:defRPr/>
            </a:pPr>
            <a:r>
              <a:rPr lang="en-US" sz="2800" i="1" dirty="0"/>
              <a:t>	The improvement gained by the enhanced execution mode, 	that is, how much faster the task would run if the enhanced 	mode were used for the entire </a:t>
            </a:r>
            <a:r>
              <a:rPr lang="en-GB" sz="2800" i="1" dirty="0"/>
              <a:t>program.</a:t>
            </a:r>
          </a:p>
          <a:p>
            <a:pPr marL="0" indent="0" algn="l" rtl="0">
              <a:buFontTx/>
              <a:buNone/>
              <a:defRPr/>
            </a:pPr>
            <a:r>
              <a:rPr lang="en-GB" sz="2800" i="1" dirty="0">
                <a:solidFill>
                  <a:srgbClr val="FF0000"/>
                </a:solidFill>
              </a:rPr>
              <a:t>For example:</a:t>
            </a:r>
          </a:p>
          <a:p>
            <a:pPr algn="l" rtl="0">
              <a:defRPr/>
            </a:pPr>
            <a:r>
              <a:rPr lang="en-US" sz="2800" dirty="0"/>
              <a:t>If the enhanced mode takes, say, 2 seconds for a portion of the program, while it is 5 seconds in the original mode, the improvement is 5/2.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339005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Speedup Overall</a:t>
            </a:r>
            <a:endParaRPr lang="ar-EG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sz="3200" dirty="0"/>
              <a:t>The overall speedup is the ratio of the execution times:</a:t>
            </a:r>
          </a:p>
          <a:p>
            <a:pPr algn="l" rtl="0">
              <a:defRPr/>
            </a:pPr>
            <a:r>
              <a:rPr lang="en-GB" sz="3200" dirty="0"/>
              <a:t>Speedup overall = Execution time old / 				Execution time new</a:t>
            </a:r>
          </a:p>
          <a:p>
            <a:pPr marL="0" indent="0" algn="l" rtl="0">
              <a:buFontTx/>
              <a:buNone/>
              <a:defRPr/>
            </a:pPr>
            <a:r>
              <a:rPr lang="en-GB" sz="3200" dirty="0"/>
              <a:t>	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D9C7055-267A-45A4-88AA-6F73EEF1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4" y="3789041"/>
            <a:ext cx="8214206" cy="233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4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DBEEC35-D2DD-4227-9FDA-E6881EFF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2697"/>
            <a:ext cx="8136903" cy="34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9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/>
              <a:t>Processor Performance Equation</a:t>
            </a:r>
            <a:endParaRPr lang="ar-EG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defRPr/>
            </a:pPr>
            <a:r>
              <a:rPr lang="en-US" sz="2800" dirty="0"/>
              <a:t>CPU time  = CPU clock cycles for a program × Clock cycle time</a:t>
            </a:r>
          </a:p>
          <a:p>
            <a:pPr algn="l" rtl="0">
              <a:defRPr/>
            </a:pPr>
            <a:r>
              <a:rPr lang="en-US" sz="2800" dirty="0">
                <a:solidFill>
                  <a:srgbClr val="FF0000"/>
                </a:solidFill>
              </a:rPr>
              <a:t>CPU time = Instruction count × Cycles per instruction × Clock cycle time.</a:t>
            </a:r>
          </a:p>
          <a:p>
            <a:pPr marL="0" indent="0" algn="l" rtl="0">
              <a:buFontTx/>
              <a:buNone/>
              <a:defRPr/>
            </a:pPr>
            <a:r>
              <a:rPr lang="en-US" sz="2800" dirty="0"/>
              <a:t>Where:</a:t>
            </a:r>
          </a:p>
          <a:p>
            <a:pPr marL="0" indent="0" algn="l" rtl="0"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Instruction count (IC): </a:t>
            </a:r>
            <a:r>
              <a:rPr lang="en-US" sz="2800" dirty="0"/>
              <a:t>the number of instructions executed</a:t>
            </a:r>
          </a:p>
          <a:p>
            <a:pPr marL="0" indent="0" algn="l" rtl="0">
              <a:buFontTx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Cycles per instruction (CPI): </a:t>
            </a:r>
            <a:r>
              <a:rPr lang="en-US" sz="2800" dirty="0"/>
              <a:t>the average number of </a:t>
            </a:r>
            <a:r>
              <a:rPr lang="en-US" sz="2800" i="1" dirty="0"/>
              <a:t>clock cycles per instruction.</a:t>
            </a:r>
          </a:p>
          <a:p>
            <a:pPr marL="0" indent="0" algn="l" rtl="0">
              <a:buFontTx/>
              <a:buNone/>
              <a:defRPr/>
            </a:pPr>
            <a:r>
              <a:rPr lang="en-US" sz="2800" i="1" dirty="0">
                <a:solidFill>
                  <a:srgbClr val="FF0000"/>
                </a:solidFill>
              </a:rPr>
              <a:t>Clock cycle time</a:t>
            </a:r>
            <a:r>
              <a:rPr lang="en-US" sz="2800" dirty="0"/>
              <a:t>: Hardware technology and organization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280421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D6FC52-7C14-4CFF-9832-2B462599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2F64FF-6DDB-4ECC-81BF-F00EA50C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 b="0" i="0" u="none" strike="noStrike" baseline="0" dirty="0"/>
              <a:t>As this formula demonstrates, processor performance is dependent upon three characteristics: </a:t>
            </a:r>
          </a:p>
          <a:p>
            <a:pPr marL="0" indent="0" algn="l" rtl="0">
              <a:buNone/>
            </a:pPr>
            <a:r>
              <a:rPr lang="en-US" sz="2800" dirty="0"/>
              <a:t>	</a:t>
            </a:r>
            <a:r>
              <a:rPr lang="en-US" sz="2800" b="0" i="0" u="none" strike="noStrike" baseline="0" dirty="0"/>
              <a:t>clock cycle (or rate), clock cycles per instruction, 	and instruction count.</a:t>
            </a:r>
          </a:p>
          <a:p>
            <a:pPr algn="l" rtl="0"/>
            <a:r>
              <a:rPr lang="en-US" sz="2800" b="0" i="0" u="none" strike="noStrike" baseline="0" dirty="0"/>
              <a:t> Furthermore, CPU time is </a:t>
            </a:r>
            <a:r>
              <a:rPr lang="en-US" sz="2800" b="0" i="1" u="none" strike="noStrike" baseline="0" dirty="0"/>
              <a:t>equally </a:t>
            </a:r>
            <a:r>
              <a:rPr lang="en-US" sz="2800" b="0" i="0" u="none" strike="noStrike" baseline="0" dirty="0"/>
              <a:t>dependent on these three characteristics; for example, a 10% improvement in any one of them leads to a 10% improvement in CPU time.</a:t>
            </a:r>
          </a:p>
        </p:txBody>
      </p:sp>
    </p:spTree>
    <p:extLst>
      <p:ext uri="{BB962C8B-B14F-4D97-AF65-F5344CB8AC3E}">
        <p14:creationId xmlns:p14="http://schemas.microsoft.com/office/powerpoint/2010/main" val="126829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6CC5A-4F02-42B9-9582-DEA502ED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Cont.,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BE6F3F-2325-41DB-9484-CCA38099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sz="3200" b="0" i="0" u="none" strike="noStrike" baseline="0" dirty="0"/>
              <a:t>Unfortunately, it is difficult to change one parameter in complete isolation from others because the basic technologies involved in changing each characteristic are interdependent:</a:t>
            </a:r>
          </a:p>
          <a:p>
            <a:pPr algn="l" rtl="0"/>
            <a:r>
              <a:rPr lang="en-US" sz="3200" b="0" i="0" u="none" strike="noStrike" baseline="0" dirty="0"/>
              <a:t>■ </a:t>
            </a:r>
            <a:r>
              <a:rPr lang="en-US" sz="3200" b="0" i="1" u="none" strike="noStrike" baseline="0" dirty="0"/>
              <a:t>Clock cycle time</a:t>
            </a:r>
            <a:r>
              <a:rPr lang="en-US" sz="3200" b="0" i="0" u="none" strike="noStrike" baseline="0" dirty="0"/>
              <a:t>—Hardware technology and organization</a:t>
            </a:r>
          </a:p>
          <a:p>
            <a:pPr algn="l" rtl="0"/>
            <a:r>
              <a:rPr lang="en-US" sz="3200" b="0" i="0" u="none" strike="noStrike" baseline="0" dirty="0"/>
              <a:t>■ </a:t>
            </a:r>
            <a:r>
              <a:rPr lang="en-US" sz="3200" b="0" i="1" u="none" strike="noStrike" baseline="0" dirty="0"/>
              <a:t>CPI</a:t>
            </a:r>
            <a:r>
              <a:rPr lang="en-US" sz="3200" b="0" i="0" u="none" strike="noStrike" baseline="0" dirty="0"/>
              <a:t>—Organization and instruction set architecture</a:t>
            </a:r>
          </a:p>
          <a:p>
            <a:pPr algn="l" rtl="0"/>
            <a:r>
              <a:rPr lang="en-US" sz="3200" b="0" i="0" u="none" strike="noStrike" baseline="0" dirty="0"/>
              <a:t>■ </a:t>
            </a:r>
            <a:r>
              <a:rPr lang="en-US" sz="3200" b="0" i="1" u="none" strike="noStrike" baseline="0" dirty="0"/>
              <a:t>Instruction count</a:t>
            </a:r>
            <a:r>
              <a:rPr lang="en-US" sz="3200" b="0" i="0" u="none" strike="noStrike" baseline="0" dirty="0"/>
              <a:t>—Instruction set architecture and compiler technology</a:t>
            </a:r>
            <a:endParaRPr lang="en-US" sz="3200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Benchmarks</a:t>
            </a:r>
            <a:endParaRPr lang="ar-EG" sz="3200" b="1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200" b="1" dirty="0"/>
              <a:t>Natural</a:t>
            </a:r>
            <a:r>
              <a:rPr lang="en-US" sz="3200" dirty="0"/>
              <a:t>: real programs used to solve a real task</a:t>
            </a:r>
          </a:p>
          <a:p>
            <a:pPr algn="l" rtl="0"/>
            <a:endParaRPr lang="en-US" sz="3200" dirty="0"/>
          </a:p>
          <a:p>
            <a:pPr algn="l" rtl="0"/>
            <a:r>
              <a:rPr lang="en-US" sz="3200" b="1" dirty="0"/>
              <a:t>Synthetic</a:t>
            </a:r>
            <a:r>
              <a:rPr lang="en-US" sz="3200" dirty="0"/>
              <a:t>: Sequence of instructions constructed for the purpose of measuring performance.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530944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A077FD-F429-4C88-A28C-91655EBB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b="1" i="0" u="none" strike="noStrike" baseline="0" dirty="0">
                <a:latin typeface="+mn-lt"/>
              </a:rPr>
              <a:t>Dependability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B75BD8-7EA5-42E3-B8AE-C09438C6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sz="2800" b="0" i="0" u="none" strike="noStrike" baseline="0" dirty="0"/>
              <a:t>Historically, integrated circuits were one of the most reliable components of a computer. </a:t>
            </a:r>
          </a:p>
          <a:p>
            <a:pPr algn="l" rtl="0"/>
            <a:r>
              <a:rPr lang="en-US" sz="2800" b="0" i="0" u="none" strike="noStrike" baseline="0" dirty="0"/>
              <a:t>Although their pins may be vulnerable, and faults may occur over communication channels, the error rate inside the chip was very </a:t>
            </a:r>
            <a:r>
              <a:rPr lang="en-US" sz="2800" b="0" i="0" u="none" strike="noStrike" baseline="0" dirty="0" smtClean="0"/>
              <a:t>low (such as stuck at zero , stuck at one, or bridging faults).</a:t>
            </a:r>
          </a:p>
          <a:p>
            <a:pPr algn="l" rtl="0"/>
            <a:r>
              <a:rPr lang="en-US" sz="2800" dirty="0"/>
              <a:t>Systems alternate between two states of service:</a:t>
            </a:r>
          </a:p>
          <a:p>
            <a:pPr marL="0" indent="0" algn="l" rtl="0">
              <a:buNone/>
            </a:pPr>
            <a:r>
              <a:rPr lang="en-US" sz="2800" dirty="0"/>
              <a:t>	1. </a:t>
            </a:r>
            <a:r>
              <a:rPr lang="en-US" sz="2800" i="1" dirty="0"/>
              <a:t>Service accomplishment</a:t>
            </a:r>
            <a:r>
              <a:rPr lang="en-US" sz="2800" dirty="0"/>
              <a:t>, where the service is delivered 	as specified</a:t>
            </a:r>
          </a:p>
          <a:p>
            <a:pPr marL="0" indent="0" algn="l" rtl="0">
              <a:buNone/>
            </a:pPr>
            <a:r>
              <a:rPr lang="en-US" sz="2800" dirty="0"/>
              <a:t>	2. </a:t>
            </a:r>
            <a:r>
              <a:rPr lang="en-US" sz="2800" i="1" dirty="0"/>
              <a:t>Service interruption</a:t>
            </a:r>
            <a:r>
              <a:rPr lang="en-US" sz="2800" dirty="0"/>
              <a:t>, where the delivered service has 	error.</a:t>
            </a:r>
          </a:p>
          <a:p>
            <a:pPr algn="l" rtl="0"/>
            <a:r>
              <a:rPr lang="en-US" sz="2800" dirty="0"/>
              <a:t>Quantifying these transitions leads to the two main measures of dependability:</a:t>
            </a:r>
          </a:p>
          <a:p>
            <a:pPr algn="l" rtl="0"/>
            <a:endParaRPr lang="en-US" sz="2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354223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DCE3C2-2349-4D02-AD9D-8250914D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400" dirty="0"/>
              <a:t>1- Module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E6A05-3451-4FFE-9EFF-00C32F4D5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The mean time to failure (MTTF) is a reliability measure.</a:t>
            </a:r>
          </a:p>
          <a:p>
            <a:pPr algn="l" rtl="0"/>
            <a:r>
              <a:rPr lang="en-US" sz="2800" dirty="0"/>
              <a:t>The reciprocal of MTTF is a rate of failures </a:t>
            </a:r>
            <a:r>
              <a:rPr lang="el-GR" sz="2800" dirty="0"/>
              <a:t>λ</a:t>
            </a:r>
            <a:endParaRPr lang="en-US" sz="2800" dirty="0"/>
          </a:p>
          <a:p>
            <a:pPr algn="l" rtl="0"/>
            <a:r>
              <a:rPr lang="en-US" sz="2800" dirty="0"/>
              <a:t>Service interruption is measured as mean time to repair (MTTR).</a:t>
            </a:r>
          </a:p>
          <a:p>
            <a:pPr algn="l" rtl="0"/>
            <a:r>
              <a:rPr lang="en-US" sz="2800" dirty="0"/>
              <a:t> Mean time between failures (MTBF) is simply the sum of MTTF + MTTR.</a:t>
            </a:r>
          </a:p>
          <a:p>
            <a:pPr algn="l" rtl="0"/>
            <a:r>
              <a:rPr lang="en-US" sz="2800" dirty="0"/>
              <a:t> Although MTBF is widely used, MTTF is often the more appropriate term.</a:t>
            </a:r>
          </a:p>
        </p:txBody>
      </p:sp>
    </p:spTree>
    <p:extLst>
      <p:ext uri="{BB962C8B-B14F-4D97-AF65-F5344CB8AC3E}">
        <p14:creationId xmlns:p14="http://schemas.microsoft.com/office/powerpoint/2010/main" val="90254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dirty="0">
                <a:solidFill>
                  <a:srgbClr val="FF0000"/>
                </a:solidFill>
              </a:rPr>
              <a:t>Syllabus</a:t>
            </a:r>
            <a:endParaRPr lang="ar-EG" sz="3200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rtl="0"/>
            <a:r>
              <a:rPr lang="en-US" sz="3200" dirty="0"/>
              <a:t>Introduction</a:t>
            </a:r>
          </a:p>
          <a:p>
            <a:pPr algn="just" rtl="0"/>
            <a:r>
              <a:rPr lang="en-US" sz="3200" dirty="0"/>
              <a:t>Quantitative principles of computer design</a:t>
            </a:r>
            <a:endParaRPr lang="ar-EG" sz="3200" dirty="0"/>
          </a:p>
          <a:p>
            <a:pPr algn="just" rtl="0"/>
            <a:r>
              <a:rPr lang="en-US" sz="3200" dirty="0"/>
              <a:t>Memory and PLDs (FPGAs)</a:t>
            </a:r>
            <a:endParaRPr lang="ar-EG" sz="3200" dirty="0"/>
          </a:p>
          <a:p>
            <a:pPr algn="just" rtl="0"/>
            <a:r>
              <a:rPr lang="en-US" sz="3200" dirty="0"/>
              <a:t>Register Transfers and Datapaths </a:t>
            </a:r>
            <a:endParaRPr lang="ar-EG" sz="3200" dirty="0"/>
          </a:p>
          <a:p>
            <a:pPr algn="just" rtl="0"/>
            <a:r>
              <a:rPr lang="en-US" sz="3200" dirty="0"/>
              <a:t>Single-cycle hardwired and multiple-cycle microprogramming control</a:t>
            </a:r>
          </a:p>
          <a:p>
            <a:pPr algn="just" rtl="0"/>
            <a:r>
              <a:rPr lang="en-US" sz="3200" dirty="0"/>
              <a:t>I/O organization</a:t>
            </a:r>
            <a:endParaRPr lang="ar-EG" sz="3200" dirty="0"/>
          </a:p>
          <a:p>
            <a:pPr algn="just" rtl="0"/>
            <a:r>
              <a:rPr lang="en-US" sz="3200" dirty="0"/>
              <a:t>Parallel computer Architecture: Pipeline and Superscalar </a:t>
            </a:r>
            <a:r>
              <a:rPr lang="en-US" sz="3200" dirty="0" smtClean="0"/>
              <a:t>techniques.</a:t>
            </a:r>
          </a:p>
          <a:p>
            <a:pPr algn="just" rtl="0"/>
            <a:r>
              <a:rPr lang="en-US" dirty="0" smtClean="0"/>
              <a:t>High-Performance Computing (HPC)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3384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46297D-3E90-4508-8418-2D7C6848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400" dirty="0"/>
              <a:t>2- Module Availability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B4A480-BBBD-4E85-8DD5-E0FB1BDC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400" b="0" i="0" u="none" strike="noStrike" baseline="0" dirty="0">
                <a:latin typeface="Times-Roman"/>
              </a:rPr>
              <a:t>For nonredundant systems with repair, module availability is: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8545F23-B818-4BCA-82A5-0C63695E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2348880"/>
            <a:ext cx="5089240" cy="133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95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981500-5101-42B5-932D-0EFD0DA9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Sheet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3221BC-44B2-4669-B56E-060DCEBB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Examples at pages: 34 , 47, and 50 from Hennessy ‘s book.</a:t>
            </a:r>
          </a:p>
        </p:txBody>
      </p:sp>
    </p:spTree>
    <p:extLst>
      <p:ext uri="{BB962C8B-B14F-4D97-AF65-F5344CB8AC3E}">
        <p14:creationId xmlns:p14="http://schemas.microsoft.com/office/powerpoint/2010/main" val="50137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Course Plan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defRPr/>
            </a:pPr>
            <a:r>
              <a:rPr lang="en-US" sz="2800" dirty="0"/>
              <a:t>Final Exam:                                          100</a:t>
            </a:r>
          </a:p>
          <a:p>
            <a:pPr algn="l" rtl="0">
              <a:defRPr/>
            </a:pPr>
            <a:r>
              <a:rPr lang="en-US" sz="2800" dirty="0" smtClean="0"/>
              <a:t>Mid </a:t>
            </a:r>
            <a:r>
              <a:rPr lang="en-US" sz="2800" dirty="0"/>
              <a:t>Term </a:t>
            </a:r>
            <a:r>
              <a:rPr lang="en-US" sz="2800" dirty="0" smtClean="0"/>
              <a:t>:          	                                 </a:t>
            </a:r>
            <a:r>
              <a:rPr lang="en-US" sz="2800" dirty="0"/>
              <a:t>20</a:t>
            </a:r>
          </a:p>
          <a:p>
            <a:pPr algn="l" rtl="0">
              <a:defRPr/>
            </a:pPr>
            <a:r>
              <a:rPr lang="en-US" sz="2800" dirty="0"/>
              <a:t>Course Project:				</a:t>
            </a:r>
            <a:r>
              <a:rPr lang="en-US" sz="2800" dirty="0" smtClean="0"/>
              <a:t>20</a:t>
            </a:r>
            <a:endParaRPr lang="en-US" sz="2800" dirty="0"/>
          </a:p>
          <a:p>
            <a:pPr algn="l" rtl="0">
              <a:defRPr/>
            </a:pPr>
            <a:r>
              <a:rPr lang="en-US" sz="2800" dirty="0" smtClean="0"/>
              <a:t>Quizzes&amp; Assignments</a:t>
            </a:r>
            <a:r>
              <a:rPr lang="en-US" sz="2800" dirty="0"/>
              <a:t>:		</a:t>
            </a:r>
            <a:r>
              <a:rPr lang="en-US" sz="2800" dirty="0" smtClean="0"/>
              <a:t>10</a:t>
            </a:r>
            <a:endParaRPr lang="en-US" sz="2800" dirty="0"/>
          </a:p>
          <a:p>
            <a:pPr marL="0" indent="0" algn="l" rtl="0">
              <a:buFontTx/>
              <a:buNone/>
              <a:defRPr/>
            </a:pPr>
            <a:r>
              <a:rPr lang="en-US" sz="2800" dirty="0"/>
              <a:t>----------------------------------------------------</a:t>
            </a:r>
          </a:p>
          <a:p>
            <a:pPr algn="l" rtl="0">
              <a:defRPr/>
            </a:pPr>
            <a:r>
              <a:rPr lang="en-US" sz="2800" dirty="0"/>
              <a:t>Total                                                    150</a:t>
            </a:r>
          </a:p>
          <a:p>
            <a:pPr algn="l" rtl="0">
              <a:defRPr/>
            </a:pPr>
            <a:endParaRPr lang="ar-EG" sz="2800" dirty="0"/>
          </a:p>
          <a:p>
            <a:pPr algn="l" rtl="0">
              <a:defRPr/>
            </a:pP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301650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dirty="0">
                <a:solidFill>
                  <a:srgbClr val="002060"/>
                </a:solidFill>
              </a:rPr>
              <a:t>Basic Terms</a:t>
            </a:r>
            <a:endParaRPr lang="ar-EG" sz="3200" dirty="0">
              <a:solidFill>
                <a:srgbClr val="002060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3200" b="1" dirty="0">
                <a:solidFill>
                  <a:srgbClr val="FF0000"/>
                </a:solidFill>
              </a:rPr>
              <a:t>Computer Architecture </a:t>
            </a:r>
            <a:r>
              <a:rPr lang="en-US" sz="3200" dirty="0"/>
              <a:t>includes the study of functional blocks that make up the computer system and the way they are connected.</a:t>
            </a:r>
          </a:p>
          <a:p>
            <a:pPr algn="l" rtl="0"/>
            <a:r>
              <a:rPr lang="en-US" sz="3200" b="1" dirty="0">
                <a:solidFill>
                  <a:srgbClr val="FF0000"/>
                </a:solidFill>
              </a:rPr>
              <a:t>Computer Organization</a:t>
            </a:r>
            <a:r>
              <a:rPr lang="en-US" sz="3200" dirty="0"/>
              <a:t>: concerned with the implementation of computer architecture, and involves # processors, memory size, time to execute an instruction,….etc.</a:t>
            </a:r>
          </a:p>
          <a:p>
            <a:pPr algn="l" rtl="0"/>
            <a:r>
              <a:rPr lang="en-US" sz="3200" b="1" dirty="0">
                <a:solidFill>
                  <a:srgbClr val="FF0000"/>
                </a:solidFill>
              </a:rPr>
              <a:t>Computer engineering</a:t>
            </a:r>
            <a:r>
              <a:rPr lang="en-US" sz="3200" dirty="0"/>
              <a:t>: referred to the actual construction of a computer. 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218533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Von-Neumann Architecture</a:t>
            </a:r>
            <a:endParaRPr lang="ar-EG" dirty="0"/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992887" cy="4032448"/>
          </a:xfrm>
          <a:noFill/>
        </p:spPr>
      </p:pic>
    </p:spTree>
    <p:extLst>
      <p:ext uri="{BB962C8B-B14F-4D97-AF65-F5344CB8AC3E}">
        <p14:creationId xmlns:p14="http://schemas.microsoft.com/office/powerpoint/2010/main" val="207948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dirty="0"/>
              <a:t>The main Features of Von-Neumann Arch.,</a:t>
            </a:r>
            <a:endParaRPr lang="ar-EG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sz="2800" dirty="0"/>
              <a:t>The computer consists of memory, I/O, and CPU</a:t>
            </a:r>
          </a:p>
          <a:p>
            <a:pPr algn="just" rtl="0"/>
            <a:r>
              <a:rPr lang="en-US" sz="2800" dirty="0"/>
              <a:t>The computer structure is independent of the problem </a:t>
            </a:r>
          </a:p>
          <a:p>
            <a:pPr algn="just" rtl="0"/>
            <a:r>
              <a:rPr lang="en-US" sz="2800" dirty="0"/>
              <a:t>Binary signals are used for representing data and instructions</a:t>
            </a:r>
          </a:p>
          <a:p>
            <a:pPr algn="just" rtl="0"/>
            <a:r>
              <a:rPr lang="en-US" sz="2800" dirty="0"/>
              <a:t>The memory is divided into cells of equal size</a:t>
            </a:r>
          </a:p>
          <a:p>
            <a:pPr algn="just" rtl="0"/>
            <a:r>
              <a:rPr lang="en-US" sz="2800" dirty="0"/>
              <a:t>Instructions and Data are stored in the same memory</a:t>
            </a:r>
          </a:p>
          <a:p>
            <a:pPr algn="just" rtl="0"/>
            <a:r>
              <a:rPr lang="en-US" sz="2800" dirty="0"/>
              <a:t>The program is a sequence of instructions (control flow)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283712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30AD59-FA15-4A50-807E-40FE69AD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b="1" i="0" u="none" strike="noStrike" baseline="0" dirty="0"/>
              <a:t>BASIC MICROPROCESSOR SYSTEM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425388-72F9-483E-B411-881F47A1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400" b="0" i="0" u="none" strike="noStrike" baseline="0" dirty="0"/>
              <a:t>The Microprocessor alone does not serve any useful purpose unless it is supported by memory and I/O ports. </a:t>
            </a:r>
          </a:p>
          <a:p>
            <a:pPr algn="l" rtl="0"/>
            <a:r>
              <a:rPr lang="en-US" sz="2400" b="0" i="0" u="none" strike="noStrike" baseline="0" dirty="0"/>
              <a:t>The combination of memory and I/O ports with microprocessor is known as microprocessor-based system.</a:t>
            </a:r>
          </a:p>
          <a:p>
            <a:pPr algn="l" rtl="0"/>
            <a:r>
              <a:rPr lang="en-US" sz="2400" b="0" i="0" u="none" strike="noStrike" baseline="0" dirty="0" smtClean="0"/>
              <a:t>The </a:t>
            </a:r>
            <a:r>
              <a:rPr lang="en-US" sz="2400" b="0" i="0" u="none" strike="noStrike" baseline="0" dirty="0"/>
              <a:t>microprocessor executes the program stored in the memory and transfer data to and from the outside world through I/O ports. </a:t>
            </a:r>
          </a:p>
          <a:p>
            <a:pPr algn="l" rtl="0"/>
            <a:r>
              <a:rPr lang="en-US" sz="2400" b="0" i="0" u="none" strike="noStrike" baseline="0" dirty="0"/>
              <a:t>The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microprocessor is interconnected with memory and I/O ports by  busses called: the data bus, the Address bus and the control bus.</a:t>
            </a:r>
          </a:p>
          <a:p>
            <a:pPr algn="l" rtl="0"/>
            <a:r>
              <a:rPr lang="en-US" sz="2400" dirty="0"/>
              <a:t>A bus is basically a communication link between the processing unit and the peripheral devices.</a:t>
            </a:r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10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1929</Words>
  <Application>Microsoft Office PowerPoint</Application>
  <PresentationFormat>On-screen Show (4:3)</PresentationFormat>
  <Paragraphs>187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NewCenturySchoolbook</vt:lpstr>
      <vt:lpstr>NewCenturySchoolbook,Bold</vt:lpstr>
      <vt:lpstr>Times-Roman</vt:lpstr>
      <vt:lpstr>Arial</vt:lpstr>
      <vt:lpstr>Calibri</vt:lpstr>
      <vt:lpstr>Cambria Math</vt:lpstr>
      <vt:lpstr>Times New Roman</vt:lpstr>
      <vt:lpstr>Office Theme</vt:lpstr>
      <vt:lpstr>   Al-Azhar University Faculty of Eng., Systems and Computer Eng., Dept.,   </vt:lpstr>
      <vt:lpstr>Course  Objectives</vt:lpstr>
      <vt:lpstr>Text Books</vt:lpstr>
      <vt:lpstr>Syllabus</vt:lpstr>
      <vt:lpstr>Course Plan</vt:lpstr>
      <vt:lpstr>Basic Terms</vt:lpstr>
      <vt:lpstr>Von-Neumann Architecture</vt:lpstr>
      <vt:lpstr>The main Features of Von-Neumann Arch.,</vt:lpstr>
      <vt:lpstr>BASIC MICROPROCESSOR SYSTEM</vt:lpstr>
      <vt:lpstr>PowerPoint Presentation</vt:lpstr>
      <vt:lpstr>Control Unit</vt:lpstr>
      <vt:lpstr>ALU</vt:lpstr>
      <vt:lpstr>Address Bus</vt:lpstr>
      <vt:lpstr>Data Bus</vt:lpstr>
      <vt:lpstr>Control Bus</vt:lpstr>
      <vt:lpstr>Summary</vt:lpstr>
      <vt:lpstr>Assessment #1 </vt:lpstr>
      <vt:lpstr>PowerPoint Presentation</vt:lpstr>
      <vt:lpstr>The Task of computer Designer</vt:lpstr>
      <vt:lpstr>Cont.,</vt:lpstr>
      <vt:lpstr>Beyond the Computer</vt:lpstr>
      <vt:lpstr>Classes of Parallelism and Parallel Architectures</vt:lpstr>
      <vt:lpstr>Cont.,</vt:lpstr>
      <vt:lpstr>Michael Flynn’s Classifications</vt:lpstr>
      <vt:lpstr>Quantitative Principles of Computer Design</vt:lpstr>
      <vt:lpstr>Cont.,</vt:lpstr>
      <vt:lpstr>Cont.,</vt:lpstr>
      <vt:lpstr>Amdahl’s Law</vt:lpstr>
      <vt:lpstr>What is speedup?</vt:lpstr>
      <vt:lpstr>Cont.,</vt:lpstr>
      <vt:lpstr>Cont.,</vt:lpstr>
      <vt:lpstr>Speedup Overall</vt:lpstr>
      <vt:lpstr>PowerPoint Presentation</vt:lpstr>
      <vt:lpstr>Processor Performance Equation</vt:lpstr>
      <vt:lpstr>Cont.,</vt:lpstr>
      <vt:lpstr>Cont.,</vt:lpstr>
      <vt:lpstr>Benchmarks</vt:lpstr>
      <vt:lpstr>Dependability</vt:lpstr>
      <vt:lpstr>1- Module Reliability</vt:lpstr>
      <vt:lpstr>2- Module Availability </vt:lpstr>
      <vt:lpstr>Sheet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Al-Azhar University Faculty of Eng., Systems and Computer Eng., Dept.,   </dc:title>
  <dc:creator>(R-Tech)</dc:creator>
  <cp:lastModifiedBy>Infinity</cp:lastModifiedBy>
  <cp:revision>37</cp:revision>
  <dcterms:created xsi:type="dcterms:W3CDTF">2019-09-30T17:52:22Z</dcterms:created>
  <dcterms:modified xsi:type="dcterms:W3CDTF">2025-09-22T11:22:44Z</dcterms:modified>
</cp:coreProperties>
</file>