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Commuter 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1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Directed and Undirected graph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all the branches of a graph are represented with arrows, then that graph is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graph.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lso called as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oriented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branches of a graph are not represented with arrows, then that graph is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undirected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Also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unoriented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566183" y="5977467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ndirected  graph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5E51-9035-44F8-907F-ED8583A7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338302"/>
            <a:ext cx="3600450" cy="25088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D1B700-6960-4782-A054-C97BA680663B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irected  graph</a:t>
            </a:r>
            <a:endParaRPr lang="en-US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9537C16-5585-4C0E-A70E-4CDEECEFF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362" y="3338302"/>
            <a:ext cx="3319463" cy="263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87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Subgraph and its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part of the graph is called as a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subgraph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get subgraphs by removing some nodes and/or branches of a given graph.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 the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types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subgraphs.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</a:p>
          <a:p>
            <a:pPr lvl="2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 Tree</a:t>
            </a:r>
          </a:p>
        </p:txBody>
      </p:sp>
    </p:spTree>
    <p:extLst>
      <p:ext uri="{BB962C8B-B14F-4D97-AF65-F5344CB8AC3E}">
        <p14:creationId xmlns:p14="http://schemas.microsoft.com/office/powerpoint/2010/main" val="4194616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64514"/>
          </a:xfrm>
        </p:spPr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8108"/>
            <a:ext cx="10058400" cy="44994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is a connected subgraph of a given graph, which contains all the nodes of a graph.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tree must:-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Contains all nodes of the graph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 a connected subgraph</a:t>
            </a:r>
          </a:p>
          <a:p>
            <a:pPr marL="749808" lvl="1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not Contain any loop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Tree Branch: Any branch of the tree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Tree Link 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branch of the graph not belonging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the tree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Number of tree branches  = N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tree links = B – (N-1) = B – N + 1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Where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 number of nodes and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is number of branches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929FEFF-DB71-42AC-8432-462B86305E8B}"/>
              </a:ext>
            </a:extLst>
          </p:cNvPr>
          <p:cNvSpPr/>
          <p:nvPr/>
        </p:nvSpPr>
        <p:spPr>
          <a:xfrm>
            <a:off x="8098392" y="5963711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Tree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E82EB9-D17D-43B5-8B01-FD219D65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749" y="2438400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5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Co-Tree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Co-Tree is a subgraph, which is formed with the branches that are removed while forming a Tree.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Hence, it is called as 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Complement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of a Tree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4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2C6123-A3B2-4A9E-9C87-95EAB2D62EBB}"/>
              </a:ext>
            </a:extLst>
          </p:cNvPr>
          <p:cNvSpPr/>
          <p:nvPr/>
        </p:nvSpPr>
        <p:spPr>
          <a:xfrm>
            <a:off x="4403883" y="5869094"/>
            <a:ext cx="24126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Co-Tree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753B6-2C43-43E1-93DB-0AE31325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3655695"/>
            <a:ext cx="540067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55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Topology Matrices</a:t>
            </a:r>
            <a:endParaRPr lang="en-US" sz="3200" b="1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Matrices are important in network problems because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1- They completely describe the interconnections and the reference directions of the branches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2- The two KCL and KVL laws could be easily , compactly and fully expressed by means of matrices that will be explained later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3- They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in a form suitable for sorting in a digital computer </a:t>
            </a:r>
          </a:p>
        </p:txBody>
      </p:sp>
    </p:spTree>
    <p:extLst>
      <p:ext uri="{BB962C8B-B14F-4D97-AF65-F5344CB8AC3E}">
        <p14:creationId xmlns:p14="http://schemas.microsoft.com/office/powerpoint/2010/main" val="372190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i="0" dirty="0">
                <a:effectLst/>
                <a:latin typeface="Arial" panose="020B0604020202020204" pitchFamily="34" charset="0"/>
              </a:rPr>
              <a:t>Matrices Associated with Network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 are the three matrices that are used in Graph theory.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Incidence Matrix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Fundamental Loop (Tie set) Matrix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effectLst/>
                <a:latin typeface="Arial" panose="020B0604020202020204" pitchFamily="34" charset="0"/>
              </a:rPr>
              <a:t>Fundamental Cut set Matrix</a:t>
            </a:r>
          </a:p>
        </p:txBody>
      </p:sp>
    </p:spTree>
    <p:extLst>
      <p:ext uri="{BB962C8B-B14F-4D97-AF65-F5344CB8AC3E}">
        <p14:creationId xmlns:p14="http://schemas.microsoft.com/office/powerpoint/2010/main" val="3146309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Incidence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 Incidence Matrix represents the graph of a given electric circuit or network.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is possible to draw the graph of that same electric circuit or network from 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matrix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incidence matrix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is leaving from a selected node, then the value of the element will be +1.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is entering towards a selected node, then the value of the element will be -1.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branch current neither enters at a selected node nor leaves from a selected node, then the value of element will be 0.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3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effectLst/>
                <a:latin typeface="Arial" panose="020B0604020202020204" pitchFamily="34" charset="0"/>
              </a:rPr>
              <a:t>Incidence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7E69A-5902-4F56-B6F5-60AC646AB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71712"/>
            <a:ext cx="3495675" cy="3224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FE0339-0712-49C5-B054-D10EA1C5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99" y="2700337"/>
            <a:ext cx="5019675" cy="211931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FB8C5D5-BC67-44DB-90B6-1F10A9E4D355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3843DB-A5C5-448A-BE33-E5063622A21E}"/>
              </a:ext>
            </a:extLst>
          </p:cNvPr>
          <p:cNvSpPr/>
          <p:nvPr/>
        </p:nvSpPr>
        <p:spPr>
          <a:xfrm>
            <a:off x="6893241" y="5810569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Incidence 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230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dirty="0">
                <a:effectLst/>
                <a:latin typeface="Arial" panose="020B0604020202020204" pitchFamily="34" charset="0"/>
              </a:rPr>
              <a:t>Fundamental Loop (Tie-set)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Fundamental loop or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f-loop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a loop, which contains only one link and one or more branches.</a:t>
            </a: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number of f-loops will be equal to the number of links.</a:t>
            </a:r>
            <a:endParaRPr lang="en-US" sz="7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fundamental loop matrix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 will be +1 for the link of selected f-loop.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elements will be 0 for the remaining links and branches, which are not part of the selected f-loop.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branch current of selected f-loop is same as that of f-loop link current, then the value of element will be +1.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branch current of selected f-loop is opposite to that of f-loop link current, then the value of element will be -1.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05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Tie-set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D1A-D978-47D4-BF34-2BFCC023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2662237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CAD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 Fields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Subgraph and its Types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Topology Matrices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608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Tie-set Matrix Example Cont.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9B0E2F-06D8-4891-920F-F22A9A4CB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2002730"/>
            <a:ext cx="8401050" cy="2467769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295A67-D8B4-474B-B239-8E364918FC3F}"/>
              </a:ext>
            </a:extLst>
          </p:cNvPr>
          <p:cNvSpPr txBox="1"/>
          <p:nvPr/>
        </p:nvSpPr>
        <p:spPr>
          <a:xfrm>
            <a:off x="701675" y="5400793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Tie-set matrix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CE3732-99CE-475D-9F8F-46ADA3358E80}"/>
              </a:ext>
            </a:extLst>
          </p:cNvPr>
          <p:cNvSpPr txBox="1"/>
          <p:nvPr/>
        </p:nvSpPr>
        <p:spPr>
          <a:xfrm>
            <a:off x="949325" y="3007696"/>
            <a:ext cx="1241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f-loops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8354-3753-48A8-B24E-CE594F6E65EE}"/>
                  </a:ext>
                </a:extLst>
              </p:cNvPr>
              <p:cNvSpPr txBox="1"/>
              <p:nvPr/>
            </p:nvSpPr>
            <p:spPr>
              <a:xfrm>
                <a:off x="2533650" y="4583261"/>
                <a:ext cx="5267325" cy="16350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BE8354-3753-48A8-B24E-CE594F6E6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4583261"/>
                <a:ext cx="5267325" cy="1635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041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i="0" dirty="0">
                <a:effectLst/>
                <a:latin typeface="Arial" panose="020B0604020202020204" pitchFamily="34" charset="0"/>
              </a:rPr>
              <a:t>Fundamental Cut-set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Fundamental cut set or 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f-cut set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is the minimum number of branches that are removed from a graph in such a way that the original graph will become two isolated subgraphs.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f-cut set contains only </a:t>
            </a:r>
            <a:r>
              <a:rPr lang="en-US" sz="7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 branch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one or more links. So, the number of f-cut sets will be equal to the number of branches.</a:t>
            </a:r>
          </a:p>
          <a:p>
            <a:pPr algn="just">
              <a:lnSpc>
                <a:spcPct val="140000"/>
              </a:lnSpc>
              <a:buFont typeface="Wingdings" panose="05000000000000000000" pitchFamily="2" charset="2"/>
              <a:buChar char="q"/>
            </a:pP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elements of fundamental cut set matrix</a:t>
            </a:r>
            <a:r>
              <a:rPr lang="en-US" sz="6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will be having one of these three values, +1, -1 and 0.</a:t>
            </a:r>
            <a:endParaRPr lang="en-US" sz="7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 will be +1 for the branch of selected f-cut set.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value of elements will be 0 for the remaining branches and links, which are not part of the selected f-cut set.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link current of selected f-cut set is same as that of f-cut set branch current, then the value of element will be +1.</a:t>
            </a:r>
          </a:p>
          <a:p>
            <a:pPr lvl="1"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 direction of link current of selected f-cut set is opposite to that of f-cut set twig current, then the value of element will be -1.</a:t>
            </a:r>
          </a:p>
          <a:p>
            <a:pPr algn="just">
              <a:lnSpc>
                <a:spcPct val="150000"/>
              </a:lnSpc>
            </a:pPr>
            <a:endParaRPr lang="en-US" sz="2400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504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Cut-set Matrix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675620" cy="433599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Consider the following Tree of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directed graph</a:t>
            </a:r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D1A-D978-47D4-BF34-2BFCC023B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049" y="2662237"/>
            <a:ext cx="3579971" cy="321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47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i="0" dirty="0">
                <a:effectLst/>
                <a:latin typeface="Arial" panose="020B0604020202020204" pitchFamily="34" charset="0"/>
              </a:rPr>
              <a:t>Cut-set Matrix Example Cont.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295A67-D8B4-474B-B239-8E364918FC3F}"/>
              </a:ext>
            </a:extLst>
          </p:cNvPr>
          <p:cNvSpPr txBox="1"/>
          <p:nvPr/>
        </p:nvSpPr>
        <p:spPr>
          <a:xfrm>
            <a:off x="789940" y="5434567"/>
            <a:ext cx="2447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Cut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-set </a:t>
            </a: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atrix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2187EE-619E-441D-82E5-E3F8AB62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0" y="1982707"/>
            <a:ext cx="8496300" cy="244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3F1A04E-65C4-4232-AE45-8147B21AE09D}"/>
              </a:ext>
            </a:extLst>
          </p:cNvPr>
          <p:cNvSpPr txBox="1"/>
          <p:nvPr/>
        </p:nvSpPr>
        <p:spPr>
          <a:xfrm>
            <a:off x="556577" y="2832238"/>
            <a:ext cx="1260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f-cut sets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CE507-293A-421F-8947-C83E2B65D5D7}"/>
                  </a:ext>
                </a:extLst>
              </p:cNvPr>
              <p:cNvSpPr txBox="1"/>
              <p:nvPr/>
            </p:nvSpPr>
            <p:spPr>
              <a:xfrm>
                <a:off x="2181224" y="5065709"/>
                <a:ext cx="6219825" cy="106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3CE507-293A-421F-8947-C83E2B65D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224" y="5065709"/>
                <a:ext cx="6219825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403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Computer-aided design (CAD) is the use of computer systems to assist in the creation, modification, analysis, or optimization of a design.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 software is used to increase the productivity of the designer, improve the quality of design, improve communications through documentation, and to create a database for manufacturing.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CAD output is often in the form of electronic files for print, machining, or other manufacturing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88958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Computer-aided design  is used  in  many  fields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use in  electronic design is known as Electronic Design Automation (EDA).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mechanical design  is  known as  Mechanical  Design  Automation, or  MDA.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is  also known as computer-aided drafting which describes the process of creating a technical drawing with the use of computer software.</a:t>
            </a:r>
          </a:p>
        </p:txBody>
      </p:sp>
    </p:spTree>
    <p:extLst>
      <p:ext uri="{BB962C8B-B14F-4D97-AF65-F5344CB8AC3E}">
        <p14:creationId xmlns:p14="http://schemas.microsoft.com/office/powerpoint/2010/main" val="286587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Graph theory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is a graphical representation of electric circuits. It is useful for analyzing complex electric circuits by converting them into network graphs.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graph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consists of a set of nodes connected by branches.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 :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common point of two or more branches. Sometimes, only a single branch may connect to the node.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ranch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is a line segment that connects two nodes.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9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 us consider the following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electric circuit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3BB7-2F9F-493D-844B-17C16EB6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426" y="2172547"/>
            <a:ext cx="5250500" cy="33697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9BB73-59B5-4144-8312-C27B4E9044F8}"/>
              </a:ext>
            </a:extLst>
          </p:cNvPr>
          <p:cNvSpPr txBox="1"/>
          <p:nvPr/>
        </p:nvSpPr>
        <p:spPr>
          <a:xfrm>
            <a:off x="842647" y="2591485"/>
            <a:ext cx="5720077" cy="327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four principal nodes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 those are labelled with 1, 2, 3, and 4.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seven branches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in the above circuit, among which one branch contains voltage source, another branch contains current source and the remaining five branches contain resistors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6226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36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electric circuit or network can be converted into its equivalent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by replacing the passive elements and voltage sources with short circuits and the current sources with open circuits.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3BB7-2F9F-493D-844B-17C16EB6E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7" y="2966085"/>
            <a:ext cx="5059363" cy="3236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CDFDCC-518B-4A77-AB21-2A9E4AD7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495" y="2657475"/>
            <a:ext cx="4467225" cy="335449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845741" y="5948893"/>
            <a:ext cx="2069783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quivalent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8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and Unconnected  graph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Directed and Undirected graph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4882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and Unconnected 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exists at least one branch between any of the two nodes of a graph, then it is called as a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connected graph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there exists at least one node in the graph that remains unconnected by even single branch, then it is called as an 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unconnected graph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EF7D87-0B6C-4C91-91EB-6EC43488E0DC}"/>
              </a:ext>
            </a:extLst>
          </p:cNvPr>
          <p:cNvSpPr/>
          <p:nvPr/>
        </p:nvSpPr>
        <p:spPr>
          <a:xfrm>
            <a:off x="7845741" y="5948893"/>
            <a:ext cx="2069783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Connected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graph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2B5E51-9035-44F8-907F-ED8583A7F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300" y="3006958"/>
            <a:ext cx="3600450" cy="2840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35A12D-A52B-4A3D-86D3-86691784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" y="3576637"/>
            <a:ext cx="3762376" cy="227046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D1B700-6960-4782-A054-C97BA680663B}"/>
              </a:ext>
            </a:extLst>
          </p:cNvPr>
          <p:cNvSpPr/>
          <p:nvPr/>
        </p:nvSpPr>
        <p:spPr>
          <a:xfrm>
            <a:off x="2168841" y="5977468"/>
            <a:ext cx="2526984" cy="33379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Unconnected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728522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1676</TotalTime>
  <Words>1252</Words>
  <Application>Microsoft Office PowerPoint</Application>
  <PresentationFormat>Widescreen</PresentationFormat>
  <Paragraphs>117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Commuter Aided Design CAD</vt:lpstr>
      <vt:lpstr>Agenda</vt:lpstr>
      <vt:lpstr>What is CAD</vt:lpstr>
      <vt:lpstr>CAD Fields</vt:lpstr>
      <vt:lpstr>Graph theory</vt:lpstr>
      <vt:lpstr>Example</vt:lpstr>
      <vt:lpstr>Example Cnt.</vt:lpstr>
      <vt:lpstr>Types of Graphs</vt:lpstr>
      <vt:lpstr>Connected and Unconnected  graph</vt:lpstr>
      <vt:lpstr>Directed and Undirected graph</vt:lpstr>
      <vt:lpstr>Subgraph and its Types</vt:lpstr>
      <vt:lpstr>Tree</vt:lpstr>
      <vt:lpstr>Co-Tree</vt:lpstr>
      <vt:lpstr>Network Topology Matrices</vt:lpstr>
      <vt:lpstr>Matrices Associated with Network Graphs</vt:lpstr>
      <vt:lpstr>Incidence Matrix</vt:lpstr>
      <vt:lpstr>Incidence Matrix Example</vt:lpstr>
      <vt:lpstr>Fundamental Loop (Tie-set) Matrix</vt:lpstr>
      <vt:lpstr>Tie-set Matrix Example</vt:lpstr>
      <vt:lpstr>Tie-set Matrix Example Cont.</vt:lpstr>
      <vt:lpstr>Fundamental Cut-set Matrix</vt:lpstr>
      <vt:lpstr>Cut-set Matrix Example</vt:lpstr>
      <vt:lpstr>Cut-set Matrix Example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mohamed aly aly rohaim</cp:lastModifiedBy>
  <cp:revision>30</cp:revision>
  <dcterms:created xsi:type="dcterms:W3CDTF">2021-10-20T06:32:08Z</dcterms:created>
  <dcterms:modified xsi:type="dcterms:W3CDTF">2022-10-17T05:51:04Z</dcterms:modified>
</cp:coreProperties>
</file>