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4" d="100"/>
          <a:sy n="64" d="100"/>
        </p:scale>
        <p:origin x="556" y="4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66139C-FA37-4E42-B935-DD55AE1389D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FBB0FA-03E6-4D9E-A359-67FD60E306F4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 algn="ctr">
              <a:defRPr/>
            </a:pPr>
            <a:r>
              <a:rPr lang="en-US" sz="5400">
                <a:latin typeface="Arial"/>
                <a:cs typeface="Arial"/>
              </a:rPr>
              <a:t>Commuter Aided Design</a:t>
            </a:r>
            <a:br>
              <a:rPr lang="en-US" sz="5400">
                <a:latin typeface="Arial"/>
                <a:cs typeface="Arial"/>
              </a:rPr>
            </a:br>
            <a:r>
              <a:rPr lang="en-US" sz="5400">
                <a:latin typeface="Arial"/>
                <a:cs typeface="Arial"/>
              </a:rPr>
              <a:t>CAD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Lecture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3600" b="1">
                <a:solidFill>
                  <a:srgbClr val="000000"/>
                </a:solidFill>
                <a:latin typeface="Arial"/>
                <a:cs typeface="Arial"/>
              </a:rPr>
              <a:t>Reduced  incidence  matrix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Any node of a connected graph can be selected as a reference node.</a:t>
            </a:r>
            <a:endParaRPr/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Then the voltages of the other nodes (referred to as buses) can be measured with respect to the assigned reference.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13356" y="3045771"/>
            <a:ext cx="3495675" cy="3224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152400" y="5035686"/>
            <a:ext cx="5943600" cy="127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800" i="1"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r>
                        <m:rPr/>
                        <a:rPr lang="en-US" sz="1800" i="1"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6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sz="18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1800">
              <a:latin typeface="Calibri"/>
              <a:ea typeface="Calibri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-133351" y="3545073"/>
            <a:ext cx="6105525" cy="111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i="1">
                          <a:latin typeface="Cambria Math"/>
                        </a:rPr>
                        <m:t>𝐴</m:t>
                      </m:r>
                      <m:r>
                        <m:rPr/>
                        <a:rPr lang="en-US" i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6"/>
                                  </m:mcPr>
                                </m:mc>
                              </m:mcs>
                              <m:plcHide m:val="on"/>
                              <m:rSp/>
                              <m:rSpRule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i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3600" b="1">
                <a:solidFill>
                  <a:srgbClr val="000000"/>
                </a:solidFill>
                <a:latin typeface="Arial"/>
                <a:cs typeface="Arial"/>
              </a:rPr>
              <a:t>Apply Electrical Lows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From incidence matrix (A) we can apply KCL.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b="1">
                <a:latin typeface="Arial"/>
                <a:cs typeface="Arial"/>
              </a:rPr>
              <a:t> 	</a:t>
            </a:r>
            <a:r>
              <a:rPr lang="en-US" sz="2400" b="1">
                <a:latin typeface="Times New Roman"/>
                <a:cs typeface="Times New Roman"/>
              </a:rPr>
              <a:t>A * J</a:t>
            </a:r>
            <a:r>
              <a:rPr lang="en-US" sz="2400" b="1" baseline="-25000">
                <a:latin typeface="Times New Roman"/>
                <a:cs typeface="Times New Roman"/>
              </a:rPr>
              <a:t>B</a:t>
            </a:r>
            <a:r>
              <a:rPr lang="en-US" sz="2400" b="1">
                <a:latin typeface="Times New Roman"/>
                <a:cs typeface="Times New Roman"/>
              </a:rPr>
              <a:t> = 0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1171575" y="3139485"/>
            <a:ext cx="6096000" cy="1855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00">
                <a:latin typeface="Times New Roman"/>
                <a:ea typeface="Times New Roman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6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sz="18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18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/>
                        <a:rPr lang="en-US" sz="1800" i="1">
                          <a:latin typeface="Cambria Math"/>
                          <a:ea typeface="Calibri"/>
                          <a:cs typeface="Times New Roman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sz="18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sz="1800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Times New Roman"/>
                <a:ea typeface="Times New Roman"/>
                <a:cs typeface="Arial"/>
              </a:rPr>
              <a:t> = 0</a:t>
            </a:r>
            <a:endParaRPr lang="en-US" sz="1400">
              <a:latin typeface="Calibri"/>
              <a:ea typeface="Calibri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56220" y="2455068"/>
            <a:ext cx="3495675" cy="32242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1485900" y="3305174"/>
            <a:ext cx="3457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m>
                        <m:mPr>
                          <m:baseJc m:val="center"/>
                          <m:cGp/>
                          <m:cGpRule/>
                          <m:cSp/>
                          <m:mcs>
                            <m:mc>
                              <m:mcPr>
                                <m:mcJc m:val="center"/>
                                <m:count m:val="6"/>
                              </m:mcPr>
                            </m:mc>
                          </m:mcs>
                          <m:plcHide m:val="on"/>
                          <m:rSp/>
                          <m:rSpRule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mPr>
                        <m:mr>
                          <m:e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 </m:t>
                            </m:r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 </m:t>
                            </m:r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 </m:t>
                            </m:r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</m:t>
                            </m:r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e>
                          <m:e>
                            <m:r>
                              <m:rPr/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mr>
                      </m:m>
                    </m:oMath>
                  </m:oMathPara>
                </a14:m>
              </mc:Choice>
              <mc:Fallback/>
            </mc:AlternateContent>
            <a:endParaRPr lang="en-US" sz="200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52424" y="4900220"/>
            <a:ext cx="4495801" cy="13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𝑑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𝑓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097279" y="35943"/>
            <a:ext cx="10058399" cy="7175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>
                <a:solidFill>
                  <a:srgbClr val="000000"/>
                </a:solidFill>
                <a:latin typeface="Arial"/>
                <a:cs typeface="Arial"/>
              </a:rPr>
              <a:t>Apply Electrical Lows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811049"/>
            <a:ext cx="10058399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From tie set matrix (B) we can apply KVL.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>
                <a:latin typeface="Arial"/>
                <a:cs typeface="Arial"/>
              </a:rPr>
              <a:t> 	B * V</a:t>
            </a:r>
            <a:r>
              <a:rPr lang="en-US" sz="2000" b="1" baseline="-25000">
                <a:latin typeface="Arial"/>
                <a:cs typeface="Arial"/>
              </a:rPr>
              <a:t>B</a:t>
            </a:r>
            <a:r>
              <a:rPr lang="en-US" sz="2000" b="1">
                <a:latin typeface="Arial"/>
                <a:cs typeface="Arial"/>
              </a:rPr>
              <a:t> = 0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6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US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/>
                                      <a:rPr lang="en-US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/>
                        <a:rPr lang="en-US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Times New Roman"/>
                <a:ea typeface="Times New Roman"/>
                <a:cs typeface="Arial"/>
              </a:rPr>
              <a:t> = 0</a:t>
            </a:r>
            <a:endParaRPr lang="en-US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/>
                <a:ea typeface="Times New Roman"/>
                <a:cs typeface="Arial"/>
              </a:rPr>
              <a:t> </a:t>
            </a:r>
            <a:endParaRPr lang="en-US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>
                <a:latin typeface="Times New Roman"/>
                <a:ea typeface="Times New Roman"/>
                <a:cs typeface="Arial"/>
              </a:rPr>
              <a:t> </a:t>
            </a:r>
            <a:endParaRPr lang="en-US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sz="1800">
              <a:latin typeface="Calibri"/>
              <a:ea typeface="Calibri"/>
              <a:cs typeface="Arial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ar-EG" b="1">
              <a:latin typeface="Arial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Also we  can  express  branch  currents  in  terms  of  loop  currents.</a:t>
            </a:r>
            <a:endParaRPr/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i</a:t>
            </a:r>
            <a:r>
              <a:rPr lang="en-US" b="1" baseline="-25000">
                <a:latin typeface="Arial"/>
                <a:cs typeface="Arial"/>
              </a:rPr>
              <a:t>b</a:t>
            </a:r>
            <a:r>
              <a:rPr lang="en-US" b="1">
                <a:latin typeface="Arial"/>
                <a:cs typeface="Arial"/>
              </a:rPr>
              <a:t> = B</a:t>
            </a:r>
            <a:r>
              <a:rPr lang="en-US" b="1" baseline="30000">
                <a:latin typeface="Arial"/>
                <a:cs typeface="Arial"/>
              </a:rPr>
              <a:t>T </a:t>
            </a:r>
            <a:r>
              <a:rPr lang="en-US" b="1">
                <a:latin typeface="Arial"/>
                <a:cs typeface="Arial"/>
              </a:rPr>
              <a:t> * </a:t>
            </a:r>
            <a:r>
              <a:rPr lang="en-US" b="1">
                <a:latin typeface="Arial"/>
                <a:cs typeface="Arial"/>
              </a:rPr>
              <a:t>i</a:t>
            </a:r>
            <a:r>
              <a:rPr lang="en-US" b="1" baseline="-25000">
                <a:latin typeface="Arial"/>
                <a:cs typeface="Arial"/>
              </a:rPr>
              <a:t>L</a:t>
            </a:r>
            <a:r>
              <a:rPr lang="en-US" b="1">
                <a:latin typeface="Arial"/>
                <a:cs typeface="Arial"/>
              </a:rPr>
              <a:t> </a:t>
            </a:r>
            <a:endParaRPr lang="en-US" sz="2400" b="1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5840" y="2079989"/>
            <a:ext cx="3457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m>
                        <m:mPr>
                          <m:baseJc m:val="center"/>
                          <m:cGp/>
                          <m:cGpRule/>
                          <m:cSp/>
                          <m:mcs>
                            <m:mc>
                              <m:mcPr>
                                <m:mcJc m:val="center"/>
                                <m:count m:val="6"/>
                              </m:mcPr>
                            </m:mc>
                          </m:mcs>
                          <m:plcHide m:val="on"/>
                          <m:rSp/>
                          <m:rSpRule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mPr>
                        <m:mr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𝑑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   </m:t>
                            </m:r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𝑒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   </m:t>
                            </m:r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𝑓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 </m:t>
                            </m:r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𝑏</m:t>
                            </m:r>
                          </m:e>
                          <m:e>
                            <m:r>
                              <m:rPr/>
                              <a:rPr lang="en-US" sz="2000" b="0" i="1">
                                <a:latin typeface="Cambria Math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</mc:Choice>
              <mc:Fallback/>
            </mc:AlternateContent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29551" y="1215385"/>
            <a:ext cx="3579971" cy="3214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-714375" y="3857413"/>
            <a:ext cx="6096000" cy="144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𝑑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𝑓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𝑑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𝑓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0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m:rPr/>
                            <a:rPr lang="en-US" sz="2000" i="1">
                              <a:latin typeface="Cambria Math"/>
                              <a:ea typeface="Times New Roman"/>
                              <a:cs typeface="Times New Roman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/>
                        <a:rPr lang="en-US" sz="2000" i="1">
                          <a:latin typeface="Cambria Math"/>
                          <a:ea typeface="Times New Roman"/>
                          <a:cs typeface="Times New Roman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3600" b="1">
                <a:solidFill>
                  <a:srgbClr val="000000"/>
                </a:solidFill>
                <a:latin typeface="Arial"/>
                <a:cs typeface="Arial"/>
              </a:rPr>
              <a:t>Apply Electrical Lows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b="1">
                <a:latin typeface="Arial"/>
                <a:cs typeface="Arial"/>
              </a:rPr>
              <a:t>Also we  can  express  branch  currents  in  terms  of  loop  currents.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>
                <a:latin typeface="Calibri"/>
                <a:ea typeface="Calibri"/>
                <a:cs typeface="Arial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  <m:t>𝐽</m:t>
                          </m:r>
                        </m:e>
                        <m:sub>
                          <m:r>
                            <m:rPr/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  <m:t>𝐵</m:t>
                          </m:r>
                        </m:sub>
                      </m:sSub>
                      <m:r>
                        <m:rPr/>
                        <a:rPr lang="en-US" sz="2400" i="1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r>
                            <m:rPr/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m:rPr/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/>
                        <a:rPr lang="en-US" sz="2400" i="1">
                          <a:latin typeface="Cambria Math"/>
                          <a:ea typeface="Times New Roman"/>
                          <a:cs typeface="Times New Roman"/>
                        </a:rPr>
                        <m:t>∗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4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US" sz="2400" i="1"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Times New Roman"/>
                <a:ea typeface="Times New Roman"/>
                <a:cs typeface="Arial"/>
              </a:rPr>
              <a:t> 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𝑊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h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𝑒𝑟𝑒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1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𝐽</m:t>
                          </m:r>
                        </m:e>
                        <m:sub>
                          <m:r>
                            <m:rPr/>
                            <a:rPr lang="en-US" sz="1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𝐵</m:t>
                          </m:r>
                        </m:sub>
                      </m:sSub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𝑎𝑟𝑒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𝑏𝑟𝑎𝑛𝑐𝑒𝑠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𝑐𝑢𝑟𝑟𝑒𝑛𝑡</m:t>
                      </m:r>
                    </m:oMath>
                  </m:oMathPara>
                </a14:m>
              </mc:Choice>
              <mc:Fallback/>
            </mc:AlternateContent>
            <a:endParaRPr lang="en-US" sz="1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𝑊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h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𝑒𝑟𝑒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1800" b="0" i="1">
                              <a:latin typeface="Cambria Math"/>
                              <a:ea typeface="Times New Roman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m:rPr/>
                            <a:rPr lang="en-US" sz="1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sub>
                      </m:sSub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𝑎𝑟𝑒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𝑙𝑜𝑜𝑝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 </m:t>
                      </m:r>
                      <m:r>
                        <m:rPr/>
                        <a:rPr lang="en-US" sz="1800" i="1">
                          <a:latin typeface="Cambria Math"/>
                          <a:ea typeface="Times New Roman"/>
                          <a:cs typeface="Times New Roman"/>
                        </a:rPr>
                        <m:t>𝑐𝑢𝑟𝑟𝑒𝑛𝑡</m:t>
                      </m:r>
                    </m:oMath>
                  </m:oMathPara>
                </a14:m>
              </mc:Choice>
              <mc:Fallback/>
            </mc:AlternateContent>
            <a:endParaRPr lang="en-US" sz="1800">
              <a:latin typeface="Calibri"/>
              <a:ea typeface="Calibri"/>
              <a:cs typeface="Arial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endParaRPr lang="en-US" sz="2400" b="1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29552" y="2250070"/>
            <a:ext cx="3579971" cy="3214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3600" b="1" i="0">
                <a:solidFill>
                  <a:srgbClr val="000000"/>
                </a:solidFill>
                <a:latin typeface="Arial"/>
              </a:rPr>
              <a:t>Relation between Network Topology Matrices</a:t>
            </a:r>
            <a:endParaRPr lang="en-US" sz="3600" b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sub>
                      </m:sSub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= </m:t>
                      </m:r>
                      <m:sSubSup>
                        <m:sSubSupPr>
                          <m:alnScr m:val="off"/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Sup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𝐵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sub>
                        <m:sup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</mc:Choice>
              <mc:Fallback/>
            </mc:AlternateContent>
            <a:endParaRPr lang="en-US" sz="2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sub>
                      </m:sSub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= </m:t>
                      </m:r>
                      <m:sSubSup>
                        <m:sSubSupPr>
                          <m:alnScr m:val="off"/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Sup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sub>
                        <m:sup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sup>
                      </m:sSubSup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∗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US" sz="2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latin typeface="Calibri"/>
              <a:ea typeface="Calibri"/>
              <a:cs typeface="Arial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𝐶</m:t>
                      </m:r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= </m:t>
                      </m:r>
                      <m:sSubSup>
                        <m:sSubSupPr>
                          <m:alnScr m:val="off"/>
                          <m:ctrlPr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bSupPr>
                        <m:e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𝑇</m:t>
                          </m:r>
                        </m:sub>
                        <m:sup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m:rPr/>
                            <a:rPr lang="en-US" sz="2800" i="1"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sup>
                      </m:sSubSup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∗ </m:t>
                      </m:r>
                      <m:r>
                        <m:rPr/>
                        <a:rPr lang="en-US" sz="2800" i="1">
                          <a:latin typeface="Cambria Math"/>
                          <a:ea typeface="Times New Roman"/>
                          <a:cs typeface="Times New Roman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US" sz="2800">
              <a:latin typeface="Calibri"/>
              <a:ea typeface="Calibri"/>
              <a:cs typeface="Arial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endParaRPr lang="en-US" sz="24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3600" b="1" i="0">
                <a:solidFill>
                  <a:srgbClr val="000000"/>
                </a:solidFill>
                <a:latin typeface="Arial"/>
              </a:rPr>
              <a:t>Example</a:t>
            </a:r>
            <a:endParaRPr lang="en-US" sz="3600" b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From A matrix calculate the B and C matrices and verify your answer by mean of obtained graph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m:t>𝐴</m:t>
                      </m:r>
                      <m:r>
                        <m:rPr/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  <a:ea typeface="Times New Roman"/>
                          <a:cs typeface="Times New Roman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5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r>
                                  <m:rPr/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24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>
              <a:latin typeface="Calibri"/>
              <a:ea typeface="Calibri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endParaRPr lang="en-US" sz="24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subject/>
  <dc:creator>mohamed aly aly rohaim</dc:creator>
  <cp:keywords/>
  <dc:description/>
  <dc:identifier/>
  <dc:language/>
  <cp:lastModifiedBy/>
  <cp:revision>43</cp:revision>
  <dcterms:created xsi:type="dcterms:W3CDTF">2021-10-20T06:32:08Z</dcterms:created>
  <dcterms:modified xsi:type="dcterms:W3CDTF">2025-10-08T22:35:42Z</dcterms:modified>
  <cp:category/>
  <cp:contentStatus/>
  <cp:version/>
</cp:coreProperties>
</file>