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14" r:id="rId2"/>
    <p:sldId id="315" r:id="rId3"/>
    <p:sldId id="316" r:id="rId4"/>
    <p:sldId id="317" r:id="rId5"/>
    <p:sldId id="318" r:id="rId6"/>
    <p:sldId id="321" r:id="rId7"/>
    <p:sldId id="322" r:id="rId8"/>
    <p:sldId id="324" r:id="rId9"/>
    <p:sldId id="325" r:id="rId10"/>
    <p:sldId id="326" r:id="rId11"/>
    <p:sldId id="327" r:id="rId12"/>
    <p:sldId id="328" r:id="rId13"/>
    <p:sldId id="329" r:id="rId14"/>
    <p:sldId id="266" r:id="rId15"/>
    <p:sldId id="340" r:id="rId16"/>
    <p:sldId id="330" r:id="rId17"/>
    <p:sldId id="341" r:id="rId18"/>
    <p:sldId id="342" r:id="rId19"/>
    <p:sldId id="343" r:id="rId20"/>
    <p:sldId id="331" r:id="rId21"/>
    <p:sldId id="332" r:id="rId22"/>
    <p:sldId id="333" r:id="rId23"/>
    <p:sldId id="334" r:id="rId24"/>
    <p:sldId id="336" r:id="rId25"/>
    <p:sldId id="297" r:id="rId26"/>
    <p:sldId id="335" r:id="rId27"/>
    <p:sldId id="337" r:id="rId28"/>
    <p:sldId id="302" r:id="rId29"/>
    <p:sldId id="303" r:id="rId30"/>
    <p:sldId id="338" r:id="rId31"/>
    <p:sldId id="300" r:id="rId32"/>
    <p:sldId id="305" r:id="rId33"/>
    <p:sldId id="301" r:id="rId34"/>
    <p:sldId id="306" r:id="rId35"/>
    <p:sldId id="307" r:id="rId36"/>
    <p:sldId id="339" r:id="rId37"/>
    <p:sldId id="30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62" autoAdjust="0"/>
  </p:normalViewPr>
  <p:slideViewPr>
    <p:cSldViewPr>
      <p:cViewPr varScale="1">
        <p:scale>
          <a:sx n="72" d="100"/>
          <a:sy n="72" d="100"/>
        </p:scale>
        <p:origin x="1320" y="5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08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6AD7DB02-7BB7-4861-8E79-D86CC7F7EDC4}" type="datetimeFigureOut">
              <a:rPr lang="ar-EG" smtClean="0"/>
              <a:t>07/04/1447</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2C6007EE-C5D1-4C3A-8F40-9CD579847751}" type="slidenum">
              <a:rPr lang="ar-EG" smtClean="0"/>
              <a:t>‹#›</a:t>
            </a:fld>
            <a:endParaRPr lang="ar-EG"/>
          </a:p>
        </p:txBody>
      </p:sp>
    </p:spTree>
    <p:extLst>
      <p:ext uri="{BB962C8B-B14F-4D97-AF65-F5344CB8AC3E}">
        <p14:creationId xmlns:p14="http://schemas.microsoft.com/office/powerpoint/2010/main" val="127231744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70D5B1-CE50-486E-B859-B6575931669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xmlns="" id="{49F33887-727D-4663-8419-1F8D5EA7845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xmlns="" id="{35C179FB-1C71-40AF-99B6-F151FCA8C8E5}"/>
              </a:ext>
            </a:extLst>
          </p:cNvPr>
          <p:cNvSpPr>
            <a:spLocks noGrp="1"/>
          </p:cNvSpPr>
          <p:nvPr>
            <p:ph type="dt" sz="half" idx="10"/>
          </p:nvPr>
        </p:nvSpPr>
        <p:spPr/>
        <p:txBody>
          <a:bodyPr/>
          <a:lstStyle/>
          <a:p>
            <a:fld id="{3CDF9325-9913-4C2C-A83C-4B56168AA92C}" type="datetimeFigureOut">
              <a:rPr lang="ar-EG" smtClean="0"/>
              <a:t>07/04/1447</a:t>
            </a:fld>
            <a:endParaRPr lang="ar-EG"/>
          </a:p>
        </p:txBody>
      </p:sp>
      <p:sp>
        <p:nvSpPr>
          <p:cNvPr id="5" name="Footer Placeholder 4">
            <a:extLst>
              <a:ext uri="{FF2B5EF4-FFF2-40B4-BE49-F238E27FC236}">
                <a16:creationId xmlns:a16="http://schemas.microsoft.com/office/drawing/2014/main" xmlns="" id="{4F3D4432-2028-4E21-8722-F783E22F3465}"/>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xmlns="" id="{5BF2E755-3E54-4CD5-8B59-EDBBDD9BDFD8}"/>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2538826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9BCA12-D397-4CFA-8D64-E9045C418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8C320D77-3EF9-4B31-B927-5133F2750A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77154D23-40C7-4E93-A38E-B202DD9E9CB7}"/>
              </a:ext>
            </a:extLst>
          </p:cNvPr>
          <p:cNvSpPr>
            <a:spLocks noGrp="1"/>
          </p:cNvSpPr>
          <p:nvPr>
            <p:ph type="dt" sz="half" idx="10"/>
          </p:nvPr>
        </p:nvSpPr>
        <p:spPr/>
        <p:txBody>
          <a:bodyPr/>
          <a:lstStyle/>
          <a:p>
            <a:fld id="{3CDF9325-9913-4C2C-A83C-4B56168AA92C}" type="datetimeFigureOut">
              <a:rPr lang="ar-EG" smtClean="0"/>
              <a:t>07/04/1447</a:t>
            </a:fld>
            <a:endParaRPr lang="ar-EG"/>
          </a:p>
        </p:txBody>
      </p:sp>
      <p:sp>
        <p:nvSpPr>
          <p:cNvPr id="5" name="Footer Placeholder 4">
            <a:extLst>
              <a:ext uri="{FF2B5EF4-FFF2-40B4-BE49-F238E27FC236}">
                <a16:creationId xmlns:a16="http://schemas.microsoft.com/office/drawing/2014/main" xmlns="" id="{E151C4DE-9192-408A-BE4E-F279C9999A71}"/>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xmlns="" id="{A5491CB8-5E9D-4AAB-9D18-72CDBE91D7EA}"/>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3490983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F3A5009-870D-4873-86C4-7075B690DFC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1A8A80FE-6CEF-4E97-A3ED-C1E1D917B00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8C1CC35-49C7-4E7F-B4A5-983D22525259}"/>
              </a:ext>
            </a:extLst>
          </p:cNvPr>
          <p:cNvSpPr>
            <a:spLocks noGrp="1"/>
          </p:cNvSpPr>
          <p:nvPr>
            <p:ph type="dt" sz="half" idx="10"/>
          </p:nvPr>
        </p:nvSpPr>
        <p:spPr/>
        <p:txBody>
          <a:bodyPr/>
          <a:lstStyle/>
          <a:p>
            <a:fld id="{3CDF9325-9913-4C2C-A83C-4B56168AA92C}" type="datetimeFigureOut">
              <a:rPr lang="ar-EG" smtClean="0"/>
              <a:t>07/04/1447</a:t>
            </a:fld>
            <a:endParaRPr lang="ar-EG"/>
          </a:p>
        </p:txBody>
      </p:sp>
      <p:sp>
        <p:nvSpPr>
          <p:cNvPr id="5" name="Footer Placeholder 4">
            <a:extLst>
              <a:ext uri="{FF2B5EF4-FFF2-40B4-BE49-F238E27FC236}">
                <a16:creationId xmlns:a16="http://schemas.microsoft.com/office/drawing/2014/main" xmlns="" id="{BA52F03F-E053-4AED-A869-C158012D3FFA}"/>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xmlns="" id="{408D1608-0ADD-4056-A871-39E8411A9D15}"/>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317837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35E89B-65D9-44F7-B9E6-45E377DFB0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A7D7BC8-5AB2-4E28-A37A-A7A6CB8ED6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11BBF0D-5222-4AFA-B22E-39E57DB76E0F}"/>
              </a:ext>
            </a:extLst>
          </p:cNvPr>
          <p:cNvSpPr>
            <a:spLocks noGrp="1"/>
          </p:cNvSpPr>
          <p:nvPr>
            <p:ph type="dt" sz="half" idx="10"/>
          </p:nvPr>
        </p:nvSpPr>
        <p:spPr/>
        <p:txBody>
          <a:bodyPr/>
          <a:lstStyle/>
          <a:p>
            <a:fld id="{3CDF9325-9913-4C2C-A83C-4B56168AA92C}" type="datetimeFigureOut">
              <a:rPr lang="ar-EG" smtClean="0"/>
              <a:t>07/04/1447</a:t>
            </a:fld>
            <a:endParaRPr lang="ar-EG"/>
          </a:p>
        </p:txBody>
      </p:sp>
      <p:sp>
        <p:nvSpPr>
          <p:cNvPr id="5" name="Footer Placeholder 4">
            <a:extLst>
              <a:ext uri="{FF2B5EF4-FFF2-40B4-BE49-F238E27FC236}">
                <a16:creationId xmlns:a16="http://schemas.microsoft.com/office/drawing/2014/main" xmlns="" id="{705A2E61-8004-4DEE-8C88-1F6900F6AB9E}"/>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xmlns="" id="{160DC054-47C7-4E35-8FF4-881343BB1A8C}"/>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265615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999397-9233-4BDD-8C19-F6709FBDB25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xmlns="" id="{BF4F21C8-3685-46E0-9E3D-35764D79F1F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F9794C2-C611-48BA-81C8-9557878353D1}"/>
              </a:ext>
            </a:extLst>
          </p:cNvPr>
          <p:cNvSpPr>
            <a:spLocks noGrp="1"/>
          </p:cNvSpPr>
          <p:nvPr>
            <p:ph type="dt" sz="half" idx="10"/>
          </p:nvPr>
        </p:nvSpPr>
        <p:spPr/>
        <p:txBody>
          <a:bodyPr/>
          <a:lstStyle/>
          <a:p>
            <a:fld id="{3CDF9325-9913-4C2C-A83C-4B56168AA92C}" type="datetimeFigureOut">
              <a:rPr lang="ar-EG" smtClean="0"/>
              <a:t>07/04/1447</a:t>
            </a:fld>
            <a:endParaRPr lang="ar-EG"/>
          </a:p>
        </p:txBody>
      </p:sp>
      <p:sp>
        <p:nvSpPr>
          <p:cNvPr id="5" name="Footer Placeholder 4">
            <a:extLst>
              <a:ext uri="{FF2B5EF4-FFF2-40B4-BE49-F238E27FC236}">
                <a16:creationId xmlns:a16="http://schemas.microsoft.com/office/drawing/2014/main" xmlns="" id="{8C3E9F96-F4D7-4877-A7F6-90AC217C43BF}"/>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xmlns="" id="{8EABE956-49F0-49CE-822A-61B8497E0EEF}"/>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144824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F016D5-0F50-4AE7-83F5-CF89A5A809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0B39456A-11F8-433B-9559-D034D422647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3BBC686B-AE5A-4418-AB86-DCF48D05B0F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1A59881-2693-4FB2-88D8-B77EF6FF88AB}"/>
              </a:ext>
            </a:extLst>
          </p:cNvPr>
          <p:cNvSpPr>
            <a:spLocks noGrp="1"/>
          </p:cNvSpPr>
          <p:nvPr>
            <p:ph type="dt" sz="half" idx="10"/>
          </p:nvPr>
        </p:nvSpPr>
        <p:spPr/>
        <p:txBody>
          <a:bodyPr/>
          <a:lstStyle/>
          <a:p>
            <a:fld id="{3CDF9325-9913-4C2C-A83C-4B56168AA92C}" type="datetimeFigureOut">
              <a:rPr lang="ar-EG" smtClean="0"/>
              <a:t>07/04/1447</a:t>
            </a:fld>
            <a:endParaRPr lang="ar-EG"/>
          </a:p>
        </p:txBody>
      </p:sp>
      <p:sp>
        <p:nvSpPr>
          <p:cNvPr id="6" name="Footer Placeholder 5">
            <a:extLst>
              <a:ext uri="{FF2B5EF4-FFF2-40B4-BE49-F238E27FC236}">
                <a16:creationId xmlns:a16="http://schemas.microsoft.com/office/drawing/2014/main" xmlns="" id="{D1A5C0B6-E683-4322-9883-C5FE21C79A38}"/>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xmlns="" id="{A9DD7CA6-EABB-4096-9B60-7E1C05C85996}"/>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285445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E3F27E-E50D-4F0A-A9B5-9598E66B2C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0D5A4885-763A-491A-A860-27D5AB003BD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A50E64E-0422-4990-9D3D-247FF066F0F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E8B40A3A-6F05-4BC7-A1FC-590A750A299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6A38EDE-D0B6-4BE5-8340-0FD09EEBBA1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C1B0AD3D-9116-427C-B19C-E3C55F06FDE2}"/>
              </a:ext>
            </a:extLst>
          </p:cNvPr>
          <p:cNvSpPr>
            <a:spLocks noGrp="1"/>
          </p:cNvSpPr>
          <p:nvPr>
            <p:ph type="dt" sz="half" idx="10"/>
          </p:nvPr>
        </p:nvSpPr>
        <p:spPr/>
        <p:txBody>
          <a:bodyPr/>
          <a:lstStyle/>
          <a:p>
            <a:fld id="{3CDF9325-9913-4C2C-A83C-4B56168AA92C}" type="datetimeFigureOut">
              <a:rPr lang="ar-EG" smtClean="0"/>
              <a:t>07/04/1447</a:t>
            </a:fld>
            <a:endParaRPr lang="ar-EG"/>
          </a:p>
        </p:txBody>
      </p:sp>
      <p:sp>
        <p:nvSpPr>
          <p:cNvPr id="8" name="Footer Placeholder 7">
            <a:extLst>
              <a:ext uri="{FF2B5EF4-FFF2-40B4-BE49-F238E27FC236}">
                <a16:creationId xmlns:a16="http://schemas.microsoft.com/office/drawing/2014/main" xmlns="" id="{B566DB35-D2BC-4150-B48C-82E80F046988}"/>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xmlns="" id="{0AA24B30-BC7A-4D4B-BF89-D053189F676E}"/>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630068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F396AC-2D3A-4C2F-A65D-DAC9FB6448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27886AF9-9222-44B5-85CF-67159EE45309}"/>
              </a:ext>
            </a:extLst>
          </p:cNvPr>
          <p:cNvSpPr>
            <a:spLocks noGrp="1"/>
          </p:cNvSpPr>
          <p:nvPr>
            <p:ph type="dt" sz="half" idx="10"/>
          </p:nvPr>
        </p:nvSpPr>
        <p:spPr/>
        <p:txBody>
          <a:bodyPr/>
          <a:lstStyle/>
          <a:p>
            <a:fld id="{3CDF9325-9913-4C2C-A83C-4B56168AA92C}" type="datetimeFigureOut">
              <a:rPr lang="ar-EG" smtClean="0"/>
              <a:t>07/04/1447</a:t>
            </a:fld>
            <a:endParaRPr lang="ar-EG"/>
          </a:p>
        </p:txBody>
      </p:sp>
      <p:sp>
        <p:nvSpPr>
          <p:cNvPr id="4" name="Footer Placeholder 3">
            <a:extLst>
              <a:ext uri="{FF2B5EF4-FFF2-40B4-BE49-F238E27FC236}">
                <a16:creationId xmlns:a16="http://schemas.microsoft.com/office/drawing/2014/main" xmlns="" id="{BB02D62D-B832-4010-9D23-8836B1DBB71B}"/>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xmlns="" id="{6EA89867-9A34-4D4C-8FC6-20B8F62BA27E}"/>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235941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1CFDFF6-E884-475F-963F-72D8AB0B499B}"/>
              </a:ext>
            </a:extLst>
          </p:cNvPr>
          <p:cNvSpPr>
            <a:spLocks noGrp="1"/>
          </p:cNvSpPr>
          <p:nvPr>
            <p:ph type="dt" sz="half" idx="10"/>
          </p:nvPr>
        </p:nvSpPr>
        <p:spPr/>
        <p:txBody>
          <a:bodyPr/>
          <a:lstStyle/>
          <a:p>
            <a:fld id="{3CDF9325-9913-4C2C-A83C-4B56168AA92C}" type="datetimeFigureOut">
              <a:rPr lang="ar-EG" smtClean="0"/>
              <a:t>07/04/1447</a:t>
            </a:fld>
            <a:endParaRPr lang="ar-EG"/>
          </a:p>
        </p:txBody>
      </p:sp>
      <p:sp>
        <p:nvSpPr>
          <p:cNvPr id="3" name="Footer Placeholder 2">
            <a:extLst>
              <a:ext uri="{FF2B5EF4-FFF2-40B4-BE49-F238E27FC236}">
                <a16:creationId xmlns:a16="http://schemas.microsoft.com/office/drawing/2014/main" xmlns="" id="{61F05585-0EFB-41DF-A089-30C3A07616E6}"/>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xmlns="" id="{8C92E5A0-689D-46F1-BED2-D615D294C7F3}"/>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422545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D1BEC2-A230-417F-BD28-2B062B21209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xmlns="" id="{E0EA33E7-C4C6-487C-81B3-4A1700E9CC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5E768E82-50E7-44B3-BE7E-00DC2E6CCFD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A9E69F27-2350-46D1-9E64-233C6AEC6DEC}"/>
              </a:ext>
            </a:extLst>
          </p:cNvPr>
          <p:cNvSpPr>
            <a:spLocks noGrp="1"/>
          </p:cNvSpPr>
          <p:nvPr>
            <p:ph type="dt" sz="half" idx="10"/>
          </p:nvPr>
        </p:nvSpPr>
        <p:spPr/>
        <p:txBody>
          <a:bodyPr/>
          <a:lstStyle/>
          <a:p>
            <a:fld id="{3CDF9325-9913-4C2C-A83C-4B56168AA92C}" type="datetimeFigureOut">
              <a:rPr lang="ar-EG" smtClean="0"/>
              <a:t>07/04/1447</a:t>
            </a:fld>
            <a:endParaRPr lang="ar-EG"/>
          </a:p>
        </p:txBody>
      </p:sp>
      <p:sp>
        <p:nvSpPr>
          <p:cNvPr id="6" name="Footer Placeholder 5">
            <a:extLst>
              <a:ext uri="{FF2B5EF4-FFF2-40B4-BE49-F238E27FC236}">
                <a16:creationId xmlns:a16="http://schemas.microsoft.com/office/drawing/2014/main" xmlns="" id="{AB76E2C7-0815-4AD4-8974-5D371F9BD6E5}"/>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xmlns="" id="{F5AD9E49-6E43-4CE0-8BA0-DAAB66AC868C}"/>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1785291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477D79-3CDF-44DC-AB01-1D165F5A509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xmlns="" id="{621320A9-8000-45CA-ABAD-A81F7E0CFC0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xmlns="" id="{5487F0AA-4DE6-4EAC-825D-36500A1CC44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22F5B871-973E-4353-8A94-F22C17F90BE5}"/>
              </a:ext>
            </a:extLst>
          </p:cNvPr>
          <p:cNvSpPr>
            <a:spLocks noGrp="1"/>
          </p:cNvSpPr>
          <p:nvPr>
            <p:ph type="dt" sz="half" idx="10"/>
          </p:nvPr>
        </p:nvSpPr>
        <p:spPr/>
        <p:txBody>
          <a:bodyPr/>
          <a:lstStyle/>
          <a:p>
            <a:fld id="{3CDF9325-9913-4C2C-A83C-4B56168AA92C}" type="datetimeFigureOut">
              <a:rPr lang="ar-EG" smtClean="0"/>
              <a:t>07/04/1447</a:t>
            </a:fld>
            <a:endParaRPr lang="ar-EG"/>
          </a:p>
        </p:txBody>
      </p:sp>
      <p:sp>
        <p:nvSpPr>
          <p:cNvPr id="6" name="Footer Placeholder 5">
            <a:extLst>
              <a:ext uri="{FF2B5EF4-FFF2-40B4-BE49-F238E27FC236}">
                <a16:creationId xmlns:a16="http://schemas.microsoft.com/office/drawing/2014/main" xmlns="" id="{5AC41BA6-2BBF-493E-BDEB-1F48414CFC46}"/>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xmlns="" id="{D8EE756A-603B-4A8E-A99D-5DF697817FB5}"/>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3798586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8E4E1D7-7A02-4D68-AB6D-7769F2FC7F5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B0F9F2E-2DE0-46BC-88B2-3FFB53D4870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AAF94AF-CA2D-4252-892B-AD9F236189B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CDF9325-9913-4C2C-A83C-4B56168AA92C}" type="datetimeFigureOut">
              <a:rPr lang="ar-EG" smtClean="0"/>
              <a:t>07/04/1447</a:t>
            </a:fld>
            <a:endParaRPr lang="ar-EG"/>
          </a:p>
        </p:txBody>
      </p:sp>
      <p:sp>
        <p:nvSpPr>
          <p:cNvPr id="5" name="Footer Placeholder 4">
            <a:extLst>
              <a:ext uri="{FF2B5EF4-FFF2-40B4-BE49-F238E27FC236}">
                <a16:creationId xmlns:a16="http://schemas.microsoft.com/office/drawing/2014/main" xmlns="" id="{85160B3C-2728-4716-A271-593AAD9E1D7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xmlns="" id="{B56326A6-3A2C-41E5-889E-A992C4F1223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CADA9A-D524-4D49-AB04-C600399C5E26}" type="slidenum">
              <a:rPr lang="ar-EG" smtClean="0"/>
              <a:t>‹#›</a:t>
            </a:fld>
            <a:endParaRPr lang="ar-EG"/>
          </a:p>
        </p:txBody>
      </p:sp>
    </p:spTree>
    <p:extLst>
      <p:ext uri="{BB962C8B-B14F-4D97-AF65-F5344CB8AC3E}">
        <p14:creationId xmlns:p14="http://schemas.microsoft.com/office/powerpoint/2010/main" val="176878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5089D13E-4E20-4492-B18A-BDCD54B78071}"/>
              </a:ext>
            </a:extLst>
          </p:cNvPr>
          <p:cNvSpPr>
            <a:spLocks noGrp="1"/>
          </p:cNvSpPr>
          <p:nvPr>
            <p:ph type="subTitle" idx="1"/>
          </p:nvPr>
        </p:nvSpPr>
        <p:spPr>
          <a:xfrm>
            <a:off x="1143000" y="2601119"/>
            <a:ext cx="6858000" cy="1655762"/>
          </a:xfrm>
        </p:spPr>
        <p:txBody>
          <a:bodyPr>
            <a:normAutofit/>
          </a:bodyPr>
          <a:lstStyle/>
          <a:p>
            <a:r>
              <a:rPr lang="en-US" altLang="en-US" sz="3600" b="1" dirty="0">
                <a:solidFill>
                  <a:srgbClr val="FF0000"/>
                </a:solidFill>
              </a:rPr>
              <a:t>Chapter 2</a:t>
            </a:r>
            <a:endParaRPr lang="en-US" sz="3600" b="1" dirty="0"/>
          </a:p>
          <a:p>
            <a:r>
              <a:rPr lang="en-US" sz="3600" b="1" dirty="0"/>
              <a:t>Memory Basics</a:t>
            </a:r>
          </a:p>
        </p:txBody>
      </p:sp>
    </p:spTree>
    <p:extLst>
      <p:ext uri="{BB962C8B-B14F-4D97-AF65-F5344CB8AC3E}">
        <p14:creationId xmlns:p14="http://schemas.microsoft.com/office/powerpoint/2010/main" val="138809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F1FDBE26-E5E4-4B29-86D1-AFE63A5FCE0F}"/>
              </a:ext>
            </a:extLst>
          </p:cNvPr>
          <p:cNvPicPr>
            <a:picLocks noChangeAspect="1"/>
          </p:cNvPicPr>
          <p:nvPr/>
        </p:nvPicPr>
        <p:blipFill>
          <a:blip r:embed="rId2"/>
          <a:stretch>
            <a:fillRect/>
          </a:stretch>
        </p:blipFill>
        <p:spPr>
          <a:xfrm>
            <a:off x="715617" y="649357"/>
            <a:ext cx="7553740" cy="4837043"/>
          </a:xfrm>
          <a:prstGeom prst="rect">
            <a:avLst/>
          </a:prstGeom>
        </p:spPr>
      </p:pic>
    </p:spTree>
    <p:extLst>
      <p:ext uri="{BB962C8B-B14F-4D97-AF65-F5344CB8AC3E}">
        <p14:creationId xmlns:p14="http://schemas.microsoft.com/office/powerpoint/2010/main" val="44944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4E8088-2F9B-4D64-A9C0-FE322C2092C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5BC61466-029E-4457-BE93-3400F8D44C1D}"/>
              </a:ext>
            </a:extLst>
          </p:cNvPr>
          <p:cNvSpPr>
            <a:spLocks noGrp="1"/>
          </p:cNvSpPr>
          <p:nvPr>
            <p:ph idx="1"/>
          </p:nvPr>
        </p:nvSpPr>
        <p:spPr/>
        <p:txBody>
          <a:bodyPr>
            <a:normAutofit/>
          </a:bodyPr>
          <a:lstStyle/>
          <a:p>
            <a:r>
              <a:rPr lang="en-US" sz="2800" dirty="0"/>
              <a:t>Assume that a CPU operates with a clock frequency of 50 MHz, giving a period of 20 </a:t>
            </a:r>
            <a:r>
              <a:rPr lang="en-US" sz="2800" dirty="0" smtClean="0"/>
              <a:t>ns </a:t>
            </a:r>
            <a:r>
              <a:rPr lang="en-US" sz="2800" dirty="0"/>
              <a:t>for one clock pulse.</a:t>
            </a:r>
          </a:p>
          <a:p>
            <a:r>
              <a:rPr lang="en-US" sz="2800" dirty="0"/>
              <a:t> Suppose now that the CPU communicates with a memory with an access time of 65 ns and a write cycle time of 75 ns.</a:t>
            </a:r>
          </a:p>
        </p:txBody>
      </p:sp>
    </p:spTree>
    <p:extLst>
      <p:ext uri="{BB962C8B-B14F-4D97-AF65-F5344CB8AC3E}">
        <p14:creationId xmlns:p14="http://schemas.microsoft.com/office/powerpoint/2010/main" val="3297011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628650" y="365126"/>
            <a:ext cx="7886700" cy="749299"/>
          </a:xfrm>
        </p:spPr>
        <p:txBody>
          <a:bodyPr/>
          <a:lstStyle/>
          <a:p>
            <a:r>
              <a:rPr lang="en-US" b="1" dirty="0" smtClean="0"/>
              <a:t>Timing </a:t>
            </a:r>
            <a:r>
              <a:rPr lang="en-US" b="1" dirty="0"/>
              <a:t>Waveforms</a:t>
            </a:r>
            <a:endParaRPr lang="en-US" altLang="en-US" dirty="0"/>
          </a:p>
        </p:txBody>
      </p:sp>
      <p:sp>
        <p:nvSpPr>
          <p:cNvPr id="55300" name="Rectangle 3"/>
          <p:cNvSpPr>
            <a:spLocks noGrp="1" noChangeArrowheads="1"/>
          </p:cNvSpPr>
          <p:nvPr>
            <p:ph type="body" idx="1"/>
          </p:nvPr>
        </p:nvSpPr>
        <p:spPr>
          <a:xfrm>
            <a:off x="674688" y="1238250"/>
            <a:ext cx="8153400" cy="5335588"/>
          </a:xfrm>
        </p:spPr>
        <p:txBody>
          <a:bodyPr>
            <a:normAutofit/>
          </a:bodyPr>
          <a:lstStyle/>
          <a:p>
            <a:pPr algn="l" rtl="0">
              <a:lnSpc>
                <a:spcPct val="90000"/>
              </a:lnSpc>
            </a:pPr>
            <a:r>
              <a:rPr lang="en-US" altLang="en-US" sz="2000" dirty="0" smtClean="0"/>
              <a:t>Most basic memories are asynchronous</a:t>
            </a:r>
          </a:p>
          <a:p>
            <a:pPr lvl="1" algn="l" rtl="0">
              <a:lnSpc>
                <a:spcPct val="90000"/>
              </a:lnSpc>
            </a:pPr>
            <a:r>
              <a:rPr lang="en-US" altLang="en-US" sz="2000" dirty="0" smtClean="0"/>
              <a:t>Storage in latches or storage of electrical charge</a:t>
            </a:r>
          </a:p>
          <a:p>
            <a:pPr lvl="1" algn="l" rtl="0">
              <a:lnSpc>
                <a:spcPct val="90000"/>
              </a:lnSpc>
            </a:pPr>
            <a:r>
              <a:rPr lang="en-US" altLang="en-US" sz="2000" dirty="0" smtClean="0"/>
              <a:t>No clock</a:t>
            </a:r>
          </a:p>
          <a:p>
            <a:pPr algn="l" rtl="0">
              <a:lnSpc>
                <a:spcPct val="90000"/>
              </a:lnSpc>
            </a:pPr>
            <a:r>
              <a:rPr lang="en-US" altLang="en-US" sz="2000" dirty="0" smtClean="0"/>
              <a:t>Controlled by control inputs and address</a:t>
            </a:r>
          </a:p>
          <a:p>
            <a:pPr algn="l" rtl="0">
              <a:lnSpc>
                <a:spcPct val="90000"/>
              </a:lnSpc>
            </a:pPr>
            <a:r>
              <a:rPr lang="en-US" altLang="en-US" sz="2000" dirty="0" smtClean="0"/>
              <a:t>Timing of signal changes and data observation is critical to the operation</a:t>
            </a:r>
          </a:p>
          <a:p>
            <a:pPr algn="l" rtl="0">
              <a:lnSpc>
                <a:spcPct val="90000"/>
              </a:lnSpc>
            </a:pPr>
            <a:r>
              <a:rPr lang="en-US" altLang="en-US" sz="2000" dirty="0" smtClean="0"/>
              <a:t>Read timing:</a:t>
            </a:r>
            <a:endParaRPr lang="en-US" altLang="en-US" sz="2000" dirty="0"/>
          </a:p>
        </p:txBody>
      </p:sp>
      <p:sp>
        <p:nvSpPr>
          <p:cNvPr id="55301" name="Rectangle 12"/>
          <p:cNvSpPr>
            <a:spLocks noChangeArrowheads="1"/>
          </p:cNvSpPr>
          <p:nvPr/>
        </p:nvSpPr>
        <p:spPr bwMode="auto">
          <a:xfrm>
            <a:off x="4192588" y="6316663"/>
            <a:ext cx="9429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Read cycle</a:t>
            </a:r>
            <a:endParaRPr lang="en-US" altLang="en-US"/>
          </a:p>
        </p:txBody>
      </p:sp>
      <p:sp>
        <p:nvSpPr>
          <p:cNvPr id="55302" name="Rectangle 13"/>
          <p:cNvSpPr>
            <a:spLocks noChangeArrowheads="1"/>
          </p:cNvSpPr>
          <p:nvPr/>
        </p:nvSpPr>
        <p:spPr bwMode="auto">
          <a:xfrm>
            <a:off x="1563688" y="3698875"/>
            <a:ext cx="5524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Clock</a:t>
            </a:r>
            <a:endParaRPr lang="en-US" altLang="en-US"/>
          </a:p>
        </p:txBody>
      </p:sp>
      <p:sp>
        <p:nvSpPr>
          <p:cNvPr id="55303" name="Rectangle 14"/>
          <p:cNvSpPr>
            <a:spLocks noChangeArrowheads="1"/>
          </p:cNvSpPr>
          <p:nvPr/>
        </p:nvSpPr>
        <p:spPr bwMode="auto">
          <a:xfrm>
            <a:off x="1373188" y="4189413"/>
            <a:ext cx="7429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Address</a:t>
            </a:r>
            <a:endParaRPr lang="en-US" altLang="en-US"/>
          </a:p>
        </p:txBody>
      </p:sp>
      <p:sp>
        <p:nvSpPr>
          <p:cNvPr id="55304" name="Rectangle 15"/>
          <p:cNvSpPr>
            <a:spLocks noChangeArrowheads="1"/>
          </p:cNvSpPr>
          <p:nvPr/>
        </p:nvSpPr>
        <p:spPr bwMode="auto">
          <a:xfrm>
            <a:off x="1347788" y="4600575"/>
            <a:ext cx="7620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Memory</a:t>
            </a:r>
            <a:endParaRPr lang="en-US" altLang="en-US"/>
          </a:p>
        </p:txBody>
      </p:sp>
      <p:sp>
        <p:nvSpPr>
          <p:cNvPr id="55305" name="Rectangle 16"/>
          <p:cNvSpPr>
            <a:spLocks noChangeArrowheads="1"/>
          </p:cNvSpPr>
          <p:nvPr/>
        </p:nvSpPr>
        <p:spPr bwMode="auto">
          <a:xfrm>
            <a:off x="1347788" y="4757738"/>
            <a:ext cx="6127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enable</a:t>
            </a:r>
            <a:endParaRPr lang="en-US" altLang="en-US"/>
          </a:p>
        </p:txBody>
      </p:sp>
      <p:sp>
        <p:nvSpPr>
          <p:cNvPr id="55306" name="Line 17"/>
          <p:cNvSpPr>
            <a:spLocks noChangeShapeType="1"/>
          </p:cNvSpPr>
          <p:nvPr/>
        </p:nvSpPr>
        <p:spPr bwMode="auto">
          <a:xfrm>
            <a:off x="1590675" y="5294313"/>
            <a:ext cx="336550" cy="1587"/>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55307" name="Rectangle 18"/>
          <p:cNvSpPr>
            <a:spLocks noChangeArrowheads="1"/>
          </p:cNvSpPr>
          <p:nvPr/>
        </p:nvSpPr>
        <p:spPr bwMode="auto">
          <a:xfrm>
            <a:off x="1525588" y="5097463"/>
            <a:ext cx="5619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Read/</a:t>
            </a:r>
            <a:endParaRPr lang="en-US" altLang="en-US"/>
          </a:p>
        </p:txBody>
      </p:sp>
      <p:sp>
        <p:nvSpPr>
          <p:cNvPr id="55308" name="Rectangle 19"/>
          <p:cNvSpPr>
            <a:spLocks noChangeArrowheads="1"/>
          </p:cNvSpPr>
          <p:nvPr/>
        </p:nvSpPr>
        <p:spPr bwMode="auto">
          <a:xfrm>
            <a:off x="1536700" y="5256213"/>
            <a:ext cx="5429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Write</a:t>
            </a:r>
            <a:endParaRPr lang="en-US" altLang="en-US"/>
          </a:p>
        </p:txBody>
      </p:sp>
      <p:sp>
        <p:nvSpPr>
          <p:cNvPr id="55309" name="Rectangle 20"/>
          <p:cNvSpPr>
            <a:spLocks noChangeArrowheads="1"/>
          </p:cNvSpPr>
          <p:nvPr/>
        </p:nvSpPr>
        <p:spPr bwMode="auto">
          <a:xfrm>
            <a:off x="1462088" y="5611813"/>
            <a:ext cx="4826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Data</a:t>
            </a:r>
            <a:endParaRPr lang="en-US" altLang="en-US"/>
          </a:p>
        </p:txBody>
      </p:sp>
      <p:sp>
        <p:nvSpPr>
          <p:cNvPr id="55310" name="Rectangle 21"/>
          <p:cNvSpPr>
            <a:spLocks noChangeArrowheads="1"/>
          </p:cNvSpPr>
          <p:nvPr/>
        </p:nvSpPr>
        <p:spPr bwMode="auto">
          <a:xfrm>
            <a:off x="1462088" y="5768975"/>
            <a:ext cx="6096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output</a:t>
            </a:r>
            <a:endParaRPr lang="en-US" altLang="en-US"/>
          </a:p>
        </p:txBody>
      </p:sp>
      <p:sp>
        <p:nvSpPr>
          <p:cNvPr id="55311" name="Freeform 22"/>
          <p:cNvSpPr>
            <a:spLocks/>
          </p:cNvSpPr>
          <p:nvPr/>
        </p:nvSpPr>
        <p:spPr bwMode="auto">
          <a:xfrm>
            <a:off x="2101850" y="3744913"/>
            <a:ext cx="5689600" cy="254000"/>
          </a:xfrm>
          <a:custGeom>
            <a:avLst/>
            <a:gdLst>
              <a:gd name="T0" fmla="*/ 0 w 3584"/>
              <a:gd name="T1" fmla="*/ 2147483647 h 160"/>
              <a:gd name="T2" fmla="*/ 2147483647 w 3584"/>
              <a:gd name="T3" fmla="*/ 2147483647 h 160"/>
              <a:gd name="T4" fmla="*/ 2147483647 w 3584"/>
              <a:gd name="T5" fmla="*/ 0 h 160"/>
              <a:gd name="T6" fmla="*/ 2147483647 w 3584"/>
              <a:gd name="T7" fmla="*/ 0 h 160"/>
              <a:gd name="T8" fmla="*/ 2147483647 w 3584"/>
              <a:gd name="T9" fmla="*/ 2147483647 h 160"/>
              <a:gd name="T10" fmla="*/ 2147483647 w 3584"/>
              <a:gd name="T11" fmla="*/ 2147483647 h 160"/>
              <a:gd name="T12" fmla="*/ 2147483647 w 3584"/>
              <a:gd name="T13" fmla="*/ 0 h 160"/>
              <a:gd name="T14" fmla="*/ 2147483647 w 3584"/>
              <a:gd name="T15" fmla="*/ 0 h 160"/>
              <a:gd name="T16" fmla="*/ 2147483647 w 3584"/>
              <a:gd name="T17" fmla="*/ 2147483647 h 160"/>
              <a:gd name="T18" fmla="*/ 2147483647 w 3584"/>
              <a:gd name="T19" fmla="*/ 2147483647 h 160"/>
              <a:gd name="T20" fmla="*/ 2147483647 w 3584"/>
              <a:gd name="T21" fmla="*/ 0 h 160"/>
              <a:gd name="T22" fmla="*/ 2147483647 w 3584"/>
              <a:gd name="T23" fmla="*/ 0 h 160"/>
              <a:gd name="T24" fmla="*/ 2147483647 w 3584"/>
              <a:gd name="T25" fmla="*/ 2147483647 h 160"/>
              <a:gd name="T26" fmla="*/ 2147483647 w 3584"/>
              <a:gd name="T27" fmla="*/ 2147483647 h 160"/>
              <a:gd name="T28" fmla="*/ 2147483647 w 3584"/>
              <a:gd name="T29" fmla="*/ 0 h 160"/>
              <a:gd name="T30" fmla="*/ 2147483647 w 3584"/>
              <a:gd name="T31" fmla="*/ 0 h 160"/>
              <a:gd name="T32" fmla="*/ 2147483647 w 3584"/>
              <a:gd name="T33" fmla="*/ 2147483647 h 160"/>
              <a:gd name="T34" fmla="*/ 2147483647 w 3584"/>
              <a:gd name="T35" fmla="*/ 2147483647 h 160"/>
              <a:gd name="T36" fmla="*/ 2147483647 w 3584"/>
              <a:gd name="T37" fmla="*/ 0 h 160"/>
              <a:gd name="T38" fmla="*/ 2147483647 w 3584"/>
              <a:gd name="T39" fmla="*/ 0 h 160"/>
              <a:gd name="T40" fmla="*/ 2147483647 w 3584"/>
              <a:gd name="T41" fmla="*/ 2147483647 h 1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84" h="160">
                <a:moveTo>
                  <a:pt x="0" y="160"/>
                </a:moveTo>
                <a:lnTo>
                  <a:pt x="120" y="160"/>
                </a:lnTo>
                <a:lnTo>
                  <a:pt x="208" y="0"/>
                </a:lnTo>
                <a:lnTo>
                  <a:pt x="510" y="0"/>
                </a:lnTo>
                <a:lnTo>
                  <a:pt x="598" y="160"/>
                </a:lnTo>
                <a:lnTo>
                  <a:pt x="864" y="160"/>
                </a:lnTo>
                <a:lnTo>
                  <a:pt x="952" y="0"/>
                </a:lnTo>
                <a:lnTo>
                  <a:pt x="1252" y="0"/>
                </a:lnTo>
                <a:lnTo>
                  <a:pt x="1340" y="160"/>
                </a:lnTo>
                <a:lnTo>
                  <a:pt x="1606" y="160"/>
                </a:lnTo>
                <a:lnTo>
                  <a:pt x="1700" y="0"/>
                </a:lnTo>
                <a:lnTo>
                  <a:pt x="2000" y="0"/>
                </a:lnTo>
                <a:lnTo>
                  <a:pt x="2088" y="160"/>
                </a:lnTo>
                <a:lnTo>
                  <a:pt x="2354" y="160"/>
                </a:lnTo>
                <a:lnTo>
                  <a:pt x="2446" y="0"/>
                </a:lnTo>
                <a:lnTo>
                  <a:pt x="2746" y="0"/>
                </a:lnTo>
                <a:lnTo>
                  <a:pt x="2836" y="160"/>
                </a:lnTo>
                <a:lnTo>
                  <a:pt x="3102" y="160"/>
                </a:lnTo>
                <a:lnTo>
                  <a:pt x="3194" y="0"/>
                </a:lnTo>
                <a:lnTo>
                  <a:pt x="3494" y="0"/>
                </a:lnTo>
                <a:lnTo>
                  <a:pt x="3584" y="160"/>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5312" name="Freeform 23"/>
          <p:cNvSpPr>
            <a:spLocks/>
          </p:cNvSpPr>
          <p:nvPr/>
        </p:nvSpPr>
        <p:spPr bwMode="auto">
          <a:xfrm>
            <a:off x="2101850" y="4675188"/>
            <a:ext cx="5661025" cy="254000"/>
          </a:xfrm>
          <a:custGeom>
            <a:avLst/>
            <a:gdLst>
              <a:gd name="T0" fmla="*/ 0 w 3566"/>
              <a:gd name="T1" fmla="*/ 2147483647 h 160"/>
              <a:gd name="T2" fmla="*/ 2147483647 w 3566"/>
              <a:gd name="T3" fmla="*/ 2147483647 h 160"/>
              <a:gd name="T4" fmla="*/ 2147483647 w 3566"/>
              <a:gd name="T5" fmla="*/ 0 h 160"/>
              <a:gd name="T6" fmla="*/ 2147483647 w 3566"/>
              <a:gd name="T7" fmla="*/ 0 h 160"/>
              <a:gd name="T8" fmla="*/ 2147483647 w 3566"/>
              <a:gd name="T9" fmla="*/ 2147483647 h 160"/>
              <a:gd name="T10" fmla="*/ 2147483647 w 3566"/>
              <a:gd name="T11" fmla="*/ 2147483647 h 1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6" h="160">
                <a:moveTo>
                  <a:pt x="0" y="160"/>
                </a:moveTo>
                <a:lnTo>
                  <a:pt x="120" y="160"/>
                </a:lnTo>
                <a:lnTo>
                  <a:pt x="208" y="0"/>
                </a:lnTo>
                <a:lnTo>
                  <a:pt x="3068" y="0"/>
                </a:lnTo>
                <a:lnTo>
                  <a:pt x="3156" y="160"/>
                </a:lnTo>
                <a:lnTo>
                  <a:pt x="3566" y="160"/>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5313" name="Line 24"/>
          <p:cNvSpPr>
            <a:spLocks noChangeShapeType="1"/>
          </p:cNvSpPr>
          <p:nvPr/>
        </p:nvSpPr>
        <p:spPr bwMode="auto">
          <a:xfrm>
            <a:off x="2101850" y="5189538"/>
            <a:ext cx="5661025" cy="1587"/>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55314" name="Line 25"/>
          <p:cNvSpPr>
            <a:spLocks noChangeShapeType="1"/>
          </p:cNvSpPr>
          <p:nvPr/>
        </p:nvSpPr>
        <p:spPr bwMode="auto">
          <a:xfrm>
            <a:off x="2406650" y="3595688"/>
            <a:ext cx="1025525" cy="1587"/>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55315" name="Freeform 26"/>
          <p:cNvSpPr>
            <a:spLocks/>
          </p:cNvSpPr>
          <p:nvPr/>
        </p:nvSpPr>
        <p:spPr bwMode="auto">
          <a:xfrm>
            <a:off x="3406775" y="3563938"/>
            <a:ext cx="101600" cy="63500"/>
          </a:xfrm>
          <a:custGeom>
            <a:avLst/>
            <a:gdLst>
              <a:gd name="T0" fmla="*/ 2147483647 w 32"/>
              <a:gd name="T1" fmla="*/ 2147483647 h 20"/>
              <a:gd name="T2" fmla="*/ 0 w 32"/>
              <a:gd name="T3" fmla="*/ 2147483647 h 20"/>
              <a:gd name="T4" fmla="*/ 0 w 32"/>
              <a:gd name="T5" fmla="*/ 0 h 20"/>
              <a:gd name="T6" fmla="*/ 2147483647 w 32"/>
              <a:gd name="T7" fmla="*/ 2147483647 h 20"/>
              <a:gd name="T8" fmla="*/ 2147483647 w 32"/>
              <a:gd name="T9" fmla="*/ 2147483647 h 20"/>
              <a:gd name="T10" fmla="*/ 2147483647 w 32"/>
              <a:gd name="T11" fmla="*/ 2147483647 h 20"/>
              <a:gd name="T12" fmla="*/ 0 w 32"/>
              <a:gd name="T13" fmla="*/ 2147483647 h 20"/>
              <a:gd name="T14" fmla="*/ 0 w 32"/>
              <a:gd name="T15" fmla="*/ 2147483647 h 20"/>
              <a:gd name="T16" fmla="*/ 2147483647 w 32"/>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20">
                <a:moveTo>
                  <a:pt x="6" y="10"/>
                </a:moveTo>
                <a:cubicBezTo>
                  <a:pt x="0" y="1"/>
                  <a:pt x="0" y="1"/>
                  <a:pt x="0" y="1"/>
                </a:cubicBezTo>
                <a:cubicBezTo>
                  <a:pt x="0" y="0"/>
                  <a:pt x="0" y="0"/>
                  <a:pt x="0" y="0"/>
                </a:cubicBezTo>
                <a:cubicBezTo>
                  <a:pt x="16" y="6"/>
                  <a:pt x="16" y="6"/>
                  <a:pt x="16" y="6"/>
                </a:cubicBezTo>
                <a:cubicBezTo>
                  <a:pt x="21" y="8"/>
                  <a:pt x="26" y="9"/>
                  <a:pt x="32" y="10"/>
                </a:cubicBezTo>
                <a:cubicBezTo>
                  <a:pt x="26" y="11"/>
                  <a:pt x="21" y="12"/>
                  <a:pt x="16" y="14"/>
                </a:cubicBezTo>
                <a:cubicBezTo>
                  <a:pt x="0" y="20"/>
                  <a:pt x="0" y="20"/>
                  <a:pt x="0" y="20"/>
                </a:cubicBezTo>
                <a:cubicBezTo>
                  <a:pt x="0" y="19"/>
                  <a:pt x="0" y="19"/>
                  <a:pt x="0" y="19"/>
                </a:cubicBezTo>
                <a:lnTo>
                  <a:pt x="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5316" name="Freeform 27"/>
          <p:cNvSpPr>
            <a:spLocks/>
          </p:cNvSpPr>
          <p:nvPr/>
        </p:nvSpPr>
        <p:spPr bwMode="auto">
          <a:xfrm>
            <a:off x="2330450" y="3563938"/>
            <a:ext cx="101600" cy="63500"/>
          </a:xfrm>
          <a:custGeom>
            <a:avLst/>
            <a:gdLst>
              <a:gd name="T0" fmla="*/ 2147483647 w 32"/>
              <a:gd name="T1" fmla="*/ 2147483647 h 20"/>
              <a:gd name="T2" fmla="*/ 2147483647 w 32"/>
              <a:gd name="T3" fmla="*/ 2147483647 h 20"/>
              <a:gd name="T4" fmla="*/ 2147483647 w 32"/>
              <a:gd name="T5" fmla="*/ 2147483647 h 20"/>
              <a:gd name="T6" fmla="*/ 2147483647 w 32"/>
              <a:gd name="T7" fmla="*/ 2147483647 h 20"/>
              <a:gd name="T8" fmla="*/ 0 w 32"/>
              <a:gd name="T9" fmla="*/ 2147483647 h 20"/>
              <a:gd name="T10" fmla="*/ 2147483647 w 32"/>
              <a:gd name="T11" fmla="*/ 2147483647 h 20"/>
              <a:gd name="T12" fmla="*/ 2147483647 w 32"/>
              <a:gd name="T13" fmla="*/ 0 h 20"/>
              <a:gd name="T14" fmla="*/ 2147483647 w 32"/>
              <a:gd name="T15" fmla="*/ 0 h 20"/>
              <a:gd name="T16" fmla="*/ 2147483647 w 32"/>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20">
                <a:moveTo>
                  <a:pt x="26" y="10"/>
                </a:moveTo>
                <a:cubicBezTo>
                  <a:pt x="32" y="19"/>
                  <a:pt x="32" y="19"/>
                  <a:pt x="32" y="19"/>
                </a:cubicBezTo>
                <a:cubicBezTo>
                  <a:pt x="32" y="20"/>
                  <a:pt x="32" y="20"/>
                  <a:pt x="32" y="20"/>
                </a:cubicBezTo>
                <a:cubicBezTo>
                  <a:pt x="16" y="14"/>
                  <a:pt x="16" y="14"/>
                  <a:pt x="16" y="14"/>
                </a:cubicBezTo>
                <a:cubicBezTo>
                  <a:pt x="11" y="12"/>
                  <a:pt x="6" y="11"/>
                  <a:pt x="0" y="10"/>
                </a:cubicBezTo>
                <a:cubicBezTo>
                  <a:pt x="6" y="9"/>
                  <a:pt x="11" y="8"/>
                  <a:pt x="16" y="6"/>
                </a:cubicBezTo>
                <a:cubicBezTo>
                  <a:pt x="32" y="0"/>
                  <a:pt x="32" y="0"/>
                  <a:pt x="32" y="0"/>
                </a:cubicBezTo>
                <a:cubicBezTo>
                  <a:pt x="32" y="0"/>
                  <a:pt x="32" y="0"/>
                  <a:pt x="32" y="0"/>
                </a:cubicBezTo>
                <a:lnTo>
                  <a:pt x="2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5317" name="Freeform 28"/>
          <p:cNvSpPr>
            <a:spLocks/>
          </p:cNvSpPr>
          <p:nvPr/>
        </p:nvSpPr>
        <p:spPr bwMode="auto">
          <a:xfrm>
            <a:off x="2743200" y="3522663"/>
            <a:ext cx="352425" cy="146050"/>
          </a:xfrm>
          <a:custGeom>
            <a:avLst/>
            <a:gdLst>
              <a:gd name="T0" fmla="*/ 2147483647 w 222"/>
              <a:gd name="T1" fmla="*/ 0 h 92"/>
              <a:gd name="T2" fmla="*/ 0 w 222"/>
              <a:gd name="T3" fmla="*/ 0 h 92"/>
              <a:gd name="T4" fmla="*/ 0 w 222"/>
              <a:gd name="T5" fmla="*/ 2147483647 h 92"/>
              <a:gd name="T6" fmla="*/ 2147483647 w 222"/>
              <a:gd name="T7" fmla="*/ 2147483647 h 92"/>
              <a:gd name="T8" fmla="*/ 2147483647 w 222"/>
              <a:gd name="T9" fmla="*/ 0 h 92"/>
              <a:gd name="T10" fmla="*/ 2147483647 w 222"/>
              <a:gd name="T11" fmla="*/ 0 h 92"/>
              <a:gd name="T12" fmla="*/ 2147483647 w 222"/>
              <a:gd name="T13" fmla="*/ 0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2" h="92">
                <a:moveTo>
                  <a:pt x="222" y="0"/>
                </a:moveTo>
                <a:lnTo>
                  <a:pt x="0" y="0"/>
                </a:lnTo>
                <a:lnTo>
                  <a:pt x="0" y="92"/>
                </a:lnTo>
                <a:lnTo>
                  <a:pt x="222" y="92"/>
                </a:lnTo>
                <a:lnTo>
                  <a:pt x="2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5318" name="Rectangle 29"/>
          <p:cNvSpPr>
            <a:spLocks noChangeArrowheads="1"/>
          </p:cNvSpPr>
          <p:nvPr/>
        </p:nvSpPr>
        <p:spPr bwMode="auto">
          <a:xfrm>
            <a:off x="2724150" y="3473450"/>
            <a:ext cx="4889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20 ns</a:t>
            </a:r>
            <a:endParaRPr lang="en-US" altLang="en-US"/>
          </a:p>
        </p:txBody>
      </p:sp>
      <p:sp>
        <p:nvSpPr>
          <p:cNvPr id="55319" name="Rectangle 30"/>
          <p:cNvSpPr>
            <a:spLocks noChangeArrowheads="1"/>
          </p:cNvSpPr>
          <p:nvPr/>
        </p:nvSpPr>
        <p:spPr bwMode="auto">
          <a:xfrm>
            <a:off x="2568575" y="3721100"/>
            <a:ext cx="3079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T1</a:t>
            </a:r>
            <a:endParaRPr lang="en-US" altLang="en-US"/>
          </a:p>
        </p:txBody>
      </p:sp>
      <p:sp>
        <p:nvSpPr>
          <p:cNvPr id="55320" name="Rectangle 31"/>
          <p:cNvSpPr>
            <a:spLocks noChangeArrowheads="1"/>
          </p:cNvSpPr>
          <p:nvPr/>
        </p:nvSpPr>
        <p:spPr bwMode="auto">
          <a:xfrm>
            <a:off x="3740150" y="3721100"/>
            <a:ext cx="3079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T2</a:t>
            </a:r>
            <a:endParaRPr lang="en-US" altLang="en-US"/>
          </a:p>
        </p:txBody>
      </p:sp>
      <p:sp>
        <p:nvSpPr>
          <p:cNvPr id="55321" name="Rectangle 32"/>
          <p:cNvSpPr>
            <a:spLocks noChangeArrowheads="1"/>
          </p:cNvSpPr>
          <p:nvPr/>
        </p:nvSpPr>
        <p:spPr bwMode="auto">
          <a:xfrm>
            <a:off x="4932363" y="3721100"/>
            <a:ext cx="3079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T3</a:t>
            </a:r>
            <a:endParaRPr lang="en-US" altLang="en-US"/>
          </a:p>
        </p:txBody>
      </p:sp>
      <p:sp>
        <p:nvSpPr>
          <p:cNvPr id="55322" name="Rectangle 33"/>
          <p:cNvSpPr>
            <a:spLocks noChangeArrowheads="1"/>
          </p:cNvSpPr>
          <p:nvPr/>
        </p:nvSpPr>
        <p:spPr bwMode="auto">
          <a:xfrm>
            <a:off x="6119813" y="3721100"/>
            <a:ext cx="3079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dirty="0">
                <a:solidFill>
                  <a:srgbClr val="000000"/>
                </a:solidFill>
                <a:latin typeface="TimesTen"/>
              </a:rPr>
              <a:t>T4</a:t>
            </a:r>
            <a:endParaRPr lang="en-US" altLang="en-US" dirty="0"/>
          </a:p>
        </p:txBody>
      </p:sp>
      <p:sp>
        <p:nvSpPr>
          <p:cNvPr id="55323" name="Rectangle 34"/>
          <p:cNvSpPr>
            <a:spLocks noChangeArrowheads="1"/>
          </p:cNvSpPr>
          <p:nvPr/>
        </p:nvSpPr>
        <p:spPr bwMode="auto">
          <a:xfrm>
            <a:off x="7307263" y="3721100"/>
            <a:ext cx="3079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T1</a:t>
            </a:r>
            <a:endParaRPr lang="en-US" altLang="en-US"/>
          </a:p>
        </p:txBody>
      </p:sp>
      <p:sp>
        <p:nvSpPr>
          <p:cNvPr id="55324" name="Rectangle 35"/>
          <p:cNvSpPr>
            <a:spLocks noChangeArrowheads="1"/>
          </p:cNvSpPr>
          <p:nvPr/>
        </p:nvSpPr>
        <p:spPr bwMode="auto">
          <a:xfrm>
            <a:off x="4159250" y="4214813"/>
            <a:ext cx="11620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Address valid</a:t>
            </a:r>
            <a:endParaRPr lang="en-US" altLang="en-US"/>
          </a:p>
        </p:txBody>
      </p:sp>
      <p:sp>
        <p:nvSpPr>
          <p:cNvPr id="55325" name="Line 36"/>
          <p:cNvSpPr>
            <a:spLocks noChangeShapeType="1"/>
          </p:cNvSpPr>
          <p:nvPr/>
        </p:nvSpPr>
        <p:spPr bwMode="auto">
          <a:xfrm>
            <a:off x="2387600" y="6145213"/>
            <a:ext cx="3736975" cy="1587"/>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55326" name="Freeform 37"/>
          <p:cNvSpPr>
            <a:spLocks/>
          </p:cNvSpPr>
          <p:nvPr/>
        </p:nvSpPr>
        <p:spPr bwMode="auto">
          <a:xfrm>
            <a:off x="6096000" y="6113463"/>
            <a:ext cx="101600" cy="63500"/>
          </a:xfrm>
          <a:custGeom>
            <a:avLst/>
            <a:gdLst>
              <a:gd name="T0" fmla="*/ 2147483647 w 32"/>
              <a:gd name="T1" fmla="*/ 2147483647 h 20"/>
              <a:gd name="T2" fmla="*/ 0 w 32"/>
              <a:gd name="T3" fmla="*/ 0 h 20"/>
              <a:gd name="T4" fmla="*/ 2147483647 w 32"/>
              <a:gd name="T5" fmla="*/ 0 h 20"/>
              <a:gd name="T6" fmla="*/ 2147483647 w 32"/>
              <a:gd name="T7" fmla="*/ 2147483647 h 20"/>
              <a:gd name="T8" fmla="*/ 2147483647 w 32"/>
              <a:gd name="T9" fmla="*/ 2147483647 h 20"/>
              <a:gd name="T10" fmla="*/ 2147483647 w 32"/>
              <a:gd name="T11" fmla="*/ 2147483647 h 20"/>
              <a:gd name="T12" fmla="*/ 2147483647 w 32"/>
              <a:gd name="T13" fmla="*/ 2147483647 h 20"/>
              <a:gd name="T14" fmla="*/ 0 w 32"/>
              <a:gd name="T15" fmla="*/ 2147483647 h 20"/>
              <a:gd name="T16" fmla="*/ 2147483647 w 32"/>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20">
                <a:moveTo>
                  <a:pt x="6" y="10"/>
                </a:moveTo>
                <a:cubicBezTo>
                  <a:pt x="0" y="0"/>
                  <a:pt x="0" y="0"/>
                  <a:pt x="0" y="0"/>
                </a:cubicBezTo>
                <a:cubicBezTo>
                  <a:pt x="1" y="0"/>
                  <a:pt x="1" y="0"/>
                  <a:pt x="1" y="0"/>
                </a:cubicBezTo>
                <a:cubicBezTo>
                  <a:pt x="16" y="6"/>
                  <a:pt x="16" y="6"/>
                  <a:pt x="16" y="6"/>
                </a:cubicBezTo>
                <a:cubicBezTo>
                  <a:pt x="21" y="8"/>
                  <a:pt x="27" y="9"/>
                  <a:pt x="32" y="10"/>
                </a:cubicBezTo>
                <a:cubicBezTo>
                  <a:pt x="27" y="11"/>
                  <a:pt x="21" y="12"/>
                  <a:pt x="16" y="13"/>
                </a:cubicBezTo>
                <a:cubicBezTo>
                  <a:pt x="1" y="20"/>
                  <a:pt x="1" y="20"/>
                  <a:pt x="1" y="20"/>
                </a:cubicBezTo>
                <a:cubicBezTo>
                  <a:pt x="0" y="19"/>
                  <a:pt x="0" y="19"/>
                  <a:pt x="0" y="19"/>
                </a:cubicBezTo>
                <a:lnTo>
                  <a:pt x="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5327" name="Freeform 38"/>
          <p:cNvSpPr>
            <a:spLocks/>
          </p:cNvSpPr>
          <p:nvPr/>
        </p:nvSpPr>
        <p:spPr bwMode="auto">
          <a:xfrm>
            <a:off x="2311400" y="6113463"/>
            <a:ext cx="101600" cy="63500"/>
          </a:xfrm>
          <a:custGeom>
            <a:avLst/>
            <a:gdLst>
              <a:gd name="T0" fmla="*/ 2147483647 w 32"/>
              <a:gd name="T1" fmla="*/ 2147483647 h 20"/>
              <a:gd name="T2" fmla="*/ 2147483647 w 32"/>
              <a:gd name="T3" fmla="*/ 2147483647 h 20"/>
              <a:gd name="T4" fmla="*/ 2147483647 w 32"/>
              <a:gd name="T5" fmla="*/ 2147483647 h 20"/>
              <a:gd name="T6" fmla="*/ 2147483647 w 32"/>
              <a:gd name="T7" fmla="*/ 2147483647 h 20"/>
              <a:gd name="T8" fmla="*/ 0 w 32"/>
              <a:gd name="T9" fmla="*/ 2147483647 h 20"/>
              <a:gd name="T10" fmla="*/ 2147483647 w 32"/>
              <a:gd name="T11" fmla="*/ 2147483647 h 20"/>
              <a:gd name="T12" fmla="*/ 2147483647 w 32"/>
              <a:gd name="T13" fmla="*/ 0 h 20"/>
              <a:gd name="T14" fmla="*/ 2147483647 w 32"/>
              <a:gd name="T15" fmla="*/ 0 h 20"/>
              <a:gd name="T16" fmla="*/ 2147483647 w 32"/>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20">
                <a:moveTo>
                  <a:pt x="26" y="10"/>
                </a:moveTo>
                <a:cubicBezTo>
                  <a:pt x="32" y="19"/>
                  <a:pt x="32" y="19"/>
                  <a:pt x="32" y="19"/>
                </a:cubicBezTo>
                <a:cubicBezTo>
                  <a:pt x="32" y="20"/>
                  <a:pt x="32" y="20"/>
                  <a:pt x="32" y="20"/>
                </a:cubicBezTo>
                <a:cubicBezTo>
                  <a:pt x="16" y="13"/>
                  <a:pt x="16" y="13"/>
                  <a:pt x="16" y="13"/>
                </a:cubicBezTo>
                <a:cubicBezTo>
                  <a:pt x="11" y="12"/>
                  <a:pt x="6" y="11"/>
                  <a:pt x="0" y="10"/>
                </a:cubicBezTo>
                <a:cubicBezTo>
                  <a:pt x="6" y="9"/>
                  <a:pt x="11" y="8"/>
                  <a:pt x="16" y="6"/>
                </a:cubicBezTo>
                <a:cubicBezTo>
                  <a:pt x="32" y="0"/>
                  <a:pt x="32" y="0"/>
                  <a:pt x="32" y="0"/>
                </a:cubicBezTo>
                <a:cubicBezTo>
                  <a:pt x="32" y="0"/>
                  <a:pt x="32" y="0"/>
                  <a:pt x="32" y="0"/>
                </a:cubicBezTo>
                <a:lnTo>
                  <a:pt x="2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5328" name="Freeform 39"/>
          <p:cNvSpPr>
            <a:spLocks/>
          </p:cNvSpPr>
          <p:nvPr/>
        </p:nvSpPr>
        <p:spPr bwMode="auto">
          <a:xfrm>
            <a:off x="4079875" y="6072188"/>
            <a:ext cx="352425" cy="146050"/>
          </a:xfrm>
          <a:custGeom>
            <a:avLst/>
            <a:gdLst>
              <a:gd name="T0" fmla="*/ 2147483647 w 222"/>
              <a:gd name="T1" fmla="*/ 0 h 92"/>
              <a:gd name="T2" fmla="*/ 0 w 222"/>
              <a:gd name="T3" fmla="*/ 0 h 92"/>
              <a:gd name="T4" fmla="*/ 0 w 222"/>
              <a:gd name="T5" fmla="*/ 2147483647 h 92"/>
              <a:gd name="T6" fmla="*/ 2147483647 w 222"/>
              <a:gd name="T7" fmla="*/ 2147483647 h 92"/>
              <a:gd name="T8" fmla="*/ 2147483647 w 222"/>
              <a:gd name="T9" fmla="*/ 0 h 92"/>
              <a:gd name="T10" fmla="*/ 2147483647 w 222"/>
              <a:gd name="T11" fmla="*/ 0 h 92"/>
              <a:gd name="T12" fmla="*/ 2147483647 w 222"/>
              <a:gd name="T13" fmla="*/ 0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2" h="92">
                <a:moveTo>
                  <a:pt x="222" y="0"/>
                </a:moveTo>
                <a:lnTo>
                  <a:pt x="0" y="0"/>
                </a:lnTo>
                <a:lnTo>
                  <a:pt x="0" y="92"/>
                </a:lnTo>
                <a:lnTo>
                  <a:pt x="222" y="92"/>
                </a:lnTo>
                <a:lnTo>
                  <a:pt x="2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5329" name="Rectangle 40"/>
          <p:cNvSpPr>
            <a:spLocks noChangeArrowheads="1"/>
          </p:cNvSpPr>
          <p:nvPr/>
        </p:nvSpPr>
        <p:spPr bwMode="auto">
          <a:xfrm>
            <a:off x="4059238" y="6022975"/>
            <a:ext cx="4889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65 ns</a:t>
            </a:r>
            <a:endParaRPr lang="en-US" altLang="en-US"/>
          </a:p>
        </p:txBody>
      </p:sp>
      <p:sp>
        <p:nvSpPr>
          <p:cNvPr id="55330" name="Freeform 41"/>
          <p:cNvSpPr>
            <a:spLocks/>
          </p:cNvSpPr>
          <p:nvPr/>
        </p:nvSpPr>
        <p:spPr bwMode="auto">
          <a:xfrm>
            <a:off x="2101850" y="4211638"/>
            <a:ext cx="260350" cy="254000"/>
          </a:xfrm>
          <a:custGeom>
            <a:avLst/>
            <a:gdLst>
              <a:gd name="T0" fmla="*/ 2147483647 w 164"/>
              <a:gd name="T1" fmla="*/ 2147483647 h 160"/>
              <a:gd name="T2" fmla="*/ 2147483647 w 164"/>
              <a:gd name="T3" fmla="*/ 2147483647 h 160"/>
              <a:gd name="T4" fmla="*/ 0 w 164"/>
              <a:gd name="T5" fmla="*/ 2147483647 h 160"/>
              <a:gd name="T6" fmla="*/ 0 w 164"/>
              <a:gd name="T7" fmla="*/ 0 h 160"/>
              <a:gd name="T8" fmla="*/ 2147483647 w 164"/>
              <a:gd name="T9" fmla="*/ 0 h 160"/>
              <a:gd name="T10" fmla="*/ 2147483647 w 164"/>
              <a:gd name="T11" fmla="*/ 2147483647 h 160"/>
              <a:gd name="T12" fmla="*/ 2147483647 w 164"/>
              <a:gd name="T13" fmla="*/ 2147483647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0">
                <a:moveTo>
                  <a:pt x="164" y="78"/>
                </a:moveTo>
                <a:lnTo>
                  <a:pt x="120" y="160"/>
                </a:lnTo>
                <a:lnTo>
                  <a:pt x="0" y="160"/>
                </a:lnTo>
                <a:lnTo>
                  <a:pt x="0" y="0"/>
                </a:lnTo>
                <a:lnTo>
                  <a:pt x="120" y="0"/>
                </a:lnTo>
                <a:lnTo>
                  <a:pt x="164" y="78"/>
                </a:lnTo>
                <a:close/>
              </a:path>
            </a:pathLst>
          </a:custGeom>
          <a:solidFill>
            <a:schemeClr val="hlink"/>
          </a:solidFill>
          <a:ln w="9525" cap="flat">
            <a:solidFill>
              <a:srgbClr val="000000"/>
            </a:solidFill>
            <a:prstDash val="solid"/>
            <a:miter lim="800000"/>
            <a:headEnd/>
            <a:tailEnd/>
          </a:ln>
        </p:spPr>
        <p:txBody>
          <a:bodyPr/>
          <a:lstStyle/>
          <a:p>
            <a:endParaRPr lang="ar-EG"/>
          </a:p>
        </p:txBody>
      </p:sp>
      <p:sp>
        <p:nvSpPr>
          <p:cNvPr id="55331" name="Freeform 42"/>
          <p:cNvSpPr>
            <a:spLocks/>
          </p:cNvSpPr>
          <p:nvPr/>
        </p:nvSpPr>
        <p:spPr bwMode="auto">
          <a:xfrm>
            <a:off x="7083425" y="4214813"/>
            <a:ext cx="679450" cy="254000"/>
          </a:xfrm>
          <a:custGeom>
            <a:avLst/>
            <a:gdLst>
              <a:gd name="T0" fmla="*/ 2147483647 w 428"/>
              <a:gd name="T1" fmla="*/ 0 h 160"/>
              <a:gd name="T2" fmla="*/ 2147483647 w 428"/>
              <a:gd name="T3" fmla="*/ 2147483647 h 160"/>
              <a:gd name="T4" fmla="*/ 2147483647 w 428"/>
              <a:gd name="T5" fmla="*/ 2147483647 h 160"/>
              <a:gd name="T6" fmla="*/ 0 w 428"/>
              <a:gd name="T7" fmla="*/ 2147483647 h 160"/>
              <a:gd name="T8" fmla="*/ 2147483647 w 428"/>
              <a:gd name="T9" fmla="*/ 2147483647 h 160"/>
              <a:gd name="T10" fmla="*/ 2147483647 w 428"/>
              <a:gd name="T11" fmla="*/ 2147483647 h 160"/>
              <a:gd name="T12" fmla="*/ 2147483647 w 428"/>
              <a:gd name="T13" fmla="*/ 0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8" h="160">
                <a:moveTo>
                  <a:pt x="428" y="0"/>
                </a:moveTo>
                <a:lnTo>
                  <a:pt x="426" y="158"/>
                </a:lnTo>
                <a:lnTo>
                  <a:pt x="46" y="160"/>
                </a:lnTo>
                <a:lnTo>
                  <a:pt x="0" y="72"/>
                </a:lnTo>
                <a:lnTo>
                  <a:pt x="42" y="2"/>
                </a:lnTo>
                <a:lnTo>
                  <a:pt x="428" y="2"/>
                </a:lnTo>
                <a:lnTo>
                  <a:pt x="428"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5332" name="Freeform 43"/>
          <p:cNvSpPr>
            <a:spLocks/>
          </p:cNvSpPr>
          <p:nvPr/>
        </p:nvSpPr>
        <p:spPr bwMode="auto">
          <a:xfrm>
            <a:off x="7083425" y="4214813"/>
            <a:ext cx="679450" cy="254000"/>
          </a:xfrm>
          <a:custGeom>
            <a:avLst/>
            <a:gdLst>
              <a:gd name="T0" fmla="*/ 2147483647 w 428"/>
              <a:gd name="T1" fmla="*/ 0 h 160"/>
              <a:gd name="T2" fmla="*/ 2147483647 w 428"/>
              <a:gd name="T3" fmla="*/ 2147483647 h 160"/>
              <a:gd name="T4" fmla="*/ 2147483647 w 428"/>
              <a:gd name="T5" fmla="*/ 2147483647 h 160"/>
              <a:gd name="T6" fmla="*/ 0 w 428"/>
              <a:gd name="T7" fmla="*/ 2147483647 h 160"/>
              <a:gd name="T8" fmla="*/ 2147483647 w 428"/>
              <a:gd name="T9" fmla="*/ 2147483647 h 160"/>
              <a:gd name="T10" fmla="*/ 2147483647 w 428"/>
              <a:gd name="T11" fmla="*/ 2147483647 h 1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160">
                <a:moveTo>
                  <a:pt x="428" y="0"/>
                </a:moveTo>
                <a:lnTo>
                  <a:pt x="426" y="158"/>
                </a:lnTo>
                <a:lnTo>
                  <a:pt x="46" y="160"/>
                </a:lnTo>
                <a:lnTo>
                  <a:pt x="0" y="72"/>
                </a:lnTo>
                <a:lnTo>
                  <a:pt x="42" y="2"/>
                </a:lnTo>
                <a:lnTo>
                  <a:pt x="428" y="2"/>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5333" name="Freeform 44"/>
          <p:cNvSpPr>
            <a:spLocks/>
          </p:cNvSpPr>
          <p:nvPr/>
        </p:nvSpPr>
        <p:spPr bwMode="auto">
          <a:xfrm>
            <a:off x="2292350" y="4208463"/>
            <a:ext cx="4791075" cy="254000"/>
          </a:xfrm>
          <a:custGeom>
            <a:avLst/>
            <a:gdLst>
              <a:gd name="T0" fmla="*/ 0 w 3018"/>
              <a:gd name="T1" fmla="*/ 2147483647 h 160"/>
              <a:gd name="T2" fmla="*/ 2147483647 w 3018"/>
              <a:gd name="T3" fmla="*/ 0 h 160"/>
              <a:gd name="T4" fmla="*/ 2147483647 w 3018"/>
              <a:gd name="T5" fmla="*/ 0 h 160"/>
              <a:gd name="T6" fmla="*/ 2147483647 w 3018"/>
              <a:gd name="T7" fmla="*/ 2147483647 h 160"/>
              <a:gd name="T8" fmla="*/ 2147483647 w 3018"/>
              <a:gd name="T9" fmla="*/ 2147483647 h 160"/>
              <a:gd name="T10" fmla="*/ 2147483647 w 3018"/>
              <a:gd name="T11" fmla="*/ 2147483647 h 160"/>
              <a:gd name="T12" fmla="*/ 0 w 3018"/>
              <a:gd name="T13" fmla="*/ 0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18" h="160">
                <a:moveTo>
                  <a:pt x="0" y="160"/>
                </a:moveTo>
                <a:lnTo>
                  <a:pt x="88" y="0"/>
                </a:lnTo>
                <a:lnTo>
                  <a:pt x="2974" y="0"/>
                </a:lnTo>
                <a:lnTo>
                  <a:pt x="3018" y="76"/>
                </a:lnTo>
                <a:lnTo>
                  <a:pt x="2974" y="160"/>
                </a:lnTo>
                <a:lnTo>
                  <a:pt x="88" y="160"/>
                </a:lnTo>
                <a:lnTo>
                  <a:pt x="0" y="0"/>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5334" name="Freeform 45"/>
          <p:cNvSpPr>
            <a:spLocks/>
          </p:cNvSpPr>
          <p:nvPr/>
        </p:nvSpPr>
        <p:spPr bwMode="auto">
          <a:xfrm>
            <a:off x="7092950" y="5643563"/>
            <a:ext cx="679450" cy="250825"/>
          </a:xfrm>
          <a:custGeom>
            <a:avLst/>
            <a:gdLst>
              <a:gd name="T0" fmla="*/ 2147483647 w 428"/>
              <a:gd name="T1" fmla="*/ 0 h 158"/>
              <a:gd name="T2" fmla="*/ 2147483647 w 428"/>
              <a:gd name="T3" fmla="*/ 2147483647 h 158"/>
              <a:gd name="T4" fmla="*/ 2147483647 w 428"/>
              <a:gd name="T5" fmla="*/ 2147483647 h 158"/>
              <a:gd name="T6" fmla="*/ 0 w 428"/>
              <a:gd name="T7" fmla="*/ 2147483647 h 158"/>
              <a:gd name="T8" fmla="*/ 2147483647 w 428"/>
              <a:gd name="T9" fmla="*/ 0 h 158"/>
              <a:gd name="T10" fmla="*/ 2147483647 w 428"/>
              <a:gd name="T11" fmla="*/ 0 h 158"/>
              <a:gd name="T12" fmla="*/ 2147483647 w 428"/>
              <a:gd name="T13" fmla="*/ 0 h 1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8" h="158">
                <a:moveTo>
                  <a:pt x="428" y="0"/>
                </a:moveTo>
                <a:lnTo>
                  <a:pt x="428" y="158"/>
                </a:lnTo>
                <a:lnTo>
                  <a:pt x="48" y="158"/>
                </a:lnTo>
                <a:lnTo>
                  <a:pt x="0" y="70"/>
                </a:lnTo>
                <a:lnTo>
                  <a:pt x="42" y="0"/>
                </a:lnTo>
                <a:lnTo>
                  <a:pt x="428"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5335" name="Freeform 46"/>
          <p:cNvSpPr>
            <a:spLocks/>
          </p:cNvSpPr>
          <p:nvPr/>
        </p:nvSpPr>
        <p:spPr bwMode="auto">
          <a:xfrm>
            <a:off x="7092950" y="5643563"/>
            <a:ext cx="679450" cy="250825"/>
          </a:xfrm>
          <a:custGeom>
            <a:avLst/>
            <a:gdLst>
              <a:gd name="T0" fmla="*/ 2147483647 w 428"/>
              <a:gd name="T1" fmla="*/ 0 h 158"/>
              <a:gd name="T2" fmla="*/ 2147483647 w 428"/>
              <a:gd name="T3" fmla="*/ 2147483647 h 158"/>
              <a:gd name="T4" fmla="*/ 2147483647 w 428"/>
              <a:gd name="T5" fmla="*/ 2147483647 h 158"/>
              <a:gd name="T6" fmla="*/ 0 w 428"/>
              <a:gd name="T7" fmla="*/ 2147483647 h 158"/>
              <a:gd name="T8" fmla="*/ 2147483647 w 428"/>
              <a:gd name="T9" fmla="*/ 0 h 158"/>
              <a:gd name="T10" fmla="*/ 2147483647 w 428"/>
              <a:gd name="T11" fmla="*/ 0 h 1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158">
                <a:moveTo>
                  <a:pt x="428" y="0"/>
                </a:moveTo>
                <a:lnTo>
                  <a:pt x="428" y="158"/>
                </a:lnTo>
                <a:lnTo>
                  <a:pt x="48" y="158"/>
                </a:lnTo>
                <a:lnTo>
                  <a:pt x="0" y="70"/>
                </a:lnTo>
                <a:lnTo>
                  <a:pt x="42" y="0"/>
                </a:lnTo>
                <a:lnTo>
                  <a:pt x="428" y="0"/>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5336" name="Freeform 47"/>
          <p:cNvSpPr>
            <a:spLocks/>
          </p:cNvSpPr>
          <p:nvPr/>
        </p:nvSpPr>
        <p:spPr bwMode="auto">
          <a:xfrm>
            <a:off x="2101850" y="5640388"/>
            <a:ext cx="4067175" cy="254000"/>
          </a:xfrm>
          <a:custGeom>
            <a:avLst/>
            <a:gdLst>
              <a:gd name="T0" fmla="*/ 2147483647 w 2562"/>
              <a:gd name="T1" fmla="*/ 2147483647 h 160"/>
              <a:gd name="T2" fmla="*/ 0 w 2562"/>
              <a:gd name="T3" fmla="*/ 2147483647 h 160"/>
              <a:gd name="T4" fmla="*/ 0 w 2562"/>
              <a:gd name="T5" fmla="*/ 0 h 160"/>
              <a:gd name="T6" fmla="*/ 2147483647 w 2562"/>
              <a:gd name="T7" fmla="*/ 0 h 160"/>
              <a:gd name="T8" fmla="*/ 2147483647 w 2562"/>
              <a:gd name="T9" fmla="*/ 2147483647 h 160"/>
              <a:gd name="T10" fmla="*/ 2147483647 w 2562"/>
              <a:gd name="T11" fmla="*/ 2147483647 h 160"/>
              <a:gd name="T12" fmla="*/ 2147483647 w 2562"/>
              <a:gd name="T13" fmla="*/ 2147483647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62" h="160">
                <a:moveTo>
                  <a:pt x="2518" y="160"/>
                </a:moveTo>
                <a:lnTo>
                  <a:pt x="0" y="160"/>
                </a:lnTo>
                <a:lnTo>
                  <a:pt x="0" y="0"/>
                </a:lnTo>
                <a:lnTo>
                  <a:pt x="2518" y="0"/>
                </a:lnTo>
                <a:lnTo>
                  <a:pt x="2562" y="82"/>
                </a:lnTo>
                <a:lnTo>
                  <a:pt x="2518" y="160"/>
                </a:lnTo>
                <a:close/>
              </a:path>
            </a:pathLst>
          </a:custGeom>
          <a:solidFill>
            <a:schemeClr val="hlink"/>
          </a:solidFill>
          <a:ln w="9525" cap="flat">
            <a:solidFill>
              <a:srgbClr val="000000"/>
            </a:solidFill>
            <a:prstDash val="solid"/>
            <a:miter lim="800000"/>
            <a:headEnd/>
            <a:tailEnd/>
          </a:ln>
        </p:spPr>
        <p:txBody>
          <a:bodyPr/>
          <a:lstStyle/>
          <a:p>
            <a:endParaRPr lang="ar-EG"/>
          </a:p>
        </p:txBody>
      </p:sp>
      <p:sp>
        <p:nvSpPr>
          <p:cNvPr id="55337" name="Rectangle 48"/>
          <p:cNvSpPr>
            <a:spLocks noChangeArrowheads="1"/>
          </p:cNvSpPr>
          <p:nvPr/>
        </p:nvSpPr>
        <p:spPr bwMode="auto">
          <a:xfrm>
            <a:off x="6229350" y="5645150"/>
            <a:ext cx="901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dirty="0">
                <a:solidFill>
                  <a:srgbClr val="000000"/>
                </a:solidFill>
                <a:latin typeface="TimesTen"/>
              </a:rPr>
              <a:t>Data valid</a:t>
            </a:r>
            <a:endParaRPr lang="en-US" altLang="en-US" dirty="0"/>
          </a:p>
        </p:txBody>
      </p:sp>
      <p:sp>
        <p:nvSpPr>
          <p:cNvPr id="55338" name="Freeform 49"/>
          <p:cNvSpPr>
            <a:spLocks/>
          </p:cNvSpPr>
          <p:nvPr/>
        </p:nvSpPr>
        <p:spPr bwMode="auto">
          <a:xfrm>
            <a:off x="6169025" y="5640388"/>
            <a:ext cx="923925" cy="254000"/>
          </a:xfrm>
          <a:custGeom>
            <a:avLst/>
            <a:gdLst>
              <a:gd name="T0" fmla="*/ 2147483647 w 582"/>
              <a:gd name="T1" fmla="*/ 2147483647 h 160"/>
              <a:gd name="T2" fmla="*/ 2147483647 w 582"/>
              <a:gd name="T3" fmla="*/ 2147483647 h 160"/>
              <a:gd name="T4" fmla="*/ 2147483647 w 582"/>
              <a:gd name="T5" fmla="*/ 2147483647 h 160"/>
              <a:gd name="T6" fmla="*/ 2147483647 w 582"/>
              <a:gd name="T7" fmla="*/ 0 h 160"/>
              <a:gd name="T8" fmla="*/ 2147483647 w 582"/>
              <a:gd name="T9" fmla="*/ 0 h 160"/>
              <a:gd name="T10" fmla="*/ 0 w 582"/>
              <a:gd name="T11" fmla="*/ 2147483647 h 160"/>
              <a:gd name="T12" fmla="*/ 2147483647 w 582"/>
              <a:gd name="T13" fmla="*/ 2147483647 h 160"/>
              <a:gd name="T14" fmla="*/ 2147483647 w 582"/>
              <a:gd name="T15" fmla="*/ 2147483647 h 1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2" h="160">
                <a:moveTo>
                  <a:pt x="44" y="160"/>
                </a:moveTo>
                <a:lnTo>
                  <a:pt x="532" y="160"/>
                </a:lnTo>
                <a:lnTo>
                  <a:pt x="582" y="72"/>
                </a:lnTo>
                <a:lnTo>
                  <a:pt x="532" y="0"/>
                </a:lnTo>
                <a:lnTo>
                  <a:pt x="44" y="0"/>
                </a:lnTo>
                <a:lnTo>
                  <a:pt x="0" y="82"/>
                </a:lnTo>
                <a:lnTo>
                  <a:pt x="44" y="16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Tree>
    <p:extLst>
      <p:ext uri="{BB962C8B-B14F-4D97-AF65-F5344CB8AC3E}">
        <p14:creationId xmlns:p14="http://schemas.microsoft.com/office/powerpoint/2010/main" val="1258709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altLang="en-US"/>
              <a:t>Memory Operation Timing</a:t>
            </a:r>
          </a:p>
        </p:txBody>
      </p:sp>
      <p:sp>
        <p:nvSpPr>
          <p:cNvPr id="56324" name="Rectangle 3"/>
          <p:cNvSpPr>
            <a:spLocks noGrp="1" noChangeArrowheads="1"/>
          </p:cNvSpPr>
          <p:nvPr>
            <p:ph type="body" idx="1"/>
          </p:nvPr>
        </p:nvSpPr>
        <p:spPr>
          <a:xfrm>
            <a:off x="674688" y="1212850"/>
            <a:ext cx="8013700" cy="4724400"/>
          </a:xfrm>
        </p:spPr>
        <p:txBody>
          <a:bodyPr>
            <a:noAutofit/>
          </a:bodyPr>
          <a:lstStyle/>
          <a:p>
            <a:pPr algn="l" rtl="0">
              <a:lnSpc>
                <a:spcPct val="90000"/>
              </a:lnSpc>
            </a:pPr>
            <a:r>
              <a:rPr lang="en-US" altLang="en-US" sz="2000" dirty="0"/>
              <a:t>Write timing:</a:t>
            </a:r>
          </a:p>
          <a:p>
            <a:pPr algn="l" rtl="0">
              <a:lnSpc>
                <a:spcPct val="90000"/>
              </a:lnSpc>
            </a:pPr>
            <a:endParaRPr lang="en-US" altLang="en-US" sz="2000" dirty="0"/>
          </a:p>
          <a:p>
            <a:pPr algn="l" rtl="0">
              <a:lnSpc>
                <a:spcPct val="90000"/>
              </a:lnSpc>
            </a:pPr>
            <a:endParaRPr lang="en-US" altLang="en-US" sz="2000" dirty="0"/>
          </a:p>
          <a:p>
            <a:pPr algn="l" rtl="0">
              <a:lnSpc>
                <a:spcPct val="90000"/>
              </a:lnSpc>
            </a:pPr>
            <a:endParaRPr lang="en-US" altLang="en-US" sz="2000" dirty="0"/>
          </a:p>
          <a:p>
            <a:pPr algn="l" rtl="0">
              <a:lnSpc>
                <a:spcPct val="90000"/>
              </a:lnSpc>
            </a:pPr>
            <a:endParaRPr lang="en-US" altLang="en-US" sz="2000" dirty="0"/>
          </a:p>
          <a:p>
            <a:pPr algn="l" rtl="0">
              <a:lnSpc>
                <a:spcPct val="90000"/>
              </a:lnSpc>
            </a:pPr>
            <a:endParaRPr lang="en-US" altLang="en-US" sz="2000" dirty="0"/>
          </a:p>
          <a:p>
            <a:pPr algn="l" rtl="0">
              <a:lnSpc>
                <a:spcPct val="90000"/>
              </a:lnSpc>
            </a:pPr>
            <a:endParaRPr lang="en-US" altLang="en-US" sz="2000" dirty="0"/>
          </a:p>
          <a:p>
            <a:pPr marL="0" indent="0" algn="l" rtl="0">
              <a:lnSpc>
                <a:spcPct val="90000"/>
              </a:lnSpc>
              <a:buNone/>
            </a:pPr>
            <a:endParaRPr lang="en-US" altLang="en-US" sz="2000" dirty="0"/>
          </a:p>
          <a:p>
            <a:pPr marL="0" indent="0" algn="l" rtl="0">
              <a:lnSpc>
                <a:spcPct val="90000"/>
              </a:lnSpc>
              <a:buNone/>
            </a:pPr>
            <a:endParaRPr lang="en-US" altLang="en-US" sz="2000" dirty="0"/>
          </a:p>
          <a:p>
            <a:pPr algn="l" rtl="0">
              <a:lnSpc>
                <a:spcPct val="90000"/>
              </a:lnSpc>
            </a:pPr>
            <a:endParaRPr lang="en-US" altLang="en-US" sz="2000" dirty="0"/>
          </a:p>
        </p:txBody>
      </p:sp>
      <p:sp>
        <p:nvSpPr>
          <p:cNvPr id="56325" name="Rectangle 6"/>
          <p:cNvSpPr>
            <a:spLocks noChangeArrowheads="1"/>
          </p:cNvSpPr>
          <p:nvPr/>
        </p:nvSpPr>
        <p:spPr bwMode="auto">
          <a:xfrm>
            <a:off x="4270375" y="4429125"/>
            <a:ext cx="9747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Write cycle</a:t>
            </a:r>
            <a:endParaRPr lang="en-US" altLang="en-US"/>
          </a:p>
        </p:txBody>
      </p:sp>
      <p:sp>
        <p:nvSpPr>
          <p:cNvPr id="56326" name="Rectangle 7"/>
          <p:cNvSpPr>
            <a:spLocks noChangeArrowheads="1"/>
          </p:cNvSpPr>
          <p:nvPr/>
        </p:nvSpPr>
        <p:spPr bwMode="auto">
          <a:xfrm>
            <a:off x="1655763" y="1887538"/>
            <a:ext cx="5524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Clock</a:t>
            </a:r>
            <a:endParaRPr lang="en-US" altLang="en-US"/>
          </a:p>
        </p:txBody>
      </p:sp>
      <p:sp>
        <p:nvSpPr>
          <p:cNvPr id="56327" name="Rectangle 8"/>
          <p:cNvSpPr>
            <a:spLocks noChangeArrowheads="1"/>
          </p:cNvSpPr>
          <p:nvPr/>
        </p:nvSpPr>
        <p:spPr bwMode="auto">
          <a:xfrm>
            <a:off x="1452563" y="2378075"/>
            <a:ext cx="7429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Address</a:t>
            </a:r>
            <a:endParaRPr lang="en-US" altLang="en-US"/>
          </a:p>
        </p:txBody>
      </p:sp>
      <p:sp>
        <p:nvSpPr>
          <p:cNvPr id="56328" name="Rectangle 9"/>
          <p:cNvSpPr>
            <a:spLocks noChangeArrowheads="1"/>
          </p:cNvSpPr>
          <p:nvPr/>
        </p:nvSpPr>
        <p:spPr bwMode="auto">
          <a:xfrm>
            <a:off x="1452563" y="2776538"/>
            <a:ext cx="76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Memory</a:t>
            </a:r>
            <a:endParaRPr lang="en-US" altLang="en-US"/>
          </a:p>
        </p:txBody>
      </p:sp>
      <p:sp>
        <p:nvSpPr>
          <p:cNvPr id="56329" name="Rectangle 10"/>
          <p:cNvSpPr>
            <a:spLocks noChangeArrowheads="1"/>
          </p:cNvSpPr>
          <p:nvPr/>
        </p:nvSpPr>
        <p:spPr bwMode="auto">
          <a:xfrm>
            <a:off x="1452563" y="2933700"/>
            <a:ext cx="6127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enable</a:t>
            </a:r>
            <a:endParaRPr lang="en-US" altLang="en-US"/>
          </a:p>
        </p:txBody>
      </p:sp>
      <p:sp>
        <p:nvSpPr>
          <p:cNvPr id="56330" name="Line 11"/>
          <p:cNvSpPr>
            <a:spLocks noChangeShapeType="1"/>
          </p:cNvSpPr>
          <p:nvPr/>
        </p:nvSpPr>
        <p:spPr bwMode="auto">
          <a:xfrm>
            <a:off x="1644650" y="3486150"/>
            <a:ext cx="349250" cy="1588"/>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56331" name="Rectangle 12"/>
          <p:cNvSpPr>
            <a:spLocks noChangeArrowheads="1"/>
          </p:cNvSpPr>
          <p:nvPr/>
        </p:nvSpPr>
        <p:spPr bwMode="auto">
          <a:xfrm>
            <a:off x="1643063" y="3281363"/>
            <a:ext cx="5619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Read/</a:t>
            </a:r>
            <a:endParaRPr lang="en-US" altLang="en-US"/>
          </a:p>
        </p:txBody>
      </p:sp>
      <p:sp>
        <p:nvSpPr>
          <p:cNvPr id="56332" name="Rectangle 13"/>
          <p:cNvSpPr>
            <a:spLocks noChangeArrowheads="1"/>
          </p:cNvSpPr>
          <p:nvPr/>
        </p:nvSpPr>
        <p:spPr bwMode="auto">
          <a:xfrm>
            <a:off x="1603375" y="3443288"/>
            <a:ext cx="5429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Write</a:t>
            </a:r>
            <a:endParaRPr lang="en-US" altLang="en-US"/>
          </a:p>
        </p:txBody>
      </p:sp>
      <p:sp>
        <p:nvSpPr>
          <p:cNvPr id="56333" name="Rectangle 14"/>
          <p:cNvSpPr>
            <a:spLocks noChangeArrowheads="1"/>
          </p:cNvSpPr>
          <p:nvPr/>
        </p:nvSpPr>
        <p:spPr bwMode="auto">
          <a:xfrm>
            <a:off x="1643063" y="3741738"/>
            <a:ext cx="4826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Data</a:t>
            </a:r>
            <a:endParaRPr lang="en-US" altLang="en-US"/>
          </a:p>
        </p:txBody>
      </p:sp>
      <p:sp>
        <p:nvSpPr>
          <p:cNvPr id="56334" name="Rectangle 15"/>
          <p:cNvSpPr>
            <a:spLocks noChangeArrowheads="1"/>
          </p:cNvSpPr>
          <p:nvPr/>
        </p:nvSpPr>
        <p:spPr bwMode="auto">
          <a:xfrm>
            <a:off x="1643063" y="3881438"/>
            <a:ext cx="5016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input</a:t>
            </a:r>
            <a:endParaRPr lang="en-US" altLang="en-US"/>
          </a:p>
        </p:txBody>
      </p:sp>
      <p:sp>
        <p:nvSpPr>
          <p:cNvPr id="56335" name="Freeform 16"/>
          <p:cNvSpPr>
            <a:spLocks/>
          </p:cNvSpPr>
          <p:nvPr/>
        </p:nvSpPr>
        <p:spPr bwMode="auto">
          <a:xfrm>
            <a:off x="2193925" y="2863850"/>
            <a:ext cx="5657850" cy="254000"/>
          </a:xfrm>
          <a:custGeom>
            <a:avLst/>
            <a:gdLst>
              <a:gd name="T0" fmla="*/ 0 w 3564"/>
              <a:gd name="T1" fmla="*/ 2147483647 h 160"/>
              <a:gd name="T2" fmla="*/ 2147483647 w 3564"/>
              <a:gd name="T3" fmla="*/ 2147483647 h 160"/>
              <a:gd name="T4" fmla="*/ 2147483647 w 3564"/>
              <a:gd name="T5" fmla="*/ 0 h 160"/>
              <a:gd name="T6" fmla="*/ 2147483647 w 3564"/>
              <a:gd name="T7" fmla="*/ 0 h 160"/>
              <a:gd name="T8" fmla="*/ 2147483647 w 3564"/>
              <a:gd name="T9" fmla="*/ 2147483647 h 160"/>
              <a:gd name="T10" fmla="*/ 2147483647 w 3564"/>
              <a:gd name="T11" fmla="*/ 2147483647 h 1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 h="160">
                <a:moveTo>
                  <a:pt x="0" y="160"/>
                </a:moveTo>
                <a:lnTo>
                  <a:pt x="120" y="160"/>
                </a:lnTo>
                <a:lnTo>
                  <a:pt x="208" y="0"/>
                </a:lnTo>
                <a:lnTo>
                  <a:pt x="3068" y="0"/>
                </a:lnTo>
                <a:lnTo>
                  <a:pt x="3156" y="160"/>
                </a:lnTo>
                <a:lnTo>
                  <a:pt x="3564" y="160"/>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6336" name="Freeform 17"/>
          <p:cNvSpPr>
            <a:spLocks/>
          </p:cNvSpPr>
          <p:nvPr/>
        </p:nvSpPr>
        <p:spPr bwMode="auto">
          <a:xfrm>
            <a:off x="2193925" y="3352800"/>
            <a:ext cx="5657850" cy="254000"/>
          </a:xfrm>
          <a:custGeom>
            <a:avLst/>
            <a:gdLst>
              <a:gd name="T0" fmla="*/ 0 w 3564"/>
              <a:gd name="T1" fmla="*/ 0 h 160"/>
              <a:gd name="T2" fmla="*/ 2147483647 w 3564"/>
              <a:gd name="T3" fmla="*/ 0 h 160"/>
              <a:gd name="T4" fmla="*/ 2147483647 w 3564"/>
              <a:gd name="T5" fmla="*/ 2147483647 h 160"/>
              <a:gd name="T6" fmla="*/ 2147483647 w 3564"/>
              <a:gd name="T7" fmla="*/ 2147483647 h 160"/>
              <a:gd name="T8" fmla="*/ 2147483647 w 3564"/>
              <a:gd name="T9" fmla="*/ 0 h 160"/>
              <a:gd name="T10" fmla="*/ 2147483647 w 3564"/>
              <a:gd name="T11" fmla="*/ 0 h 1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 h="160">
                <a:moveTo>
                  <a:pt x="0" y="0"/>
                </a:moveTo>
                <a:lnTo>
                  <a:pt x="846" y="0"/>
                </a:lnTo>
                <a:lnTo>
                  <a:pt x="936" y="160"/>
                </a:lnTo>
                <a:lnTo>
                  <a:pt x="2764" y="160"/>
                </a:lnTo>
                <a:lnTo>
                  <a:pt x="2856" y="0"/>
                </a:lnTo>
                <a:lnTo>
                  <a:pt x="3564" y="0"/>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6337" name="Line 18"/>
          <p:cNvSpPr>
            <a:spLocks noChangeShapeType="1"/>
          </p:cNvSpPr>
          <p:nvPr/>
        </p:nvSpPr>
        <p:spPr bwMode="auto">
          <a:xfrm>
            <a:off x="2393950" y="1612900"/>
            <a:ext cx="1025525" cy="1588"/>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56338" name="Freeform 19"/>
          <p:cNvSpPr>
            <a:spLocks/>
          </p:cNvSpPr>
          <p:nvPr/>
        </p:nvSpPr>
        <p:spPr bwMode="auto">
          <a:xfrm>
            <a:off x="3394075" y="1581150"/>
            <a:ext cx="101600" cy="63500"/>
          </a:xfrm>
          <a:custGeom>
            <a:avLst/>
            <a:gdLst>
              <a:gd name="T0" fmla="*/ 2147483647 w 32"/>
              <a:gd name="T1" fmla="*/ 2147483647 h 20"/>
              <a:gd name="T2" fmla="*/ 0 w 32"/>
              <a:gd name="T3" fmla="*/ 2147483647 h 20"/>
              <a:gd name="T4" fmla="*/ 0 w 32"/>
              <a:gd name="T5" fmla="*/ 0 h 20"/>
              <a:gd name="T6" fmla="*/ 2147483647 w 32"/>
              <a:gd name="T7" fmla="*/ 2147483647 h 20"/>
              <a:gd name="T8" fmla="*/ 2147483647 w 32"/>
              <a:gd name="T9" fmla="*/ 2147483647 h 20"/>
              <a:gd name="T10" fmla="*/ 2147483647 w 32"/>
              <a:gd name="T11" fmla="*/ 2147483647 h 20"/>
              <a:gd name="T12" fmla="*/ 0 w 32"/>
              <a:gd name="T13" fmla="*/ 2147483647 h 20"/>
              <a:gd name="T14" fmla="*/ 0 w 32"/>
              <a:gd name="T15" fmla="*/ 2147483647 h 20"/>
              <a:gd name="T16" fmla="*/ 2147483647 w 32"/>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20">
                <a:moveTo>
                  <a:pt x="6" y="10"/>
                </a:moveTo>
                <a:cubicBezTo>
                  <a:pt x="0" y="1"/>
                  <a:pt x="0" y="1"/>
                  <a:pt x="0" y="1"/>
                </a:cubicBezTo>
                <a:cubicBezTo>
                  <a:pt x="0" y="0"/>
                  <a:pt x="0" y="0"/>
                  <a:pt x="0" y="0"/>
                </a:cubicBezTo>
                <a:cubicBezTo>
                  <a:pt x="16" y="6"/>
                  <a:pt x="16" y="6"/>
                  <a:pt x="16" y="6"/>
                </a:cubicBezTo>
                <a:cubicBezTo>
                  <a:pt x="21" y="8"/>
                  <a:pt x="26" y="9"/>
                  <a:pt x="32" y="10"/>
                </a:cubicBezTo>
                <a:cubicBezTo>
                  <a:pt x="26" y="11"/>
                  <a:pt x="21" y="12"/>
                  <a:pt x="16" y="14"/>
                </a:cubicBezTo>
                <a:cubicBezTo>
                  <a:pt x="0" y="20"/>
                  <a:pt x="0" y="20"/>
                  <a:pt x="0" y="20"/>
                </a:cubicBezTo>
                <a:cubicBezTo>
                  <a:pt x="0" y="19"/>
                  <a:pt x="0" y="19"/>
                  <a:pt x="0" y="19"/>
                </a:cubicBezTo>
                <a:lnTo>
                  <a:pt x="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6339" name="Freeform 20"/>
          <p:cNvSpPr>
            <a:spLocks/>
          </p:cNvSpPr>
          <p:nvPr/>
        </p:nvSpPr>
        <p:spPr bwMode="auto">
          <a:xfrm>
            <a:off x="2320925" y="1581150"/>
            <a:ext cx="98425" cy="63500"/>
          </a:xfrm>
          <a:custGeom>
            <a:avLst/>
            <a:gdLst>
              <a:gd name="T0" fmla="*/ 2147483647 w 31"/>
              <a:gd name="T1" fmla="*/ 2147483647 h 20"/>
              <a:gd name="T2" fmla="*/ 2147483647 w 31"/>
              <a:gd name="T3" fmla="*/ 2147483647 h 20"/>
              <a:gd name="T4" fmla="*/ 2147483647 w 31"/>
              <a:gd name="T5" fmla="*/ 2147483647 h 20"/>
              <a:gd name="T6" fmla="*/ 2147483647 w 31"/>
              <a:gd name="T7" fmla="*/ 2147483647 h 20"/>
              <a:gd name="T8" fmla="*/ 0 w 31"/>
              <a:gd name="T9" fmla="*/ 2147483647 h 20"/>
              <a:gd name="T10" fmla="*/ 2147483647 w 31"/>
              <a:gd name="T11" fmla="*/ 2147483647 h 20"/>
              <a:gd name="T12" fmla="*/ 2147483647 w 31"/>
              <a:gd name="T13" fmla="*/ 0 h 20"/>
              <a:gd name="T14" fmla="*/ 2147483647 w 31"/>
              <a:gd name="T15" fmla="*/ 0 h 20"/>
              <a:gd name="T16" fmla="*/ 2147483647 w 31"/>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 h="20">
                <a:moveTo>
                  <a:pt x="26" y="10"/>
                </a:moveTo>
                <a:cubicBezTo>
                  <a:pt x="31" y="19"/>
                  <a:pt x="31" y="19"/>
                  <a:pt x="31" y="19"/>
                </a:cubicBezTo>
                <a:cubicBezTo>
                  <a:pt x="31" y="20"/>
                  <a:pt x="31" y="20"/>
                  <a:pt x="31" y="20"/>
                </a:cubicBezTo>
                <a:cubicBezTo>
                  <a:pt x="16" y="14"/>
                  <a:pt x="16" y="14"/>
                  <a:pt x="16" y="14"/>
                </a:cubicBezTo>
                <a:cubicBezTo>
                  <a:pt x="10" y="12"/>
                  <a:pt x="5" y="11"/>
                  <a:pt x="0" y="10"/>
                </a:cubicBezTo>
                <a:cubicBezTo>
                  <a:pt x="5" y="9"/>
                  <a:pt x="10" y="8"/>
                  <a:pt x="16" y="6"/>
                </a:cubicBezTo>
                <a:cubicBezTo>
                  <a:pt x="31" y="0"/>
                  <a:pt x="31" y="0"/>
                  <a:pt x="31" y="0"/>
                </a:cubicBezTo>
                <a:cubicBezTo>
                  <a:pt x="31" y="0"/>
                  <a:pt x="31" y="0"/>
                  <a:pt x="31" y="0"/>
                </a:cubicBezTo>
                <a:lnTo>
                  <a:pt x="2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6340" name="Freeform 21"/>
          <p:cNvSpPr>
            <a:spLocks/>
          </p:cNvSpPr>
          <p:nvPr/>
        </p:nvSpPr>
        <p:spPr bwMode="auto">
          <a:xfrm>
            <a:off x="2730500" y="1539875"/>
            <a:ext cx="352425" cy="146050"/>
          </a:xfrm>
          <a:custGeom>
            <a:avLst/>
            <a:gdLst>
              <a:gd name="T0" fmla="*/ 2147483647 w 222"/>
              <a:gd name="T1" fmla="*/ 0 h 92"/>
              <a:gd name="T2" fmla="*/ 0 w 222"/>
              <a:gd name="T3" fmla="*/ 0 h 92"/>
              <a:gd name="T4" fmla="*/ 0 w 222"/>
              <a:gd name="T5" fmla="*/ 2147483647 h 92"/>
              <a:gd name="T6" fmla="*/ 2147483647 w 222"/>
              <a:gd name="T7" fmla="*/ 2147483647 h 92"/>
              <a:gd name="T8" fmla="*/ 2147483647 w 222"/>
              <a:gd name="T9" fmla="*/ 0 h 92"/>
              <a:gd name="T10" fmla="*/ 2147483647 w 222"/>
              <a:gd name="T11" fmla="*/ 0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 h="92">
                <a:moveTo>
                  <a:pt x="222" y="0"/>
                </a:moveTo>
                <a:lnTo>
                  <a:pt x="0" y="0"/>
                </a:lnTo>
                <a:lnTo>
                  <a:pt x="0" y="92"/>
                </a:lnTo>
                <a:lnTo>
                  <a:pt x="222" y="92"/>
                </a:lnTo>
                <a:lnTo>
                  <a:pt x="2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6341" name="Rectangle 22"/>
          <p:cNvSpPr>
            <a:spLocks noChangeArrowheads="1"/>
          </p:cNvSpPr>
          <p:nvPr/>
        </p:nvSpPr>
        <p:spPr bwMode="auto">
          <a:xfrm>
            <a:off x="2711450" y="1487488"/>
            <a:ext cx="4889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20 ns</a:t>
            </a:r>
            <a:endParaRPr lang="en-US" altLang="en-US"/>
          </a:p>
        </p:txBody>
      </p:sp>
      <p:sp>
        <p:nvSpPr>
          <p:cNvPr id="56342" name="Freeform 23"/>
          <p:cNvSpPr>
            <a:spLocks/>
          </p:cNvSpPr>
          <p:nvPr/>
        </p:nvSpPr>
        <p:spPr bwMode="auto">
          <a:xfrm>
            <a:off x="2193925" y="1882775"/>
            <a:ext cx="5689600" cy="254000"/>
          </a:xfrm>
          <a:custGeom>
            <a:avLst/>
            <a:gdLst>
              <a:gd name="T0" fmla="*/ 0 w 3584"/>
              <a:gd name="T1" fmla="*/ 2147483647 h 160"/>
              <a:gd name="T2" fmla="*/ 2147483647 w 3584"/>
              <a:gd name="T3" fmla="*/ 2147483647 h 160"/>
              <a:gd name="T4" fmla="*/ 2147483647 w 3584"/>
              <a:gd name="T5" fmla="*/ 0 h 160"/>
              <a:gd name="T6" fmla="*/ 2147483647 w 3584"/>
              <a:gd name="T7" fmla="*/ 0 h 160"/>
              <a:gd name="T8" fmla="*/ 2147483647 w 3584"/>
              <a:gd name="T9" fmla="*/ 2147483647 h 160"/>
              <a:gd name="T10" fmla="*/ 2147483647 w 3584"/>
              <a:gd name="T11" fmla="*/ 2147483647 h 160"/>
              <a:gd name="T12" fmla="*/ 2147483647 w 3584"/>
              <a:gd name="T13" fmla="*/ 0 h 160"/>
              <a:gd name="T14" fmla="*/ 2147483647 w 3584"/>
              <a:gd name="T15" fmla="*/ 0 h 160"/>
              <a:gd name="T16" fmla="*/ 2147483647 w 3584"/>
              <a:gd name="T17" fmla="*/ 2147483647 h 160"/>
              <a:gd name="T18" fmla="*/ 2147483647 w 3584"/>
              <a:gd name="T19" fmla="*/ 2147483647 h 160"/>
              <a:gd name="T20" fmla="*/ 2147483647 w 3584"/>
              <a:gd name="T21" fmla="*/ 0 h 160"/>
              <a:gd name="T22" fmla="*/ 2147483647 w 3584"/>
              <a:gd name="T23" fmla="*/ 0 h 160"/>
              <a:gd name="T24" fmla="*/ 2147483647 w 3584"/>
              <a:gd name="T25" fmla="*/ 2147483647 h 160"/>
              <a:gd name="T26" fmla="*/ 2147483647 w 3584"/>
              <a:gd name="T27" fmla="*/ 2147483647 h 160"/>
              <a:gd name="T28" fmla="*/ 2147483647 w 3584"/>
              <a:gd name="T29" fmla="*/ 0 h 160"/>
              <a:gd name="T30" fmla="*/ 2147483647 w 3584"/>
              <a:gd name="T31" fmla="*/ 0 h 160"/>
              <a:gd name="T32" fmla="*/ 2147483647 w 3584"/>
              <a:gd name="T33" fmla="*/ 2147483647 h 160"/>
              <a:gd name="T34" fmla="*/ 2147483647 w 3584"/>
              <a:gd name="T35" fmla="*/ 2147483647 h 160"/>
              <a:gd name="T36" fmla="*/ 2147483647 w 3584"/>
              <a:gd name="T37" fmla="*/ 0 h 160"/>
              <a:gd name="T38" fmla="*/ 2147483647 w 3584"/>
              <a:gd name="T39" fmla="*/ 0 h 160"/>
              <a:gd name="T40" fmla="*/ 2147483647 w 3584"/>
              <a:gd name="T41" fmla="*/ 2147483647 h 1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84" h="160">
                <a:moveTo>
                  <a:pt x="0" y="160"/>
                </a:moveTo>
                <a:lnTo>
                  <a:pt x="120" y="160"/>
                </a:lnTo>
                <a:lnTo>
                  <a:pt x="208" y="0"/>
                </a:lnTo>
                <a:lnTo>
                  <a:pt x="510" y="0"/>
                </a:lnTo>
                <a:lnTo>
                  <a:pt x="598" y="160"/>
                </a:lnTo>
                <a:lnTo>
                  <a:pt x="864" y="160"/>
                </a:lnTo>
                <a:lnTo>
                  <a:pt x="952" y="0"/>
                </a:lnTo>
                <a:lnTo>
                  <a:pt x="1252" y="0"/>
                </a:lnTo>
                <a:lnTo>
                  <a:pt x="1340" y="160"/>
                </a:lnTo>
                <a:lnTo>
                  <a:pt x="1606" y="160"/>
                </a:lnTo>
                <a:lnTo>
                  <a:pt x="1700" y="0"/>
                </a:lnTo>
                <a:lnTo>
                  <a:pt x="2000" y="0"/>
                </a:lnTo>
                <a:lnTo>
                  <a:pt x="2088" y="160"/>
                </a:lnTo>
                <a:lnTo>
                  <a:pt x="2354" y="160"/>
                </a:lnTo>
                <a:lnTo>
                  <a:pt x="2446" y="0"/>
                </a:lnTo>
                <a:lnTo>
                  <a:pt x="2746" y="0"/>
                </a:lnTo>
                <a:lnTo>
                  <a:pt x="2836" y="160"/>
                </a:lnTo>
                <a:lnTo>
                  <a:pt x="3102" y="160"/>
                </a:lnTo>
                <a:lnTo>
                  <a:pt x="3194" y="0"/>
                </a:lnTo>
                <a:lnTo>
                  <a:pt x="3494" y="0"/>
                </a:lnTo>
                <a:lnTo>
                  <a:pt x="3584" y="160"/>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6343" name="Rectangle 24"/>
          <p:cNvSpPr>
            <a:spLocks noChangeArrowheads="1"/>
          </p:cNvSpPr>
          <p:nvPr/>
        </p:nvSpPr>
        <p:spPr bwMode="auto">
          <a:xfrm>
            <a:off x="2660650" y="1857375"/>
            <a:ext cx="3079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T1</a:t>
            </a:r>
            <a:endParaRPr lang="en-US" altLang="en-US"/>
          </a:p>
        </p:txBody>
      </p:sp>
      <p:sp>
        <p:nvSpPr>
          <p:cNvPr id="56344" name="Rectangle 25"/>
          <p:cNvSpPr>
            <a:spLocks noChangeArrowheads="1"/>
          </p:cNvSpPr>
          <p:nvPr/>
        </p:nvSpPr>
        <p:spPr bwMode="auto">
          <a:xfrm>
            <a:off x="3838575" y="1857375"/>
            <a:ext cx="3079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T2</a:t>
            </a:r>
            <a:endParaRPr lang="en-US" altLang="en-US"/>
          </a:p>
        </p:txBody>
      </p:sp>
      <p:sp>
        <p:nvSpPr>
          <p:cNvPr id="56345" name="Rectangle 26"/>
          <p:cNvSpPr>
            <a:spLocks noChangeArrowheads="1"/>
          </p:cNvSpPr>
          <p:nvPr/>
        </p:nvSpPr>
        <p:spPr bwMode="auto">
          <a:xfrm>
            <a:off x="5026025" y="1857375"/>
            <a:ext cx="3079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T3</a:t>
            </a:r>
            <a:endParaRPr lang="en-US" altLang="en-US"/>
          </a:p>
        </p:txBody>
      </p:sp>
      <p:sp>
        <p:nvSpPr>
          <p:cNvPr id="56346" name="Rectangle 27"/>
          <p:cNvSpPr>
            <a:spLocks noChangeArrowheads="1"/>
          </p:cNvSpPr>
          <p:nvPr/>
        </p:nvSpPr>
        <p:spPr bwMode="auto">
          <a:xfrm>
            <a:off x="6211888" y="1857375"/>
            <a:ext cx="3079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T4</a:t>
            </a:r>
            <a:endParaRPr lang="en-US" altLang="en-US"/>
          </a:p>
        </p:txBody>
      </p:sp>
      <p:sp>
        <p:nvSpPr>
          <p:cNvPr id="56347" name="Rectangle 28"/>
          <p:cNvSpPr>
            <a:spLocks noChangeArrowheads="1"/>
          </p:cNvSpPr>
          <p:nvPr/>
        </p:nvSpPr>
        <p:spPr bwMode="auto">
          <a:xfrm>
            <a:off x="7389813" y="1857375"/>
            <a:ext cx="3079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T1</a:t>
            </a:r>
            <a:endParaRPr lang="en-US" altLang="en-US"/>
          </a:p>
        </p:txBody>
      </p:sp>
      <p:sp>
        <p:nvSpPr>
          <p:cNvPr id="56348" name="Rectangle 29"/>
          <p:cNvSpPr>
            <a:spLocks noChangeArrowheads="1"/>
          </p:cNvSpPr>
          <p:nvPr/>
        </p:nvSpPr>
        <p:spPr bwMode="auto">
          <a:xfrm>
            <a:off x="4295775" y="2368550"/>
            <a:ext cx="11620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Address valid</a:t>
            </a:r>
            <a:endParaRPr lang="en-US" altLang="en-US"/>
          </a:p>
        </p:txBody>
      </p:sp>
      <p:sp>
        <p:nvSpPr>
          <p:cNvPr id="56349" name="Rectangle 30"/>
          <p:cNvSpPr>
            <a:spLocks noChangeArrowheads="1"/>
          </p:cNvSpPr>
          <p:nvPr/>
        </p:nvSpPr>
        <p:spPr bwMode="auto">
          <a:xfrm>
            <a:off x="4994275" y="3844925"/>
            <a:ext cx="9017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Data valid</a:t>
            </a:r>
            <a:endParaRPr lang="en-US" altLang="en-US"/>
          </a:p>
        </p:txBody>
      </p:sp>
      <p:sp>
        <p:nvSpPr>
          <p:cNvPr id="56350" name="Line 31"/>
          <p:cNvSpPr>
            <a:spLocks noChangeShapeType="1"/>
          </p:cNvSpPr>
          <p:nvPr/>
        </p:nvSpPr>
        <p:spPr bwMode="auto">
          <a:xfrm>
            <a:off x="2549525" y="4330700"/>
            <a:ext cx="4029075" cy="1588"/>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56351" name="Freeform 32"/>
          <p:cNvSpPr>
            <a:spLocks/>
          </p:cNvSpPr>
          <p:nvPr/>
        </p:nvSpPr>
        <p:spPr bwMode="auto">
          <a:xfrm>
            <a:off x="6550025" y="4298950"/>
            <a:ext cx="101600" cy="60325"/>
          </a:xfrm>
          <a:custGeom>
            <a:avLst/>
            <a:gdLst>
              <a:gd name="T0" fmla="*/ 2147483647 w 32"/>
              <a:gd name="T1" fmla="*/ 2147483647 h 19"/>
              <a:gd name="T2" fmla="*/ 0 w 32"/>
              <a:gd name="T3" fmla="*/ 0 h 19"/>
              <a:gd name="T4" fmla="*/ 2147483647 w 32"/>
              <a:gd name="T5" fmla="*/ 0 h 19"/>
              <a:gd name="T6" fmla="*/ 2147483647 w 32"/>
              <a:gd name="T7" fmla="*/ 2147483647 h 19"/>
              <a:gd name="T8" fmla="*/ 2147483647 w 32"/>
              <a:gd name="T9" fmla="*/ 2147483647 h 19"/>
              <a:gd name="T10" fmla="*/ 2147483647 w 32"/>
              <a:gd name="T11" fmla="*/ 2147483647 h 19"/>
              <a:gd name="T12" fmla="*/ 2147483647 w 32"/>
              <a:gd name="T13" fmla="*/ 2147483647 h 19"/>
              <a:gd name="T14" fmla="*/ 0 w 32"/>
              <a:gd name="T15" fmla="*/ 2147483647 h 19"/>
              <a:gd name="T16" fmla="*/ 2147483647 w 32"/>
              <a:gd name="T17" fmla="*/ 2147483647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19">
                <a:moveTo>
                  <a:pt x="6" y="10"/>
                </a:moveTo>
                <a:cubicBezTo>
                  <a:pt x="0" y="0"/>
                  <a:pt x="0" y="0"/>
                  <a:pt x="0" y="0"/>
                </a:cubicBezTo>
                <a:cubicBezTo>
                  <a:pt x="1" y="0"/>
                  <a:pt x="1" y="0"/>
                  <a:pt x="1" y="0"/>
                </a:cubicBezTo>
                <a:cubicBezTo>
                  <a:pt x="16" y="6"/>
                  <a:pt x="16" y="6"/>
                  <a:pt x="16" y="6"/>
                </a:cubicBezTo>
                <a:cubicBezTo>
                  <a:pt x="22" y="7"/>
                  <a:pt x="27" y="8"/>
                  <a:pt x="32" y="10"/>
                </a:cubicBezTo>
                <a:cubicBezTo>
                  <a:pt x="27" y="11"/>
                  <a:pt x="22" y="12"/>
                  <a:pt x="16" y="13"/>
                </a:cubicBezTo>
                <a:cubicBezTo>
                  <a:pt x="1" y="19"/>
                  <a:pt x="1" y="19"/>
                  <a:pt x="1" y="19"/>
                </a:cubicBezTo>
                <a:cubicBezTo>
                  <a:pt x="0" y="19"/>
                  <a:pt x="0" y="19"/>
                  <a:pt x="0" y="19"/>
                </a:cubicBezTo>
                <a:lnTo>
                  <a:pt x="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6352" name="Freeform 33"/>
          <p:cNvSpPr>
            <a:spLocks/>
          </p:cNvSpPr>
          <p:nvPr/>
        </p:nvSpPr>
        <p:spPr bwMode="auto">
          <a:xfrm>
            <a:off x="2476500" y="4298950"/>
            <a:ext cx="98425" cy="60325"/>
          </a:xfrm>
          <a:custGeom>
            <a:avLst/>
            <a:gdLst>
              <a:gd name="T0" fmla="*/ 2147483647 w 31"/>
              <a:gd name="T1" fmla="*/ 2147483647 h 19"/>
              <a:gd name="T2" fmla="*/ 2147483647 w 31"/>
              <a:gd name="T3" fmla="*/ 2147483647 h 19"/>
              <a:gd name="T4" fmla="*/ 2147483647 w 31"/>
              <a:gd name="T5" fmla="*/ 2147483647 h 19"/>
              <a:gd name="T6" fmla="*/ 2147483647 w 31"/>
              <a:gd name="T7" fmla="*/ 2147483647 h 19"/>
              <a:gd name="T8" fmla="*/ 0 w 31"/>
              <a:gd name="T9" fmla="*/ 2147483647 h 19"/>
              <a:gd name="T10" fmla="*/ 2147483647 w 31"/>
              <a:gd name="T11" fmla="*/ 2147483647 h 19"/>
              <a:gd name="T12" fmla="*/ 2147483647 w 31"/>
              <a:gd name="T13" fmla="*/ 0 h 19"/>
              <a:gd name="T14" fmla="*/ 2147483647 w 31"/>
              <a:gd name="T15" fmla="*/ 0 h 19"/>
              <a:gd name="T16" fmla="*/ 2147483647 w 31"/>
              <a:gd name="T17" fmla="*/ 2147483647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 h="19">
                <a:moveTo>
                  <a:pt x="26" y="10"/>
                </a:moveTo>
                <a:cubicBezTo>
                  <a:pt x="31" y="19"/>
                  <a:pt x="31" y="19"/>
                  <a:pt x="31" y="19"/>
                </a:cubicBezTo>
                <a:cubicBezTo>
                  <a:pt x="31" y="19"/>
                  <a:pt x="31" y="19"/>
                  <a:pt x="31" y="19"/>
                </a:cubicBezTo>
                <a:cubicBezTo>
                  <a:pt x="16" y="13"/>
                  <a:pt x="16" y="13"/>
                  <a:pt x="16" y="13"/>
                </a:cubicBezTo>
                <a:cubicBezTo>
                  <a:pt x="10" y="12"/>
                  <a:pt x="5" y="11"/>
                  <a:pt x="0" y="10"/>
                </a:cubicBezTo>
                <a:cubicBezTo>
                  <a:pt x="5" y="8"/>
                  <a:pt x="10" y="7"/>
                  <a:pt x="16" y="6"/>
                </a:cubicBezTo>
                <a:cubicBezTo>
                  <a:pt x="31" y="0"/>
                  <a:pt x="31" y="0"/>
                  <a:pt x="31" y="0"/>
                </a:cubicBezTo>
                <a:cubicBezTo>
                  <a:pt x="31" y="0"/>
                  <a:pt x="31" y="0"/>
                  <a:pt x="31" y="0"/>
                </a:cubicBezTo>
                <a:lnTo>
                  <a:pt x="2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6353" name="Freeform 34"/>
          <p:cNvSpPr>
            <a:spLocks/>
          </p:cNvSpPr>
          <p:nvPr/>
        </p:nvSpPr>
        <p:spPr bwMode="auto">
          <a:xfrm>
            <a:off x="4387850" y="4257675"/>
            <a:ext cx="352425" cy="142875"/>
          </a:xfrm>
          <a:custGeom>
            <a:avLst/>
            <a:gdLst>
              <a:gd name="T0" fmla="*/ 2147483647 w 222"/>
              <a:gd name="T1" fmla="*/ 0 h 90"/>
              <a:gd name="T2" fmla="*/ 0 w 222"/>
              <a:gd name="T3" fmla="*/ 0 h 90"/>
              <a:gd name="T4" fmla="*/ 0 w 222"/>
              <a:gd name="T5" fmla="*/ 2147483647 h 90"/>
              <a:gd name="T6" fmla="*/ 2147483647 w 222"/>
              <a:gd name="T7" fmla="*/ 2147483647 h 90"/>
              <a:gd name="T8" fmla="*/ 2147483647 w 222"/>
              <a:gd name="T9" fmla="*/ 0 h 90"/>
              <a:gd name="T10" fmla="*/ 2147483647 w 222"/>
              <a:gd name="T11" fmla="*/ 0 h 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 h="90">
                <a:moveTo>
                  <a:pt x="222" y="0"/>
                </a:moveTo>
                <a:lnTo>
                  <a:pt x="0" y="0"/>
                </a:lnTo>
                <a:lnTo>
                  <a:pt x="0" y="90"/>
                </a:lnTo>
                <a:lnTo>
                  <a:pt x="222" y="90"/>
                </a:lnTo>
                <a:lnTo>
                  <a:pt x="2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6354" name="Rectangle 35"/>
          <p:cNvSpPr>
            <a:spLocks noChangeArrowheads="1"/>
          </p:cNvSpPr>
          <p:nvPr/>
        </p:nvSpPr>
        <p:spPr bwMode="auto">
          <a:xfrm>
            <a:off x="4368800" y="4203700"/>
            <a:ext cx="4889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75 ns</a:t>
            </a:r>
            <a:endParaRPr lang="en-US" altLang="en-US"/>
          </a:p>
        </p:txBody>
      </p:sp>
      <p:sp>
        <p:nvSpPr>
          <p:cNvPr id="56355" name="Freeform 36"/>
          <p:cNvSpPr>
            <a:spLocks/>
          </p:cNvSpPr>
          <p:nvPr/>
        </p:nvSpPr>
        <p:spPr bwMode="auto">
          <a:xfrm>
            <a:off x="2193925" y="2371725"/>
            <a:ext cx="254000" cy="254000"/>
          </a:xfrm>
          <a:custGeom>
            <a:avLst/>
            <a:gdLst>
              <a:gd name="T0" fmla="*/ 2147483647 w 160"/>
              <a:gd name="T1" fmla="*/ 2147483647 h 160"/>
              <a:gd name="T2" fmla="*/ 2147483647 w 160"/>
              <a:gd name="T3" fmla="*/ 2147483647 h 160"/>
              <a:gd name="T4" fmla="*/ 0 w 160"/>
              <a:gd name="T5" fmla="*/ 2147483647 h 160"/>
              <a:gd name="T6" fmla="*/ 0 w 160"/>
              <a:gd name="T7" fmla="*/ 0 h 160"/>
              <a:gd name="T8" fmla="*/ 2147483647 w 160"/>
              <a:gd name="T9" fmla="*/ 0 h 160"/>
              <a:gd name="T10" fmla="*/ 2147483647 w 160"/>
              <a:gd name="T11" fmla="*/ 2147483647 h 1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160">
                <a:moveTo>
                  <a:pt x="160" y="76"/>
                </a:moveTo>
                <a:lnTo>
                  <a:pt x="120" y="160"/>
                </a:lnTo>
                <a:lnTo>
                  <a:pt x="0" y="160"/>
                </a:lnTo>
                <a:lnTo>
                  <a:pt x="0" y="0"/>
                </a:lnTo>
                <a:lnTo>
                  <a:pt x="120" y="0"/>
                </a:lnTo>
                <a:lnTo>
                  <a:pt x="160" y="76"/>
                </a:lnTo>
                <a:close/>
              </a:path>
            </a:pathLst>
          </a:custGeom>
          <a:solidFill>
            <a:schemeClr val="hlink"/>
          </a:solidFill>
          <a:ln w="9525" cap="flat">
            <a:solidFill>
              <a:srgbClr val="000000"/>
            </a:solidFill>
            <a:prstDash val="solid"/>
            <a:miter lim="800000"/>
            <a:headEnd/>
            <a:tailEnd/>
          </a:ln>
        </p:spPr>
        <p:txBody>
          <a:bodyPr/>
          <a:lstStyle/>
          <a:p>
            <a:endParaRPr lang="ar-EG"/>
          </a:p>
        </p:txBody>
      </p:sp>
      <p:sp>
        <p:nvSpPr>
          <p:cNvPr id="56356" name="Freeform 37"/>
          <p:cNvSpPr>
            <a:spLocks/>
          </p:cNvSpPr>
          <p:nvPr/>
        </p:nvSpPr>
        <p:spPr bwMode="auto">
          <a:xfrm>
            <a:off x="2447925" y="2371725"/>
            <a:ext cx="4730750" cy="254000"/>
          </a:xfrm>
          <a:custGeom>
            <a:avLst/>
            <a:gdLst>
              <a:gd name="T0" fmla="*/ 2147483647 w 2980"/>
              <a:gd name="T1" fmla="*/ 2147483647 h 160"/>
              <a:gd name="T2" fmla="*/ 2147483647 w 2980"/>
              <a:gd name="T3" fmla="*/ 2147483647 h 160"/>
              <a:gd name="T4" fmla="*/ 0 w 2980"/>
              <a:gd name="T5" fmla="*/ 2147483647 h 160"/>
              <a:gd name="T6" fmla="*/ 2147483647 w 2980"/>
              <a:gd name="T7" fmla="*/ 0 h 160"/>
              <a:gd name="T8" fmla="*/ 2147483647 w 2980"/>
              <a:gd name="T9" fmla="*/ 0 h 160"/>
              <a:gd name="T10" fmla="*/ 2147483647 w 2980"/>
              <a:gd name="T11" fmla="*/ 2147483647 h 160"/>
              <a:gd name="T12" fmla="*/ 2147483647 w 2980"/>
              <a:gd name="T13" fmla="*/ 2147483647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80" h="160">
                <a:moveTo>
                  <a:pt x="2934" y="160"/>
                </a:moveTo>
                <a:lnTo>
                  <a:pt x="48" y="160"/>
                </a:lnTo>
                <a:lnTo>
                  <a:pt x="0" y="76"/>
                </a:lnTo>
                <a:lnTo>
                  <a:pt x="48" y="0"/>
                </a:lnTo>
                <a:lnTo>
                  <a:pt x="2934" y="0"/>
                </a:lnTo>
                <a:lnTo>
                  <a:pt x="2980" y="72"/>
                </a:lnTo>
                <a:lnTo>
                  <a:pt x="2934" y="16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6357" name="Freeform 38"/>
          <p:cNvSpPr>
            <a:spLocks/>
          </p:cNvSpPr>
          <p:nvPr/>
        </p:nvSpPr>
        <p:spPr bwMode="auto">
          <a:xfrm>
            <a:off x="7178675" y="2371725"/>
            <a:ext cx="679450" cy="250825"/>
          </a:xfrm>
          <a:custGeom>
            <a:avLst/>
            <a:gdLst>
              <a:gd name="T0" fmla="*/ 2147483647 w 428"/>
              <a:gd name="T1" fmla="*/ 0 h 158"/>
              <a:gd name="T2" fmla="*/ 2147483647 w 428"/>
              <a:gd name="T3" fmla="*/ 2147483647 h 158"/>
              <a:gd name="T4" fmla="*/ 2147483647 w 428"/>
              <a:gd name="T5" fmla="*/ 2147483647 h 158"/>
              <a:gd name="T6" fmla="*/ 0 w 428"/>
              <a:gd name="T7" fmla="*/ 2147483647 h 158"/>
              <a:gd name="T8" fmla="*/ 2147483647 w 428"/>
              <a:gd name="T9" fmla="*/ 0 h 158"/>
              <a:gd name="T10" fmla="*/ 2147483647 w 428"/>
              <a:gd name="T11" fmla="*/ 0 h 158"/>
              <a:gd name="T12" fmla="*/ 2147483647 w 428"/>
              <a:gd name="T13" fmla="*/ 0 h 1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8" h="158">
                <a:moveTo>
                  <a:pt x="428" y="0"/>
                </a:moveTo>
                <a:lnTo>
                  <a:pt x="426" y="156"/>
                </a:lnTo>
                <a:lnTo>
                  <a:pt x="48" y="158"/>
                </a:lnTo>
                <a:lnTo>
                  <a:pt x="0" y="72"/>
                </a:lnTo>
                <a:lnTo>
                  <a:pt x="42" y="0"/>
                </a:lnTo>
                <a:lnTo>
                  <a:pt x="424" y="0"/>
                </a:lnTo>
                <a:lnTo>
                  <a:pt x="428"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6358" name="Freeform 39"/>
          <p:cNvSpPr>
            <a:spLocks/>
          </p:cNvSpPr>
          <p:nvPr/>
        </p:nvSpPr>
        <p:spPr bwMode="auto">
          <a:xfrm>
            <a:off x="7178675" y="2371725"/>
            <a:ext cx="679450" cy="250825"/>
          </a:xfrm>
          <a:custGeom>
            <a:avLst/>
            <a:gdLst>
              <a:gd name="T0" fmla="*/ 2147483647 w 428"/>
              <a:gd name="T1" fmla="*/ 0 h 158"/>
              <a:gd name="T2" fmla="*/ 2147483647 w 428"/>
              <a:gd name="T3" fmla="*/ 2147483647 h 158"/>
              <a:gd name="T4" fmla="*/ 2147483647 w 428"/>
              <a:gd name="T5" fmla="*/ 2147483647 h 158"/>
              <a:gd name="T6" fmla="*/ 0 w 428"/>
              <a:gd name="T7" fmla="*/ 2147483647 h 158"/>
              <a:gd name="T8" fmla="*/ 2147483647 w 428"/>
              <a:gd name="T9" fmla="*/ 0 h 158"/>
              <a:gd name="T10" fmla="*/ 2147483647 w 428"/>
              <a:gd name="T11" fmla="*/ 0 h 1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158">
                <a:moveTo>
                  <a:pt x="428" y="0"/>
                </a:moveTo>
                <a:lnTo>
                  <a:pt x="426" y="156"/>
                </a:lnTo>
                <a:lnTo>
                  <a:pt x="48" y="158"/>
                </a:lnTo>
                <a:lnTo>
                  <a:pt x="0" y="72"/>
                </a:lnTo>
                <a:lnTo>
                  <a:pt x="42" y="0"/>
                </a:lnTo>
                <a:lnTo>
                  <a:pt x="424" y="0"/>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6359" name="Freeform 40"/>
          <p:cNvSpPr>
            <a:spLocks/>
          </p:cNvSpPr>
          <p:nvPr/>
        </p:nvSpPr>
        <p:spPr bwMode="auto">
          <a:xfrm>
            <a:off x="2193925" y="3835400"/>
            <a:ext cx="1444625" cy="260350"/>
          </a:xfrm>
          <a:custGeom>
            <a:avLst/>
            <a:gdLst>
              <a:gd name="T0" fmla="*/ 2147483647 w 910"/>
              <a:gd name="T1" fmla="*/ 2147483647 h 164"/>
              <a:gd name="T2" fmla="*/ 2147483647 w 910"/>
              <a:gd name="T3" fmla="*/ 0 h 164"/>
              <a:gd name="T4" fmla="*/ 0 w 910"/>
              <a:gd name="T5" fmla="*/ 0 h 164"/>
              <a:gd name="T6" fmla="*/ 0 w 910"/>
              <a:gd name="T7" fmla="*/ 2147483647 h 164"/>
              <a:gd name="T8" fmla="*/ 2147483647 w 910"/>
              <a:gd name="T9" fmla="*/ 2147483647 h 164"/>
              <a:gd name="T10" fmla="*/ 2147483647 w 910"/>
              <a:gd name="T11" fmla="*/ 2147483647 h 1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0" h="164">
                <a:moveTo>
                  <a:pt x="910" y="80"/>
                </a:moveTo>
                <a:lnTo>
                  <a:pt x="864" y="0"/>
                </a:lnTo>
                <a:lnTo>
                  <a:pt x="0" y="0"/>
                </a:lnTo>
                <a:lnTo>
                  <a:pt x="0" y="164"/>
                </a:lnTo>
                <a:lnTo>
                  <a:pt x="868" y="164"/>
                </a:lnTo>
                <a:lnTo>
                  <a:pt x="910" y="80"/>
                </a:lnTo>
                <a:close/>
              </a:path>
            </a:pathLst>
          </a:custGeom>
          <a:solidFill>
            <a:schemeClr val="hlink"/>
          </a:solidFill>
          <a:ln w="9525" cap="flat">
            <a:solidFill>
              <a:srgbClr val="000000"/>
            </a:solidFill>
            <a:prstDash val="solid"/>
            <a:miter lim="800000"/>
            <a:headEnd/>
            <a:tailEnd/>
          </a:ln>
        </p:spPr>
        <p:txBody>
          <a:bodyPr/>
          <a:lstStyle/>
          <a:p>
            <a:endParaRPr lang="ar-EG"/>
          </a:p>
        </p:txBody>
      </p:sp>
      <p:sp>
        <p:nvSpPr>
          <p:cNvPr id="56360" name="Freeform 41"/>
          <p:cNvSpPr>
            <a:spLocks/>
          </p:cNvSpPr>
          <p:nvPr/>
        </p:nvSpPr>
        <p:spPr bwMode="auto">
          <a:xfrm>
            <a:off x="3638550" y="3841750"/>
            <a:ext cx="3514725" cy="254000"/>
          </a:xfrm>
          <a:custGeom>
            <a:avLst/>
            <a:gdLst>
              <a:gd name="T0" fmla="*/ 2147483647 w 2214"/>
              <a:gd name="T1" fmla="*/ 2147483647 h 160"/>
              <a:gd name="T2" fmla="*/ 2147483647 w 2214"/>
              <a:gd name="T3" fmla="*/ 0 h 160"/>
              <a:gd name="T4" fmla="*/ 2147483647 w 2214"/>
              <a:gd name="T5" fmla="*/ 0 h 160"/>
              <a:gd name="T6" fmla="*/ 0 w 2214"/>
              <a:gd name="T7" fmla="*/ 2147483647 h 160"/>
              <a:gd name="T8" fmla="*/ 2147483647 w 2214"/>
              <a:gd name="T9" fmla="*/ 2147483647 h 160"/>
              <a:gd name="T10" fmla="*/ 2147483647 w 2214"/>
              <a:gd name="T11" fmla="*/ 2147483647 h 160"/>
              <a:gd name="T12" fmla="*/ 2147483647 w 2214"/>
              <a:gd name="T13" fmla="*/ 2147483647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14" h="160">
                <a:moveTo>
                  <a:pt x="2214" y="82"/>
                </a:moveTo>
                <a:lnTo>
                  <a:pt x="2172" y="0"/>
                </a:lnTo>
                <a:lnTo>
                  <a:pt x="46" y="0"/>
                </a:lnTo>
                <a:lnTo>
                  <a:pt x="0" y="76"/>
                </a:lnTo>
                <a:lnTo>
                  <a:pt x="46" y="160"/>
                </a:lnTo>
                <a:lnTo>
                  <a:pt x="2172" y="160"/>
                </a:lnTo>
                <a:lnTo>
                  <a:pt x="2214" y="82"/>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6361" name="Freeform 42"/>
          <p:cNvSpPr>
            <a:spLocks/>
          </p:cNvSpPr>
          <p:nvPr/>
        </p:nvSpPr>
        <p:spPr bwMode="auto">
          <a:xfrm>
            <a:off x="7153275" y="3844925"/>
            <a:ext cx="673100" cy="254000"/>
          </a:xfrm>
          <a:custGeom>
            <a:avLst/>
            <a:gdLst>
              <a:gd name="T0" fmla="*/ 2147483647 w 424"/>
              <a:gd name="T1" fmla="*/ 0 h 160"/>
              <a:gd name="T2" fmla="*/ 2147483647 w 424"/>
              <a:gd name="T3" fmla="*/ 2147483647 h 160"/>
              <a:gd name="T4" fmla="*/ 2147483647 w 424"/>
              <a:gd name="T5" fmla="*/ 2147483647 h 160"/>
              <a:gd name="T6" fmla="*/ 0 w 424"/>
              <a:gd name="T7" fmla="*/ 2147483647 h 160"/>
              <a:gd name="T8" fmla="*/ 2147483647 w 424"/>
              <a:gd name="T9" fmla="*/ 2147483647 h 160"/>
              <a:gd name="T10" fmla="*/ 2147483647 w 424"/>
              <a:gd name="T11" fmla="*/ 2147483647 h 160"/>
              <a:gd name="T12" fmla="*/ 2147483647 w 424"/>
              <a:gd name="T13" fmla="*/ 0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4" h="160">
                <a:moveTo>
                  <a:pt x="424" y="0"/>
                </a:moveTo>
                <a:lnTo>
                  <a:pt x="422" y="158"/>
                </a:lnTo>
                <a:lnTo>
                  <a:pt x="42" y="160"/>
                </a:lnTo>
                <a:lnTo>
                  <a:pt x="0" y="80"/>
                </a:lnTo>
                <a:lnTo>
                  <a:pt x="38" y="2"/>
                </a:lnTo>
                <a:lnTo>
                  <a:pt x="420" y="2"/>
                </a:lnTo>
                <a:lnTo>
                  <a:pt x="424"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6362" name="Freeform 43"/>
          <p:cNvSpPr>
            <a:spLocks/>
          </p:cNvSpPr>
          <p:nvPr/>
        </p:nvSpPr>
        <p:spPr bwMode="auto">
          <a:xfrm>
            <a:off x="7153275" y="3844925"/>
            <a:ext cx="673100" cy="254000"/>
          </a:xfrm>
          <a:custGeom>
            <a:avLst/>
            <a:gdLst>
              <a:gd name="T0" fmla="*/ 2147483647 w 424"/>
              <a:gd name="T1" fmla="*/ 0 h 160"/>
              <a:gd name="T2" fmla="*/ 2147483647 w 424"/>
              <a:gd name="T3" fmla="*/ 2147483647 h 160"/>
              <a:gd name="T4" fmla="*/ 2147483647 w 424"/>
              <a:gd name="T5" fmla="*/ 2147483647 h 160"/>
              <a:gd name="T6" fmla="*/ 0 w 424"/>
              <a:gd name="T7" fmla="*/ 2147483647 h 160"/>
              <a:gd name="T8" fmla="*/ 2147483647 w 424"/>
              <a:gd name="T9" fmla="*/ 2147483647 h 160"/>
              <a:gd name="T10" fmla="*/ 2147483647 w 424"/>
              <a:gd name="T11" fmla="*/ 2147483647 h 1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4" h="160">
                <a:moveTo>
                  <a:pt x="424" y="0"/>
                </a:moveTo>
                <a:lnTo>
                  <a:pt x="422" y="158"/>
                </a:lnTo>
                <a:lnTo>
                  <a:pt x="42" y="160"/>
                </a:lnTo>
                <a:lnTo>
                  <a:pt x="0" y="80"/>
                </a:lnTo>
                <a:lnTo>
                  <a:pt x="38" y="2"/>
                </a:lnTo>
                <a:lnTo>
                  <a:pt x="420" y="2"/>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Tree>
    <p:extLst>
      <p:ext uri="{BB962C8B-B14F-4D97-AF65-F5344CB8AC3E}">
        <p14:creationId xmlns:p14="http://schemas.microsoft.com/office/powerpoint/2010/main" val="436236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en-US" altLang="en-US" b="1" dirty="0"/>
              <a:t>RAM Integrated Circuits</a:t>
            </a:r>
          </a:p>
        </p:txBody>
      </p:sp>
      <p:sp>
        <p:nvSpPr>
          <p:cNvPr id="57348" name="Rectangle 3"/>
          <p:cNvSpPr>
            <a:spLocks noGrp="1" noChangeArrowheads="1"/>
          </p:cNvSpPr>
          <p:nvPr>
            <p:ph idx="1"/>
          </p:nvPr>
        </p:nvSpPr>
        <p:spPr/>
        <p:txBody>
          <a:bodyPr>
            <a:normAutofit/>
          </a:bodyPr>
          <a:lstStyle/>
          <a:p>
            <a:pPr algn="l" rtl="0"/>
            <a:r>
              <a:rPr lang="en-US" altLang="en-US" sz="2800" dirty="0">
                <a:latin typeface="Comic Sans MS" pitchFamily="66" charset="0"/>
              </a:rPr>
              <a:t>Types of random access memory </a:t>
            </a:r>
          </a:p>
          <a:p>
            <a:pPr lvl="1" algn="l" rtl="0"/>
            <a:r>
              <a:rPr lang="en-US" altLang="en-US" sz="2400" i="1" dirty="0">
                <a:latin typeface="Comic Sans MS" pitchFamily="66" charset="0"/>
              </a:rPr>
              <a:t>Static</a:t>
            </a:r>
            <a:r>
              <a:rPr lang="en-US" altLang="en-US" sz="2400" dirty="0">
                <a:latin typeface="Comic Sans MS" pitchFamily="66" charset="0"/>
              </a:rPr>
              <a:t> – information stored in latches</a:t>
            </a:r>
          </a:p>
          <a:p>
            <a:pPr lvl="1" algn="l" rtl="0"/>
            <a:r>
              <a:rPr lang="en-US" altLang="en-US" sz="2400" i="1" dirty="0">
                <a:latin typeface="Comic Sans MS" pitchFamily="66" charset="0"/>
              </a:rPr>
              <a:t>Dynamic</a:t>
            </a:r>
            <a:r>
              <a:rPr lang="en-US" altLang="en-US" sz="2400" dirty="0">
                <a:latin typeface="Comic Sans MS" pitchFamily="66" charset="0"/>
              </a:rPr>
              <a:t> – information stored as electrical charges on capacitors</a:t>
            </a:r>
          </a:p>
          <a:p>
            <a:pPr lvl="2" algn="l" rtl="0"/>
            <a:r>
              <a:rPr lang="en-US" altLang="en-US" dirty="0">
                <a:latin typeface="Comic Sans MS" pitchFamily="66" charset="0"/>
              </a:rPr>
              <a:t>Charge “leaks” off </a:t>
            </a:r>
          </a:p>
          <a:p>
            <a:pPr lvl="2" algn="l" rtl="0"/>
            <a:r>
              <a:rPr lang="en-US" altLang="en-US" dirty="0">
                <a:latin typeface="Comic Sans MS" pitchFamily="66" charset="0"/>
              </a:rPr>
              <a:t>Periodic </a:t>
            </a:r>
            <a:r>
              <a:rPr lang="en-US" altLang="en-US" i="1" dirty="0">
                <a:latin typeface="Comic Sans MS" pitchFamily="66" charset="0"/>
              </a:rPr>
              <a:t>refresh</a:t>
            </a:r>
            <a:r>
              <a:rPr lang="en-US" altLang="en-US" dirty="0">
                <a:latin typeface="Comic Sans MS" pitchFamily="66" charset="0"/>
              </a:rPr>
              <a:t>  of charge required</a:t>
            </a:r>
          </a:p>
          <a:p>
            <a:pPr algn="l" rtl="0"/>
            <a:r>
              <a:rPr lang="en-US" altLang="en-US" sz="2800" dirty="0">
                <a:latin typeface="Comic Sans MS" pitchFamily="66" charset="0"/>
              </a:rPr>
              <a:t>Dependence on Power Supply</a:t>
            </a:r>
          </a:p>
          <a:p>
            <a:pPr lvl="1" algn="l" rtl="0"/>
            <a:r>
              <a:rPr lang="en-US" altLang="en-US" sz="2400" i="1" dirty="0">
                <a:latin typeface="Comic Sans MS" pitchFamily="66" charset="0"/>
              </a:rPr>
              <a:t>Volatile</a:t>
            </a:r>
            <a:r>
              <a:rPr lang="en-US" altLang="en-US" sz="2400" dirty="0">
                <a:latin typeface="Comic Sans MS" pitchFamily="66" charset="0"/>
              </a:rPr>
              <a:t> – loses stored information when power turned off</a:t>
            </a:r>
          </a:p>
          <a:p>
            <a:pPr lvl="1" algn="l" rtl="0"/>
            <a:r>
              <a:rPr lang="en-US" altLang="en-US" sz="2400" i="1" dirty="0">
                <a:latin typeface="Comic Sans MS" pitchFamily="66" charset="0"/>
              </a:rPr>
              <a:t>Non-volatile</a:t>
            </a:r>
            <a:r>
              <a:rPr lang="en-US" altLang="en-US" sz="2400" dirty="0">
                <a:latin typeface="Comic Sans MS" pitchFamily="66" charset="0"/>
              </a:rPr>
              <a:t> – retains information when power turned off</a:t>
            </a:r>
          </a:p>
        </p:txBody>
      </p:sp>
    </p:spTree>
    <p:extLst>
      <p:ext uri="{BB962C8B-B14F-4D97-AF65-F5344CB8AC3E}">
        <p14:creationId xmlns:p14="http://schemas.microsoft.com/office/powerpoint/2010/main" val="4257174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0BE3B7-BAC9-42B7-B882-8D2BEC89B634}"/>
              </a:ext>
            </a:extLst>
          </p:cNvPr>
          <p:cNvSpPr>
            <a:spLocks noGrp="1"/>
          </p:cNvSpPr>
          <p:nvPr>
            <p:ph type="title"/>
          </p:nvPr>
        </p:nvSpPr>
        <p:spPr>
          <a:xfrm>
            <a:off x="755576" y="2636912"/>
            <a:ext cx="7886700" cy="1325563"/>
          </a:xfrm>
        </p:spPr>
        <p:txBody>
          <a:bodyPr>
            <a:normAutofit/>
          </a:bodyPr>
          <a:lstStyle/>
          <a:p>
            <a:pPr algn="ctr"/>
            <a:r>
              <a:rPr lang="en-US" sz="3600" b="1" dirty="0"/>
              <a:t>Static RAM (SRAM)</a:t>
            </a:r>
            <a:br>
              <a:rPr lang="en-US" sz="3600" b="1" dirty="0"/>
            </a:br>
            <a:endParaRPr lang="en-US" sz="3600" dirty="0"/>
          </a:p>
        </p:txBody>
      </p:sp>
    </p:spTree>
    <p:extLst>
      <p:ext uri="{BB962C8B-B14F-4D97-AF65-F5344CB8AC3E}">
        <p14:creationId xmlns:p14="http://schemas.microsoft.com/office/powerpoint/2010/main" val="411419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Basic SRAM Electronic Cell</a:t>
            </a:r>
            <a:endParaRPr lang="ar-EG"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7" y="1858076"/>
            <a:ext cx="4104456" cy="2932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5" descr="نتيجة بحث الصور عن ‪basic sram electronic cell‬‏"/>
          <p:cNvSpPr>
            <a:spLocks noChangeAspect="1" noChangeArrowheads="1"/>
          </p:cNvSpPr>
          <p:nvPr/>
        </p:nvSpPr>
        <p:spPr bwMode="auto">
          <a:xfrm>
            <a:off x="89233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EG"/>
          </a:p>
        </p:txBody>
      </p:sp>
      <p:sp>
        <p:nvSpPr>
          <p:cNvPr id="5" name="AutoShape 7" descr="نتيجة بحث الصور عن ‪basic sram electronic cell‬‏"/>
          <p:cNvSpPr>
            <a:spLocks noChangeAspect="1" noChangeArrowheads="1"/>
          </p:cNvSpPr>
          <p:nvPr/>
        </p:nvSpPr>
        <p:spPr bwMode="auto">
          <a:xfrm>
            <a:off x="907573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EG"/>
          </a:p>
        </p:txBody>
      </p:sp>
      <p:pic>
        <p:nvPicPr>
          <p:cNvPr id="51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772816"/>
            <a:ext cx="3366889"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414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E4528D-78B7-4126-8830-EA5A79416652}"/>
              </a:ext>
            </a:extLst>
          </p:cNvPr>
          <p:cNvSpPr>
            <a:spLocks noGrp="1"/>
          </p:cNvSpPr>
          <p:nvPr>
            <p:ph type="title"/>
          </p:nvPr>
        </p:nvSpPr>
        <p:spPr/>
        <p:txBody>
          <a:bodyPr/>
          <a:lstStyle/>
          <a:p>
            <a:r>
              <a:rPr lang="en-US" b="1" dirty="0"/>
              <a:t>SRAM Model</a:t>
            </a:r>
          </a:p>
        </p:txBody>
      </p:sp>
      <p:sp>
        <p:nvSpPr>
          <p:cNvPr id="3" name="Content Placeholder 2">
            <a:extLst>
              <a:ext uri="{FF2B5EF4-FFF2-40B4-BE49-F238E27FC236}">
                <a16:creationId xmlns:a16="http://schemas.microsoft.com/office/drawing/2014/main" xmlns="" id="{9E1D7EED-3904-49BF-B1A6-348D5DE13CF1}"/>
              </a:ext>
            </a:extLst>
          </p:cNvPr>
          <p:cNvSpPr>
            <a:spLocks noGrp="1"/>
          </p:cNvSpPr>
          <p:nvPr>
            <p:ph idx="1"/>
          </p:nvPr>
        </p:nvSpPr>
        <p:spPr/>
        <p:txBody>
          <a:bodyPr>
            <a:normAutofit/>
          </a:bodyPr>
          <a:lstStyle/>
          <a:p>
            <a:r>
              <a:rPr lang="en-US" sz="2400" b="0" i="0" u="none" strike="noStrike" baseline="0" dirty="0"/>
              <a:t>As indicated earlier, memory consists of RAM chips plus additional logic. </a:t>
            </a:r>
            <a:r>
              <a:rPr lang="en-US" sz="2400" dirty="0"/>
              <a:t>The following figure</a:t>
            </a:r>
            <a:r>
              <a:rPr lang="en-US" sz="2400" b="0" i="0" u="none" strike="noStrike" baseline="0" dirty="0"/>
              <a:t> shows the logic model of the RAM cell. The storage part of the cell is modeled by an </a:t>
            </a:r>
            <a:r>
              <a:rPr lang="en-US" sz="2400" b="0" i="1" u="none" strike="noStrike" baseline="0" dirty="0"/>
              <a:t>SR </a:t>
            </a:r>
            <a:r>
              <a:rPr lang="en-US" sz="2400" b="0" i="0" u="none" strike="noStrike" baseline="0" dirty="0"/>
              <a:t>latch. The inputs to the latch are enabled by a Select signal.</a:t>
            </a:r>
          </a:p>
          <a:p>
            <a:endParaRPr lang="en-US" sz="2400" dirty="0"/>
          </a:p>
        </p:txBody>
      </p:sp>
      <p:pic>
        <p:nvPicPr>
          <p:cNvPr id="5" name="Picture 4">
            <a:extLst>
              <a:ext uri="{FF2B5EF4-FFF2-40B4-BE49-F238E27FC236}">
                <a16:creationId xmlns:a16="http://schemas.microsoft.com/office/drawing/2014/main" xmlns="" id="{D83D46C1-0D85-426C-B19D-3091DE355CEA}"/>
              </a:ext>
            </a:extLst>
          </p:cNvPr>
          <p:cNvPicPr>
            <a:picLocks noChangeAspect="1"/>
          </p:cNvPicPr>
          <p:nvPr/>
        </p:nvPicPr>
        <p:blipFill>
          <a:blip r:embed="rId2"/>
          <a:stretch>
            <a:fillRect/>
          </a:stretch>
        </p:blipFill>
        <p:spPr>
          <a:xfrm>
            <a:off x="1331640" y="3573016"/>
            <a:ext cx="6264696" cy="2520280"/>
          </a:xfrm>
          <a:prstGeom prst="rect">
            <a:avLst/>
          </a:prstGeom>
        </p:spPr>
      </p:pic>
    </p:spTree>
    <p:extLst>
      <p:ext uri="{BB962C8B-B14F-4D97-AF65-F5344CB8AC3E}">
        <p14:creationId xmlns:p14="http://schemas.microsoft.com/office/powerpoint/2010/main" val="3421079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C57FA4-5F30-4AB7-8E42-42B192B04BF9}"/>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A8289A08-4B99-49F0-809F-2958F87386AD}"/>
              </a:ext>
            </a:extLst>
          </p:cNvPr>
          <p:cNvSpPr>
            <a:spLocks noGrp="1"/>
          </p:cNvSpPr>
          <p:nvPr>
            <p:ph idx="1"/>
          </p:nvPr>
        </p:nvSpPr>
        <p:spPr/>
        <p:txBody>
          <a:bodyPr>
            <a:normAutofit/>
          </a:bodyPr>
          <a:lstStyle/>
          <a:p>
            <a:pPr algn="l"/>
            <a:r>
              <a:rPr lang="en-US" sz="2400" b="0" i="0" u="none" strike="noStrike" baseline="0" dirty="0"/>
              <a:t>For Select equal to 0, the stored content is held. </a:t>
            </a:r>
          </a:p>
          <a:p>
            <a:pPr algn="l"/>
            <a:r>
              <a:rPr lang="en-US" sz="2400" b="0" i="0" u="none" strike="noStrike" baseline="0" dirty="0"/>
              <a:t>For Select equal to 1, the stored content is determined by the values on </a:t>
            </a:r>
            <a:r>
              <a:rPr lang="en-US" sz="2400" b="0" i="1" u="none" strike="noStrike" baseline="0" dirty="0"/>
              <a:t>B </a:t>
            </a:r>
            <a:r>
              <a:rPr lang="en-US" sz="2400" b="0" i="0" u="none" strike="noStrike" baseline="0" dirty="0"/>
              <a:t>and </a:t>
            </a:r>
            <a:r>
              <a:rPr lang="en-US" sz="2400" b="0" i="1" u="none" strike="noStrike" baseline="0" dirty="0"/>
              <a:t>B complement</a:t>
            </a:r>
            <a:r>
              <a:rPr lang="en-US" sz="2400" b="0" i="0" u="none" strike="noStrike" baseline="0" dirty="0"/>
              <a:t>. </a:t>
            </a:r>
          </a:p>
          <a:p>
            <a:pPr algn="l"/>
            <a:r>
              <a:rPr lang="en-US" sz="2400" b="0" i="0" u="none" strike="noStrike" baseline="0" dirty="0"/>
              <a:t>The outputs from the latch are gated by Select to produce cell outputs </a:t>
            </a:r>
            <a:r>
              <a:rPr lang="en-US" sz="2400" b="0" i="1" u="none" strike="noStrike" baseline="0" dirty="0"/>
              <a:t>C </a:t>
            </a:r>
            <a:r>
              <a:rPr lang="en-US" sz="2400" b="0" i="0" u="none" strike="noStrike" baseline="0" dirty="0"/>
              <a:t>and </a:t>
            </a:r>
            <a:r>
              <a:rPr lang="en-US" sz="2400" b="0" i="0" u="none" strike="noStrike" baseline="0" dirty="0" smtClean="0"/>
              <a:t>its </a:t>
            </a:r>
            <a:r>
              <a:rPr lang="en-US" sz="2400" b="0" i="1" u="none" strike="noStrike" baseline="0" dirty="0" smtClean="0"/>
              <a:t>Complement</a:t>
            </a:r>
            <a:r>
              <a:rPr lang="en-US" sz="2400" b="0" i="0" u="none" strike="noStrike" baseline="0" dirty="0"/>
              <a:t>. </a:t>
            </a:r>
          </a:p>
          <a:p>
            <a:pPr algn="l"/>
            <a:r>
              <a:rPr lang="en-US" sz="2400" b="0" i="0" u="none" strike="noStrike" baseline="0" dirty="0"/>
              <a:t>For Select equal to 0, both </a:t>
            </a:r>
            <a:r>
              <a:rPr lang="en-US" sz="2400" b="0" i="1" u="none" strike="noStrike" baseline="0" dirty="0"/>
              <a:t>C </a:t>
            </a:r>
            <a:r>
              <a:rPr lang="en-US" sz="2400" b="0" i="0" u="none" strike="noStrike" baseline="0" dirty="0"/>
              <a:t>and </a:t>
            </a:r>
            <a:r>
              <a:rPr lang="en-US" sz="2400" b="0" i="1" u="none" strike="noStrike" baseline="0" dirty="0"/>
              <a:t>C complement </a:t>
            </a:r>
            <a:r>
              <a:rPr lang="en-US" sz="2400" b="0" i="0" u="none" strike="noStrike" baseline="0" dirty="0"/>
              <a:t>are 0, and for Select equal to 1, </a:t>
            </a:r>
            <a:r>
              <a:rPr lang="en-US" sz="2400" b="0" i="1" u="none" strike="noStrike" baseline="0" dirty="0"/>
              <a:t>C </a:t>
            </a:r>
            <a:r>
              <a:rPr lang="en-US" sz="2400" b="0" i="0" u="none" strike="noStrike" baseline="0" dirty="0"/>
              <a:t>is the stored value and </a:t>
            </a:r>
            <a:r>
              <a:rPr lang="en-US" sz="2400" b="0" i="1" u="none" strike="noStrike" baseline="0" dirty="0"/>
              <a:t>C complement </a:t>
            </a:r>
            <a:r>
              <a:rPr lang="en-US" sz="2400" b="0" i="0" u="none" strike="noStrike" baseline="0" dirty="0"/>
              <a:t>is its complement.</a:t>
            </a:r>
            <a:endParaRPr lang="en-US" sz="2400" dirty="0"/>
          </a:p>
        </p:txBody>
      </p:sp>
    </p:spTree>
    <p:extLst>
      <p:ext uri="{BB962C8B-B14F-4D97-AF65-F5344CB8AC3E}">
        <p14:creationId xmlns:p14="http://schemas.microsoft.com/office/powerpoint/2010/main" val="245483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ABC5A6-84B3-4657-B161-609A83873634}"/>
              </a:ext>
            </a:extLst>
          </p:cNvPr>
          <p:cNvSpPr>
            <a:spLocks noGrp="1"/>
          </p:cNvSpPr>
          <p:nvPr>
            <p:ph type="title"/>
          </p:nvPr>
        </p:nvSpPr>
        <p:spPr/>
        <p:txBody>
          <a:bodyPr>
            <a:normAutofit/>
          </a:bodyPr>
          <a:lstStyle/>
          <a:p>
            <a:r>
              <a:rPr lang="en-US" sz="3200" b="1" i="0" u="none" strike="noStrike" baseline="0" dirty="0">
                <a:latin typeface="+mn-lt"/>
              </a:rPr>
              <a:t>SRAM Bit Slice Model</a:t>
            </a:r>
            <a:endParaRPr lang="en-US" sz="3200" b="1" dirty="0">
              <a:latin typeface="+mn-lt"/>
            </a:endParaRPr>
          </a:p>
        </p:txBody>
      </p:sp>
      <p:sp>
        <p:nvSpPr>
          <p:cNvPr id="3" name="Content Placeholder 2">
            <a:extLst>
              <a:ext uri="{FF2B5EF4-FFF2-40B4-BE49-F238E27FC236}">
                <a16:creationId xmlns:a16="http://schemas.microsoft.com/office/drawing/2014/main" xmlns="" id="{7A5FFDE9-E720-40D9-A516-0762A2FDBDAF}"/>
              </a:ext>
            </a:extLst>
          </p:cNvPr>
          <p:cNvSpPr>
            <a:spLocks noGrp="1"/>
          </p:cNvSpPr>
          <p:nvPr>
            <p:ph idx="1"/>
          </p:nvPr>
        </p:nvSpPr>
        <p:spPr/>
        <p:txBody>
          <a:bodyPr>
            <a:normAutofit/>
          </a:bodyPr>
          <a:lstStyle/>
          <a:p>
            <a:pPr algn="l"/>
            <a:r>
              <a:rPr lang="en-US" sz="2400" b="0" i="0" u="none" strike="noStrike" baseline="0" dirty="0"/>
              <a:t>To obtain simplified static RAM diagrams, we interconnect a set of RAM cells and read and write circuits to form a </a:t>
            </a:r>
            <a:r>
              <a:rPr lang="en-US" sz="2400" b="0" i="1" u="none" strike="noStrike" baseline="0" dirty="0"/>
              <a:t>RAM bit slice </a:t>
            </a:r>
            <a:r>
              <a:rPr lang="en-US" sz="2400" b="0" i="0" u="none" strike="noStrike" baseline="0" dirty="0"/>
              <a:t>that contains all of the circuitry associated with a single bit position of a set of RAM words.</a:t>
            </a:r>
          </a:p>
          <a:p>
            <a:pPr algn="l"/>
            <a:r>
              <a:rPr lang="en-US" sz="2400" b="0" i="0" u="none" strike="noStrike" baseline="0" dirty="0"/>
              <a:t>The loading of a cell latch is now controlled by a Word Select input. </a:t>
            </a:r>
          </a:p>
          <a:p>
            <a:pPr algn="l"/>
            <a:r>
              <a:rPr lang="en-US" sz="2400" b="0" i="0" u="none" strike="noStrike" baseline="0" dirty="0"/>
              <a:t>If this is 0, then both </a:t>
            </a:r>
            <a:r>
              <a:rPr lang="en-US" sz="2400" b="0" i="1" u="none" strike="noStrike" baseline="0" dirty="0"/>
              <a:t>S </a:t>
            </a:r>
            <a:r>
              <a:rPr lang="en-US" sz="2400" b="0" i="0" u="none" strike="noStrike" baseline="0" dirty="0"/>
              <a:t>and </a:t>
            </a:r>
            <a:r>
              <a:rPr lang="en-US" sz="2400" b="0" i="1" u="none" strike="noStrike" baseline="0" dirty="0"/>
              <a:t>R </a:t>
            </a:r>
            <a:r>
              <a:rPr lang="en-US" sz="2400" b="0" i="0" u="none" strike="noStrike" baseline="0" dirty="0"/>
              <a:t>are 0, and the cell latch contents remain unchanged.</a:t>
            </a:r>
          </a:p>
          <a:p>
            <a:pPr algn="l"/>
            <a:r>
              <a:rPr lang="en-US" sz="2400" b="0" i="0" u="none" strike="noStrike" baseline="0" dirty="0"/>
              <a:t>If the Word Select input is 1, then the value to be loaded into the latch is controlled by two signals </a:t>
            </a:r>
            <a:r>
              <a:rPr lang="en-US" sz="2400" b="0" i="1" u="none" strike="noStrike" baseline="0" dirty="0"/>
              <a:t>B </a:t>
            </a:r>
            <a:r>
              <a:rPr lang="en-US" sz="2400" b="0" i="0" u="none" strike="noStrike" baseline="0" dirty="0"/>
              <a:t>and </a:t>
            </a:r>
            <a:r>
              <a:rPr lang="en-US" sz="2400" b="0" i="1" u="none" strike="noStrike" baseline="0" dirty="0"/>
              <a:t>B complement </a:t>
            </a:r>
            <a:r>
              <a:rPr lang="en-US" sz="2400" b="0" i="0" u="none" strike="noStrike" baseline="0" dirty="0"/>
              <a:t>from the Write Logic.</a:t>
            </a:r>
            <a:endParaRPr lang="en-US" sz="2400" dirty="0"/>
          </a:p>
        </p:txBody>
      </p:sp>
    </p:spTree>
    <p:extLst>
      <p:ext uri="{BB962C8B-B14F-4D97-AF65-F5344CB8AC3E}">
        <p14:creationId xmlns:p14="http://schemas.microsoft.com/office/powerpoint/2010/main" val="2162848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58C4A6-41EB-4074-A8FD-DB2C8D96DC5F}"/>
              </a:ext>
            </a:extLst>
          </p:cNvPr>
          <p:cNvSpPr>
            <a:spLocks noGrp="1"/>
          </p:cNvSpPr>
          <p:nvPr>
            <p:ph type="title"/>
          </p:nvPr>
        </p:nvSpPr>
        <p:spPr/>
        <p:txBody>
          <a:bodyPr/>
          <a:lstStyle/>
          <a:p>
            <a:r>
              <a:rPr lang="en-US" altLang="en-US" dirty="0">
                <a:latin typeface="Comic Sans MS" pitchFamily="66" charset="0"/>
              </a:rPr>
              <a:t>Memory definitions</a:t>
            </a:r>
            <a:endParaRPr lang="en-US" dirty="0"/>
          </a:p>
        </p:txBody>
      </p:sp>
      <p:sp>
        <p:nvSpPr>
          <p:cNvPr id="3" name="Content Placeholder 2">
            <a:extLst>
              <a:ext uri="{FF2B5EF4-FFF2-40B4-BE49-F238E27FC236}">
                <a16:creationId xmlns:a16="http://schemas.microsoft.com/office/drawing/2014/main" xmlns="" id="{917DC312-0D74-41F1-AA73-FCFF222092EE}"/>
              </a:ext>
            </a:extLst>
          </p:cNvPr>
          <p:cNvSpPr>
            <a:spLocks noGrp="1"/>
          </p:cNvSpPr>
          <p:nvPr>
            <p:ph idx="1"/>
          </p:nvPr>
        </p:nvSpPr>
        <p:spPr/>
        <p:txBody>
          <a:bodyPr>
            <a:normAutofit/>
          </a:bodyPr>
          <a:lstStyle/>
          <a:p>
            <a:r>
              <a:rPr lang="en-US" sz="2400" dirty="0"/>
              <a:t>Memory is a major component of a digital computer and is present in a large proportion of all digital systems.</a:t>
            </a:r>
          </a:p>
          <a:p>
            <a:r>
              <a:rPr lang="en-US" sz="2400" dirty="0"/>
              <a:t>Memory is a collection of binary storage cells together with associated circuits needed to transfer information into and out of the cells.</a:t>
            </a:r>
          </a:p>
          <a:p>
            <a:r>
              <a:rPr lang="en-US" sz="2400" dirty="0"/>
              <a:t>Random-access memory (RAM) stores data temporarily, and read-only memory (ROM) stores data permanently.</a:t>
            </a:r>
          </a:p>
          <a:p>
            <a:endParaRPr lang="en-US" sz="2400" dirty="0"/>
          </a:p>
        </p:txBody>
      </p:sp>
    </p:spTree>
    <p:extLst>
      <p:ext uri="{BB962C8B-B14F-4D97-AF65-F5344CB8AC3E}">
        <p14:creationId xmlns:p14="http://schemas.microsoft.com/office/powerpoint/2010/main" val="513488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332FDDAC-3E93-40BA-AF59-B96AEFA9665B}"/>
              </a:ext>
            </a:extLst>
          </p:cNvPr>
          <p:cNvPicPr>
            <a:picLocks noChangeAspect="1"/>
          </p:cNvPicPr>
          <p:nvPr/>
        </p:nvPicPr>
        <p:blipFill>
          <a:blip r:embed="rId2"/>
          <a:stretch>
            <a:fillRect/>
          </a:stretch>
        </p:blipFill>
        <p:spPr>
          <a:xfrm>
            <a:off x="-1" y="0"/>
            <a:ext cx="9037983" cy="6858000"/>
          </a:xfrm>
          <a:prstGeom prst="rect">
            <a:avLst/>
          </a:prstGeom>
        </p:spPr>
      </p:pic>
    </p:spTree>
    <p:extLst>
      <p:ext uri="{BB962C8B-B14F-4D97-AF65-F5344CB8AC3E}">
        <p14:creationId xmlns:p14="http://schemas.microsoft.com/office/powerpoint/2010/main" val="130784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Freeform 6"/>
          <p:cNvSpPr>
            <a:spLocks/>
          </p:cNvSpPr>
          <p:nvPr/>
        </p:nvSpPr>
        <p:spPr bwMode="auto">
          <a:xfrm>
            <a:off x="7077075" y="1255713"/>
            <a:ext cx="773113" cy="4783137"/>
          </a:xfrm>
          <a:custGeom>
            <a:avLst/>
            <a:gdLst>
              <a:gd name="T0" fmla="*/ 0 w 487"/>
              <a:gd name="T1" fmla="*/ 0 h 3013"/>
              <a:gd name="T2" fmla="*/ 2147483647 w 487"/>
              <a:gd name="T3" fmla="*/ 0 h 3013"/>
              <a:gd name="T4" fmla="*/ 2147483647 w 487"/>
              <a:gd name="T5" fmla="*/ 2147483647 h 3013"/>
              <a:gd name="T6" fmla="*/ 0 w 487"/>
              <a:gd name="T7" fmla="*/ 2147483647 h 3013"/>
              <a:gd name="T8" fmla="*/ 0 w 487"/>
              <a:gd name="T9" fmla="*/ 0 h 3013"/>
              <a:gd name="T10" fmla="*/ 0 w 487"/>
              <a:gd name="T11" fmla="*/ 0 h 30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7" h="3013">
                <a:moveTo>
                  <a:pt x="0" y="0"/>
                </a:moveTo>
                <a:lnTo>
                  <a:pt x="487" y="0"/>
                </a:lnTo>
                <a:lnTo>
                  <a:pt x="487" y="3013"/>
                </a:lnTo>
                <a:lnTo>
                  <a:pt x="0" y="3013"/>
                </a:lnTo>
                <a:lnTo>
                  <a:pt x="0" y="0"/>
                </a:lnTo>
                <a:close/>
              </a:path>
            </a:pathLst>
          </a:custGeom>
          <a:solidFill>
            <a:srgbClr val="E5F5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420" name="Freeform 7"/>
          <p:cNvSpPr>
            <a:spLocks/>
          </p:cNvSpPr>
          <p:nvPr/>
        </p:nvSpPr>
        <p:spPr bwMode="auto">
          <a:xfrm>
            <a:off x="7077075" y="1255713"/>
            <a:ext cx="773113" cy="4783137"/>
          </a:xfrm>
          <a:custGeom>
            <a:avLst/>
            <a:gdLst>
              <a:gd name="T0" fmla="*/ 0 w 487"/>
              <a:gd name="T1" fmla="*/ 0 h 3013"/>
              <a:gd name="T2" fmla="*/ 2147483647 w 487"/>
              <a:gd name="T3" fmla="*/ 0 h 3013"/>
              <a:gd name="T4" fmla="*/ 2147483647 w 487"/>
              <a:gd name="T5" fmla="*/ 2147483647 h 3013"/>
              <a:gd name="T6" fmla="*/ 0 w 487"/>
              <a:gd name="T7" fmla="*/ 2147483647 h 3013"/>
              <a:gd name="T8" fmla="*/ 0 w 487"/>
              <a:gd name="T9" fmla="*/ 0 h 3013"/>
              <a:gd name="T10" fmla="*/ 0 w 487"/>
              <a:gd name="T11" fmla="*/ 0 h 30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7" h="3013">
                <a:moveTo>
                  <a:pt x="0" y="0"/>
                </a:moveTo>
                <a:lnTo>
                  <a:pt x="487" y="0"/>
                </a:lnTo>
                <a:lnTo>
                  <a:pt x="487" y="3013"/>
                </a:lnTo>
                <a:lnTo>
                  <a:pt x="0" y="3013"/>
                </a:lnTo>
                <a:lnTo>
                  <a:pt x="0" y="0"/>
                </a:lnTo>
                <a:close/>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0421" name="Rectangle 31"/>
          <p:cNvSpPr>
            <a:spLocks noChangeArrowheads="1"/>
          </p:cNvSpPr>
          <p:nvPr/>
        </p:nvSpPr>
        <p:spPr bwMode="auto">
          <a:xfrm>
            <a:off x="7105650" y="5761038"/>
            <a:ext cx="317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Read/</a:t>
            </a:r>
            <a:endParaRPr lang="en-US" altLang="en-US" sz="1000"/>
          </a:p>
        </p:txBody>
      </p:sp>
      <p:sp>
        <p:nvSpPr>
          <p:cNvPr id="60422" name="Rectangle 2"/>
          <p:cNvSpPr>
            <a:spLocks noGrp="1" noChangeArrowheads="1"/>
          </p:cNvSpPr>
          <p:nvPr>
            <p:ph type="title"/>
          </p:nvPr>
        </p:nvSpPr>
        <p:spPr>
          <a:xfrm>
            <a:off x="628650" y="365127"/>
            <a:ext cx="7886700" cy="763586"/>
          </a:xfrm>
        </p:spPr>
        <p:txBody>
          <a:bodyPr/>
          <a:lstStyle/>
          <a:p>
            <a:pPr rtl="0"/>
            <a:r>
              <a:rPr lang="en-US" altLang="en-US" dirty="0"/>
              <a:t>2</a:t>
            </a:r>
            <a:r>
              <a:rPr lang="en-US" altLang="en-US" baseline="30000" dirty="0"/>
              <a:t>k </a:t>
            </a:r>
            <a:r>
              <a:rPr lang="en-US" altLang="en-US" dirty="0"/>
              <a:t>Word </a:t>
            </a:r>
            <a:r>
              <a:rPr lang="en-US" altLang="en-US" dirty="0">
                <a:sym typeface="Symbol" pitchFamily="18" charset="2"/>
              </a:rPr>
              <a:t></a:t>
            </a:r>
            <a:r>
              <a:rPr lang="en-US" altLang="en-US" dirty="0"/>
              <a:t> 1-Bit RAM IC</a:t>
            </a:r>
          </a:p>
        </p:txBody>
      </p:sp>
      <p:sp>
        <p:nvSpPr>
          <p:cNvPr id="60423" name="Rectangle 3"/>
          <p:cNvSpPr>
            <a:spLocks noGrp="1" noChangeArrowheads="1"/>
          </p:cNvSpPr>
          <p:nvPr>
            <p:ph type="body" idx="1"/>
          </p:nvPr>
        </p:nvSpPr>
        <p:spPr>
          <a:xfrm>
            <a:off x="482600" y="1219200"/>
            <a:ext cx="8077200" cy="4953000"/>
          </a:xfrm>
        </p:spPr>
        <p:txBody>
          <a:bodyPr/>
          <a:lstStyle/>
          <a:p>
            <a:pPr algn="l" rtl="0"/>
            <a:r>
              <a:rPr lang="en-US" altLang="en-US" sz="2400" dirty="0"/>
              <a:t>To build a RAM IC</a:t>
            </a:r>
            <a:br>
              <a:rPr lang="en-US" altLang="en-US" sz="2400" dirty="0"/>
            </a:br>
            <a:r>
              <a:rPr lang="en-US" altLang="en-US" sz="2400" dirty="0"/>
              <a:t>from a RAM slice,</a:t>
            </a:r>
            <a:br>
              <a:rPr lang="en-US" altLang="en-US" sz="2400" dirty="0"/>
            </a:br>
            <a:r>
              <a:rPr lang="en-US" altLang="en-US" sz="2400" dirty="0"/>
              <a:t>we need:</a:t>
            </a:r>
          </a:p>
          <a:p>
            <a:pPr lvl="1" algn="l" rtl="0"/>
            <a:r>
              <a:rPr lang="en-US" altLang="en-US" sz="2400" u="sng" dirty="0"/>
              <a:t>Decoder</a:t>
            </a:r>
            <a:r>
              <a:rPr lang="en-US" altLang="en-US" sz="2400" dirty="0"/>
              <a:t> :decodes</a:t>
            </a:r>
            <a:br>
              <a:rPr lang="en-US" altLang="en-US" sz="2400" dirty="0"/>
            </a:br>
            <a:r>
              <a:rPr lang="en-US" altLang="en-US" sz="2400" dirty="0"/>
              <a:t>the k address lines to</a:t>
            </a:r>
            <a:br>
              <a:rPr lang="en-US" altLang="en-US" sz="2400" dirty="0"/>
            </a:br>
            <a:r>
              <a:rPr lang="en-US" altLang="en-US" sz="2400" dirty="0"/>
              <a:t>2</a:t>
            </a:r>
            <a:r>
              <a:rPr lang="en-US" altLang="en-US" baseline="30000" dirty="0"/>
              <a:t>k</a:t>
            </a:r>
            <a:r>
              <a:rPr lang="en-US" altLang="en-US" sz="2400" dirty="0"/>
              <a:t> word select lines</a:t>
            </a:r>
          </a:p>
          <a:p>
            <a:pPr lvl="1" algn="l" rtl="0"/>
            <a:r>
              <a:rPr lang="en-US" altLang="en-US" sz="2400" dirty="0"/>
              <a:t>A </a:t>
            </a:r>
            <a:r>
              <a:rPr lang="en-US" altLang="en-US" sz="2400" u="sng" dirty="0"/>
              <a:t>Tri-state buffer</a:t>
            </a:r>
            <a:r>
              <a:rPr lang="en-US" altLang="en-US" sz="2400" dirty="0"/>
              <a:t> </a:t>
            </a:r>
            <a:r>
              <a:rPr lang="en-US" altLang="en-US" sz="2400" dirty="0">
                <a:sym typeface="Symbol" pitchFamily="18" charset="2"/>
              </a:rPr>
              <a:t>:</a:t>
            </a:r>
            <a:endParaRPr lang="en-US" altLang="en-US" sz="2400" dirty="0">
              <a:latin typeface="MS Shell Dlg" pitchFamily="34" charset="0"/>
              <a:sym typeface="Symbol" pitchFamily="18" charset="2"/>
            </a:endParaRPr>
          </a:p>
          <a:p>
            <a:pPr marL="457200" lvl="1" indent="0" algn="l" rtl="0">
              <a:buNone/>
            </a:pPr>
            <a:r>
              <a:rPr lang="en-US" altLang="en-US" sz="2400" dirty="0"/>
              <a:t>on the data output</a:t>
            </a:r>
            <a:br>
              <a:rPr lang="en-US" altLang="en-US" sz="2400" dirty="0"/>
            </a:br>
            <a:r>
              <a:rPr lang="en-US" altLang="en-US" sz="2400" dirty="0"/>
              <a:t>permits RAM ICs to</a:t>
            </a:r>
            <a:br>
              <a:rPr lang="en-US" altLang="en-US" sz="2400" dirty="0"/>
            </a:br>
            <a:r>
              <a:rPr lang="en-US" altLang="en-US" sz="2400" dirty="0"/>
              <a:t>be combined into a</a:t>
            </a:r>
            <a:br>
              <a:rPr lang="en-US" altLang="en-US" sz="2400" dirty="0"/>
            </a:br>
            <a:r>
              <a:rPr lang="en-US" altLang="en-US" sz="2400" dirty="0"/>
              <a:t>RAM with </a:t>
            </a:r>
            <a:r>
              <a:rPr lang="en-US" altLang="en-US" sz="2400" dirty="0">
                <a:sym typeface="Symbol" pitchFamily="18" charset="2"/>
              </a:rPr>
              <a:t> 2</a:t>
            </a:r>
            <a:r>
              <a:rPr lang="en-US" altLang="en-US" baseline="30000" dirty="0">
                <a:sym typeface="Symbol" pitchFamily="18" charset="2"/>
              </a:rPr>
              <a:t>k</a:t>
            </a:r>
            <a:r>
              <a:rPr lang="en-US" altLang="en-US" sz="2400" dirty="0">
                <a:sym typeface="Symbol" pitchFamily="18" charset="2"/>
              </a:rPr>
              <a:t> x n words</a:t>
            </a:r>
          </a:p>
        </p:txBody>
      </p:sp>
      <p:sp>
        <p:nvSpPr>
          <p:cNvPr id="60424" name="Line 8"/>
          <p:cNvSpPr>
            <a:spLocks noChangeShapeType="1"/>
          </p:cNvSpPr>
          <p:nvPr/>
        </p:nvSpPr>
        <p:spPr bwMode="auto">
          <a:xfrm>
            <a:off x="6483350" y="4159250"/>
            <a:ext cx="1482725"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25" name="Line 9"/>
          <p:cNvSpPr>
            <a:spLocks noChangeShapeType="1"/>
          </p:cNvSpPr>
          <p:nvPr/>
        </p:nvSpPr>
        <p:spPr bwMode="auto">
          <a:xfrm flipH="1">
            <a:off x="5734050" y="1636713"/>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26" name="Line 10"/>
          <p:cNvSpPr>
            <a:spLocks noChangeShapeType="1"/>
          </p:cNvSpPr>
          <p:nvPr/>
        </p:nvSpPr>
        <p:spPr bwMode="auto">
          <a:xfrm flipH="1">
            <a:off x="5734050" y="2001838"/>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27" name="Line 11"/>
          <p:cNvSpPr>
            <a:spLocks noChangeShapeType="1"/>
          </p:cNvSpPr>
          <p:nvPr/>
        </p:nvSpPr>
        <p:spPr bwMode="auto">
          <a:xfrm flipH="1">
            <a:off x="5734050" y="2365375"/>
            <a:ext cx="6985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28" name="Line 12"/>
          <p:cNvSpPr>
            <a:spLocks noChangeShapeType="1"/>
          </p:cNvSpPr>
          <p:nvPr/>
        </p:nvSpPr>
        <p:spPr bwMode="auto">
          <a:xfrm flipH="1">
            <a:off x="5734050" y="2730500"/>
            <a:ext cx="6985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29" name="Line 13"/>
          <p:cNvSpPr>
            <a:spLocks noChangeShapeType="1"/>
          </p:cNvSpPr>
          <p:nvPr/>
        </p:nvSpPr>
        <p:spPr bwMode="auto">
          <a:xfrm>
            <a:off x="6483350" y="1449388"/>
            <a:ext cx="1482725"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30" name="Freeform 14"/>
          <p:cNvSpPr>
            <a:spLocks/>
          </p:cNvSpPr>
          <p:nvPr/>
        </p:nvSpPr>
        <p:spPr bwMode="auto">
          <a:xfrm>
            <a:off x="6483350" y="1633538"/>
            <a:ext cx="1482725" cy="541337"/>
          </a:xfrm>
          <a:custGeom>
            <a:avLst/>
            <a:gdLst>
              <a:gd name="T0" fmla="*/ 0 w 934"/>
              <a:gd name="T1" fmla="*/ 0 h 341"/>
              <a:gd name="T2" fmla="*/ 2147483647 w 934"/>
              <a:gd name="T3" fmla="*/ 0 h 341"/>
              <a:gd name="T4" fmla="*/ 2147483647 w 934"/>
              <a:gd name="T5" fmla="*/ 2147483647 h 341"/>
              <a:gd name="T6" fmla="*/ 2147483647 w 934"/>
              <a:gd name="T7" fmla="*/ 2147483647 h 3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4" h="341">
                <a:moveTo>
                  <a:pt x="0" y="0"/>
                </a:moveTo>
                <a:lnTo>
                  <a:pt x="142" y="0"/>
                </a:lnTo>
                <a:lnTo>
                  <a:pt x="142" y="341"/>
                </a:lnTo>
                <a:lnTo>
                  <a:pt x="934" y="341"/>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0431" name="Freeform 15"/>
          <p:cNvSpPr>
            <a:spLocks/>
          </p:cNvSpPr>
          <p:nvPr/>
        </p:nvSpPr>
        <p:spPr bwMode="auto">
          <a:xfrm>
            <a:off x="5803900" y="1255713"/>
            <a:ext cx="679450" cy="3140075"/>
          </a:xfrm>
          <a:custGeom>
            <a:avLst/>
            <a:gdLst>
              <a:gd name="T0" fmla="*/ 0 w 428"/>
              <a:gd name="T1" fmla="*/ 0 h 1978"/>
              <a:gd name="T2" fmla="*/ 2147483647 w 428"/>
              <a:gd name="T3" fmla="*/ 0 h 1978"/>
              <a:gd name="T4" fmla="*/ 2147483647 w 428"/>
              <a:gd name="T5" fmla="*/ 2147483647 h 1978"/>
              <a:gd name="T6" fmla="*/ 0 w 428"/>
              <a:gd name="T7" fmla="*/ 2147483647 h 1978"/>
              <a:gd name="T8" fmla="*/ 0 w 428"/>
              <a:gd name="T9" fmla="*/ 0 h 1978"/>
              <a:gd name="T10" fmla="*/ 0 w 428"/>
              <a:gd name="T11" fmla="*/ 0 h 19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1978">
                <a:moveTo>
                  <a:pt x="0" y="0"/>
                </a:moveTo>
                <a:lnTo>
                  <a:pt x="428" y="0"/>
                </a:lnTo>
                <a:lnTo>
                  <a:pt x="428" y="1978"/>
                </a:lnTo>
                <a:lnTo>
                  <a:pt x="0" y="1978"/>
                </a:lnTo>
                <a:lnTo>
                  <a:pt x="0" y="0"/>
                </a:lnTo>
                <a:close/>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0432" name="Rectangle 16"/>
          <p:cNvSpPr>
            <a:spLocks noChangeArrowheads="1"/>
          </p:cNvSpPr>
          <p:nvPr/>
        </p:nvSpPr>
        <p:spPr bwMode="auto">
          <a:xfrm>
            <a:off x="6515100" y="1258888"/>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Word select</a:t>
            </a:r>
            <a:endParaRPr lang="en-US" altLang="en-US" sz="1000"/>
          </a:p>
        </p:txBody>
      </p:sp>
      <p:sp>
        <p:nvSpPr>
          <p:cNvPr id="60433" name="Line 17"/>
          <p:cNvSpPr>
            <a:spLocks noChangeShapeType="1"/>
          </p:cNvSpPr>
          <p:nvPr/>
        </p:nvSpPr>
        <p:spPr bwMode="auto">
          <a:xfrm>
            <a:off x="7464425" y="1449388"/>
            <a:ext cx="1588" cy="180975"/>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34" name="Freeform 18"/>
          <p:cNvSpPr>
            <a:spLocks/>
          </p:cNvSpPr>
          <p:nvPr/>
        </p:nvSpPr>
        <p:spPr bwMode="auto">
          <a:xfrm>
            <a:off x="7181850" y="1625600"/>
            <a:ext cx="565150" cy="376238"/>
          </a:xfrm>
          <a:custGeom>
            <a:avLst/>
            <a:gdLst>
              <a:gd name="T0" fmla="*/ 0 w 356"/>
              <a:gd name="T1" fmla="*/ 0 h 237"/>
              <a:gd name="T2" fmla="*/ 2147483647 w 356"/>
              <a:gd name="T3" fmla="*/ 0 h 237"/>
              <a:gd name="T4" fmla="*/ 2147483647 w 356"/>
              <a:gd name="T5" fmla="*/ 2147483647 h 237"/>
              <a:gd name="T6" fmla="*/ 0 w 356"/>
              <a:gd name="T7" fmla="*/ 2147483647 h 237"/>
              <a:gd name="T8" fmla="*/ 0 w 356"/>
              <a:gd name="T9" fmla="*/ 0 h 237"/>
              <a:gd name="T10" fmla="*/ 0 w 356"/>
              <a:gd name="T11" fmla="*/ 0 h 2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 h="237">
                <a:moveTo>
                  <a:pt x="0" y="0"/>
                </a:moveTo>
                <a:lnTo>
                  <a:pt x="356" y="0"/>
                </a:lnTo>
                <a:lnTo>
                  <a:pt x="356" y="237"/>
                </a:lnTo>
                <a:lnTo>
                  <a:pt x="0" y="237"/>
                </a:lnTo>
                <a:lnTo>
                  <a:pt x="0" y="0"/>
                </a:lnTo>
                <a:close/>
              </a:path>
            </a:pathLst>
          </a:custGeom>
          <a:solidFill>
            <a:srgbClr val="B2E2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435" name="Freeform 19"/>
          <p:cNvSpPr>
            <a:spLocks/>
          </p:cNvSpPr>
          <p:nvPr/>
        </p:nvSpPr>
        <p:spPr bwMode="auto">
          <a:xfrm>
            <a:off x="7181850" y="1625600"/>
            <a:ext cx="565150" cy="376238"/>
          </a:xfrm>
          <a:custGeom>
            <a:avLst/>
            <a:gdLst>
              <a:gd name="T0" fmla="*/ 0 w 356"/>
              <a:gd name="T1" fmla="*/ 0 h 237"/>
              <a:gd name="T2" fmla="*/ 2147483647 w 356"/>
              <a:gd name="T3" fmla="*/ 0 h 237"/>
              <a:gd name="T4" fmla="*/ 2147483647 w 356"/>
              <a:gd name="T5" fmla="*/ 2147483647 h 237"/>
              <a:gd name="T6" fmla="*/ 0 w 356"/>
              <a:gd name="T7" fmla="*/ 2147483647 h 237"/>
              <a:gd name="T8" fmla="*/ 0 w 356"/>
              <a:gd name="T9" fmla="*/ 0 h 237"/>
              <a:gd name="T10" fmla="*/ 0 w 356"/>
              <a:gd name="T11" fmla="*/ 0 h 2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 h="237">
                <a:moveTo>
                  <a:pt x="0" y="0"/>
                </a:moveTo>
                <a:lnTo>
                  <a:pt x="356" y="0"/>
                </a:lnTo>
                <a:lnTo>
                  <a:pt x="356" y="237"/>
                </a:lnTo>
                <a:lnTo>
                  <a:pt x="0" y="237"/>
                </a:lnTo>
                <a:lnTo>
                  <a:pt x="0" y="0"/>
                </a:lnTo>
                <a:close/>
              </a:path>
            </a:pathLst>
          </a:custGeom>
          <a:solidFill>
            <a:srgbClr val="00FFCC"/>
          </a:solidFill>
          <a:ln w="14288" cap="flat">
            <a:solidFill>
              <a:srgbClr val="000000"/>
            </a:solidFill>
            <a:prstDash val="solid"/>
            <a:miter lim="800000"/>
            <a:headEnd/>
            <a:tailEnd/>
          </a:ln>
        </p:spPr>
        <p:txBody>
          <a:bodyPr/>
          <a:lstStyle/>
          <a:p>
            <a:endParaRPr lang="ar-EG"/>
          </a:p>
        </p:txBody>
      </p:sp>
      <p:sp>
        <p:nvSpPr>
          <p:cNvPr id="60436" name="Line 20"/>
          <p:cNvSpPr>
            <a:spLocks noChangeShapeType="1"/>
          </p:cNvSpPr>
          <p:nvPr/>
        </p:nvSpPr>
        <p:spPr bwMode="auto">
          <a:xfrm>
            <a:off x="7464425" y="2174875"/>
            <a:ext cx="1588" cy="182563"/>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37" name="Freeform 21"/>
          <p:cNvSpPr>
            <a:spLocks/>
          </p:cNvSpPr>
          <p:nvPr/>
        </p:nvSpPr>
        <p:spPr bwMode="auto">
          <a:xfrm>
            <a:off x="7181850" y="2351088"/>
            <a:ext cx="565150" cy="376237"/>
          </a:xfrm>
          <a:custGeom>
            <a:avLst/>
            <a:gdLst>
              <a:gd name="T0" fmla="*/ 0 w 356"/>
              <a:gd name="T1" fmla="*/ 0 h 237"/>
              <a:gd name="T2" fmla="*/ 2147483647 w 356"/>
              <a:gd name="T3" fmla="*/ 0 h 237"/>
              <a:gd name="T4" fmla="*/ 2147483647 w 356"/>
              <a:gd name="T5" fmla="*/ 2147483647 h 237"/>
              <a:gd name="T6" fmla="*/ 0 w 356"/>
              <a:gd name="T7" fmla="*/ 2147483647 h 237"/>
              <a:gd name="T8" fmla="*/ 0 w 356"/>
              <a:gd name="T9" fmla="*/ 0 h 237"/>
              <a:gd name="T10" fmla="*/ 0 w 356"/>
              <a:gd name="T11" fmla="*/ 0 h 2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 h="237">
                <a:moveTo>
                  <a:pt x="0" y="0"/>
                </a:moveTo>
                <a:lnTo>
                  <a:pt x="356" y="0"/>
                </a:lnTo>
                <a:lnTo>
                  <a:pt x="356" y="237"/>
                </a:lnTo>
                <a:lnTo>
                  <a:pt x="0" y="237"/>
                </a:lnTo>
                <a:lnTo>
                  <a:pt x="0" y="0"/>
                </a:lnTo>
                <a:close/>
              </a:path>
            </a:pathLst>
          </a:custGeom>
          <a:solidFill>
            <a:srgbClr val="B2E2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438" name="Freeform 22"/>
          <p:cNvSpPr>
            <a:spLocks/>
          </p:cNvSpPr>
          <p:nvPr/>
        </p:nvSpPr>
        <p:spPr bwMode="auto">
          <a:xfrm>
            <a:off x="7181850" y="2351088"/>
            <a:ext cx="565150" cy="376237"/>
          </a:xfrm>
          <a:custGeom>
            <a:avLst/>
            <a:gdLst>
              <a:gd name="T0" fmla="*/ 0 w 356"/>
              <a:gd name="T1" fmla="*/ 0 h 237"/>
              <a:gd name="T2" fmla="*/ 2147483647 w 356"/>
              <a:gd name="T3" fmla="*/ 0 h 237"/>
              <a:gd name="T4" fmla="*/ 2147483647 w 356"/>
              <a:gd name="T5" fmla="*/ 2147483647 h 237"/>
              <a:gd name="T6" fmla="*/ 0 w 356"/>
              <a:gd name="T7" fmla="*/ 2147483647 h 237"/>
              <a:gd name="T8" fmla="*/ 0 w 356"/>
              <a:gd name="T9" fmla="*/ 0 h 237"/>
              <a:gd name="T10" fmla="*/ 0 w 356"/>
              <a:gd name="T11" fmla="*/ 0 h 2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 h="237">
                <a:moveTo>
                  <a:pt x="0" y="0"/>
                </a:moveTo>
                <a:lnTo>
                  <a:pt x="356" y="0"/>
                </a:lnTo>
                <a:lnTo>
                  <a:pt x="356" y="237"/>
                </a:lnTo>
                <a:lnTo>
                  <a:pt x="0" y="237"/>
                </a:lnTo>
                <a:lnTo>
                  <a:pt x="0" y="0"/>
                </a:lnTo>
                <a:close/>
              </a:path>
            </a:pathLst>
          </a:custGeom>
          <a:solidFill>
            <a:srgbClr val="00FFCC"/>
          </a:solidFill>
          <a:ln w="14288" cap="flat">
            <a:solidFill>
              <a:srgbClr val="000000"/>
            </a:solidFill>
            <a:prstDash val="solid"/>
            <a:miter lim="800000"/>
            <a:headEnd/>
            <a:tailEnd/>
          </a:ln>
        </p:spPr>
        <p:txBody>
          <a:bodyPr/>
          <a:lstStyle/>
          <a:p>
            <a:endParaRPr lang="ar-EG"/>
          </a:p>
        </p:txBody>
      </p:sp>
      <p:sp>
        <p:nvSpPr>
          <p:cNvPr id="60439" name="Line 23"/>
          <p:cNvSpPr>
            <a:spLocks noChangeShapeType="1"/>
          </p:cNvSpPr>
          <p:nvPr/>
        </p:nvSpPr>
        <p:spPr bwMode="auto">
          <a:xfrm>
            <a:off x="7464425" y="4159250"/>
            <a:ext cx="1588" cy="180975"/>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40" name="Freeform 24"/>
          <p:cNvSpPr>
            <a:spLocks/>
          </p:cNvSpPr>
          <p:nvPr/>
        </p:nvSpPr>
        <p:spPr bwMode="auto">
          <a:xfrm>
            <a:off x="7181850" y="4335463"/>
            <a:ext cx="565150" cy="376237"/>
          </a:xfrm>
          <a:custGeom>
            <a:avLst/>
            <a:gdLst>
              <a:gd name="T0" fmla="*/ 0 w 356"/>
              <a:gd name="T1" fmla="*/ 0 h 237"/>
              <a:gd name="T2" fmla="*/ 2147483647 w 356"/>
              <a:gd name="T3" fmla="*/ 0 h 237"/>
              <a:gd name="T4" fmla="*/ 2147483647 w 356"/>
              <a:gd name="T5" fmla="*/ 2147483647 h 237"/>
              <a:gd name="T6" fmla="*/ 0 w 356"/>
              <a:gd name="T7" fmla="*/ 2147483647 h 237"/>
              <a:gd name="T8" fmla="*/ 0 w 356"/>
              <a:gd name="T9" fmla="*/ 0 h 237"/>
              <a:gd name="T10" fmla="*/ 0 w 356"/>
              <a:gd name="T11" fmla="*/ 0 h 2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 h="237">
                <a:moveTo>
                  <a:pt x="0" y="0"/>
                </a:moveTo>
                <a:lnTo>
                  <a:pt x="356" y="0"/>
                </a:lnTo>
                <a:lnTo>
                  <a:pt x="356" y="237"/>
                </a:lnTo>
                <a:lnTo>
                  <a:pt x="0" y="237"/>
                </a:lnTo>
                <a:lnTo>
                  <a:pt x="0" y="0"/>
                </a:lnTo>
                <a:close/>
              </a:path>
            </a:pathLst>
          </a:custGeom>
          <a:solidFill>
            <a:srgbClr val="B2E2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441" name="Freeform 25"/>
          <p:cNvSpPr>
            <a:spLocks/>
          </p:cNvSpPr>
          <p:nvPr/>
        </p:nvSpPr>
        <p:spPr bwMode="auto">
          <a:xfrm>
            <a:off x="7181850" y="4335463"/>
            <a:ext cx="565150" cy="376237"/>
          </a:xfrm>
          <a:custGeom>
            <a:avLst/>
            <a:gdLst>
              <a:gd name="T0" fmla="*/ 0 w 356"/>
              <a:gd name="T1" fmla="*/ 0 h 237"/>
              <a:gd name="T2" fmla="*/ 2147483647 w 356"/>
              <a:gd name="T3" fmla="*/ 0 h 237"/>
              <a:gd name="T4" fmla="*/ 2147483647 w 356"/>
              <a:gd name="T5" fmla="*/ 2147483647 h 237"/>
              <a:gd name="T6" fmla="*/ 0 w 356"/>
              <a:gd name="T7" fmla="*/ 2147483647 h 237"/>
              <a:gd name="T8" fmla="*/ 0 w 356"/>
              <a:gd name="T9" fmla="*/ 0 h 237"/>
              <a:gd name="T10" fmla="*/ 0 w 356"/>
              <a:gd name="T11" fmla="*/ 0 h 2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 h="237">
                <a:moveTo>
                  <a:pt x="0" y="0"/>
                </a:moveTo>
                <a:lnTo>
                  <a:pt x="356" y="0"/>
                </a:lnTo>
                <a:lnTo>
                  <a:pt x="356" y="237"/>
                </a:lnTo>
                <a:lnTo>
                  <a:pt x="0" y="237"/>
                </a:lnTo>
                <a:lnTo>
                  <a:pt x="0" y="0"/>
                </a:lnTo>
                <a:close/>
              </a:path>
            </a:pathLst>
          </a:custGeom>
          <a:solidFill>
            <a:srgbClr val="00FFCC"/>
          </a:solidFill>
          <a:ln w="14288" cap="flat">
            <a:solidFill>
              <a:srgbClr val="000000"/>
            </a:solidFill>
            <a:prstDash val="solid"/>
            <a:miter lim="800000"/>
            <a:headEnd/>
            <a:tailEnd/>
          </a:ln>
        </p:spPr>
        <p:txBody>
          <a:bodyPr/>
          <a:lstStyle/>
          <a:p>
            <a:endParaRPr lang="ar-EG"/>
          </a:p>
        </p:txBody>
      </p:sp>
      <p:sp>
        <p:nvSpPr>
          <p:cNvPr id="60442" name="Rectangle 26"/>
          <p:cNvSpPr>
            <a:spLocks noChangeArrowheads="1"/>
          </p:cNvSpPr>
          <p:nvPr/>
        </p:nvSpPr>
        <p:spPr bwMode="auto">
          <a:xfrm>
            <a:off x="7180263" y="4946650"/>
            <a:ext cx="6365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Read/Write</a:t>
            </a:r>
            <a:endParaRPr lang="en-US" altLang="en-US" sz="1000"/>
          </a:p>
        </p:txBody>
      </p:sp>
      <p:sp>
        <p:nvSpPr>
          <p:cNvPr id="60443" name="Rectangle 27"/>
          <p:cNvSpPr>
            <a:spLocks noChangeArrowheads="1"/>
          </p:cNvSpPr>
          <p:nvPr/>
        </p:nvSpPr>
        <p:spPr bwMode="auto">
          <a:xfrm>
            <a:off x="7180263" y="5060950"/>
            <a:ext cx="25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logic</a:t>
            </a:r>
            <a:endParaRPr lang="en-US" altLang="en-US" sz="1000"/>
          </a:p>
        </p:txBody>
      </p:sp>
      <p:sp>
        <p:nvSpPr>
          <p:cNvPr id="60444" name="Rectangle 28"/>
          <p:cNvSpPr>
            <a:spLocks noChangeArrowheads="1"/>
          </p:cNvSpPr>
          <p:nvPr/>
        </p:nvSpPr>
        <p:spPr bwMode="auto">
          <a:xfrm>
            <a:off x="7116763" y="5432425"/>
            <a:ext cx="3984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Data in</a:t>
            </a:r>
            <a:endParaRPr lang="en-US" altLang="en-US" sz="1000"/>
          </a:p>
        </p:txBody>
      </p:sp>
      <p:sp>
        <p:nvSpPr>
          <p:cNvPr id="60445" name="Rectangle 29"/>
          <p:cNvSpPr>
            <a:spLocks noChangeArrowheads="1"/>
          </p:cNvSpPr>
          <p:nvPr/>
        </p:nvSpPr>
        <p:spPr bwMode="auto">
          <a:xfrm>
            <a:off x="7364413" y="5595938"/>
            <a:ext cx="469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Data out</a:t>
            </a:r>
            <a:endParaRPr lang="en-US" altLang="en-US" sz="1000"/>
          </a:p>
        </p:txBody>
      </p:sp>
      <p:sp>
        <p:nvSpPr>
          <p:cNvPr id="60446" name="Line 30"/>
          <p:cNvSpPr>
            <a:spLocks noChangeShapeType="1"/>
          </p:cNvSpPr>
          <p:nvPr/>
        </p:nvSpPr>
        <p:spPr bwMode="auto">
          <a:xfrm>
            <a:off x="7145338" y="5922963"/>
            <a:ext cx="2476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47" name="Rectangle 32"/>
          <p:cNvSpPr>
            <a:spLocks noChangeArrowheads="1"/>
          </p:cNvSpPr>
          <p:nvPr/>
        </p:nvSpPr>
        <p:spPr bwMode="auto">
          <a:xfrm>
            <a:off x="7110413" y="5903913"/>
            <a:ext cx="3190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Write</a:t>
            </a:r>
            <a:endParaRPr lang="en-US" altLang="en-US" sz="1000"/>
          </a:p>
        </p:txBody>
      </p:sp>
      <p:sp>
        <p:nvSpPr>
          <p:cNvPr id="60448" name="Rectangle 33"/>
          <p:cNvSpPr>
            <a:spLocks noChangeArrowheads="1"/>
          </p:cNvSpPr>
          <p:nvPr/>
        </p:nvSpPr>
        <p:spPr bwMode="auto">
          <a:xfrm>
            <a:off x="7526338" y="5784850"/>
            <a:ext cx="161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Bit</a:t>
            </a:r>
            <a:endParaRPr lang="en-US" altLang="en-US" sz="1000"/>
          </a:p>
        </p:txBody>
      </p:sp>
      <p:sp>
        <p:nvSpPr>
          <p:cNvPr id="60449" name="Rectangle 34"/>
          <p:cNvSpPr>
            <a:spLocks noChangeArrowheads="1"/>
          </p:cNvSpPr>
          <p:nvPr/>
        </p:nvSpPr>
        <p:spPr bwMode="auto">
          <a:xfrm>
            <a:off x="7526338" y="5903913"/>
            <a:ext cx="2984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select</a:t>
            </a:r>
            <a:endParaRPr lang="en-US" altLang="en-US" sz="1000"/>
          </a:p>
        </p:txBody>
      </p:sp>
      <p:sp>
        <p:nvSpPr>
          <p:cNvPr id="60450" name="Rectangle 35"/>
          <p:cNvSpPr>
            <a:spLocks noChangeArrowheads="1"/>
          </p:cNvSpPr>
          <p:nvPr/>
        </p:nvSpPr>
        <p:spPr bwMode="auto">
          <a:xfrm>
            <a:off x="6932613" y="6543675"/>
            <a:ext cx="987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(b) Block diagram</a:t>
            </a:r>
            <a:endParaRPr lang="en-US" altLang="en-US" sz="1000"/>
          </a:p>
        </p:txBody>
      </p:sp>
      <p:sp>
        <p:nvSpPr>
          <p:cNvPr id="60451" name="Rectangle 36"/>
          <p:cNvSpPr>
            <a:spLocks noChangeArrowheads="1"/>
          </p:cNvSpPr>
          <p:nvPr/>
        </p:nvSpPr>
        <p:spPr bwMode="auto">
          <a:xfrm>
            <a:off x="7202488" y="1754188"/>
            <a:ext cx="520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RAM cell</a:t>
            </a:r>
            <a:endParaRPr lang="en-US" altLang="en-US" sz="1000"/>
          </a:p>
        </p:txBody>
      </p:sp>
      <p:sp>
        <p:nvSpPr>
          <p:cNvPr id="60452" name="Rectangle 37"/>
          <p:cNvSpPr>
            <a:spLocks noChangeArrowheads="1"/>
          </p:cNvSpPr>
          <p:nvPr/>
        </p:nvSpPr>
        <p:spPr bwMode="auto">
          <a:xfrm>
            <a:off x="7202488" y="2479675"/>
            <a:ext cx="485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RAM cel</a:t>
            </a:r>
            <a:endParaRPr lang="en-US" altLang="en-US" sz="1000"/>
          </a:p>
        </p:txBody>
      </p:sp>
      <p:sp>
        <p:nvSpPr>
          <p:cNvPr id="60453" name="Rectangle 38"/>
          <p:cNvSpPr>
            <a:spLocks noChangeArrowheads="1"/>
          </p:cNvSpPr>
          <p:nvPr/>
        </p:nvSpPr>
        <p:spPr bwMode="auto">
          <a:xfrm>
            <a:off x="7691438" y="24796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l</a:t>
            </a:r>
            <a:endParaRPr lang="en-US" altLang="en-US" sz="1000"/>
          </a:p>
        </p:txBody>
      </p:sp>
      <p:sp>
        <p:nvSpPr>
          <p:cNvPr id="60454" name="Rectangle 39"/>
          <p:cNvSpPr>
            <a:spLocks noChangeArrowheads="1"/>
          </p:cNvSpPr>
          <p:nvPr/>
        </p:nvSpPr>
        <p:spPr bwMode="auto">
          <a:xfrm>
            <a:off x="7212013" y="4464050"/>
            <a:ext cx="520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RAM cell</a:t>
            </a:r>
            <a:endParaRPr lang="en-US" altLang="en-US" sz="1000"/>
          </a:p>
        </p:txBody>
      </p:sp>
      <p:sp>
        <p:nvSpPr>
          <p:cNvPr id="60455" name="Line 40"/>
          <p:cNvSpPr>
            <a:spLocks noChangeShapeType="1"/>
          </p:cNvSpPr>
          <p:nvPr/>
        </p:nvSpPr>
        <p:spPr bwMode="auto">
          <a:xfrm>
            <a:off x="7850188" y="5657850"/>
            <a:ext cx="398462"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56" name="Line 41"/>
          <p:cNvSpPr>
            <a:spLocks noChangeShapeType="1"/>
          </p:cNvSpPr>
          <p:nvPr/>
        </p:nvSpPr>
        <p:spPr bwMode="auto">
          <a:xfrm>
            <a:off x="6548438" y="5491163"/>
            <a:ext cx="528637"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57" name="Freeform 42"/>
          <p:cNvSpPr>
            <a:spLocks/>
          </p:cNvSpPr>
          <p:nvPr/>
        </p:nvSpPr>
        <p:spPr bwMode="auto">
          <a:xfrm>
            <a:off x="6548438" y="6038850"/>
            <a:ext cx="625475" cy="195263"/>
          </a:xfrm>
          <a:custGeom>
            <a:avLst/>
            <a:gdLst>
              <a:gd name="T0" fmla="*/ 0 w 394"/>
              <a:gd name="T1" fmla="*/ 2147483647 h 123"/>
              <a:gd name="T2" fmla="*/ 2147483647 w 394"/>
              <a:gd name="T3" fmla="*/ 2147483647 h 123"/>
              <a:gd name="T4" fmla="*/ 2147483647 w 394"/>
              <a:gd name="T5" fmla="*/ 0 h 123"/>
              <a:gd name="T6" fmla="*/ 0 60000 65536"/>
              <a:gd name="T7" fmla="*/ 0 60000 65536"/>
              <a:gd name="T8" fmla="*/ 0 60000 65536"/>
            </a:gdLst>
            <a:ahLst/>
            <a:cxnLst>
              <a:cxn ang="T6">
                <a:pos x="T0" y="T1"/>
              </a:cxn>
              <a:cxn ang="T7">
                <a:pos x="T2" y="T3"/>
              </a:cxn>
              <a:cxn ang="T8">
                <a:pos x="T4" y="T5"/>
              </a:cxn>
            </a:cxnLst>
            <a:rect l="0" t="0" r="r" b="b"/>
            <a:pathLst>
              <a:path w="394" h="123">
                <a:moveTo>
                  <a:pt x="0" y="123"/>
                </a:moveTo>
                <a:lnTo>
                  <a:pt x="394" y="123"/>
                </a:lnTo>
                <a:lnTo>
                  <a:pt x="394" y="0"/>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0458" name="Freeform 43"/>
          <p:cNvSpPr>
            <a:spLocks/>
          </p:cNvSpPr>
          <p:nvPr/>
        </p:nvSpPr>
        <p:spPr bwMode="auto">
          <a:xfrm>
            <a:off x="6548438" y="5718175"/>
            <a:ext cx="1524000" cy="704850"/>
          </a:xfrm>
          <a:custGeom>
            <a:avLst/>
            <a:gdLst>
              <a:gd name="T0" fmla="*/ 2147483647 w 960"/>
              <a:gd name="T1" fmla="*/ 0 h 444"/>
              <a:gd name="T2" fmla="*/ 2147483647 w 960"/>
              <a:gd name="T3" fmla="*/ 2147483647 h 444"/>
              <a:gd name="T4" fmla="*/ 0 w 960"/>
              <a:gd name="T5" fmla="*/ 2147483647 h 444"/>
              <a:gd name="T6" fmla="*/ 2147483647 w 960"/>
              <a:gd name="T7" fmla="*/ 2147483647 h 444"/>
              <a:gd name="T8" fmla="*/ 2147483647 w 960"/>
              <a:gd name="T9" fmla="*/ 2147483647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0" h="444">
                <a:moveTo>
                  <a:pt x="960" y="0"/>
                </a:moveTo>
                <a:lnTo>
                  <a:pt x="960" y="444"/>
                </a:lnTo>
                <a:lnTo>
                  <a:pt x="0" y="444"/>
                </a:lnTo>
                <a:lnTo>
                  <a:pt x="759" y="444"/>
                </a:lnTo>
                <a:lnTo>
                  <a:pt x="759" y="202"/>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0459" name="Freeform 44"/>
          <p:cNvSpPr>
            <a:spLocks/>
          </p:cNvSpPr>
          <p:nvPr/>
        </p:nvSpPr>
        <p:spPr bwMode="auto">
          <a:xfrm>
            <a:off x="7974013" y="5535613"/>
            <a:ext cx="192087" cy="246062"/>
          </a:xfrm>
          <a:custGeom>
            <a:avLst/>
            <a:gdLst>
              <a:gd name="T0" fmla="*/ 0 w 121"/>
              <a:gd name="T1" fmla="*/ 0 h 155"/>
              <a:gd name="T2" fmla="*/ 0 w 121"/>
              <a:gd name="T3" fmla="*/ 2147483647 h 155"/>
              <a:gd name="T4" fmla="*/ 2147483647 w 121"/>
              <a:gd name="T5" fmla="*/ 2147483647 h 155"/>
              <a:gd name="T6" fmla="*/ 0 w 121"/>
              <a:gd name="T7" fmla="*/ 0 h 155"/>
              <a:gd name="T8" fmla="*/ 0 w 121"/>
              <a:gd name="T9" fmla="*/ 0 h 1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55">
                <a:moveTo>
                  <a:pt x="0" y="0"/>
                </a:moveTo>
                <a:lnTo>
                  <a:pt x="0" y="155"/>
                </a:lnTo>
                <a:lnTo>
                  <a:pt x="121" y="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460" name="Freeform 45"/>
          <p:cNvSpPr>
            <a:spLocks/>
          </p:cNvSpPr>
          <p:nvPr/>
        </p:nvSpPr>
        <p:spPr bwMode="auto">
          <a:xfrm>
            <a:off x="7974013" y="5535613"/>
            <a:ext cx="192087" cy="246062"/>
          </a:xfrm>
          <a:custGeom>
            <a:avLst/>
            <a:gdLst>
              <a:gd name="T0" fmla="*/ 0 w 121"/>
              <a:gd name="T1" fmla="*/ 0 h 155"/>
              <a:gd name="T2" fmla="*/ 0 w 121"/>
              <a:gd name="T3" fmla="*/ 2147483647 h 155"/>
              <a:gd name="T4" fmla="*/ 2147483647 w 121"/>
              <a:gd name="T5" fmla="*/ 2147483647 h 155"/>
              <a:gd name="T6" fmla="*/ 0 w 121"/>
              <a:gd name="T7" fmla="*/ 0 h 155"/>
              <a:gd name="T8" fmla="*/ 0 w 121"/>
              <a:gd name="T9" fmla="*/ 0 h 1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55">
                <a:moveTo>
                  <a:pt x="0" y="0"/>
                </a:moveTo>
                <a:lnTo>
                  <a:pt x="0" y="155"/>
                </a:lnTo>
                <a:lnTo>
                  <a:pt x="121" y="77"/>
                </a:lnTo>
                <a:lnTo>
                  <a:pt x="0" y="0"/>
                </a:lnTo>
                <a:close/>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0461" name="Rectangle 46"/>
          <p:cNvSpPr>
            <a:spLocks noChangeArrowheads="1"/>
          </p:cNvSpPr>
          <p:nvPr/>
        </p:nvSpPr>
        <p:spPr bwMode="auto">
          <a:xfrm>
            <a:off x="5919788" y="5422900"/>
            <a:ext cx="5810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Data input</a:t>
            </a:r>
            <a:endParaRPr lang="en-US" altLang="en-US" sz="1000"/>
          </a:p>
        </p:txBody>
      </p:sp>
      <p:sp>
        <p:nvSpPr>
          <p:cNvPr id="60462" name="Rectangle 47"/>
          <p:cNvSpPr>
            <a:spLocks noChangeArrowheads="1"/>
          </p:cNvSpPr>
          <p:nvPr/>
        </p:nvSpPr>
        <p:spPr bwMode="auto">
          <a:xfrm>
            <a:off x="5908675" y="6362700"/>
            <a:ext cx="596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Chip select</a:t>
            </a:r>
            <a:endParaRPr lang="en-US" altLang="en-US" sz="1000"/>
          </a:p>
        </p:txBody>
      </p:sp>
      <p:sp>
        <p:nvSpPr>
          <p:cNvPr id="60463" name="Rectangle 48"/>
          <p:cNvSpPr>
            <a:spLocks noChangeArrowheads="1"/>
          </p:cNvSpPr>
          <p:nvPr/>
        </p:nvSpPr>
        <p:spPr bwMode="auto">
          <a:xfrm>
            <a:off x="5851525" y="6161088"/>
            <a:ext cx="6365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Read/Write</a:t>
            </a:r>
            <a:endParaRPr lang="en-US" altLang="en-US" sz="1000"/>
          </a:p>
        </p:txBody>
      </p:sp>
      <p:sp>
        <p:nvSpPr>
          <p:cNvPr id="60464" name="Line 49"/>
          <p:cNvSpPr>
            <a:spLocks noChangeShapeType="1"/>
          </p:cNvSpPr>
          <p:nvPr/>
        </p:nvSpPr>
        <p:spPr bwMode="auto">
          <a:xfrm>
            <a:off x="6223000" y="6164263"/>
            <a:ext cx="246063"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65" name="Rectangle 50"/>
          <p:cNvSpPr>
            <a:spLocks noChangeArrowheads="1"/>
          </p:cNvSpPr>
          <p:nvPr/>
        </p:nvSpPr>
        <p:spPr bwMode="auto">
          <a:xfrm>
            <a:off x="8286750" y="5540375"/>
            <a:ext cx="2619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Data</a:t>
            </a:r>
            <a:endParaRPr lang="en-US" altLang="en-US" sz="1000"/>
          </a:p>
        </p:txBody>
      </p:sp>
      <p:sp>
        <p:nvSpPr>
          <p:cNvPr id="60466" name="Rectangle 51"/>
          <p:cNvSpPr>
            <a:spLocks noChangeArrowheads="1"/>
          </p:cNvSpPr>
          <p:nvPr/>
        </p:nvSpPr>
        <p:spPr bwMode="auto">
          <a:xfrm>
            <a:off x="8286750" y="5656263"/>
            <a:ext cx="358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output</a:t>
            </a:r>
            <a:endParaRPr lang="en-US" altLang="en-US" sz="1000"/>
          </a:p>
        </p:txBody>
      </p:sp>
      <p:sp>
        <p:nvSpPr>
          <p:cNvPr id="60467" name="Rectangle 52"/>
          <p:cNvSpPr>
            <a:spLocks noChangeArrowheads="1"/>
          </p:cNvSpPr>
          <p:nvPr/>
        </p:nvSpPr>
        <p:spPr bwMode="auto">
          <a:xfrm>
            <a:off x="5586413" y="1565275"/>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A</a:t>
            </a:r>
            <a:endParaRPr lang="en-US" altLang="en-US" sz="1000"/>
          </a:p>
        </p:txBody>
      </p:sp>
      <p:sp>
        <p:nvSpPr>
          <p:cNvPr id="60468" name="Rectangle 53"/>
          <p:cNvSpPr>
            <a:spLocks noChangeArrowheads="1"/>
          </p:cNvSpPr>
          <p:nvPr/>
        </p:nvSpPr>
        <p:spPr bwMode="auto">
          <a:xfrm>
            <a:off x="5672138" y="16129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3</a:t>
            </a:r>
            <a:endParaRPr lang="en-US" altLang="en-US" sz="1000"/>
          </a:p>
        </p:txBody>
      </p:sp>
      <p:sp>
        <p:nvSpPr>
          <p:cNvPr id="60469" name="Rectangle 54"/>
          <p:cNvSpPr>
            <a:spLocks noChangeArrowheads="1"/>
          </p:cNvSpPr>
          <p:nvPr/>
        </p:nvSpPr>
        <p:spPr bwMode="auto">
          <a:xfrm>
            <a:off x="5586413" y="1928813"/>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A</a:t>
            </a:r>
            <a:endParaRPr lang="en-US" altLang="en-US" sz="1000"/>
          </a:p>
        </p:txBody>
      </p:sp>
      <p:sp>
        <p:nvSpPr>
          <p:cNvPr id="60470" name="Rectangle 55"/>
          <p:cNvSpPr>
            <a:spLocks noChangeArrowheads="1"/>
          </p:cNvSpPr>
          <p:nvPr/>
        </p:nvSpPr>
        <p:spPr bwMode="auto">
          <a:xfrm>
            <a:off x="5672138" y="19812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2</a:t>
            </a:r>
            <a:endParaRPr lang="en-US" altLang="en-US" sz="1000"/>
          </a:p>
        </p:txBody>
      </p:sp>
      <p:sp>
        <p:nvSpPr>
          <p:cNvPr id="60471" name="Rectangle 56"/>
          <p:cNvSpPr>
            <a:spLocks noChangeArrowheads="1"/>
          </p:cNvSpPr>
          <p:nvPr/>
        </p:nvSpPr>
        <p:spPr bwMode="auto">
          <a:xfrm>
            <a:off x="5586413" y="2293938"/>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A</a:t>
            </a:r>
            <a:endParaRPr lang="en-US" altLang="en-US" sz="1000"/>
          </a:p>
        </p:txBody>
      </p:sp>
      <p:sp>
        <p:nvSpPr>
          <p:cNvPr id="60472" name="Rectangle 57"/>
          <p:cNvSpPr>
            <a:spLocks noChangeArrowheads="1"/>
          </p:cNvSpPr>
          <p:nvPr/>
        </p:nvSpPr>
        <p:spPr bwMode="auto">
          <a:xfrm>
            <a:off x="5672138" y="234632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a:t>
            </a:r>
            <a:endParaRPr lang="en-US" altLang="en-US" sz="1000"/>
          </a:p>
        </p:txBody>
      </p:sp>
      <p:sp>
        <p:nvSpPr>
          <p:cNvPr id="60473" name="Rectangle 58"/>
          <p:cNvSpPr>
            <a:spLocks noChangeArrowheads="1"/>
          </p:cNvSpPr>
          <p:nvPr/>
        </p:nvSpPr>
        <p:spPr bwMode="auto">
          <a:xfrm>
            <a:off x="5586413" y="2662238"/>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A</a:t>
            </a:r>
            <a:endParaRPr lang="en-US" altLang="en-US" sz="1000"/>
          </a:p>
        </p:txBody>
      </p:sp>
      <p:sp>
        <p:nvSpPr>
          <p:cNvPr id="60474" name="Rectangle 59"/>
          <p:cNvSpPr>
            <a:spLocks noChangeArrowheads="1"/>
          </p:cNvSpPr>
          <p:nvPr/>
        </p:nvSpPr>
        <p:spPr bwMode="auto">
          <a:xfrm>
            <a:off x="5672138" y="27114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0</a:t>
            </a:r>
            <a:endParaRPr lang="en-US" altLang="en-US" sz="1000"/>
          </a:p>
        </p:txBody>
      </p:sp>
      <p:sp>
        <p:nvSpPr>
          <p:cNvPr id="60475" name="Rectangle 60"/>
          <p:cNvSpPr>
            <a:spLocks noChangeArrowheads="1"/>
          </p:cNvSpPr>
          <p:nvPr/>
        </p:nvSpPr>
        <p:spPr bwMode="auto">
          <a:xfrm>
            <a:off x="5859463" y="159702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2</a:t>
            </a:r>
            <a:endParaRPr lang="en-US" altLang="en-US" sz="1000"/>
          </a:p>
        </p:txBody>
      </p:sp>
      <p:sp>
        <p:nvSpPr>
          <p:cNvPr id="60476" name="Rectangle 61"/>
          <p:cNvSpPr>
            <a:spLocks noChangeArrowheads="1"/>
          </p:cNvSpPr>
          <p:nvPr/>
        </p:nvSpPr>
        <p:spPr bwMode="auto">
          <a:xfrm>
            <a:off x="5910263" y="15430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3</a:t>
            </a:r>
            <a:endParaRPr lang="en-US" altLang="en-US" sz="1000"/>
          </a:p>
        </p:txBody>
      </p:sp>
      <p:sp>
        <p:nvSpPr>
          <p:cNvPr id="60477" name="Rectangle 62"/>
          <p:cNvSpPr>
            <a:spLocks noChangeArrowheads="1"/>
          </p:cNvSpPr>
          <p:nvPr/>
        </p:nvSpPr>
        <p:spPr bwMode="auto">
          <a:xfrm>
            <a:off x="5859463" y="1960563"/>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2</a:t>
            </a:r>
            <a:endParaRPr lang="en-US" altLang="en-US" sz="1000"/>
          </a:p>
        </p:txBody>
      </p:sp>
      <p:sp>
        <p:nvSpPr>
          <p:cNvPr id="60478" name="Rectangle 63"/>
          <p:cNvSpPr>
            <a:spLocks noChangeArrowheads="1"/>
          </p:cNvSpPr>
          <p:nvPr/>
        </p:nvSpPr>
        <p:spPr bwMode="auto">
          <a:xfrm>
            <a:off x="5910263" y="19113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2</a:t>
            </a:r>
            <a:endParaRPr lang="en-US" altLang="en-US" sz="1000"/>
          </a:p>
        </p:txBody>
      </p:sp>
      <p:sp>
        <p:nvSpPr>
          <p:cNvPr id="60479" name="Rectangle 64"/>
          <p:cNvSpPr>
            <a:spLocks noChangeArrowheads="1"/>
          </p:cNvSpPr>
          <p:nvPr/>
        </p:nvSpPr>
        <p:spPr bwMode="auto">
          <a:xfrm>
            <a:off x="5859463" y="232568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2</a:t>
            </a:r>
            <a:endParaRPr lang="en-US" altLang="en-US" sz="1000"/>
          </a:p>
        </p:txBody>
      </p:sp>
      <p:sp>
        <p:nvSpPr>
          <p:cNvPr id="60480" name="Rectangle 65"/>
          <p:cNvSpPr>
            <a:spLocks noChangeArrowheads="1"/>
          </p:cNvSpPr>
          <p:nvPr/>
        </p:nvSpPr>
        <p:spPr bwMode="auto">
          <a:xfrm>
            <a:off x="5910263" y="227647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a:t>
            </a:r>
            <a:endParaRPr lang="en-US" altLang="en-US" sz="1000"/>
          </a:p>
        </p:txBody>
      </p:sp>
      <p:sp>
        <p:nvSpPr>
          <p:cNvPr id="60481" name="Rectangle 66"/>
          <p:cNvSpPr>
            <a:spLocks noChangeArrowheads="1"/>
          </p:cNvSpPr>
          <p:nvPr/>
        </p:nvSpPr>
        <p:spPr bwMode="auto">
          <a:xfrm>
            <a:off x="5859463" y="269398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2</a:t>
            </a:r>
            <a:endParaRPr lang="en-US" altLang="en-US" sz="1000"/>
          </a:p>
        </p:txBody>
      </p:sp>
      <p:sp>
        <p:nvSpPr>
          <p:cNvPr id="60482" name="Rectangle 67"/>
          <p:cNvSpPr>
            <a:spLocks noChangeArrowheads="1"/>
          </p:cNvSpPr>
          <p:nvPr/>
        </p:nvSpPr>
        <p:spPr bwMode="auto">
          <a:xfrm>
            <a:off x="5910263" y="26416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0</a:t>
            </a:r>
            <a:endParaRPr lang="en-US" altLang="en-US" sz="1000"/>
          </a:p>
        </p:txBody>
      </p:sp>
      <p:sp>
        <p:nvSpPr>
          <p:cNvPr id="60483" name="Rectangle 68"/>
          <p:cNvSpPr>
            <a:spLocks noChangeArrowheads="1"/>
          </p:cNvSpPr>
          <p:nvPr/>
        </p:nvSpPr>
        <p:spPr bwMode="auto">
          <a:xfrm>
            <a:off x="5872163" y="1260475"/>
            <a:ext cx="3825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4-to-16</a:t>
            </a:r>
            <a:endParaRPr lang="en-US" altLang="en-US" sz="1000"/>
          </a:p>
        </p:txBody>
      </p:sp>
      <p:sp>
        <p:nvSpPr>
          <p:cNvPr id="60484" name="Rectangle 69"/>
          <p:cNvSpPr>
            <a:spLocks noChangeArrowheads="1"/>
          </p:cNvSpPr>
          <p:nvPr/>
        </p:nvSpPr>
        <p:spPr bwMode="auto">
          <a:xfrm>
            <a:off x="5872163" y="1387475"/>
            <a:ext cx="4540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Decoder</a:t>
            </a:r>
            <a:endParaRPr lang="en-US" altLang="en-US" sz="1000"/>
          </a:p>
        </p:txBody>
      </p:sp>
      <p:sp>
        <p:nvSpPr>
          <p:cNvPr id="60485" name="Rectangle 70"/>
          <p:cNvSpPr>
            <a:spLocks noChangeArrowheads="1"/>
          </p:cNvSpPr>
          <p:nvPr/>
        </p:nvSpPr>
        <p:spPr bwMode="auto">
          <a:xfrm>
            <a:off x="6391275" y="138112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0</a:t>
            </a:r>
            <a:endParaRPr lang="en-US" altLang="en-US" sz="1000"/>
          </a:p>
        </p:txBody>
      </p:sp>
      <p:sp>
        <p:nvSpPr>
          <p:cNvPr id="60486" name="Rectangle 71"/>
          <p:cNvSpPr>
            <a:spLocks noChangeArrowheads="1"/>
          </p:cNvSpPr>
          <p:nvPr/>
        </p:nvSpPr>
        <p:spPr bwMode="auto">
          <a:xfrm>
            <a:off x="6391275" y="157162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a:t>
            </a:r>
            <a:endParaRPr lang="en-US" altLang="en-US" sz="1000"/>
          </a:p>
        </p:txBody>
      </p:sp>
      <p:sp>
        <p:nvSpPr>
          <p:cNvPr id="60487" name="Rectangle 72"/>
          <p:cNvSpPr>
            <a:spLocks noChangeArrowheads="1"/>
          </p:cNvSpPr>
          <p:nvPr/>
        </p:nvSpPr>
        <p:spPr bwMode="auto">
          <a:xfrm>
            <a:off x="6391275" y="17526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2</a:t>
            </a:r>
            <a:endParaRPr lang="en-US" altLang="en-US" sz="1000"/>
          </a:p>
        </p:txBody>
      </p:sp>
      <p:sp>
        <p:nvSpPr>
          <p:cNvPr id="60488" name="Rectangle 73"/>
          <p:cNvSpPr>
            <a:spLocks noChangeArrowheads="1"/>
          </p:cNvSpPr>
          <p:nvPr/>
        </p:nvSpPr>
        <p:spPr bwMode="auto">
          <a:xfrm>
            <a:off x="6391275" y="19304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3</a:t>
            </a:r>
            <a:endParaRPr lang="en-US" altLang="en-US" sz="1000"/>
          </a:p>
        </p:txBody>
      </p:sp>
      <p:sp>
        <p:nvSpPr>
          <p:cNvPr id="60489" name="Rectangle 74"/>
          <p:cNvSpPr>
            <a:spLocks noChangeArrowheads="1"/>
          </p:cNvSpPr>
          <p:nvPr/>
        </p:nvSpPr>
        <p:spPr bwMode="auto">
          <a:xfrm>
            <a:off x="6391275" y="211137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4</a:t>
            </a:r>
            <a:endParaRPr lang="en-US" altLang="en-US" sz="1000"/>
          </a:p>
        </p:txBody>
      </p:sp>
      <p:sp>
        <p:nvSpPr>
          <p:cNvPr id="60490" name="Rectangle 75"/>
          <p:cNvSpPr>
            <a:spLocks noChangeArrowheads="1"/>
          </p:cNvSpPr>
          <p:nvPr/>
        </p:nvSpPr>
        <p:spPr bwMode="auto">
          <a:xfrm>
            <a:off x="6391275" y="229393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5</a:t>
            </a:r>
            <a:endParaRPr lang="en-US" altLang="en-US" sz="1000"/>
          </a:p>
        </p:txBody>
      </p:sp>
      <p:sp>
        <p:nvSpPr>
          <p:cNvPr id="60491" name="Rectangle 76"/>
          <p:cNvSpPr>
            <a:spLocks noChangeArrowheads="1"/>
          </p:cNvSpPr>
          <p:nvPr/>
        </p:nvSpPr>
        <p:spPr bwMode="auto">
          <a:xfrm>
            <a:off x="6391275" y="2474913"/>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6</a:t>
            </a:r>
            <a:endParaRPr lang="en-US" altLang="en-US" sz="1000"/>
          </a:p>
        </p:txBody>
      </p:sp>
      <p:sp>
        <p:nvSpPr>
          <p:cNvPr id="60492" name="Rectangle 77"/>
          <p:cNvSpPr>
            <a:spLocks noChangeArrowheads="1"/>
          </p:cNvSpPr>
          <p:nvPr/>
        </p:nvSpPr>
        <p:spPr bwMode="auto">
          <a:xfrm>
            <a:off x="6391275" y="265588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7</a:t>
            </a:r>
            <a:endParaRPr lang="en-US" altLang="en-US" sz="1000"/>
          </a:p>
        </p:txBody>
      </p:sp>
      <p:sp>
        <p:nvSpPr>
          <p:cNvPr id="60493" name="Rectangle 78"/>
          <p:cNvSpPr>
            <a:spLocks noChangeArrowheads="1"/>
          </p:cNvSpPr>
          <p:nvPr/>
        </p:nvSpPr>
        <p:spPr bwMode="auto">
          <a:xfrm>
            <a:off x="6391275" y="283368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8</a:t>
            </a:r>
            <a:endParaRPr lang="en-US" altLang="en-US" sz="1000"/>
          </a:p>
        </p:txBody>
      </p:sp>
      <p:sp>
        <p:nvSpPr>
          <p:cNvPr id="60494" name="Rectangle 79"/>
          <p:cNvSpPr>
            <a:spLocks noChangeArrowheads="1"/>
          </p:cNvSpPr>
          <p:nvPr/>
        </p:nvSpPr>
        <p:spPr bwMode="auto">
          <a:xfrm>
            <a:off x="6391275" y="3014663"/>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9</a:t>
            </a:r>
            <a:endParaRPr lang="en-US" altLang="en-US" sz="1000"/>
          </a:p>
        </p:txBody>
      </p:sp>
      <p:sp>
        <p:nvSpPr>
          <p:cNvPr id="60495" name="Rectangle 80"/>
          <p:cNvSpPr>
            <a:spLocks noChangeArrowheads="1"/>
          </p:cNvSpPr>
          <p:nvPr/>
        </p:nvSpPr>
        <p:spPr bwMode="auto">
          <a:xfrm>
            <a:off x="6340475" y="3197225"/>
            <a:ext cx="127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10</a:t>
            </a:r>
            <a:endParaRPr lang="en-US" altLang="en-US" sz="1000"/>
          </a:p>
        </p:txBody>
      </p:sp>
      <p:sp>
        <p:nvSpPr>
          <p:cNvPr id="60496" name="Rectangle 81"/>
          <p:cNvSpPr>
            <a:spLocks noChangeArrowheads="1"/>
          </p:cNvSpPr>
          <p:nvPr/>
        </p:nvSpPr>
        <p:spPr bwMode="auto">
          <a:xfrm>
            <a:off x="6340475" y="3378200"/>
            <a:ext cx="127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11</a:t>
            </a:r>
            <a:endParaRPr lang="en-US" altLang="en-US" sz="1000"/>
          </a:p>
        </p:txBody>
      </p:sp>
      <p:sp>
        <p:nvSpPr>
          <p:cNvPr id="60497" name="Rectangle 82"/>
          <p:cNvSpPr>
            <a:spLocks noChangeArrowheads="1"/>
          </p:cNvSpPr>
          <p:nvPr/>
        </p:nvSpPr>
        <p:spPr bwMode="auto">
          <a:xfrm>
            <a:off x="6340475" y="3559175"/>
            <a:ext cx="127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12</a:t>
            </a:r>
            <a:endParaRPr lang="en-US" altLang="en-US" sz="1000"/>
          </a:p>
        </p:txBody>
      </p:sp>
      <p:sp>
        <p:nvSpPr>
          <p:cNvPr id="60498" name="Rectangle 83"/>
          <p:cNvSpPr>
            <a:spLocks noChangeArrowheads="1"/>
          </p:cNvSpPr>
          <p:nvPr/>
        </p:nvSpPr>
        <p:spPr bwMode="auto">
          <a:xfrm>
            <a:off x="6340475" y="3736975"/>
            <a:ext cx="127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13</a:t>
            </a:r>
            <a:endParaRPr lang="en-US" altLang="en-US" sz="1000"/>
          </a:p>
        </p:txBody>
      </p:sp>
      <p:sp>
        <p:nvSpPr>
          <p:cNvPr id="60499" name="Rectangle 84"/>
          <p:cNvSpPr>
            <a:spLocks noChangeArrowheads="1"/>
          </p:cNvSpPr>
          <p:nvPr/>
        </p:nvSpPr>
        <p:spPr bwMode="auto">
          <a:xfrm>
            <a:off x="6340475" y="3917950"/>
            <a:ext cx="127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14</a:t>
            </a:r>
            <a:endParaRPr lang="en-US" altLang="en-US" sz="1000"/>
          </a:p>
        </p:txBody>
      </p:sp>
      <p:sp>
        <p:nvSpPr>
          <p:cNvPr id="60500" name="Rectangle 85"/>
          <p:cNvSpPr>
            <a:spLocks noChangeArrowheads="1"/>
          </p:cNvSpPr>
          <p:nvPr/>
        </p:nvSpPr>
        <p:spPr bwMode="auto">
          <a:xfrm>
            <a:off x="6340475" y="4098925"/>
            <a:ext cx="127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15</a:t>
            </a:r>
            <a:endParaRPr lang="en-US" altLang="en-US" sz="1000"/>
          </a:p>
        </p:txBody>
      </p:sp>
      <p:sp>
        <p:nvSpPr>
          <p:cNvPr id="60501" name="Line 86"/>
          <p:cNvSpPr>
            <a:spLocks noChangeShapeType="1"/>
          </p:cNvSpPr>
          <p:nvPr/>
        </p:nvSpPr>
        <p:spPr bwMode="auto">
          <a:xfrm flipH="1">
            <a:off x="4368800" y="4233863"/>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502" name="Line 87"/>
          <p:cNvSpPr>
            <a:spLocks noChangeShapeType="1"/>
          </p:cNvSpPr>
          <p:nvPr/>
        </p:nvSpPr>
        <p:spPr bwMode="auto">
          <a:xfrm flipH="1">
            <a:off x="4368800" y="4602163"/>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503" name="Line 88"/>
          <p:cNvSpPr>
            <a:spLocks noChangeShapeType="1"/>
          </p:cNvSpPr>
          <p:nvPr/>
        </p:nvSpPr>
        <p:spPr bwMode="auto">
          <a:xfrm flipH="1">
            <a:off x="4368800" y="1636713"/>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504" name="Line 89"/>
          <p:cNvSpPr>
            <a:spLocks noChangeShapeType="1"/>
          </p:cNvSpPr>
          <p:nvPr/>
        </p:nvSpPr>
        <p:spPr bwMode="auto">
          <a:xfrm flipH="1">
            <a:off x="4368800" y="2001838"/>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505" name="Line 90"/>
          <p:cNvSpPr>
            <a:spLocks noChangeShapeType="1"/>
          </p:cNvSpPr>
          <p:nvPr/>
        </p:nvSpPr>
        <p:spPr bwMode="auto">
          <a:xfrm flipH="1">
            <a:off x="4368800" y="2365375"/>
            <a:ext cx="6985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506" name="Line 91"/>
          <p:cNvSpPr>
            <a:spLocks noChangeShapeType="1"/>
          </p:cNvSpPr>
          <p:nvPr/>
        </p:nvSpPr>
        <p:spPr bwMode="auto">
          <a:xfrm flipH="1">
            <a:off x="4368800" y="2730500"/>
            <a:ext cx="6985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507" name="Rectangle 92"/>
          <p:cNvSpPr>
            <a:spLocks noChangeArrowheads="1"/>
          </p:cNvSpPr>
          <p:nvPr/>
        </p:nvSpPr>
        <p:spPr bwMode="auto">
          <a:xfrm>
            <a:off x="4221163" y="1565275"/>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A</a:t>
            </a:r>
            <a:endParaRPr lang="en-US" altLang="en-US" sz="1000"/>
          </a:p>
        </p:txBody>
      </p:sp>
      <p:sp>
        <p:nvSpPr>
          <p:cNvPr id="60508" name="Rectangle 93"/>
          <p:cNvSpPr>
            <a:spLocks noChangeArrowheads="1"/>
          </p:cNvSpPr>
          <p:nvPr/>
        </p:nvSpPr>
        <p:spPr bwMode="auto">
          <a:xfrm>
            <a:off x="4306888" y="16129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3</a:t>
            </a:r>
            <a:endParaRPr lang="en-US" altLang="en-US" sz="1000"/>
          </a:p>
        </p:txBody>
      </p:sp>
      <p:sp>
        <p:nvSpPr>
          <p:cNvPr id="60509" name="Rectangle 94"/>
          <p:cNvSpPr>
            <a:spLocks noChangeArrowheads="1"/>
          </p:cNvSpPr>
          <p:nvPr/>
        </p:nvSpPr>
        <p:spPr bwMode="auto">
          <a:xfrm>
            <a:off x="4221163" y="1928813"/>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A</a:t>
            </a:r>
            <a:endParaRPr lang="en-US" altLang="en-US" sz="1000"/>
          </a:p>
        </p:txBody>
      </p:sp>
      <p:sp>
        <p:nvSpPr>
          <p:cNvPr id="60510" name="Rectangle 95"/>
          <p:cNvSpPr>
            <a:spLocks noChangeArrowheads="1"/>
          </p:cNvSpPr>
          <p:nvPr/>
        </p:nvSpPr>
        <p:spPr bwMode="auto">
          <a:xfrm>
            <a:off x="4306888" y="19812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2</a:t>
            </a:r>
            <a:endParaRPr lang="en-US" altLang="en-US" sz="1000"/>
          </a:p>
        </p:txBody>
      </p:sp>
      <p:sp>
        <p:nvSpPr>
          <p:cNvPr id="60511" name="Rectangle 96"/>
          <p:cNvSpPr>
            <a:spLocks noChangeArrowheads="1"/>
          </p:cNvSpPr>
          <p:nvPr/>
        </p:nvSpPr>
        <p:spPr bwMode="auto">
          <a:xfrm>
            <a:off x="4221163" y="2289175"/>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A</a:t>
            </a:r>
            <a:endParaRPr lang="en-US" altLang="en-US" sz="1000"/>
          </a:p>
        </p:txBody>
      </p:sp>
      <p:sp>
        <p:nvSpPr>
          <p:cNvPr id="60512" name="Rectangle 97"/>
          <p:cNvSpPr>
            <a:spLocks noChangeArrowheads="1"/>
          </p:cNvSpPr>
          <p:nvPr/>
        </p:nvSpPr>
        <p:spPr bwMode="auto">
          <a:xfrm>
            <a:off x="4306888" y="23368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a:t>
            </a:r>
            <a:endParaRPr lang="en-US" altLang="en-US" sz="1000"/>
          </a:p>
        </p:txBody>
      </p:sp>
      <p:sp>
        <p:nvSpPr>
          <p:cNvPr id="60513" name="Rectangle 98"/>
          <p:cNvSpPr>
            <a:spLocks noChangeArrowheads="1"/>
          </p:cNvSpPr>
          <p:nvPr/>
        </p:nvSpPr>
        <p:spPr bwMode="auto">
          <a:xfrm>
            <a:off x="4221163" y="2662238"/>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A</a:t>
            </a:r>
            <a:endParaRPr lang="en-US" altLang="en-US" sz="1000"/>
          </a:p>
        </p:txBody>
      </p:sp>
      <p:sp>
        <p:nvSpPr>
          <p:cNvPr id="60514" name="Rectangle 99"/>
          <p:cNvSpPr>
            <a:spLocks noChangeArrowheads="1"/>
          </p:cNvSpPr>
          <p:nvPr/>
        </p:nvSpPr>
        <p:spPr bwMode="auto">
          <a:xfrm>
            <a:off x="4306888" y="27114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0</a:t>
            </a:r>
            <a:endParaRPr lang="en-US" altLang="en-US" sz="1000"/>
          </a:p>
        </p:txBody>
      </p:sp>
      <p:sp>
        <p:nvSpPr>
          <p:cNvPr id="60515" name="Line 100"/>
          <p:cNvSpPr>
            <a:spLocks noChangeShapeType="1"/>
          </p:cNvSpPr>
          <p:nvPr/>
        </p:nvSpPr>
        <p:spPr bwMode="auto">
          <a:xfrm flipH="1">
            <a:off x="4368800" y="3497263"/>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516" name="Rectangle 101"/>
          <p:cNvSpPr>
            <a:spLocks noChangeArrowheads="1"/>
          </p:cNvSpPr>
          <p:nvPr/>
        </p:nvSpPr>
        <p:spPr bwMode="auto">
          <a:xfrm>
            <a:off x="4113213" y="3381375"/>
            <a:ext cx="2619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Data</a:t>
            </a:r>
            <a:endParaRPr lang="en-US" altLang="en-US" sz="1000"/>
          </a:p>
        </p:txBody>
      </p:sp>
      <p:sp>
        <p:nvSpPr>
          <p:cNvPr id="60517" name="Rectangle 102"/>
          <p:cNvSpPr>
            <a:spLocks noChangeArrowheads="1"/>
          </p:cNvSpPr>
          <p:nvPr/>
        </p:nvSpPr>
        <p:spPr bwMode="auto">
          <a:xfrm>
            <a:off x="4106863" y="3495675"/>
            <a:ext cx="2873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input</a:t>
            </a:r>
            <a:endParaRPr lang="en-US" altLang="en-US" sz="1000"/>
          </a:p>
        </p:txBody>
      </p:sp>
      <p:sp>
        <p:nvSpPr>
          <p:cNvPr id="60518" name="Line 103"/>
          <p:cNvSpPr>
            <a:spLocks noChangeShapeType="1"/>
          </p:cNvSpPr>
          <p:nvPr/>
        </p:nvSpPr>
        <p:spPr bwMode="auto">
          <a:xfrm flipH="1">
            <a:off x="5218113" y="3497263"/>
            <a:ext cx="138112"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519" name="Rectangle 104"/>
          <p:cNvSpPr>
            <a:spLocks noChangeArrowheads="1"/>
          </p:cNvSpPr>
          <p:nvPr/>
        </p:nvSpPr>
        <p:spPr bwMode="auto">
          <a:xfrm>
            <a:off x="5380038" y="3379788"/>
            <a:ext cx="2619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Data</a:t>
            </a:r>
            <a:endParaRPr lang="en-US" altLang="en-US" sz="1000"/>
          </a:p>
        </p:txBody>
      </p:sp>
      <p:sp>
        <p:nvSpPr>
          <p:cNvPr id="60520" name="Rectangle 105"/>
          <p:cNvSpPr>
            <a:spLocks noChangeArrowheads="1"/>
          </p:cNvSpPr>
          <p:nvPr/>
        </p:nvSpPr>
        <p:spPr bwMode="auto">
          <a:xfrm>
            <a:off x="5380038" y="3494088"/>
            <a:ext cx="358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dirty="0">
                <a:solidFill>
                  <a:srgbClr val="000000"/>
                </a:solidFill>
              </a:rPr>
              <a:t>output</a:t>
            </a:r>
            <a:endParaRPr lang="en-US" altLang="en-US" sz="1000" dirty="0"/>
          </a:p>
        </p:txBody>
      </p:sp>
      <p:sp>
        <p:nvSpPr>
          <p:cNvPr id="60521" name="Rectangle 106"/>
          <p:cNvSpPr>
            <a:spLocks noChangeArrowheads="1"/>
          </p:cNvSpPr>
          <p:nvPr/>
        </p:nvSpPr>
        <p:spPr bwMode="auto">
          <a:xfrm>
            <a:off x="4578350" y="5008563"/>
            <a:ext cx="5889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(a) Symbol</a:t>
            </a:r>
            <a:endParaRPr lang="en-US" altLang="en-US" sz="1000"/>
          </a:p>
        </p:txBody>
      </p:sp>
      <p:sp>
        <p:nvSpPr>
          <p:cNvPr id="60522" name="Line 107"/>
          <p:cNvSpPr>
            <a:spLocks noChangeShapeType="1"/>
          </p:cNvSpPr>
          <p:nvPr/>
        </p:nvSpPr>
        <p:spPr bwMode="auto">
          <a:xfrm>
            <a:off x="4071938" y="4233863"/>
            <a:ext cx="249237"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523" name="Rectangle 108"/>
          <p:cNvSpPr>
            <a:spLocks noChangeArrowheads="1"/>
          </p:cNvSpPr>
          <p:nvPr/>
        </p:nvSpPr>
        <p:spPr bwMode="auto">
          <a:xfrm>
            <a:off x="4060825" y="4113213"/>
            <a:ext cx="317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Read/</a:t>
            </a:r>
            <a:endParaRPr lang="en-US" altLang="en-US" sz="1000"/>
          </a:p>
        </p:txBody>
      </p:sp>
      <p:sp>
        <p:nvSpPr>
          <p:cNvPr id="60524" name="Rectangle 109"/>
          <p:cNvSpPr>
            <a:spLocks noChangeArrowheads="1"/>
          </p:cNvSpPr>
          <p:nvPr/>
        </p:nvSpPr>
        <p:spPr bwMode="auto">
          <a:xfrm>
            <a:off x="4067175" y="4233863"/>
            <a:ext cx="3190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Write</a:t>
            </a:r>
            <a:endParaRPr lang="en-US" altLang="en-US" sz="1000"/>
          </a:p>
        </p:txBody>
      </p:sp>
      <p:sp>
        <p:nvSpPr>
          <p:cNvPr id="60525" name="Rectangle 110"/>
          <p:cNvSpPr>
            <a:spLocks noChangeArrowheads="1"/>
          </p:cNvSpPr>
          <p:nvPr/>
        </p:nvSpPr>
        <p:spPr bwMode="auto">
          <a:xfrm>
            <a:off x="3957638" y="4508500"/>
            <a:ext cx="4683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Memory</a:t>
            </a:r>
            <a:endParaRPr lang="en-US" altLang="en-US" sz="1000"/>
          </a:p>
        </p:txBody>
      </p:sp>
      <p:sp>
        <p:nvSpPr>
          <p:cNvPr id="60526" name="Rectangle 111"/>
          <p:cNvSpPr>
            <a:spLocks noChangeArrowheads="1"/>
          </p:cNvSpPr>
          <p:nvPr/>
        </p:nvSpPr>
        <p:spPr bwMode="auto">
          <a:xfrm>
            <a:off x="3957638" y="4622800"/>
            <a:ext cx="352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enable</a:t>
            </a:r>
            <a:endParaRPr lang="en-US" altLang="en-US" sz="1000"/>
          </a:p>
        </p:txBody>
      </p:sp>
      <p:sp>
        <p:nvSpPr>
          <p:cNvPr id="60527" name="Freeform 112"/>
          <p:cNvSpPr>
            <a:spLocks/>
          </p:cNvSpPr>
          <p:nvPr/>
        </p:nvSpPr>
        <p:spPr bwMode="auto">
          <a:xfrm>
            <a:off x="4438650" y="1255713"/>
            <a:ext cx="779463" cy="3689350"/>
          </a:xfrm>
          <a:custGeom>
            <a:avLst/>
            <a:gdLst>
              <a:gd name="T0" fmla="*/ 0 w 491"/>
              <a:gd name="T1" fmla="*/ 0 h 2324"/>
              <a:gd name="T2" fmla="*/ 2147483647 w 491"/>
              <a:gd name="T3" fmla="*/ 0 h 2324"/>
              <a:gd name="T4" fmla="*/ 2147483647 w 491"/>
              <a:gd name="T5" fmla="*/ 2147483647 h 2324"/>
              <a:gd name="T6" fmla="*/ 0 w 491"/>
              <a:gd name="T7" fmla="*/ 2147483647 h 2324"/>
              <a:gd name="T8" fmla="*/ 0 w 491"/>
              <a:gd name="T9" fmla="*/ 0 h 2324"/>
              <a:gd name="T10" fmla="*/ 0 w 491"/>
              <a:gd name="T11" fmla="*/ 0 h 23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1" h="2324">
                <a:moveTo>
                  <a:pt x="0" y="0"/>
                </a:moveTo>
                <a:lnTo>
                  <a:pt x="491" y="0"/>
                </a:lnTo>
                <a:lnTo>
                  <a:pt x="491" y="2324"/>
                </a:lnTo>
                <a:lnTo>
                  <a:pt x="0" y="2324"/>
                </a:lnTo>
                <a:lnTo>
                  <a:pt x="0" y="0"/>
                </a:lnTo>
                <a:close/>
              </a:path>
            </a:pathLst>
          </a:custGeom>
          <a:noFill/>
          <a:ln w="19050" cap="flat" cmpd="sng">
            <a:solidFill>
              <a:schemeClr val="hlink"/>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0528" name="Rectangle 113"/>
          <p:cNvSpPr>
            <a:spLocks noChangeArrowheads="1"/>
          </p:cNvSpPr>
          <p:nvPr/>
        </p:nvSpPr>
        <p:spPr bwMode="auto">
          <a:xfrm>
            <a:off x="4681538" y="2816225"/>
            <a:ext cx="2222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16 </a:t>
            </a:r>
            <a:r>
              <a:rPr lang="en-US" altLang="en-US" sz="1000">
                <a:solidFill>
                  <a:srgbClr val="000000"/>
                </a:solidFill>
                <a:latin typeface="Helvetica" pitchFamily="34" charset="0"/>
              </a:rPr>
              <a:t>x</a:t>
            </a:r>
            <a:endParaRPr lang="en-US" altLang="en-US" sz="1000">
              <a:latin typeface="Helvetica" pitchFamily="34" charset="0"/>
            </a:endParaRPr>
          </a:p>
        </p:txBody>
      </p:sp>
      <p:sp>
        <p:nvSpPr>
          <p:cNvPr id="60529" name="Rectangle 115"/>
          <p:cNvSpPr>
            <a:spLocks noChangeArrowheads="1"/>
          </p:cNvSpPr>
          <p:nvPr/>
        </p:nvSpPr>
        <p:spPr bwMode="auto">
          <a:xfrm>
            <a:off x="4897438" y="2816225"/>
            <a:ext cx="952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 1</a:t>
            </a:r>
            <a:endParaRPr lang="en-US" altLang="en-US" sz="1000"/>
          </a:p>
        </p:txBody>
      </p:sp>
      <p:sp>
        <p:nvSpPr>
          <p:cNvPr id="60530" name="Rectangle 116"/>
          <p:cNvSpPr>
            <a:spLocks noChangeArrowheads="1"/>
          </p:cNvSpPr>
          <p:nvPr/>
        </p:nvSpPr>
        <p:spPr bwMode="auto">
          <a:xfrm>
            <a:off x="4695825" y="2930525"/>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RAM</a:t>
            </a:r>
            <a:endParaRPr lang="en-US" altLang="en-US" sz="1000"/>
          </a:p>
        </p:txBody>
      </p:sp>
      <p:sp>
        <p:nvSpPr>
          <p:cNvPr id="60531" name="Oval 117"/>
          <p:cNvSpPr>
            <a:spLocks noChangeArrowheads="1"/>
          </p:cNvSpPr>
          <p:nvPr/>
        </p:nvSpPr>
        <p:spPr bwMode="auto">
          <a:xfrm>
            <a:off x="6680200" y="3124200"/>
            <a:ext cx="39688" cy="396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532" name="Oval 118"/>
          <p:cNvSpPr>
            <a:spLocks noChangeArrowheads="1"/>
          </p:cNvSpPr>
          <p:nvPr/>
        </p:nvSpPr>
        <p:spPr bwMode="auto">
          <a:xfrm>
            <a:off x="6680200" y="3327400"/>
            <a:ext cx="39688"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533" name="Oval 119"/>
          <p:cNvSpPr>
            <a:spLocks noChangeArrowheads="1"/>
          </p:cNvSpPr>
          <p:nvPr/>
        </p:nvSpPr>
        <p:spPr bwMode="auto">
          <a:xfrm>
            <a:off x="6680200" y="3225800"/>
            <a:ext cx="39688"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534" name="Oval 120"/>
          <p:cNvSpPr>
            <a:spLocks noChangeArrowheads="1"/>
          </p:cNvSpPr>
          <p:nvPr/>
        </p:nvSpPr>
        <p:spPr bwMode="auto">
          <a:xfrm>
            <a:off x="7448550" y="3319463"/>
            <a:ext cx="38100"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535" name="Oval 121"/>
          <p:cNvSpPr>
            <a:spLocks noChangeArrowheads="1"/>
          </p:cNvSpPr>
          <p:nvPr/>
        </p:nvSpPr>
        <p:spPr bwMode="auto">
          <a:xfrm>
            <a:off x="7448550" y="3524250"/>
            <a:ext cx="38100"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536" name="Oval 122"/>
          <p:cNvSpPr>
            <a:spLocks noChangeArrowheads="1"/>
          </p:cNvSpPr>
          <p:nvPr/>
        </p:nvSpPr>
        <p:spPr bwMode="auto">
          <a:xfrm>
            <a:off x="7448550" y="3422650"/>
            <a:ext cx="38100" cy="396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537" name="Oval 123"/>
          <p:cNvSpPr>
            <a:spLocks noChangeArrowheads="1"/>
          </p:cNvSpPr>
          <p:nvPr/>
        </p:nvSpPr>
        <p:spPr bwMode="auto">
          <a:xfrm>
            <a:off x="7442200" y="2157413"/>
            <a:ext cx="39688"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538" name="Oval 124"/>
          <p:cNvSpPr>
            <a:spLocks noChangeArrowheads="1"/>
          </p:cNvSpPr>
          <p:nvPr/>
        </p:nvSpPr>
        <p:spPr bwMode="auto">
          <a:xfrm>
            <a:off x="7442200" y="1431925"/>
            <a:ext cx="39688"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539" name="Oval 125"/>
          <p:cNvSpPr>
            <a:spLocks noChangeArrowheads="1"/>
          </p:cNvSpPr>
          <p:nvPr/>
        </p:nvSpPr>
        <p:spPr bwMode="auto">
          <a:xfrm>
            <a:off x="7442200" y="4140200"/>
            <a:ext cx="39688" cy="396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540" name="Oval 126"/>
          <p:cNvSpPr>
            <a:spLocks noChangeArrowheads="1"/>
          </p:cNvSpPr>
          <p:nvPr/>
        </p:nvSpPr>
        <p:spPr bwMode="auto">
          <a:xfrm>
            <a:off x="7732713" y="6402388"/>
            <a:ext cx="39687"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Tree>
    <p:extLst>
      <p:ext uri="{BB962C8B-B14F-4D97-AF65-F5344CB8AC3E}">
        <p14:creationId xmlns:p14="http://schemas.microsoft.com/office/powerpoint/2010/main" val="1358181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472678-EEB9-4D68-AA4B-A3198FA7B393}"/>
              </a:ext>
            </a:extLst>
          </p:cNvPr>
          <p:cNvSpPr>
            <a:spLocks noGrp="1"/>
          </p:cNvSpPr>
          <p:nvPr>
            <p:ph type="title"/>
          </p:nvPr>
        </p:nvSpPr>
        <p:spPr/>
        <p:txBody>
          <a:bodyPr/>
          <a:lstStyle/>
          <a:p>
            <a:pPr algn="ctr"/>
            <a:r>
              <a:rPr lang="en-US" b="1" dirty="0">
                <a:solidFill>
                  <a:srgbClr val="FF0000"/>
                </a:solidFill>
              </a:rPr>
              <a:t>SRAM Design</a:t>
            </a:r>
            <a:r>
              <a:rPr lang="en-US" dirty="0"/>
              <a:t/>
            </a:r>
            <a:br>
              <a:rPr lang="en-US" dirty="0"/>
            </a:br>
            <a:r>
              <a:rPr lang="en-US" dirty="0"/>
              <a:t>1-Straightforward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71E4EA42-BE65-4F22-A4C4-98D7C2246623}"/>
                  </a:ext>
                </a:extLst>
              </p:cNvPr>
              <p:cNvSpPr>
                <a:spLocks noGrp="1"/>
              </p:cNvSpPr>
              <p:nvPr>
                <p:ph idx="1"/>
              </p:nvPr>
            </p:nvSpPr>
            <p:spPr/>
            <p:txBody>
              <a:bodyPr>
                <a:normAutofit/>
              </a:bodyPr>
              <a:lstStyle/>
              <a:p>
                <a:r>
                  <a:rPr lang="en-US" sz="2800" dirty="0"/>
                  <a:t>Inside a RAM chip, the decoder with </a:t>
                </a:r>
                <a:r>
                  <a:rPr lang="en-US" sz="2800" i="1" dirty="0"/>
                  <a:t>k </a:t>
                </a:r>
                <a:r>
                  <a:rPr lang="en-US" sz="2800" dirty="0"/>
                  <a:t>inputs and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𝑘</m:t>
                        </m:r>
                      </m:sup>
                    </m:sSup>
                  </m:oMath>
                </a14:m>
                <a:r>
                  <a:rPr lang="en-US" sz="2800" i="1" dirty="0"/>
                  <a:t> </a:t>
                </a:r>
                <a:r>
                  <a:rPr lang="en-US" sz="2800" dirty="0"/>
                  <a:t>outputs requires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i="1">
                            <a:latin typeface="Cambria Math" panose="02040503050406030204" pitchFamily="18" charset="0"/>
                          </a:rPr>
                          <m:t>𝑘</m:t>
                        </m:r>
                      </m:sup>
                    </m:sSup>
                    <m:r>
                      <a:rPr lang="en-US" sz="2800" i="1">
                        <a:latin typeface="Cambria Math" panose="02040503050406030204" pitchFamily="18" charset="0"/>
                      </a:rPr>
                      <m:t> </m:t>
                    </m:r>
                  </m:oMath>
                </a14:m>
                <a:r>
                  <a:rPr lang="en-US" sz="2800" dirty="0"/>
                  <a:t>AND gates with </a:t>
                </a:r>
                <a:r>
                  <a:rPr lang="en-US" sz="2800" i="1" dirty="0"/>
                  <a:t>k </a:t>
                </a:r>
                <a:r>
                  <a:rPr lang="en-US" sz="2800" dirty="0"/>
                  <a:t>inputs per gate if a straightforward design approach is used.</a:t>
                </a:r>
              </a:p>
              <a:p>
                <a:r>
                  <a:rPr lang="en-US" sz="2800" dirty="0"/>
                  <a:t>In addition, if the number of words is large, and all bits for one bit position in the word are contained in a single RAM bit slice, the number of RAM cells sharing the read and write circuits is also large.</a:t>
                </a:r>
              </a:p>
              <a:p>
                <a:r>
                  <a:rPr lang="en-US" sz="2800" dirty="0"/>
                  <a:t>Which causes the access and write cycle times of the RAM to become long.</a:t>
                </a:r>
              </a:p>
            </p:txBody>
          </p:sp>
        </mc:Choice>
        <mc:Fallback xmlns="">
          <p:sp>
            <p:nvSpPr>
              <p:cNvPr id="3" name="Content Placeholder 2">
                <a:extLst>
                  <a:ext uri="{FF2B5EF4-FFF2-40B4-BE49-F238E27FC236}">
                    <a16:creationId xmlns:a16="http://schemas.microsoft.com/office/drawing/2014/main" id="{71E4EA42-BE65-4F22-A4C4-98D7C2246623}"/>
                  </a:ext>
                </a:extLst>
              </p:cNvPr>
              <p:cNvSpPr>
                <a:spLocks noGrp="1" noRot="1" noChangeAspect="1" noMove="1" noResize="1" noEditPoints="1" noAdjustHandles="1" noChangeArrowheads="1" noChangeShapeType="1" noTextEdit="1"/>
              </p:cNvSpPr>
              <p:nvPr>
                <p:ph idx="1"/>
              </p:nvPr>
            </p:nvSpPr>
            <p:spPr>
              <a:blipFill>
                <a:blip r:embed="rId2"/>
                <a:stretch>
                  <a:fillRect l="-1391" t="-2241" r="-2473"/>
                </a:stretch>
              </a:blipFill>
            </p:spPr>
            <p:txBody>
              <a:bodyPr/>
              <a:lstStyle/>
              <a:p>
                <a:r>
                  <a:rPr lang="en-US">
                    <a:noFill/>
                  </a:rPr>
                  <a:t> </a:t>
                </a:r>
              </a:p>
            </p:txBody>
          </p:sp>
        </mc:Fallback>
      </mc:AlternateContent>
    </p:spTree>
    <p:extLst>
      <p:ext uri="{BB962C8B-B14F-4D97-AF65-F5344CB8AC3E}">
        <p14:creationId xmlns:p14="http://schemas.microsoft.com/office/powerpoint/2010/main" val="874593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body" idx="1"/>
          </p:nvPr>
        </p:nvSpPr>
        <p:spPr>
          <a:xfrm>
            <a:off x="685800" y="1371600"/>
            <a:ext cx="8229600" cy="5029200"/>
          </a:xfrm>
        </p:spPr>
        <p:txBody>
          <a:bodyPr>
            <a:normAutofit/>
          </a:bodyPr>
          <a:lstStyle/>
          <a:p>
            <a:pPr algn="l" rtl="0">
              <a:lnSpc>
                <a:spcPct val="90000"/>
              </a:lnSpc>
            </a:pPr>
            <a:r>
              <a:rPr lang="en-US" altLang="en-US" sz="2800" dirty="0"/>
              <a:t>Since the Memory arrays can be very large =&gt; The decoder size and fan outs can be reduced by using a coincident selection in a 2-dimensional array.</a:t>
            </a:r>
          </a:p>
          <a:p>
            <a:pPr algn="l" rtl="0">
              <a:lnSpc>
                <a:spcPct val="90000"/>
              </a:lnSpc>
            </a:pPr>
            <a:r>
              <a:rPr lang="en-US" altLang="en-US" sz="2800" dirty="0"/>
              <a:t>Uses two decoders, one for words and one for bits.</a:t>
            </a:r>
          </a:p>
          <a:p>
            <a:pPr lvl="1" algn="l" rtl="0">
              <a:lnSpc>
                <a:spcPct val="90000"/>
              </a:lnSpc>
            </a:pPr>
            <a:r>
              <a:rPr lang="en-US" altLang="en-US" sz="2800" u="sng" dirty="0"/>
              <a:t>Word select</a:t>
            </a:r>
            <a:r>
              <a:rPr lang="en-US" altLang="en-US" sz="2800" dirty="0"/>
              <a:t> becomes </a:t>
            </a:r>
            <a:r>
              <a:rPr lang="en-US" altLang="en-US" sz="2800" u="sng" dirty="0"/>
              <a:t>Row select (vertical decoder)</a:t>
            </a:r>
          </a:p>
          <a:p>
            <a:pPr lvl="1" algn="l" rtl="0">
              <a:lnSpc>
                <a:spcPct val="90000"/>
              </a:lnSpc>
            </a:pPr>
            <a:r>
              <a:rPr lang="en-US" altLang="en-US" sz="2800" u="sng" dirty="0"/>
              <a:t>Bit select</a:t>
            </a:r>
            <a:r>
              <a:rPr lang="en-US" altLang="en-US" sz="2800" dirty="0"/>
              <a:t> becomes </a:t>
            </a:r>
            <a:r>
              <a:rPr lang="en-US" altLang="en-US" sz="2800" u="sng" dirty="0"/>
              <a:t>Column select (Horizontal decoder)</a:t>
            </a:r>
          </a:p>
          <a:p>
            <a:r>
              <a:rPr lang="en-US" sz="2800" dirty="0"/>
              <a:t>I.e., two </a:t>
            </a:r>
            <a:r>
              <a:rPr lang="en-US" sz="2800" i="1" dirty="0"/>
              <a:t>k</a:t>
            </a:r>
            <a:r>
              <a:rPr lang="en-US" sz="2800" dirty="0"/>
              <a:t>/2-input decoders are used instead of one </a:t>
            </a:r>
            <a:r>
              <a:rPr lang="en-US" sz="2800" i="1" dirty="0"/>
              <a:t>k</a:t>
            </a:r>
            <a:r>
              <a:rPr lang="en-US" sz="2800" dirty="0"/>
              <a:t>-input decoder.</a:t>
            </a:r>
            <a:endParaRPr lang="en-US" altLang="en-US" sz="2800" u="sng" dirty="0"/>
          </a:p>
        </p:txBody>
      </p:sp>
      <p:sp>
        <p:nvSpPr>
          <p:cNvPr id="61444" name="Rectangle 3"/>
          <p:cNvSpPr>
            <a:spLocks noGrp="1" noChangeArrowheads="1"/>
          </p:cNvSpPr>
          <p:nvPr>
            <p:ph type="title"/>
          </p:nvPr>
        </p:nvSpPr>
        <p:spPr>
          <a:xfrm>
            <a:off x="685800" y="228600"/>
            <a:ext cx="8305800" cy="838200"/>
          </a:xfrm>
        </p:spPr>
        <p:txBody>
          <a:bodyPr>
            <a:normAutofit/>
          </a:bodyPr>
          <a:lstStyle/>
          <a:p>
            <a:r>
              <a:rPr lang="en-US" altLang="en-US" sz="4000" b="1" dirty="0"/>
              <a:t>2- Coincident Selection Design</a:t>
            </a:r>
          </a:p>
        </p:txBody>
      </p:sp>
    </p:spTree>
    <p:extLst>
      <p:ext uri="{BB962C8B-B14F-4D97-AF65-F5344CB8AC3E}">
        <p14:creationId xmlns:p14="http://schemas.microsoft.com/office/powerpoint/2010/main" val="1816936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5FB576-DF88-4608-BBD3-A3BC143740F0}"/>
              </a:ext>
            </a:extLst>
          </p:cNvPr>
          <p:cNvSpPr>
            <a:spLocks noGrp="1"/>
          </p:cNvSpPr>
          <p:nvPr>
            <p:ph type="title"/>
          </p:nvPr>
        </p:nvSpPr>
        <p:spPr/>
        <p:txBody>
          <a:bodyPr/>
          <a:lstStyle/>
          <a:p>
            <a:r>
              <a:rPr lang="en-US" b="1" dirty="0"/>
              <a:t>Procedure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45E2775-FA33-4B67-9017-8CD874EF7126}"/>
                  </a:ext>
                </a:extLst>
              </p:cNvPr>
              <p:cNvSpPr>
                <a:spLocks noGrp="1"/>
              </p:cNvSpPr>
              <p:nvPr>
                <p:ph idx="1"/>
              </p:nvPr>
            </p:nvSpPr>
            <p:spPr/>
            <p:txBody>
              <a:bodyPr>
                <a:normAutofit/>
              </a:bodyPr>
              <a:lstStyle/>
              <a:p>
                <a:pPr marL="0" indent="0">
                  <a:buNone/>
                </a:pPr>
                <a:r>
                  <a:rPr lang="en-US" sz="2800" dirty="0"/>
                  <a:t>1- Find physical address lines = K</a:t>
                </a:r>
              </a:p>
              <a:p>
                <a:pPr marL="0" indent="0">
                  <a:buNone/>
                </a:pPr>
                <a:r>
                  <a:rPr lang="en-US" sz="2800" dirty="0"/>
                  <a:t>2-Find the Square Root of the total number of 	memory bits = </a:t>
                </a:r>
                <a14:m>
                  <m:oMath xmlns:m="http://schemas.openxmlformats.org/officeDocument/2006/math">
                    <m:rad>
                      <m:radPr>
                        <m:degHide m:val="on"/>
                        <m:ctrlPr>
                          <a:rPr lang="en-US" sz="2800" i="1" smtClean="0">
                            <a:latin typeface="Cambria Math" panose="02040503050406030204" pitchFamily="18" charset="0"/>
                          </a:rPr>
                        </m:ctrlPr>
                      </m:radPr>
                      <m:deg/>
                      <m:e>
                        <m:r>
                          <a:rPr lang="en-US" sz="2800" b="0" i="1" smtClean="0">
                            <a:latin typeface="Cambria Math" panose="02040503050406030204" pitchFamily="18" charset="0"/>
                          </a:rPr>
                          <m:t>𝑡𝑜𝑡𝑎𝑙</m:t>
                        </m:r>
                        <m:r>
                          <a:rPr lang="en-US" sz="2800" b="0" i="1" smtClean="0">
                            <a:latin typeface="Cambria Math" panose="02040503050406030204" pitchFamily="18" charset="0"/>
                          </a:rPr>
                          <m:t> </m:t>
                        </m:r>
                        <m:r>
                          <a:rPr lang="en-US" sz="2800" b="0" i="1" smtClean="0">
                            <a:latin typeface="Cambria Math" panose="02040503050406030204" pitchFamily="18" charset="0"/>
                          </a:rPr>
                          <m:t>𝑛𝑢𝑚𝑏𝑒𝑟</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𝑏𝑖𝑡𝑠</m:t>
                        </m:r>
                      </m:e>
                    </m:rad>
                  </m:oMath>
                </a14:m>
                <a:endParaRPr lang="en-US" sz="2800" dirty="0"/>
              </a:p>
              <a:p>
                <a:pPr marL="0" indent="0">
                  <a:buNone/>
                </a:pPr>
                <a:r>
                  <a:rPr lang="en-US" sz="2800" dirty="0">
                    <a:solidFill>
                      <a:srgbClr val="FF0000"/>
                    </a:solidFill>
                  </a:rPr>
                  <a:t>To make the memory square:</a:t>
                </a:r>
              </a:p>
              <a:p>
                <a:pPr marL="0" indent="0">
                  <a:buNone/>
                </a:pPr>
                <a:r>
                  <a:rPr lang="en-US" sz="2800" dirty="0"/>
                  <a:t>1- The row decoder takes its k/2 lines from the MSB of the address lines</a:t>
                </a:r>
              </a:p>
              <a:p>
                <a:pPr marL="0" indent="0">
                  <a:buNone/>
                </a:pPr>
                <a:r>
                  <a:rPr lang="en-US" sz="2800" dirty="0"/>
                  <a:t>2- The rest of the physical address lines are given to the column decoder.</a:t>
                </a:r>
              </a:p>
              <a:p>
                <a:pPr marL="0" indent="0">
                  <a:buNone/>
                </a:pPr>
                <a:endParaRPr lang="en-US" sz="2800" dirty="0"/>
              </a:p>
              <a:p>
                <a:endParaRPr lang="en-US" sz="2800" dirty="0"/>
              </a:p>
            </p:txBody>
          </p:sp>
        </mc:Choice>
        <mc:Fallback xmlns="">
          <p:sp>
            <p:nvSpPr>
              <p:cNvPr id="3" name="Content Placeholder 2">
                <a:extLst>
                  <a:ext uri="{FF2B5EF4-FFF2-40B4-BE49-F238E27FC236}">
                    <a16:creationId xmlns:a16="http://schemas.microsoft.com/office/drawing/2014/main" id="{E45E2775-FA33-4B67-9017-8CD874EF7126}"/>
                  </a:ext>
                </a:extLst>
              </p:cNvPr>
              <p:cNvSpPr>
                <a:spLocks noGrp="1" noRot="1" noChangeAspect="1" noMove="1" noResize="1" noEditPoints="1" noAdjustHandles="1" noChangeArrowheads="1" noChangeShapeType="1" noTextEdit="1"/>
              </p:cNvSpPr>
              <p:nvPr>
                <p:ph idx="1"/>
              </p:nvPr>
            </p:nvSpPr>
            <p:spPr>
              <a:blipFill>
                <a:blip r:embed="rId2"/>
                <a:stretch>
                  <a:fillRect l="-1546" t="-2241"/>
                </a:stretch>
              </a:blipFill>
            </p:spPr>
            <p:txBody>
              <a:bodyPr/>
              <a:lstStyle/>
              <a:p>
                <a:r>
                  <a:rPr lang="en-US">
                    <a:noFill/>
                  </a:rPr>
                  <a:t> </a:t>
                </a:r>
              </a:p>
            </p:txBody>
          </p:sp>
        </mc:Fallback>
      </mc:AlternateContent>
    </p:spTree>
    <p:extLst>
      <p:ext uri="{BB962C8B-B14F-4D97-AF65-F5344CB8AC3E}">
        <p14:creationId xmlns:p14="http://schemas.microsoft.com/office/powerpoint/2010/main" val="1961260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ACF835-1029-43EB-A651-2C8CDF7A2509}"/>
              </a:ext>
            </a:extLst>
          </p:cNvPr>
          <p:cNvSpPr>
            <a:spLocks noGrp="1"/>
          </p:cNvSpPr>
          <p:nvPr>
            <p:ph type="title"/>
          </p:nvPr>
        </p:nvSpPr>
        <p:spPr>
          <a:xfrm>
            <a:off x="628650" y="365126"/>
            <a:ext cx="7886700" cy="814317"/>
          </a:xfrm>
        </p:spPr>
        <p:txBody>
          <a:bodyPr/>
          <a:lstStyle/>
          <a:p>
            <a:r>
              <a:rPr lang="en-US" b="1"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4D5029B4-1042-43E7-BBD1-9531268EEA32}"/>
                  </a:ext>
                </a:extLst>
              </p:cNvPr>
              <p:cNvSpPr>
                <a:spLocks noGrp="1"/>
              </p:cNvSpPr>
              <p:nvPr>
                <p:ph idx="1"/>
              </p:nvPr>
            </p:nvSpPr>
            <p:spPr/>
            <p:txBody>
              <a:bodyPr>
                <a:normAutofit/>
              </a:bodyPr>
              <a:lstStyle/>
              <a:p>
                <a:r>
                  <a:rPr lang="en-US" sz="2800" dirty="0"/>
                  <a:t>Design a 16 × 1 RAM Using a 4 × 4 RAM Cell Array ?</a:t>
                </a:r>
              </a:p>
              <a:p>
                <a:r>
                  <a:rPr lang="en-US" sz="2800" u="sng" dirty="0">
                    <a:solidFill>
                      <a:srgbClr val="FF0000"/>
                    </a:solidFill>
                  </a:rPr>
                  <a:t>Solution:</a:t>
                </a:r>
              </a:p>
              <a:p>
                <a:r>
                  <a:rPr lang="en-US" sz="2800" dirty="0"/>
                  <a:t>Since, memory has 16 memory locations</a:t>
                </a:r>
              </a:p>
              <a:p>
                <a:r>
                  <a:rPr lang="en-US" sz="2800" dirty="0"/>
                  <a:t>Therefore, Physical address lines K = 4</a:t>
                </a:r>
              </a:p>
              <a:p>
                <a14:m>
                  <m:oMath xmlns:m="http://schemas.openxmlformats.org/officeDocument/2006/math">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𝑡𝑜𝑡𝑎𝑙</m:t>
                        </m:r>
                        <m:r>
                          <a:rPr lang="en-US" sz="2800" i="1">
                            <a:latin typeface="Cambria Math" panose="02040503050406030204" pitchFamily="18" charset="0"/>
                          </a:rPr>
                          <m:t> </m:t>
                        </m:r>
                        <m:r>
                          <a:rPr lang="en-US" sz="2800" i="1">
                            <a:latin typeface="Cambria Math" panose="02040503050406030204" pitchFamily="18" charset="0"/>
                          </a:rPr>
                          <m:t>𝑛𝑢𝑚𝑏𝑒𝑟</m:t>
                        </m:r>
                        <m:r>
                          <a:rPr lang="en-US" sz="2800" i="1">
                            <a:latin typeface="Cambria Math" panose="02040503050406030204" pitchFamily="18" charset="0"/>
                          </a:rPr>
                          <m:t> </m:t>
                        </m:r>
                        <m:r>
                          <a:rPr lang="en-US" sz="2800" i="1">
                            <a:latin typeface="Cambria Math" panose="02040503050406030204" pitchFamily="18" charset="0"/>
                          </a:rPr>
                          <m:t>𝑜𝑓</m:t>
                        </m:r>
                        <m:r>
                          <a:rPr lang="en-US" sz="2800" i="1">
                            <a:latin typeface="Cambria Math" panose="02040503050406030204" pitchFamily="18" charset="0"/>
                          </a:rPr>
                          <m:t> </m:t>
                        </m:r>
                        <m:r>
                          <a:rPr lang="en-US" sz="2800" i="1">
                            <a:latin typeface="Cambria Math" panose="02040503050406030204" pitchFamily="18" charset="0"/>
                          </a:rPr>
                          <m:t>𝑏𝑖𝑡𝑠</m:t>
                        </m:r>
                      </m:e>
                    </m:rad>
                  </m:oMath>
                </a14:m>
                <a:r>
                  <a:rPr lang="en-US" sz="2800" dirty="0"/>
                  <a:t>= </a:t>
                </a:r>
                <a14:m>
                  <m:oMath xmlns:m="http://schemas.openxmlformats.org/officeDocument/2006/math">
                    <m:rad>
                      <m:radPr>
                        <m:degHide m:val="on"/>
                        <m:ctrlPr>
                          <a:rPr lang="en-US" sz="2800" i="1">
                            <a:latin typeface="Cambria Math" panose="02040503050406030204" pitchFamily="18" charset="0"/>
                          </a:rPr>
                        </m:ctrlPr>
                      </m:radPr>
                      <m:deg/>
                      <m:e>
                        <m:r>
                          <a:rPr lang="en-US" sz="2800" b="0" i="1" smtClean="0">
                            <a:latin typeface="Cambria Math" panose="02040503050406030204" pitchFamily="18" charset="0"/>
                          </a:rPr>
                          <m:t>16</m:t>
                        </m:r>
                      </m:e>
                    </m:rad>
                  </m:oMath>
                </a14:m>
                <a:r>
                  <a:rPr lang="en-US" sz="2800" dirty="0"/>
                  <a:t> =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2</m:t>
                        </m:r>
                      </m:sup>
                    </m:sSup>
                    <m:r>
                      <a:rPr lang="en-US" sz="2800" i="1">
                        <a:latin typeface="Cambria Math" panose="02040503050406030204" pitchFamily="18" charset="0"/>
                      </a:rPr>
                      <m:t> </m:t>
                    </m:r>
                  </m:oMath>
                </a14:m>
                <a:r>
                  <a:rPr lang="en-US" sz="2800" dirty="0"/>
                  <a:t> =&gt; K / 2 = 2</a:t>
                </a:r>
              </a:p>
              <a:p>
                <a:r>
                  <a:rPr lang="en-US" sz="2800" dirty="0"/>
                  <a:t>Therefore, the row decoder takes its two MSBs,</a:t>
                </a:r>
              </a:p>
              <a:p>
                <a:r>
                  <a:rPr lang="en-US" sz="2800" dirty="0"/>
                  <a:t>And , the column decoder takes its two LSBs.</a:t>
                </a:r>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4D5029B4-1042-43E7-BBD1-9531268EEA32}"/>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Tree>
    <p:extLst>
      <p:ext uri="{BB962C8B-B14F-4D97-AF65-F5344CB8AC3E}">
        <p14:creationId xmlns:p14="http://schemas.microsoft.com/office/powerpoint/2010/main" val="1593983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1A230E3-187D-4537-AC32-5B44742583A5}"/>
              </a:ext>
            </a:extLst>
          </p:cNvPr>
          <p:cNvPicPr>
            <a:picLocks noChangeAspect="1"/>
          </p:cNvPicPr>
          <p:nvPr/>
        </p:nvPicPr>
        <p:blipFill>
          <a:blip r:embed="rId2"/>
          <a:stretch>
            <a:fillRect/>
          </a:stretch>
        </p:blipFill>
        <p:spPr>
          <a:xfrm>
            <a:off x="179512" y="187778"/>
            <a:ext cx="8856984" cy="6482443"/>
          </a:xfrm>
          <a:prstGeom prst="rect">
            <a:avLst/>
          </a:prstGeom>
        </p:spPr>
      </p:pic>
    </p:spTree>
    <p:extLst>
      <p:ext uri="{BB962C8B-B14F-4D97-AF65-F5344CB8AC3E}">
        <p14:creationId xmlns:p14="http://schemas.microsoft.com/office/powerpoint/2010/main" val="3446078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E47A1C-874E-4CF2-8EB2-8355A59D3392}"/>
              </a:ext>
            </a:extLst>
          </p:cNvPr>
          <p:cNvSpPr>
            <a:spLocks noGrp="1"/>
          </p:cNvSpPr>
          <p:nvPr>
            <p:ph type="title"/>
          </p:nvPr>
        </p:nvSpPr>
        <p:spPr>
          <a:xfrm>
            <a:off x="628650" y="365126"/>
            <a:ext cx="7886700" cy="801065"/>
          </a:xfrm>
        </p:spPr>
        <p:txBody>
          <a:bodyPr/>
          <a:lstStyle/>
          <a:p>
            <a:r>
              <a:rPr lang="en-US" b="1"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25F1A9BF-D96C-416F-84BF-204968C22FC9}"/>
                  </a:ext>
                </a:extLst>
              </p:cNvPr>
              <p:cNvSpPr>
                <a:spLocks noGrp="1"/>
              </p:cNvSpPr>
              <p:nvPr>
                <p:ph idx="1"/>
              </p:nvPr>
            </p:nvSpPr>
            <p:spPr>
              <a:xfrm>
                <a:off x="628650" y="1166192"/>
                <a:ext cx="7886700" cy="5326682"/>
              </a:xfrm>
            </p:spPr>
            <p:txBody>
              <a:bodyPr>
                <a:normAutofit/>
              </a:bodyPr>
              <a:lstStyle/>
              <a:p>
                <a:r>
                  <a:rPr lang="en-US" sz="2400" dirty="0"/>
                  <a:t>Design 32k x 8 RAM using coincident selection ?</a:t>
                </a:r>
              </a:p>
              <a:p>
                <a:r>
                  <a:rPr lang="en-US" sz="2400" dirty="0">
                    <a:solidFill>
                      <a:srgbClr val="FF0000"/>
                    </a:solidFill>
                  </a:rPr>
                  <a:t>Solution:</a:t>
                </a:r>
              </a:p>
              <a:p>
                <a:r>
                  <a:rPr lang="en-US" sz="2400" dirty="0"/>
                  <a:t>Since, memory has 32K memory locations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15</m:t>
                        </m:r>
                      </m:sup>
                    </m:sSup>
                  </m:oMath>
                </a14:m>
                <a:endParaRPr lang="en-US" sz="2400" dirty="0"/>
              </a:p>
              <a:p>
                <a:r>
                  <a:rPr lang="en-US" sz="2400" dirty="0"/>
                  <a:t>Therefore, Physical address lines K = 15</a:t>
                </a:r>
              </a:p>
              <a:p>
                <a14:m>
                  <m:oMath xmlns:m="http://schemas.openxmlformats.org/officeDocument/2006/math">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𝑡𝑜𝑡𝑎𝑙</m:t>
                        </m:r>
                        <m:r>
                          <a:rPr lang="en-US" sz="2400" i="1">
                            <a:latin typeface="Cambria Math" panose="02040503050406030204" pitchFamily="18" charset="0"/>
                          </a:rPr>
                          <m:t> </m:t>
                        </m:r>
                        <m:r>
                          <a:rPr lang="en-US" sz="2400" i="1">
                            <a:latin typeface="Cambria Math" panose="02040503050406030204" pitchFamily="18" charset="0"/>
                          </a:rPr>
                          <m:t>𝑛𝑢𝑚𝑏𝑒𝑟</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𝑏𝑖𝑡𝑠</m:t>
                        </m:r>
                      </m:e>
                    </m:rad>
                  </m:oMath>
                </a14:m>
                <a:r>
                  <a:rPr lang="en-US" sz="2400" dirty="0"/>
                  <a:t>= </a:t>
                </a:r>
                <a14:m>
                  <m:oMath xmlns:m="http://schemas.openxmlformats.org/officeDocument/2006/math">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15</m:t>
                            </m:r>
                          </m:sup>
                        </m:sSup>
                        <m:r>
                          <a:rPr lang="en-US" sz="2400" b="0" i="1" smtClean="0">
                            <a:latin typeface="Cambria Math" panose="02040503050406030204" pitchFamily="18" charset="0"/>
                          </a:rPr>
                          <m:t> </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8</m:t>
                        </m:r>
                      </m:e>
                    </m:rad>
                  </m:oMath>
                </a14:m>
                <a:r>
                  <a:rPr lang="en-US" sz="2400" dirty="0"/>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9</m:t>
                        </m:r>
                      </m:sup>
                    </m:sSup>
                    <m:r>
                      <a:rPr lang="en-US" sz="2400" i="1">
                        <a:latin typeface="Cambria Math" panose="02040503050406030204" pitchFamily="18" charset="0"/>
                      </a:rPr>
                      <m:t> </m:t>
                    </m:r>
                  </m:oMath>
                </a14:m>
                <a:endParaRPr lang="en-US" sz="2400" dirty="0"/>
              </a:p>
              <a:p>
                <a:pPr marL="0" indent="0">
                  <a:buNone/>
                </a:pPr>
                <a:r>
                  <a:rPr lang="en-US" sz="2400" dirty="0"/>
                  <a:t>	Therefore, K / 2 = 9</a:t>
                </a:r>
              </a:p>
              <a:p>
                <a:r>
                  <a:rPr lang="en-US" sz="2400" dirty="0"/>
                  <a:t>Therefore, the row decoder takes its 9 MSBs,</a:t>
                </a:r>
              </a:p>
              <a:p>
                <a:r>
                  <a:rPr lang="en-US" sz="2400" dirty="0"/>
                  <a:t>And , the column decoder takes the rest from the physical address = 15-9 = 6 LSBs.</a:t>
                </a:r>
              </a:p>
              <a:p>
                <a:r>
                  <a:rPr lang="en-US" sz="2400" dirty="0"/>
                  <a:t>To make the memory array square, each output of the column decoder was multiplied by 8. i.e., select 8 bits.</a:t>
                </a:r>
              </a:p>
              <a:p>
                <a:endParaRPr lang="en-US" sz="2400" dirty="0"/>
              </a:p>
              <a:p>
                <a:endParaRPr lang="en-US" sz="2400" dirty="0"/>
              </a:p>
            </p:txBody>
          </p:sp>
        </mc:Choice>
        <mc:Fallback xmlns="">
          <p:sp>
            <p:nvSpPr>
              <p:cNvPr id="3" name="Content Placeholder 2">
                <a:extLst>
                  <a:ext uri="{FF2B5EF4-FFF2-40B4-BE49-F238E27FC236}">
                    <a16:creationId xmlns:a16="http://schemas.microsoft.com/office/drawing/2014/main" id="{25F1A9BF-D96C-416F-84BF-204968C22FC9}"/>
                  </a:ext>
                </a:extLst>
              </p:cNvPr>
              <p:cNvSpPr>
                <a:spLocks noGrp="1" noRot="1" noChangeAspect="1" noMove="1" noResize="1" noEditPoints="1" noAdjustHandles="1" noChangeArrowheads="1" noChangeShapeType="1" noTextEdit="1"/>
              </p:cNvSpPr>
              <p:nvPr>
                <p:ph idx="1"/>
              </p:nvPr>
            </p:nvSpPr>
            <p:spPr>
              <a:xfrm>
                <a:off x="628650" y="1166192"/>
                <a:ext cx="7886700" cy="5326682"/>
              </a:xfrm>
              <a:blipFill>
                <a:blip r:embed="rId2"/>
                <a:stretch>
                  <a:fillRect l="-1005" t="-1602"/>
                </a:stretch>
              </a:blipFill>
            </p:spPr>
            <p:txBody>
              <a:bodyPr/>
              <a:lstStyle/>
              <a:p>
                <a:r>
                  <a:rPr lang="en-US">
                    <a:noFill/>
                  </a:rPr>
                  <a:t> </a:t>
                </a:r>
              </a:p>
            </p:txBody>
          </p:sp>
        </mc:Fallback>
      </mc:AlternateContent>
    </p:spTree>
    <p:extLst>
      <p:ext uri="{BB962C8B-B14F-4D97-AF65-F5344CB8AC3E}">
        <p14:creationId xmlns:p14="http://schemas.microsoft.com/office/powerpoint/2010/main" val="2994485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A5FC25-372B-4A35-A545-27272977C982}"/>
              </a:ext>
            </a:extLst>
          </p:cNvPr>
          <p:cNvSpPr>
            <a:spLocks noGrp="1"/>
          </p:cNvSpPr>
          <p:nvPr>
            <p:ph type="title"/>
          </p:nvPr>
        </p:nvSpPr>
        <p:spPr/>
        <p:txBody>
          <a:bodyPr/>
          <a:lstStyle/>
          <a:p>
            <a:r>
              <a:rPr lang="en-US" b="1" dirty="0"/>
              <a:t>Assignment</a:t>
            </a:r>
          </a:p>
        </p:txBody>
      </p:sp>
      <p:sp>
        <p:nvSpPr>
          <p:cNvPr id="3" name="Content Placeholder 2">
            <a:extLst>
              <a:ext uri="{FF2B5EF4-FFF2-40B4-BE49-F238E27FC236}">
                <a16:creationId xmlns:a16="http://schemas.microsoft.com/office/drawing/2014/main" xmlns="" id="{A2D7D212-BC68-4444-9EDC-470082CD769F}"/>
              </a:ext>
            </a:extLst>
          </p:cNvPr>
          <p:cNvSpPr>
            <a:spLocks noGrp="1"/>
          </p:cNvSpPr>
          <p:nvPr>
            <p:ph idx="1"/>
          </p:nvPr>
        </p:nvSpPr>
        <p:spPr/>
        <p:txBody>
          <a:bodyPr>
            <a:normAutofit/>
          </a:bodyPr>
          <a:lstStyle/>
          <a:p>
            <a:pPr marL="0" indent="0">
              <a:buNone/>
            </a:pPr>
            <a:r>
              <a:rPr lang="en-US" sz="2800" b="1" dirty="0" smtClean="0"/>
              <a:t>1</a:t>
            </a:r>
            <a:r>
              <a:rPr lang="en-US" sz="2800" dirty="0" smtClean="0"/>
              <a:t>. Explain the construction &amp; operation of sense amplifier in SRAM?</a:t>
            </a:r>
          </a:p>
          <a:p>
            <a:pPr marL="0" indent="0">
              <a:buNone/>
            </a:pPr>
            <a:r>
              <a:rPr lang="en-US" sz="2800" b="1" dirty="0"/>
              <a:t>2</a:t>
            </a:r>
            <a:r>
              <a:rPr lang="en-US" sz="2800" b="1" dirty="0" smtClean="0"/>
              <a:t>. </a:t>
            </a:r>
            <a:r>
              <a:rPr lang="en-US" sz="2800" dirty="0" smtClean="0"/>
              <a:t>The </a:t>
            </a:r>
            <a:r>
              <a:rPr lang="en-US" sz="2800" dirty="0"/>
              <a:t>following memories are specified by the number of words times the number of bits per word. How many address lines and input–output data lines are needed in each case?</a:t>
            </a:r>
          </a:p>
          <a:p>
            <a:pPr marL="0" indent="0">
              <a:buNone/>
            </a:pPr>
            <a:r>
              <a:rPr lang="en-US" sz="2800" dirty="0"/>
              <a:t> (a) 48K × 8, (b) 512K × 32, (c) 64M × 64, and </a:t>
            </a:r>
          </a:p>
          <a:p>
            <a:pPr marL="0" indent="0">
              <a:buNone/>
            </a:pPr>
            <a:r>
              <a:rPr lang="en-US" sz="2800" dirty="0"/>
              <a:t> (d) 2G × 1.</a:t>
            </a:r>
          </a:p>
          <a:p>
            <a:pPr marL="0" indent="0">
              <a:buNone/>
            </a:pPr>
            <a:endParaRPr lang="en-US" sz="2800" dirty="0"/>
          </a:p>
        </p:txBody>
      </p:sp>
    </p:spTree>
    <p:extLst>
      <p:ext uri="{BB962C8B-B14F-4D97-AF65-F5344CB8AC3E}">
        <p14:creationId xmlns:p14="http://schemas.microsoft.com/office/powerpoint/2010/main" val="273108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A12417-AB81-49CF-86F3-BE665E42A315}"/>
              </a:ext>
            </a:extLst>
          </p:cNvPr>
          <p:cNvSpPr>
            <a:spLocks noGrp="1"/>
          </p:cNvSpPr>
          <p:nvPr>
            <p:ph type="title"/>
          </p:nvPr>
        </p:nvSpPr>
        <p:spPr/>
        <p:txBody>
          <a:bodyPr/>
          <a:lstStyle/>
          <a:p>
            <a:r>
              <a:rPr lang="en-US" b="1" dirty="0"/>
              <a:t>Cont</a:t>
            </a:r>
            <a:r>
              <a:rPr lang="en-US" dirty="0"/>
              <a:t>.,</a:t>
            </a:r>
          </a:p>
        </p:txBody>
      </p:sp>
      <p:sp>
        <p:nvSpPr>
          <p:cNvPr id="3" name="Content Placeholder 2">
            <a:extLst>
              <a:ext uri="{FF2B5EF4-FFF2-40B4-BE49-F238E27FC236}">
                <a16:creationId xmlns:a16="http://schemas.microsoft.com/office/drawing/2014/main" xmlns="" id="{F8647628-CECA-43CC-BA23-EA6585590DE8}"/>
              </a:ext>
            </a:extLst>
          </p:cNvPr>
          <p:cNvSpPr>
            <a:spLocks noGrp="1"/>
          </p:cNvSpPr>
          <p:nvPr>
            <p:ph idx="1"/>
          </p:nvPr>
        </p:nvSpPr>
        <p:spPr/>
        <p:txBody>
          <a:bodyPr>
            <a:normAutofit/>
          </a:bodyPr>
          <a:lstStyle/>
          <a:p>
            <a:pPr marL="0" indent="0">
              <a:buNone/>
            </a:pPr>
            <a:r>
              <a:rPr lang="en-US" sz="2800" b="1" dirty="0"/>
              <a:t>3</a:t>
            </a:r>
            <a:r>
              <a:rPr lang="en-US" sz="2800" b="1" dirty="0" smtClean="0"/>
              <a:t>. </a:t>
            </a:r>
            <a:r>
              <a:rPr lang="en-US" sz="2800" dirty="0"/>
              <a:t>*A 64K × 16 RAM chip uses coincident decoding by splitting the internal decoder into row select and column select. Assuming that the RAM cell array is square, what is the size of each decoder, and how many AND gates are required for decoding an address?</a:t>
            </a:r>
          </a:p>
        </p:txBody>
      </p:sp>
    </p:spTree>
    <p:extLst>
      <p:ext uri="{BB962C8B-B14F-4D97-AF65-F5344CB8AC3E}">
        <p14:creationId xmlns:p14="http://schemas.microsoft.com/office/powerpoint/2010/main" val="536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sz="3200" b="1" dirty="0"/>
              <a:t>Memory Organization</a:t>
            </a:r>
          </a:p>
        </p:txBody>
      </p:sp>
      <p:sp>
        <p:nvSpPr>
          <p:cNvPr id="49155" name="Rectangle 3"/>
          <p:cNvSpPr>
            <a:spLocks noGrp="1" noChangeArrowheads="1"/>
          </p:cNvSpPr>
          <p:nvPr>
            <p:ph type="body" idx="1"/>
          </p:nvPr>
        </p:nvSpPr>
        <p:spPr/>
        <p:txBody>
          <a:bodyPr>
            <a:normAutofit/>
          </a:bodyPr>
          <a:lstStyle/>
          <a:p>
            <a:pPr algn="l" rtl="0"/>
            <a:r>
              <a:rPr lang="en-US" altLang="en-US" sz="2800" dirty="0">
                <a:latin typeface="Calibri" panose="020F0502020204030204" pitchFamily="34" charset="0"/>
                <a:cs typeface="Calibri" panose="020F0502020204030204" pitchFamily="34" charset="0"/>
              </a:rPr>
              <a:t>Organized as an indexed </a:t>
            </a:r>
            <a:r>
              <a:rPr lang="en-US" altLang="en-US" sz="2800" u="sng" dirty="0">
                <a:latin typeface="Calibri" panose="020F0502020204030204" pitchFamily="34" charset="0"/>
                <a:cs typeface="Calibri" panose="020F0502020204030204" pitchFamily="34" charset="0"/>
              </a:rPr>
              <a:t>array of memory cells.</a:t>
            </a:r>
            <a:endParaRPr lang="en-US" altLang="en-US" sz="2800" dirty="0">
              <a:latin typeface="Calibri" panose="020F0502020204030204" pitchFamily="34" charset="0"/>
              <a:cs typeface="Calibri" panose="020F0502020204030204" pitchFamily="34" charset="0"/>
            </a:endParaRPr>
          </a:p>
          <a:p>
            <a:pPr algn="l" rtl="0"/>
            <a:r>
              <a:rPr lang="en-US" altLang="en-US" sz="2800" dirty="0">
                <a:latin typeface="Calibri" panose="020F0502020204030204" pitchFamily="34" charset="0"/>
                <a:cs typeface="Calibri" panose="020F0502020204030204" pitchFamily="34" charset="0"/>
              </a:rPr>
              <a:t> Value of the index for each word is the </a:t>
            </a:r>
            <a:r>
              <a:rPr lang="en-US" altLang="en-US" sz="2800" u="sng" dirty="0">
                <a:latin typeface="Calibri" panose="020F0502020204030204" pitchFamily="34" charset="0"/>
                <a:cs typeface="Calibri" panose="020F0502020204030204" pitchFamily="34" charset="0"/>
              </a:rPr>
              <a:t>memory address</a:t>
            </a:r>
            <a:r>
              <a:rPr lang="en-US" altLang="en-US" sz="2800" dirty="0">
                <a:latin typeface="Calibri" panose="020F0502020204030204" pitchFamily="34" charset="0"/>
                <a:cs typeface="Calibri" panose="020F0502020204030204" pitchFamily="34" charset="0"/>
              </a:rPr>
              <a:t>.</a:t>
            </a:r>
          </a:p>
          <a:p>
            <a:pPr algn="l" rtl="0"/>
            <a:r>
              <a:rPr lang="en-US" altLang="en-US" sz="2800" dirty="0">
                <a:latin typeface="Calibri" panose="020F0502020204030204" pitchFamily="34" charset="0"/>
                <a:cs typeface="Calibri" panose="020F0502020204030204" pitchFamily="34" charset="0"/>
              </a:rPr>
              <a:t>A Logic circuits, e.g., Decoder, Chip select,…,</a:t>
            </a:r>
            <a:r>
              <a:rPr lang="en-US" altLang="en-US" sz="2800" dirty="0" err="1">
                <a:latin typeface="Calibri" panose="020F0502020204030204" pitchFamily="34" charset="0"/>
                <a:cs typeface="Calibri" panose="020F0502020204030204" pitchFamily="34" charset="0"/>
              </a:rPr>
              <a:t>etc</a:t>
            </a:r>
            <a:r>
              <a:rPr lang="en-US" altLang="en-US" sz="2800" dirty="0">
                <a:latin typeface="Calibri" panose="020F0502020204030204" pitchFamily="34" charset="0"/>
                <a:cs typeface="Calibri" panose="020F0502020204030204" pitchFamily="34" charset="0"/>
              </a:rPr>
              <a:t>, are required</a:t>
            </a:r>
          </a:p>
          <a:p>
            <a:pPr algn="l" rtl="0"/>
            <a:r>
              <a:rPr lang="en-US" altLang="en-US" sz="2800" dirty="0">
                <a:latin typeface="Calibri" panose="020F0502020204030204" pitchFamily="34" charset="0"/>
                <a:cs typeface="Calibri" panose="020F0502020204030204" pitchFamily="34" charset="0"/>
              </a:rPr>
              <a:t>Often organized to fit the needs of a particular computer architecture ( capacity, and Performance).</a:t>
            </a:r>
          </a:p>
          <a:p>
            <a:pPr algn="l" rtl="0"/>
            <a:endParaRPr lang="en-US"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38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b="1" dirty="0"/>
              <a:t>ARRAY OF SRAM ICs</a:t>
            </a:r>
            <a:endParaRPr lang="en-US" altLang="en-US" dirty="0"/>
          </a:p>
        </p:txBody>
      </p:sp>
      <p:sp>
        <p:nvSpPr>
          <p:cNvPr id="63492" name="Rectangle 3"/>
          <p:cNvSpPr>
            <a:spLocks noGrp="1" noChangeArrowheads="1"/>
          </p:cNvSpPr>
          <p:nvPr>
            <p:ph type="body" idx="1"/>
          </p:nvPr>
        </p:nvSpPr>
        <p:spPr/>
        <p:txBody>
          <a:bodyPr>
            <a:normAutofit/>
          </a:bodyPr>
          <a:lstStyle/>
          <a:p>
            <a:r>
              <a:rPr lang="en-US" sz="2800" dirty="0"/>
              <a:t>If the memory unit needed for an application is larger than the capacity of one chip, it is necessary to combine a number of chips in an array to form the required size of memory.</a:t>
            </a:r>
          </a:p>
          <a:p>
            <a:r>
              <a:rPr lang="en-US" sz="2800" dirty="0"/>
              <a:t>The capacity of the memory depends on two parameters: the number of words and the number of bits per word.</a:t>
            </a:r>
          </a:p>
          <a:p>
            <a:endParaRPr lang="en-US" altLang="en-US" sz="2800" dirty="0"/>
          </a:p>
        </p:txBody>
      </p:sp>
    </p:spTree>
    <p:extLst>
      <p:ext uri="{BB962C8B-B14F-4D97-AF65-F5344CB8AC3E}">
        <p14:creationId xmlns:p14="http://schemas.microsoft.com/office/powerpoint/2010/main" val="2776288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4DFB59-6504-47EB-B0A2-2DB7DF2DBCF7}"/>
              </a:ext>
            </a:extLst>
          </p:cNvPr>
          <p:cNvSpPr>
            <a:spLocks noGrp="1"/>
          </p:cNvSpPr>
          <p:nvPr>
            <p:ph type="title"/>
          </p:nvPr>
        </p:nvSpPr>
        <p:spPr/>
        <p:txBody>
          <a:bodyPr/>
          <a:lstStyle/>
          <a:p>
            <a:r>
              <a:rPr lang="en-US" b="1" dirty="0"/>
              <a:t>Procedure</a:t>
            </a:r>
          </a:p>
        </p:txBody>
      </p:sp>
      <p:sp>
        <p:nvSpPr>
          <p:cNvPr id="3" name="Content Placeholder 2">
            <a:extLst>
              <a:ext uri="{FF2B5EF4-FFF2-40B4-BE49-F238E27FC236}">
                <a16:creationId xmlns:a16="http://schemas.microsoft.com/office/drawing/2014/main" xmlns="" id="{EA64C62D-E23A-421C-AE1F-45F8DD5E0F0D}"/>
              </a:ext>
            </a:extLst>
          </p:cNvPr>
          <p:cNvSpPr>
            <a:spLocks noGrp="1"/>
          </p:cNvSpPr>
          <p:nvPr>
            <p:ph idx="1"/>
          </p:nvPr>
        </p:nvSpPr>
        <p:spPr/>
        <p:txBody>
          <a:bodyPr>
            <a:normAutofit/>
          </a:bodyPr>
          <a:lstStyle/>
          <a:p>
            <a:r>
              <a:rPr lang="en-US" sz="2800" dirty="0"/>
              <a:t>An increase in the number of words requires that we increase the address length.</a:t>
            </a:r>
          </a:p>
          <a:p>
            <a:r>
              <a:rPr lang="en-US" sz="2800" dirty="0"/>
              <a:t> Every bit added to the length of the address doubles the number of words in memory.</a:t>
            </a:r>
          </a:p>
          <a:p>
            <a:r>
              <a:rPr lang="en-US" sz="2800" dirty="0"/>
              <a:t>An increase in the number of bits per word requires that we increase the number of data input and output lines, but the address length remains the same.</a:t>
            </a:r>
          </a:p>
        </p:txBody>
      </p:sp>
    </p:spTree>
    <p:extLst>
      <p:ext uri="{BB962C8B-B14F-4D97-AF65-F5344CB8AC3E}">
        <p14:creationId xmlns:p14="http://schemas.microsoft.com/office/powerpoint/2010/main" val="1736172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A0AC48-DFAE-416C-8306-0A7415F8442C}"/>
              </a:ext>
            </a:extLst>
          </p:cNvPr>
          <p:cNvSpPr>
            <a:spLocks noGrp="1"/>
          </p:cNvSpPr>
          <p:nvPr>
            <p:ph type="title"/>
          </p:nvPr>
        </p:nvSpPr>
        <p:spPr/>
        <p:txBody>
          <a:bodyPr/>
          <a:lstStyle/>
          <a:p>
            <a:r>
              <a:rPr lang="en-US" b="1" dirty="0"/>
              <a:t>Cont</a:t>
            </a:r>
            <a:r>
              <a:rPr lang="en-US"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F81C4449-3465-4526-B9DA-EFE38948A142}"/>
                  </a:ext>
                </a:extLst>
              </p:cNvPr>
              <p:cNvSpPr>
                <a:spLocks noGrp="1"/>
              </p:cNvSpPr>
              <p:nvPr>
                <p:ph idx="1"/>
              </p:nvPr>
            </p:nvSpPr>
            <p:spPr/>
            <p:txBody>
              <a:bodyPr>
                <a:normAutofit/>
              </a:bodyPr>
              <a:lstStyle/>
              <a:p>
                <a:r>
                  <a:rPr lang="en-US" sz="2800" dirty="0"/>
                  <a:t>To construct the memory with address lines k1 and data lines n1, using memory chip with address lines K2 and data lines n2:</a:t>
                </a:r>
              </a:p>
              <a:p>
                <a:pPr marL="0" indent="0">
                  <a:buNone/>
                </a:pPr>
                <a:r>
                  <a:rPr lang="en-US" sz="2800" dirty="0"/>
                  <a:t>     1- number of chips / column =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𝑘</m:t>
                        </m:r>
                        <m:r>
                          <a:rPr lang="en-US" sz="2800" b="0" i="1" smtClean="0">
                            <a:latin typeface="Cambria Math" panose="02040503050406030204" pitchFamily="18" charset="0"/>
                          </a:rPr>
                          <m:t>1</m:t>
                        </m:r>
                      </m:sup>
                    </m:sSup>
                  </m:oMath>
                </a14:m>
                <a:r>
                  <a:rPr lang="en-US" sz="2800" dirty="0"/>
                  <a: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i="1">
                            <a:latin typeface="Cambria Math" panose="02040503050406030204" pitchFamily="18" charset="0"/>
                          </a:rPr>
                          <m:t>𝑘</m:t>
                        </m:r>
                        <m:r>
                          <a:rPr lang="en-US" sz="2800" b="0" i="1" smtClean="0">
                            <a:latin typeface="Cambria Math" panose="02040503050406030204" pitchFamily="18" charset="0"/>
                          </a:rPr>
                          <m:t>2</m:t>
                        </m:r>
                      </m:sup>
                    </m:sSup>
                  </m:oMath>
                </a14:m>
                <a:r>
                  <a:rPr lang="en-US" sz="2800" dirty="0"/>
                  <a:t> =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i="1">
                            <a:latin typeface="Cambria Math" panose="02040503050406030204" pitchFamily="18" charset="0"/>
                          </a:rPr>
                          <m:t>𝑘</m:t>
                        </m:r>
                        <m:r>
                          <a:rPr lang="en-US" sz="2800" i="1">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2</m:t>
                        </m:r>
                      </m:sup>
                    </m:sSup>
                  </m:oMath>
                </a14:m>
                <a:endParaRPr lang="en-US" sz="2800" dirty="0"/>
              </a:p>
              <a:p>
                <a:pPr marL="0" indent="0">
                  <a:buNone/>
                </a:pPr>
                <a:r>
                  <a:rPr lang="en-US" sz="2800" dirty="0"/>
                  <a:t>	</a:t>
                </a:r>
                <a:r>
                  <a:rPr lang="en-US" sz="2800" b="1" i="1" dirty="0"/>
                  <a:t>So, we have to add a new decoder with 	address lines = k1 – k2, for CS</a:t>
                </a:r>
              </a:p>
              <a:p>
                <a:pPr marL="0" indent="0">
                  <a:buNone/>
                </a:pPr>
                <a:r>
                  <a:rPr lang="en-US" sz="2800" dirty="0"/>
                  <a:t>     2- number of columns = n1 / n2</a:t>
                </a:r>
              </a:p>
              <a:p>
                <a:pPr marL="0" indent="0">
                  <a:buNone/>
                </a:pPr>
                <a:endParaRPr lang="en-US" sz="2800" dirty="0"/>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F81C4449-3465-4526-B9DA-EFE38948A142}"/>
                  </a:ext>
                </a:extLst>
              </p:cNvPr>
              <p:cNvSpPr>
                <a:spLocks noGrp="1" noRot="1" noChangeAspect="1" noMove="1" noResize="1" noEditPoints="1" noAdjustHandles="1" noChangeArrowheads="1" noChangeShapeType="1" noTextEdit="1"/>
              </p:cNvSpPr>
              <p:nvPr>
                <p:ph idx="1"/>
              </p:nvPr>
            </p:nvSpPr>
            <p:spPr>
              <a:blipFill>
                <a:blip r:embed="rId2"/>
                <a:stretch>
                  <a:fillRect l="-1391" t="-2241" r="-1236"/>
                </a:stretch>
              </a:blipFill>
            </p:spPr>
            <p:txBody>
              <a:bodyPr/>
              <a:lstStyle/>
              <a:p>
                <a:r>
                  <a:rPr lang="en-US">
                    <a:noFill/>
                  </a:rPr>
                  <a:t> </a:t>
                </a:r>
              </a:p>
            </p:txBody>
          </p:sp>
        </mc:Fallback>
      </mc:AlternateContent>
    </p:spTree>
    <p:extLst>
      <p:ext uri="{BB962C8B-B14F-4D97-AF65-F5344CB8AC3E}">
        <p14:creationId xmlns:p14="http://schemas.microsoft.com/office/powerpoint/2010/main" val="3986598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837D8F-FD99-4526-A868-25B4A4BC52ED}"/>
              </a:ext>
            </a:extLst>
          </p:cNvPr>
          <p:cNvSpPr>
            <a:spLocks noGrp="1"/>
          </p:cNvSpPr>
          <p:nvPr>
            <p:ph type="title"/>
          </p:nvPr>
        </p:nvSpPr>
        <p:spPr/>
        <p:txBody>
          <a:bodyPr/>
          <a:lstStyle/>
          <a:p>
            <a:r>
              <a:rPr lang="en-US" b="1"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207B8DA-626F-41B9-A5EA-F0E65C7AEE86}"/>
                  </a:ext>
                </a:extLst>
              </p:cNvPr>
              <p:cNvSpPr>
                <a:spLocks noGrp="1"/>
              </p:cNvSpPr>
              <p:nvPr>
                <p:ph idx="1"/>
              </p:nvPr>
            </p:nvSpPr>
            <p:spPr/>
            <p:txBody>
              <a:bodyPr>
                <a:normAutofit/>
              </a:bodyPr>
              <a:lstStyle/>
              <a:p>
                <a:r>
                  <a:rPr lang="en-US" sz="2400" dirty="0"/>
                  <a:t>Construct a 256k x 8 RAM using 64k x 8 RAM chips</a:t>
                </a:r>
              </a:p>
              <a:p>
                <a:r>
                  <a:rPr lang="en-US" sz="2400" dirty="0">
                    <a:solidFill>
                      <a:srgbClr val="FF0000"/>
                    </a:solidFill>
                  </a:rPr>
                  <a:t>Solution:</a:t>
                </a:r>
              </a:p>
              <a:p>
                <a:r>
                  <a:rPr lang="en-US" sz="2400" dirty="0"/>
                  <a:t>K1 = 18, n1 = 8</a:t>
                </a:r>
              </a:p>
              <a:p>
                <a:r>
                  <a:rPr lang="en-US" sz="2400" dirty="0"/>
                  <a:t>K2 = 16, n2 = 8</a:t>
                </a:r>
              </a:p>
              <a:p>
                <a:r>
                  <a:rPr lang="en-US" sz="2400" dirty="0"/>
                  <a:t>Therefore:</a:t>
                </a:r>
              </a:p>
              <a:p>
                <a:pPr marL="0" indent="0">
                  <a:buNone/>
                </a:pPr>
                <a:r>
                  <a:rPr lang="en-US" sz="2400" dirty="0"/>
                  <a:t>1- number of chips / column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18</m:t>
                        </m:r>
                      </m:sup>
                    </m:sSup>
                  </m:oMath>
                </a14:m>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16</m:t>
                        </m:r>
                      </m:sup>
                    </m:sSup>
                  </m:oMath>
                </a14:m>
                <a:r>
                  <a:rPr lang="en-US" sz="2400" dirty="0"/>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2</m:t>
                        </m:r>
                      </m:sup>
                    </m:sSup>
                  </m:oMath>
                </a14:m>
                <a:r>
                  <a:rPr lang="en-US" sz="2400" dirty="0"/>
                  <a:t> = 4</a:t>
                </a:r>
              </a:p>
              <a:p>
                <a:pPr marL="0" indent="0">
                  <a:buNone/>
                </a:pPr>
                <a:r>
                  <a:rPr lang="en-US" sz="2400" dirty="0"/>
                  <a:t>2- number of columns = n1 / n2 = 8/8=1</a:t>
                </a:r>
              </a:p>
              <a:p>
                <a:pPr marL="0" indent="0">
                  <a:buNone/>
                </a:pPr>
                <a:r>
                  <a:rPr lang="en-US" sz="2400" dirty="0"/>
                  <a:t>3- Decoder 2 x 4</a:t>
                </a:r>
              </a:p>
              <a:p>
                <a:endParaRPr lang="en-US" sz="2400" dirty="0"/>
              </a:p>
            </p:txBody>
          </p:sp>
        </mc:Choice>
        <mc:Fallback xmlns="">
          <p:sp>
            <p:nvSpPr>
              <p:cNvPr id="3" name="Content Placeholder 2">
                <a:extLst>
                  <a:ext uri="{FF2B5EF4-FFF2-40B4-BE49-F238E27FC236}">
                    <a16:creationId xmlns:a16="http://schemas.microsoft.com/office/drawing/2014/main" id="{8207B8DA-626F-41B9-A5EA-F0E65C7AEE86}"/>
                  </a:ext>
                </a:extLst>
              </p:cNvPr>
              <p:cNvSpPr>
                <a:spLocks noGrp="1" noRot="1" noChangeAspect="1" noMove="1" noResize="1" noEditPoints="1" noAdjustHandles="1" noChangeArrowheads="1" noChangeShapeType="1" noTextEdit="1"/>
              </p:cNvSpPr>
              <p:nvPr>
                <p:ph idx="1"/>
              </p:nvPr>
            </p:nvSpPr>
            <p:spPr>
              <a:blipFill>
                <a:blip r:embed="rId2"/>
                <a:stretch>
                  <a:fillRect l="-1159" t="-1961"/>
                </a:stretch>
              </a:blipFill>
            </p:spPr>
            <p:txBody>
              <a:bodyPr/>
              <a:lstStyle/>
              <a:p>
                <a:r>
                  <a:rPr lang="en-US">
                    <a:noFill/>
                  </a:rPr>
                  <a:t> </a:t>
                </a:r>
              </a:p>
            </p:txBody>
          </p:sp>
        </mc:Fallback>
      </mc:AlternateContent>
    </p:spTree>
    <p:extLst>
      <p:ext uri="{BB962C8B-B14F-4D97-AF65-F5344CB8AC3E}">
        <p14:creationId xmlns:p14="http://schemas.microsoft.com/office/powerpoint/2010/main" val="1564997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B3B43A55-E690-4BDF-BC39-AAD6AE64D2F2}"/>
              </a:ext>
            </a:extLst>
          </p:cNvPr>
          <p:cNvPicPr>
            <a:picLocks noChangeAspect="1"/>
          </p:cNvPicPr>
          <p:nvPr/>
        </p:nvPicPr>
        <p:blipFill>
          <a:blip r:embed="rId2"/>
          <a:stretch>
            <a:fillRect/>
          </a:stretch>
        </p:blipFill>
        <p:spPr>
          <a:xfrm>
            <a:off x="569843" y="821635"/>
            <a:ext cx="8083827" cy="4386469"/>
          </a:xfrm>
          <a:prstGeom prst="rect">
            <a:avLst/>
          </a:prstGeom>
        </p:spPr>
      </p:pic>
    </p:spTree>
    <p:extLst>
      <p:ext uri="{BB962C8B-B14F-4D97-AF65-F5344CB8AC3E}">
        <p14:creationId xmlns:p14="http://schemas.microsoft.com/office/powerpoint/2010/main" val="1439201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B6A98BB-26BD-4B26-964E-BC800BB3B342}"/>
              </a:ext>
            </a:extLst>
          </p:cNvPr>
          <p:cNvPicPr>
            <a:picLocks noChangeAspect="1"/>
          </p:cNvPicPr>
          <p:nvPr/>
        </p:nvPicPr>
        <p:blipFill>
          <a:blip r:embed="rId2"/>
          <a:stretch>
            <a:fillRect/>
          </a:stretch>
        </p:blipFill>
        <p:spPr>
          <a:xfrm>
            <a:off x="-92764" y="0"/>
            <a:ext cx="9236764" cy="6858000"/>
          </a:xfrm>
          <a:prstGeom prst="rect">
            <a:avLst/>
          </a:prstGeom>
        </p:spPr>
      </p:pic>
    </p:spTree>
    <p:extLst>
      <p:ext uri="{BB962C8B-B14F-4D97-AF65-F5344CB8AC3E}">
        <p14:creationId xmlns:p14="http://schemas.microsoft.com/office/powerpoint/2010/main" val="300446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b="1" dirty="0"/>
              <a:t>Example</a:t>
            </a:r>
            <a:endParaRPr lang="ar-EG" b="1" dirty="0"/>
          </a:p>
        </p:txBody>
      </p:sp>
      <p:sp>
        <p:nvSpPr>
          <p:cNvPr id="3" name="Content Placeholder 2"/>
          <p:cNvSpPr>
            <a:spLocks noGrp="1"/>
          </p:cNvSpPr>
          <p:nvPr>
            <p:ph idx="1"/>
          </p:nvPr>
        </p:nvSpPr>
        <p:spPr>
          <a:xfrm>
            <a:off x="628650" y="1885974"/>
            <a:ext cx="7886700" cy="4351338"/>
          </a:xfrm>
        </p:spPr>
        <p:txBody>
          <a:bodyPr/>
          <a:lstStyle/>
          <a:p>
            <a:pPr algn="l" rtl="0"/>
            <a:r>
              <a:rPr lang="en-US" dirty="0"/>
              <a:t>Construct a 64K x 16 RAM using 64k x 8 RAM.</a:t>
            </a:r>
          </a:p>
          <a:p>
            <a:pPr marL="0" indent="0" algn="l" rtl="0">
              <a:buNone/>
            </a:pPr>
            <a:endParaRPr lang="en-US" dirty="0"/>
          </a:p>
          <a:p>
            <a:pPr marL="0" indent="0" algn="l" rtl="0">
              <a:buNone/>
            </a:pPr>
            <a:endParaRPr lang="ar-EG" dirty="0"/>
          </a:p>
        </p:txBody>
      </p:sp>
      <p:pic>
        <p:nvPicPr>
          <p:cNvPr id="4" name="Picture 3"/>
          <p:cNvPicPr>
            <a:picLocks noChangeAspect="1"/>
          </p:cNvPicPr>
          <p:nvPr/>
        </p:nvPicPr>
        <p:blipFill>
          <a:blip r:embed="rId2"/>
          <a:stretch>
            <a:fillRect/>
          </a:stretch>
        </p:blipFill>
        <p:spPr>
          <a:xfrm>
            <a:off x="971600" y="2348880"/>
            <a:ext cx="7272808" cy="4206488"/>
          </a:xfrm>
          <a:prstGeom prst="rect">
            <a:avLst/>
          </a:prstGeom>
        </p:spPr>
      </p:pic>
    </p:spTree>
    <p:extLst>
      <p:ext uri="{BB962C8B-B14F-4D97-AF65-F5344CB8AC3E}">
        <p14:creationId xmlns:p14="http://schemas.microsoft.com/office/powerpoint/2010/main" val="35766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37F22-FF66-4DD3-88C6-511AB7E7E817}"/>
              </a:ext>
            </a:extLst>
          </p:cNvPr>
          <p:cNvSpPr>
            <a:spLocks noGrp="1"/>
          </p:cNvSpPr>
          <p:nvPr>
            <p:ph type="title"/>
          </p:nvPr>
        </p:nvSpPr>
        <p:spPr/>
        <p:txBody>
          <a:bodyPr/>
          <a:lstStyle/>
          <a:p>
            <a:r>
              <a:rPr lang="en-US" b="1" dirty="0"/>
              <a:t>Sheet</a:t>
            </a:r>
          </a:p>
        </p:txBody>
      </p:sp>
      <p:sp>
        <p:nvSpPr>
          <p:cNvPr id="3" name="Content Placeholder 2">
            <a:extLst>
              <a:ext uri="{FF2B5EF4-FFF2-40B4-BE49-F238E27FC236}">
                <a16:creationId xmlns:a16="http://schemas.microsoft.com/office/drawing/2014/main" xmlns="" id="{D702DA25-32ED-4D86-B76D-6E1FC5390099}"/>
              </a:ext>
            </a:extLst>
          </p:cNvPr>
          <p:cNvSpPr>
            <a:spLocks noGrp="1"/>
          </p:cNvSpPr>
          <p:nvPr>
            <p:ph idx="1"/>
          </p:nvPr>
        </p:nvSpPr>
        <p:spPr/>
        <p:txBody>
          <a:bodyPr>
            <a:normAutofit/>
          </a:bodyPr>
          <a:lstStyle/>
          <a:p>
            <a:pPr marL="0" indent="0">
              <a:buNone/>
            </a:pPr>
            <a:r>
              <a:rPr lang="en-US" sz="2800" dirty="0"/>
              <a:t>1- Using the 64K × 8 RAM chip plus a decoder, construct the block diagram for a 512K × 16 RAM.</a:t>
            </a:r>
          </a:p>
          <a:p>
            <a:pPr marL="0" indent="0">
              <a:buNone/>
            </a:pPr>
            <a:endParaRPr lang="en-US" sz="2800" dirty="0"/>
          </a:p>
          <a:p>
            <a:pPr marL="0" indent="0">
              <a:buNone/>
            </a:pPr>
            <a:r>
              <a:rPr lang="en-US" sz="2800" dirty="0"/>
              <a:t>2- *</a:t>
            </a:r>
            <a:r>
              <a:rPr lang="en-US" sz="2800" b="1" dirty="0"/>
              <a:t>(a) </a:t>
            </a:r>
            <a:r>
              <a:rPr lang="en-US" sz="2800" dirty="0"/>
              <a:t>How many 128K × 16 RAM chips are needed to 	provide a memory capacity of 2 MB = 1 M x 16 RAM?</a:t>
            </a:r>
          </a:p>
          <a:p>
            <a:pPr marL="0" indent="0">
              <a:buNone/>
            </a:pPr>
            <a:r>
              <a:rPr lang="en-US" sz="2800" b="1" dirty="0"/>
              <a:t>      (b) </a:t>
            </a:r>
            <a:r>
              <a:rPr lang="en-US" sz="2800" dirty="0"/>
              <a:t>How many address lines are required to 	access 2 	MB? How many of these lines are 	connected to 	the address inputs of all chips?</a:t>
            </a:r>
          </a:p>
          <a:p>
            <a:pPr marL="0" indent="0">
              <a:buNone/>
            </a:pPr>
            <a:r>
              <a:rPr lang="en-US" sz="2800" b="1" dirty="0"/>
              <a:t>      </a:t>
            </a:r>
            <a:endParaRPr lang="en-US" sz="2800" dirty="0"/>
          </a:p>
        </p:txBody>
      </p:sp>
    </p:spTree>
    <p:extLst>
      <p:ext uri="{BB962C8B-B14F-4D97-AF65-F5344CB8AC3E}">
        <p14:creationId xmlns:p14="http://schemas.microsoft.com/office/powerpoint/2010/main" val="101681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z="3200" b="1" dirty="0"/>
              <a:t>Memory Performance</a:t>
            </a:r>
            <a:endParaRPr lang="ar-EG" sz="3200" b="1" dirty="0"/>
          </a:p>
        </p:txBody>
      </p:sp>
      <p:sp>
        <p:nvSpPr>
          <p:cNvPr id="3" name="Content Placeholder 2"/>
          <p:cNvSpPr>
            <a:spLocks noGrp="1"/>
          </p:cNvSpPr>
          <p:nvPr>
            <p:ph idx="1"/>
          </p:nvPr>
        </p:nvSpPr>
        <p:spPr/>
        <p:txBody>
          <a:bodyPr>
            <a:normAutofit/>
          </a:bodyPr>
          <a:lstStyle/>
          <a:p>
            <a:pPr algn="l" rtl="0">
              <a:defRPr/>
            </a:pPr>
            <a:r>
              <a:rPr lang="en-US" sz="2800" u="sng" dirty="0">
                <a:latin typeface="Comic Sans MS" pitchFamily="66" charset="0"/>
              </a:rPr>
              <a:t>Access Time (Response time):</a:t>
            </a:r>
          </a:p>
          <a:p>
            <a:pPr marL="0" indent="0" algn="l" rtl="0">
              <a:buFontTx/>
              <a:buNone/>
              <a:defRPr/>
            </a:pPr>
            <a:r>
              <a:rPr lang="en-US" sz="3200" dirty="0">
                <a:latin typeface="Comic Sans MS" pitchFamily="66" charset="0"/>
              </a:rPr>
              <a:t>	</a:t>
            </a:r>
            <a:r>
              <a:rPr lang="en-US" sz="2800" dirty="0">
                <a:latin typeface="Comic Sans MS" pitchFamily="66" charset="0"/>
              </a:rPr>
              <a:t>How quickly the memory can respond 	to a request (R/W). </a:t>
            </a:r>
            <a:endParaRPr lang="en-US" sz="2800" dirty="0" smtClean="0">
              <a:latin typeface="Comic Sans MS" pitchFamily="66" charset="0"/>
            </a:endParaRPr>
          </a:p>
          <a:p>
            <a:pPr marL="0" indent="0" algn="l" rtl="0">
              <a:buFontTx/>
              <a:buNone/>
              <a:defRPr/>
            </a:pPr>
            <a:r>
              <a:rPr lang="en-US" dirty="0" smtClean="0">
                <a:latin typeface="Comic Sans MS" pitchFamily="66" charset="0"/>
              </a:rPr>
              <a:t>The </a:t>
            </a:r>
            <a:r>
              <a:rPr lang="en-US" dirty="0">
                <a:latin typeface="Comic Sans MS" pitchFamily="66" charset="0"/>
              </a:rPr>
              <a:t>max time for applying the address to the appearance of data (READ), or the completion of storing (WRITE).</a:t>
            </a:r>
            <a:endParaRPr lang="en-US" sz="3200" dirty="0">
              <a:latin typeface="Comic Sans MS" pitchFamily="66" charset="0"/>
            </a:endParaRPr>
          </a:p>
          <a:p>
            <a:pPr algn="l" rtl="0">
              <a:defRPr/>
            </a:pPr>
            <a:r>
              <a:rPr lang="en-US" sz="3200" u="sng" dirty="0">
                <a:latin typeface="Comic Sans MS" pitchFamily="66" charset="0"/>
              </a:rPr>
              <a:t> </a:t>
            </a:r>
            <a:r>
              <a:rPr lang="en-US" sz="2800" u="sng" dirty="0">
                <a:latin typeface="Comic Sans MS" pitchFamily="66" charset="0"/>
              </a:rPr>
              <a:t>Memory cycle time: </a:t>
            </a:r>
          </a:p>
          <a:p>
            <a:pPr marL="0" indent="0" algn="l" rtl="0">
              <a:buFontTx/>
              <a:buNone/>
              <a:defRPr/>
            </a:pPr>
            <a:r>
              <a:rPr lang="en-US" sz="2800" dirty="0">
                <a:latin typeface="Comic Sans MS" pitchFamily="66" charset="0"/>
              </a:rPr>
              <a:t>	The minimum period between two 	successive requests</a:t>
            </a:r>
            <a:endParaRPr lang="ar-EG" sz="2800" dirty="0">
              <a:latin typeface="Comic Sans MS" pitchFamily="66" charset="0"/>
            </a:endParaRPr>
          </a:p>
        </p:txBody>
      </p:sp>
    </p:spTree>
    <p:extLst>
      <p:ext uri="{BB962C8B-B14F-4D97-AF65-F5344CB8AC3E}">
        <p14:creationId xmlns:p14="http://schemas.microsoft.com/office/powerpoint/2010/main" val="338573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7C41B7-D22A-4844-9E8C-4D51F6508115}"/>
              </a:ext>
            </a:extLst>
          </p:cNvPr>
          <p:cNvSpPr>
            <a:spLocks noGrp="1"/>
          </p:cNvSpPr>
          <p:nvPr>
            <p:ph type="title"/>
          </p:nvPr>
        </p:nvSpPr>
        <p:spPr/>
        <p:txBody>
          <a:bodyPr>
            <a:normAutofit/>
          </a:bodyPr>
          <a:lstStyle/>
          <a:p>
            <a:r>
              <a:rPr lang="en-US" b="1" dirty="0"/>
              <a:t>Random-access memory (RAM) </a:t>
            </a:r>
          </a:p>
        </p:txBody>
      </p:sp>
      <p:sp>
        <p:nvSpPr>
          <p:cNvPr id="3" name="Content Placeholder 2">
            <a:extLst>
              <a:ext uri="{FF2B5EF4-FFF2-40B4-BE49-F238E27FC236}">
                <a16:creationId xmlns:a16="http://schemas.microsoft.com/office/drawing/2014/main" xmlns="" id="{2BA65F56-A43B-434C-9C74-B5CD28E3FBBF}"/>
              </a:ext>
            </a:extLst>
          </p:cNvPr>
          <p:cNvSpPr>
            <a:spLocks noGrp="1"/>
          </p:cNvSpPr>
          <p:nvPr>
            <p:ph idx="1"/>
          </p:nvPr>
        </p:nvSpPr>
        <p:spPr>
          <a:xfrm>
            <a:off x="628650" y="1484784"/>
            <a:ext cx="7886700" cy="4692179"/>
          </a:xfrm>
        </p:spPr>
        <p:txBody>
          <a:bodyPr>
            <a:normAutofit/>
          </a:bodyPr>
          <a:lstStyle/>
          <a:p>
            <a:r>
              <a:rPr lang="en-US" sz="2400" dirty="0" smtClean="0"/>
              <a:t>Binary </a:t>
            </a:r>
            <a:r>
              <a:rPr lang="en-US" sz="2400" dirty="0"/>
              <a:t>information is stored in memory in groups of bits, each group of which is called a </a:t>
            </a:r>
            <a:r>
              <a:rPr lang="en-US" sz="2400" i="1" dirty="0"/>
              <a:t>word</a:t>
            </a:r>
            <a:r>
              <a:rPr lang="en-US" sz="2400" dirty="0"/>
              <a:t>.</a:t>
            </a:r>
          </a:p>
          <a:p>
            <a:r>
              <a:rPr lang="en-US" sz="2400" dirty="0"/>
              <a:t> A word is an entity of bits that moves in and out of memory as a unit.</a:t>
            </a:r>
          </a:p>
          <a:p>
            <a:r>
              <a:rPr lang="en-US" sz="2400" dirty="0"/>
              <a:t>A group of eight bits is called a </a:t>
            </a:r>
            <a:r>
              <a:rPr lang="en-US" sz="2400" i="1" dirty="0"/>
              <a:t>byte</a:t>
            </a:r>
            <a:r>
              <a:rPr lang="en-US" sz="2400" dirty="0"/>
              <a:t>. </a:t>
            </a:r>
          </a:p>
          <a:p>
            <a:r>
              <a:rPr lang="en-US" sz="2400" dirty="0"/>
              <a:t>Most computer memories use words that are multiples of eight bits in length.</a:t>
            </a:r>
          </a:p>
          <a:p>
            <a:r>
              <a:rPr lang="en-US" sz="2400" dirty="0"/>
              <a:t>Communication between a memory and its environment is achieved through data input and output lines, address selection lines, and control lines that specify the direction of transfer of information.</a:t>
            </a:r>
          </a:p>
          <a:p>
            <a:endParaRPr lang="en-US" sz="2400" dirty="0"/>
          </a:p>
        </p:txBody>
      </p:sp>
    </p:spTree>
    <p:extLst>
      <p:ext uri="{BB962C8B-B14F-4D97-AF65-F5344CB8AC3E}">
        <p14:creationId xmlns:p14="http://schemas.microsoft.com/office/powerpoint/2010/main" val="3098714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solidFill>
                  <a:schemeClr val="tx1"/>
                </a:solidFill>
              </a:rPr>
              <a:t>Basic Memory Operations</a:t>
            </a:r>
          </a:p>
        </p:txBody>
      </p:sp>
      <p:sp>
        <p:nvSpPr>
          <p:cNvPr id="53251" name="Rectangle 3"/>
          <p:cNvSpPr>
            <a:spLocks noGrp="1" noChangeArrowheads="1"/>
          </p:cNvSpPr>
          <p:nvPr>
            <p:ph type="body" idx="1"/>
          </p:nvPr>
        </p:nvSpPr>
        <p:spPr/>
        <p:txBody>
          <a:bodyPr>
            <a:normAutofit/>
          </a:bodyPr>
          <a:lstStyle/>
          <a:p>
            <a:pPr algn="l" rtl="0">
              <a:lnSpc>
                <a:spcPct val="90000"/>
              </a:lnSpc>
            </a:pPr>
            <a:r>
              <a:rPr lang="en-US" altLang="en-US" sz="2800" dirty="0">
                <a:latin typeface="Comic Sans MS" pitchFamily="66" charset="0"/>
              </a:rPr>
              <a:t>Memory operations require the following:</a:t>
            </a:r>
          </a:p>
          <a:p>
            <a:pPr lvl="1" algn="l" rtl="0">
              <a:lnSpc>
                <a:spcPct val="90000"/>
              </a:lnSpc>
            </a:pPr>
            <a:r>
              <a:rPr lang="en-US" altLang="en-US" sz="2800" b="1" i="1" dirty="0">
                <a:solidFill>
                  <a:srgbClr val="FF0000"/>
                </a:solidFill>
                <a:latin typeface="Comic Sans MS" pitchFamily="66" charset="0"/>
              </a:rPr>
              <a:t>Data</a:t>
            </a:r>
            <a:r>
              <a:rPr lang="en-US" altLang="en-US" sz="2800" i="1" dirty="0">
                <a:solidFill>
                  <a:srgbClr val="FF0000"/>
                </a:solidFill>
                <a:latin typeface="Comic Sans MS" pitchFamily="66" charset="0"/>
              </a:rPr>
              <a:t> </a:t>
            </a:r>
            <a:r>
              <a:rPr lang="en-US" altLang="en-US" dirty="0">
                <a:latin typeface="Comic Sans MS" pitchFamily="66" charset="0"/>
              </a:rPr>
              <a:t>:</a:t>
            </a:r>
            <a:r>
              <a:rPr lang="en-US" altLang="en-US" sz="2800" dirty="0">
                <a:latin typeface="Comic Sans MS" pitchFamily="66" charset="0"/>
              </a:rPr>
              <a:t> data written to, or read from, memory as required by the operation.</a:t>
            </a:r>
          </a:p>
          <a:p>
            <a:pPr lvl="1" algn="l" rtl="0">
              <a:lnSpc>
                <a:spcPct val="90000"/>
              </a:lnSpc>
            </a:pPr>
            <a:r>
              <a:rPr lang="en-US" altLang="en-US" sz="2800" b="1" i="1" dirty="0">
                <a:solidFill>
                  <a:srgbClr val="FF0000"/>
                </a:solidFill>
                <a:latin typeface="Comic Sans MS" pitchFamily="66" charset="0"/>
              </a:rPr>
              <a:t>Address</a:t>
            </a:r>
            <a:r>
              <a:rPr lang="en-US" altLang="en-US" sz="2800" dirty="0">
                <a:solidFill>
                  <a:srgbClr val="FF0000"/>
                </a:solidFill>
                <a:latin typeface="Comic Sans MS" pitchFamily="66" charset="0"/>
              </a:rPr>
              <a:t> </a:t>
            </a:r>
            <a:r>
              <a:rPr lang="en-US" altLang="en-US" sz="2800" dirty="0">
                <a:latin typeface="Comic Sans MS" pitchFamily="66" charset="0"/>
              </a:rPr>
              <a:t>: specifies the memory location to operate on. </a:t>
            </a:r>
          </a:p>
          <a:p>
            <a:pPr lvl="1" algn="l" rtl="0">
              <a:lnSpc>
                <a:spcPct val="90000"/>
              </a:lnSpc>
            </a:pPr>
            <a:r>
              <a:rPr lang="en-US" altLang="en-US" sz="2800" b="1" dirty="0">
                <a:solidFill>
                  <a:srgbClr val="FF0000"/>
                </a:solidFill>
                <a:latin typeface="Comic Sans MS" pitchFamily="66" charset="0"/>
              </a:rPr>
              <a:t>An operation </a:t>
            </a:r>
            <a:r>
              <a:rPr lang="en-US" altLang="en-US" sz="2800" dirty="0">
                <a:latin typeface="Comic Sans MS" pitchFamily="66" charset="0"/>
              </a:rPr>
              <a:t>: Information sent to the memory and interpreted as control information which specifies the type of operation to be performed.   Typical operations are READ and WRITE</a:t>
            </a:r>
          </a:p>
        </p:txBody>
      </p:sp>
    </p:spTree>
    <p:extLst>
      <p:ext uri="{BB962C8B-B14F-4D97-AF65-F5344CB8AC3E}">
        <p14:creationId xmlns:p14="http://schemas.microsoft.com/office/powerpoint/2010/main" val="634298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28650" y="365126"/>
            <a:ext cx="7886700" cy="1004887"/>
          </a:xfrm>
        </p:spPr>
        <p:txBody>
          <a:bodyPr/>
          <a:lstStyle/>
          <a:p>
            <a:r>
              <a:rPr lang="en-US" altLang="en-US" dirty="0">
                <a:solidFill>
                  <a:schemeClr val="tx1"/>
                </a:solidFill>
              </a:rPr>
              <a:t>Memory Block Diagram</a:t>
            </a:r>
          </a:p>
        </p:txBody>
      </p:sp>
      <p:sp>
        <p:nvSpPr>
          <p:cNvPr id="51203" name="Rectangle 3"/>
          <p:cNvSpPr>
            <a:spLocks noGrp="1" noChangeArrowheads="1"/>
          </p:cNvSpPr>
          <p:nvPr>
            <p:ph type="body" idx="1"/>
          </p:nvPr>
        </p:nvSpPr>
        <p:spPr>
          <a:xfrm>
            <a:off x="719138" y="1314450"/>
            <a:ext cx="4495800" cy="5027613"/>
          </a:xfrm>
        </p:spPr>
        <p:txBody>
          <a:bodyPr>
            <a:normAutofit/>
          </a:bodyPr>
          <a:lstStyle/>
          <a:p>
            <a:pPr algn="l" rtl="0"/>
            <a:r>
              <a:rPr lang="en-US" altLang="en-US" sz="2800" dirty="0"/>
              <a:t>A basic memory system is shown here:</a:t>
            </a:r>
          </a:p>
          <a:p>
            <a:pPr algn="l" rtl="0"/>
            <a:r>
              <a:rPr lang="en-US" altLang="en-US" sz="2800" dirty="0"/>
              <a:t>k address lines are decoded to address 2</a:t>
            </a:r>
            <a:r>
              <a:rPr lang="en-US" altLang="en-US" sz="2800" baseline="30000" dirty="0"/>
              <a:t>k</a:t>
            </a:r>
            <a:r>
              <a:rPr lang="en-US" altLang="en-US" sz="2800" dirty="0"/>
              <a:t> words of memory.</a:t>
            </a:r>
          </a:p>
          <a:p>
            <a:pPr algn="l" rtl="0"/>
            <a:r>
              <a:rPr lang="en-US" altLang="en-US" sz="2800" dirty="0"/>
              <a:t>Each word is n bits.</a:t>
            </a:r>
          </a:p>
          <a:p>
            <a:pPr algn="l" rtl="0"/>
            <a:r>
              <a:rPr lang="en-US" altLang="en-US" sz="2800" dirty="0"/>
              <a:t>Read and Write are single control lines defining the simplest of memory operations.</a:t>
            </a:r>
          </a:p>
          <a:p>
            <a:pPr algn="l" rtl="0"/>
            <a:r>
              <a:rPr lang="en-US" altLang="en-US" dirty="0"/>
              <a:t>2 M x 16 RAM: K= 21</a:t>
            </a:r>
          </a:p>
          <a:p>
            <a:pPr marL="457200" lvl="1" indent="0">
              <a:buNone/>
            </a:pPr>
            <a:r>
              <a:rPr lang="en-US" altLang="en-US" dirty="0"/>
              <a:t>	n= 16</a:t>
            </a:r>
          </a:p>
          <a:p>
            <a:pPr algn="l" rtl="0"/>
            <a:endParaRPr lang="en-US" altLang="en-US" sz="2800" dirty="0"/>
          </a:p>
        </p:txBody>
      </p:sp>
      <p:grpSp>
        <p:nvGrpSpPr>
          <p:cNvPr id="51204" name="Group 4"/>
          <p:cNvGrpSpPr>
            <a:grpSpLocks/>
          </p:cNvGrpSpPr>
          <p:nvPr/>
        </p:nvGrpSpPr>
        <p:grpSpPr bwMode="auto">
          <a:xfrm>
            <a:off x="4800600" y="1447800"/>
            <a:ext cx="4064000" cy="4267200"/>
            <a:chOff x="2784" y="1008"/>
            <a:chExt cx="2560" cy="2688"/>
          </a:xfrm>
        </p:grpSpPr>
        <p:sp>
          <p:nvSpPr>
            <p:cNvPr id="51205" name="Freeform 5"/>
            <p:cNvSpPr>
              <a:spLocks/>
            </p:cNvSpPr>
            <p:nvPr/>
          </p:nvSpPr>
          <p:spPr bwMode="auto">
            <a:xfrm>
              <a:off x="3953" y="1556"/>
              <a:ext cx="1236" cy="1495"/>
            </a:xfrm>
            <a:custGeom>
              <a:avLst/>
              <a:gdLst>
                <a:gd name="T0" fmla="*/ 14 w 1236"/>
                <a:gd name="T1" fmla="*/ 0 h 1495"/>
                <a:gd name="T2" fmla="*/ 10 w 1236"/>
                <a:gd name="T3" fmla="*/ 0 h 1495"/>
                <a:gd name="T4" fmla="*/ 7 w 1236"/>
                <a:gd name="T5" fmla="*/ 1 h 1495"/>
                <a:gd name="T6" fmla="*/ 1 w 1236"/>
                <a:gd name="T7" fmla="*/ 7 h 1495"/>
                <a:gd name="T8" fmla="*/ 0 w 1236"/>
                <a:gd name="T9" fmla="*/ 10 h 1495"/>
                <a:gd name="T10" fmla="*/ 0 w 1236"/>
                <a:gd name="T11" fmla="*/ 1485 h 1495"/>
                <a:gd name="T12" fmla="*/ 1 w 1236"/>
                <a:gd name="T13" fmla="*/ 1488 h 1495"/>
                <a:gd name="T14" fmla="*/ 7 w 1236"/>
                <a:gd name="T15" fmla="*/ 1493 h 1495"/>
                <a:gd name="T16" fmla="*/ 10 w 1236"/>
                <a:gd name="T17" fmla="*/ 1495 h 1495"/>
                <a:gd name="T18" fmla="*/ 1226 w 1236"/>
                <a:gd name="T19" fmla="*/ 1495 h 1495"/>
                <a:gd name="T20" fmla="*/ 1229 w 1236"/>
                <a:gd name="T21" fmla="*/ 1493 h 1495"/>
                <a:gd name="T22" fmla="*/ 1234 w 1236"/>
                <a:gd name="T23" fmla="*/ 1488 h 1495"/>
                <a:gd name="T24" fmla="*/ 1236 w 1236"/>
                <a:gd name="T25" fmla="*/ 1485 h 1495"/>
                <a:gd name="T26" fmla="*/ 1236 w 1236"/>
                <a:gd name="T27" fmla="*/ 10 h 1495"/>
                <a:gd name="T28" fmla="*/ 1234 w 1236"/>
                <a:gd name="T29" fmla="*/ 7 h 1495"/>
                <a:gd name="T30" fmla="*/ 1229 w 1236"/>
                <a:gd name="T31" fmla="*/ 1 h 1495"/>
                <a:gd name="T32" fmla="*/ 1226 w 1236"/>
                <a:gd name="T33" fmla="*/ 0 h 1495"/>
                <a:gd name="T34" fmla="*/ 1222 w 1236"/>
                <a:gd name="T35" fmla="*/ 0 h 1495"/>
                <a:gd name="T36" fmla="*/ 14 w 1236"/>
                <a:gd name="T37" fmla="*/ 0 h 1495"/>
                <a:gd name="T38" fmla="*/ 14 w 1236"/>
                <a:gd name="T39" fmla="*/ 28 h 1495"/>
                <a:gd name="T40" fmla="*/ 1222 w 1236"/>
                <a:gd name="T41" fmla="*/ 28 h 1495"/>
                <a:gd name="T42" fmla="*/ 1208 w 1236"/>
                <a:gd name="T43" fmla="*/ 14 h 1495"/>
                <a:gd name="T44" fmla="*/ 1208 w 1236"/>
                <a:gd name="T45" fmla="*/ 1481 h 1495"/>
                <a:gd name="T46" fmla="*/ 1222 w 1236"/>
                <a:gd name="T47" fmla="*/ 1467 h 1495"/>
                <a:gd name="T48" fmla="*/ 14 w 1236"/>
                <a:gd name="T49" fmla="*/ 1467 h 1495"/>
                <a:gd name="T50" fmla="*/ 28 w 1236"/>
                <a:gd name="T51" fmla="*/ 1481 h 1495"/>
                <a:gd name="T52" fmla="*/ 28 w 1236"/>
                <a:gd name="T53" fmla="*/ 14 h 1495"/>
                <a:gd name="T54" fmla="*/ 14 w 1236"/>
                <a:gd name="T55" fmla="*/ 28 h 1495"/>
                <a:gd name="T56" fmla="*/ 14 w 1236"/>
                <a:gd name="T57" fmla="*/ 0 h 149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36" h="1495">
                  <a:moveTo>
                    <a:pt x="14" y="0"/>
                  </a:moveTo>
                  <a:lnTo>
                    <a:pt x="10" y="0"/>
                  </a:lnTo>
                  <a:lnTo>
                    <a:pt x="7" y="1"/>
                  </a:lnTo>
                  <a:lnTo>
                    <a:pt x="1" y="7"/>
                  </a:lnTo>
                  <a:lnTo>
                    <a:pt x="0" y="10"/>
                  </a:lnTo>
                  <a:lnTo>
                    <a:pt x="0" y="1485"/>
                  </a:lnTo>
                  <a:lnTo>
                    <a:pt x="1" y="1488"/>
                  </a:lnTo>
                  <a:lnTo>
                    <a:pt x="7" y="1493"/>
                  </a:lnTo>
                  <a:lnTo>
                    <a:pt x="10" y="1495"/>
                  </a:lnTo>
                  <a:lnTo>
                    <a:pt x="1226" y="1495"/>
                  </a:lnTo>
                  <a:lnTo>
                    <a:pt x="1229" y="1493"/>
                  </a:lnTo>
                  <a:lnTo>
                    <a:pt x="1234" y="1488"/>
                  </a:lnTo>
                  <a:lnTo>
                    <a:pt x="1236" y="1485"/>
                  </a:lnTo>
                  <a:lnTo>
                    <a:pt x="1236" y="10"/>
                  </a:lnTo>
                  <a:lnTo>
                    <a:pt x="1234" y="7"/>
                  </a:lnTo>
                  <a:lnTo>
                    <a:pt x="1229" y="1"/>
                  </a:lnTo>
                  <a:lnTo>
                    <a:pt x="1226" y="0"/>
                  </a:lnTo>
                  <a:lnTo>
                    <a:pt x="1222" y="0"/>
                  </a:lnTo>
                  <a:lnTo>
                    <a:pt x="14" y="0"/>
                  </a:lnTo>
                  <a:lnTo>
                    <a:pt x="14" y="28"/>
                  </a:lnTo>
                  <a:lnTo>
                    <a:pt x="1222" y="28"/>
                  </a:lnTo>
                  <a:lnTo>
                    <a:pt x="1208" y="14"/>
                  </a:lnTo>
                  <a:lnTo>
                    <a:pt x="1208" y="1481"/>
                  </a:lnTo>
                  <a:lnTo>
                    <a:pt x="1222" y="1467"/>
                  </a:lnTo>
                  <a:lnTo>
                    <a:pt x="14" y="1467"/>
                  </a:lnTo>
                  <a:lnTo>
                    <a:pt x="28" y="1481"/>
                  </a:lnTo>
                  <a:lnTo>
                    <a:pt x="28" y="14"/>
                  </a:lnTo>
                  <a:lnTo>
                    <a:pt x="14" y="28"/>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06" name="Freeform 6"/>
            <p:cNvSpPr>
              <a:spLocks/>
            </p:cNvSpPr>
            <p:nvPr/>
          </p:nvSpPr>
          <p:spPr bwMode="auto">
            <a:xfrm>
              <a:off x="4491" y="1216"/>
              <a:ext cx="28" cy="319"/>
            </a:xfrm>
            <a:custGeom>
              <a:avLst/>
              <a:gdLst>
                <a:gd name="T0" fmla="*/ 28 w 28"/>
                <a:gd name="T1" fmla="*/ 13 h 319"/>
                <a:gd name="T2" fmla="*/ 28 w 28"/>
                <a:gd name="T3" fmla="*/ 9 h 319"/>
                <a:gd name="T4" fmla="*/ 27 w 28"/>
                <a:gd name="T5" fmla="*/ 7 h 319"/>
                <a:gd name="T6" fmla="*/ 21 w 28"/>
                <a:gd name="T7" fmla="*/ 1 h 319"/>
                <a:gd name="T8" fmla="*/ 18 w 28"/>
                <a:gd name="T9" fmla="*/ 0 h 319"/>
                <a:gd name="T10" fmla="*/ 10 w 28"/>
                <a:gd name="T11" fmla="*/ 0 h 319"/>
                <a:gd name="T12" fmla="*/ 7 w 28"/>
                <a:gd name="T13" fmla="*/ 1 h 319"/>
                <a:gd name="T14" fmla="*/ 2 w 28"/>
                <a:gd name="T15" fmla="*/ 7 h 319"/>
                <a:gd name="T16" fmla="*/ 0 w 28"/>
                <a:gd name="T17" fmla="*/ 9 h 319"/>
                <a:gd name="T18" fmla="*/ 0 w 28"/>
                <a:gd name="T19" fmla="*/ 310 h 319"/>
                <a:gd name="T20" fmla="*/ 2 w 28"/>
                <a:gd name="T21" fmla="*/ 312 h 319"/>
                <a:gd name="T22" fmla="*/ 7 w 28"/>
                <a:gd name="T23" fmla="*/ 318 h 319"/>
                <a:gd name="T24" fmla="*/ 10 w 28"/>
                <a:gd name="T25" fmla="*/ 319 h 319"/>
                <a:gd name="T26" fmla="*/ 18 w 28"/>
                <a:gd name="T27" fmla="*/ 319 h 319"/>
                <a:gd name="T28" fmla="*/ 21 w 28"/>
                <a:gd name="T29" fmla="*/ 318 h 319"/>
                <a:gd name="T30" fmla="*/ 27 w 28"/>
                <a:gd name="T31" fmla="*/ 312 h 319"/>
                <a:gd name="T32" fmla="*/ 28 w 28"/>
                <a:gd name="T33" fmla="*/ 310 h 319"/>
                <a:gd name="T34" fmla="*/ 28 w 28"/>
                <a:gd name="T35" fmla="*/ 305 h 319"/>
                <a:gd name="T36" fmla="*/ 28 w 28"/>
                <a:gd name="T37" fmla="*/ 13 h 3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 h="319">
                  <a:moveTo>
                    <a:pt x="28" y="13"/>
                  </a:moveTo>
                  <a:lnTo>
                    <a:pt x="28" y="9"/>
                  </a:lnTo>
                  <a:lnTo>
                    <a:pt x="27" y="7"/>
                  </a:lnTo>
                  <a:lnTo>
                    <a:pt x="21" y="1"/>
                  </a:lnTo>
                  <a:lnTo>
                    <a:pt x="18" y="0"/>
                  </a:lnTo>
                  <a:lnTo>
                    <a:pt x="10" y="0"/>
                  </a:lnTo>
                  <a:lnTo>
                    <a:pt x="7" y="1"/>
                  </a:lnTo>
                  <a:lnTo>
                    <a:pt x="2" y="7"/>
                  </a:lnTo>
                  <a:lnTo>
                    <a:pt x="0" y="9"/>
                  </a:lnTo>
                  <a:lnTo>
                    <a:pt x="0" y="310"/>
                  </a:lnTo>
                  <a:lnTo>
                    <a:pt x="2" y="312"/>
                  </a:lnTo>
                  <a:lnTo>
                    <a:pt x="7" y="318"/>
                  </a:lnTo>
                  <a:lnTo>
                    <a:pt x="10" y="319"/>
                  </a:lnTo>
                  <a:lnTo>
                    <a:pt x="18" y="319"/>
                  </a:lnTo>
                  <a:lnTo>
                    <a:pt x="21" y="318"/>
                  </a:lnTo>
                  <a:lnTo>
                    <a:pt x="27" y="312"/>
                  </a:lnTo>
                  <a:lnTo>
                    <a:pt x="28" y="310"/>
                  </a:lnTo>
                  <a:lnTo>
                    <a:pt x="28" y="305"/>
                  </a:lnTo>
                  <a:lnTo>
                    <a:pt x="2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07" name="Freeform 7"/>
            <p:cNvSpPr>
              <a:spLocks/>
            </p:cNvSpPr>
            <p:nvPr/>
          </p:nvSpPr>
          <p:spPr bwMode="auto">
            <a:xfrm>
              <a:off x="4459" y="1465"/>
              <a:ext cx="92" cy="91"/>
            </a:xfrm>
            <a:custGeom>
              <a:avLst/>
              <a:gdLst>
                <a:gd name="T0" fmla="*/ 92 w 92"/>
                <a:gd name="T1" fmla="*/ 0 h 91"/>
                <a:gd name="T2" fmla="*/ 46 w 92"/>
                <a:gd name="T3" fmla="*/ 91 h 91"/>
                <a:gd name="T4" fmla="*/ 0 w 92"/>
                <a:gd name="T5" fmla="*/ 0 h 91"/>
                <a:gd name="T6" fmla="*/ 92 w 92"/>
                <a:gd name="T7" fmla="*/ 0 h 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91">
                  <a:moveTo>
                    <a:pt x="92" y="0"/>
                  </a:moveTo>
                  <a:lnTo>
                    <a:pt x="46" y="91"/>
                  </a:lnTo>
                  <a:lnTo>
                    <a:pt x="0" y="0"/>
                  </a:lnTo>
                  <a:lnTo>
                    <a:pt x="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08" name="Freeform 8"/>
            <p:cNvSpPr>
              <a:spLocks/>
            </p:cNvSpPr>
            <p:nvPr/>
          </p:nvSpPr>
          <p:spPr bwMode="auto">
            <a:xfrm>
              <a:off x="4446" y="1451"/>
              <a:ext cx="119" cy="119"/>
            </a:xfrm>
            <a:custGeom>
              <a:avLst/>
              <a:gdLst>
                <a:gd name="T0" fmla="*/ 105 w 119"/>
                <a:gd name="T1" fmla="*/ 28 h 119"/>
                <a:gd name="T2" fmla="*/ 92 w 119"/>
                <a:gd name="T3" fmla="*/ 8 h 119"/>
                <a:gd name="T4" fmla="*/ 47 w 119"/>
                <a:gd name="T5" fmla="*/ 99 h 119"/>
                <a:gd name="T6" fmla="*/ 72 w 119"/>
                <a:gd name="T7" fmla="*/ 99 h 119"/>
                <a:gd name="T8" fmla="*/ 26 w 119"/>
                <a:gd name="T9" fmla="*/ 8 h 119"/>
                <a:gd name="T10" fmla="*/ 13 w 119"/>
                <a:gd name="T11" fmla="*/ 28 h 119"/>
                <a:gd name="T12" fmla="*/ 105 w 119"/>
                <a:gd name="T13" fmla="*/ 28 h 119"/>
                <a:gd name="T14" fmla="*/ 105 w 119"/>
                <a:gd name="T15" fmla="*/ 0 h 119"/>
                <a:gd name="T16" fmla="*/ 13 w 119"/>
                <a:gd name="T17" fmla="*/ 0 h 119"/>
                <a:gd name="T18" fmla="*/ 11 w 119"/>
                <a:gd name="T19" fmla="*/ 0 h 119"/>
                <a:gd name="T20" fmla="*/ 8 w 119"/>
                <a:gd name="T21" fmla="*/ 1 h 119"/>
                <a:gd name="T22" fmla="*/ 4 w 119"/>
                <a:gd name="T23" fmla="*/ 4 h 119"/>
                <a:gd name="T24" fmla="*/ 2 w 119"/>
                <a:gd name="T25" fmla="*/ 5 h 119"/>
                <a:gd name="T26" fmla="*/ 1 w 119"/>
                <a:gd name="T27" fmla="*/ 10 h 119"/>
                <a:gd name="T28" fmla="*/ 0 w 119"/>
                <a:gd name="T29" fmla="*/ 12 h 119"/>
                <a:gd name="T30" fmla="*/ 0 w 119"/>
                <a:gd name="T31" fmla="*/ 16 h 119"/>
                <a:gd name="T32" fmla="*/ 1 w 119"/>
                <a:gd name="T33" fmla="*/ 19 h 119"/>
                <a:gd name="T34" fmla="*/ 47 w 119"/>
                <a:gd name="T35" fmla="*/ 111 h 119"/>
                <a:gd name="T36" fmla="*/ 48 w 119"/>
                <a:gd name="T37" fmla="*/ 113 h 119"/>
                <a:gd name="T38" fmla="*/ 49 w 119"/>
                <a:gd name="T39" fmla="*/ 115 h 119"/>
                <a:gd name="T40" fmla="*/ 54 w 119"/>
                <a:gd name="T41" fmla="*/ 117 h 119"/>
                <a:gd name="T42" fmla="*/ 56 w 119"/>
                <a:gd name="T43" fmla="*/ 119 h 119"/>
                <a:gd name="T44" fmla="*/ 60 w 119"/>
                <a:gd name="T45" fmla="*/ 119 h 119"/>
                <a:gd name="T46" fmla="*/ 63 w 119"/>
                <a:gd name="T47" fmla="*/ 117 h 119"/>
                <a:gd name="T48" fmla="*/ 67 w 119"/>
                <a:gd name="T49" fmla="*/ 116 h 119"/>
                <a:gd name="T50" fmla="*/ 69 w 119"/>
                <a:gd name="T51" fmla="*/ 115 h 119"/>
                <a:gd name="T52" fmla="*/ 72 w 119"/>
                <a:gd name="T53" fmla="*/ 111 h 119"/>
                <a:gd name="T54" fmla="*/ 117 w 119"/>
                <a:gd name="T55" fmla="*/ 19 h 119"/>
                <a:gd name="T56" fmla="*/ 119 w 119"/>
                <a:gd name="T57" fmla="*/ 18 h 119"/>
                <a:gd name="T58" fmla="*/ 119 w 119"/>
                <a:gd name="T59" fmla="*/ 14 h 119"/>
                <a:gd name="T60" fmla="*/ 119 w 119"/>
                <a:gd name="T61" fmla="*/ 10 h 119"/>
                <a:gd name="T62" fmla="*/ 117 w 119"/>
                <a:gd name="T63" fmla="*/ 7 h 119"/>
                <a:gd name="T64" fmla="*/ 114 w 119"/>
                <a:gd name="T65" fmla="*/ 4 h 119"/>
                <a:gd name="T66" fmla="*/ 112 w 119"/>
                <a:gd name="T67" fmla="*/ 1 h 119"/>
                <a:gd name="T68" fmla="*/ 109 w 119"/>
                <a:gd name="T69" fmla="*/ 0 h 119"/>
                <a:gd name="T70" fmla="*/ 105 w 119"/>
                <a:gd name="T71" fmla="*/ 0 h 119"/>
                <a:gd name="T72" fmla="*/ 105 w 119"/>
                <a:gd name="T73" fmla="*/ 28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9" h="119">
                  <a:moveTo>
                    <a:pt x="105" y="28"/>
                  </a:moveTo>
                  <a:lnTo>
                    <a:pt x="92" y="8"/>
                  </a:lnTo>
                  <a:lnTo>
                    <a:pt x="47" y="99"/>
                  </a:lnTo>
                  <a:lnTo>
                    <a:pt x="72" y="99"/>
                  </a:lnTo>
                  <a:lnTo>
                    <a:pt x="26" y="8"/>
                  </a:lnTo>
                  <a:lnTo>
                    <a:pt x="13" y="28"/>
                  </a:lnTo>
                  <a:lnTo>
                    <a:pt x="105" y="28"/>
                  </a:lnTo>
                  <a:lnTo>
                    <a:pt x="105" y="0"/>
                  </a:lnTo>
                  <a:lnTo>
                    <a:pt x="13" y="0"/>
                  </a:lnTo>
                  <a:lnTo>
                    <a:pt x="11" y="0"/>
                  </a:lnTo>
                  <a:lnTo>
                    <a:pt x="8" y="1"/>
                  </a:lnTo>
                  <a:lnTo>
                    <a:pt x="4" y="4"/>
                  </a:lnTo>
                  <a:lnTo>
                    <a:pt x="2" y="5"/>
                  </a:lnTo>
                  <a:lnTo>
                    <a:pt x="1" y="10"/>
                  </a:lnTo>
                  <a:lnTo>
                    <a:pt x="0" y="12"/>
                  </a:lnTo>
                  <a:lnTo>
                    <a:pt x="0" y="16"/>
                  </a:lnTo>
                  <a:lnTo>
                    <a:pt x="1" y="19"/>
                  </a:lnTo>
                  <a:lnTo>
                    <a:pt x="47" y="111"/>
                  </a:lnTo>
                  <a:lnTo>
                    <a:pt x="48" y="113"/>
                  </a:lnTo>
                  <a:lnTo>
                    <a:pt x="49" y="115"/>
                  </a:lnTo>
                  <a:lnTo>
                    <a:pt x="54" y="117"/>
                  </a:lnTo>
                  <a:lnTo>
                    <a:pt x="56" y="119"/>
                  </a:lnTo>
                  <a:lnTo>
                    <a:pt x="60" y="119"/>
                  </a:lnTo>
                  <a:lnTo>
                    <a:pt x="63" y="117"/>
                  </a:lnTo>
                  <a:lnTo>
                    <a:pt x="67" y="116"/>
                  </a:lnTo>
                  <a:lnTo>
                    <a:pt x="69" y="115"/>
                  </a:lnTo>
                  <a:lnTo>
                    <a:pt x="72" y="111"/>
                  </a:lnTo>
                  <a:lnTo>
                    <a:pt x="117" y="19"/>
                  </a:lnTo>
                  <a:lnTo>
                    <a:pt x="119" y="18"/>
                  </a:lnTo>
                  <a:lnTo>
                    <a:pt x="119" y="14"/>
                  </a:lnTo>
                  <a:lnTo>
                    <a:pt x="119" y="10"/>
                  </a:lnTo>
                  <a:lnTo>
                    <a:pt x="117" y="7"/>
                  </a:lnTo>
                  <a:lnTo>
                    <a:pt x="114" y="4"/>
                  </a:lnTo>
                  <a:lnTo>
                    <a:pt x="112" y="1"/>
                  </a:lnTo>
                  <a:lnTo>
                    <a:pt x="109" y="0"/>
                  </a:lnTo>
                  <a:lnTo>
                    <a:pt x="105" y="0"/>
                  </a:lnTo>
                  <a:lnTo>
                    <a:pt x="105"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09" name="Rectangle 9"/>
            <p:cNvSpPr>
              <a:spLocks noChangeArrowheads="1"/>
            </p:cNvSpPr>
            <p:nvPr/>
          </p:nvSpPr>
          <p:spPr bwMode="auto">
            <a:xfrm>
              <a:off x="3936" y="1008"/>
              <a:ext cx="1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n Data Input Lines</a:t>
              </a:r>
              <a:endParaRPr lang="en-US" altLang="en-US" sz="3200"/>
            </a:p>
          </p:txBody>
        </p:sp>
        <p:sp>
          <p:nvSpPr>
            <p:cNvPr id="51210" name="Rectangle 10"/>
            <p:cNvSpPr>
              <a:spLocks noChangeArrowheads="1"/>
            </p:cNvSpPr>
            <p:nvPr/>
          </p:nvSpPr>
          <p:spPr bwMode="auto">
            <a:xfrm>
              <a:off x="2784" y="1728"/>
              <a:ext cx="11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k Address Lines</a:t>
              </a:r>
              <a:endParaRPr lang="en-US" altLang="en-US" sz="3200"/>
            </a:p>
          </p:txBody>
        </p:sp>
        <p:sp>
          <p:nvSpPr>
            <p:cNvPr id="51211" name="Freeform 11"/>
            <p:cNvSpPr>
              <a:spLocks/>
            </p:cNvSpPr>
            <p:nvPr/>
          </p:nvSpPr>
          <p:spPr bwMode="auto">
            <a:xfrm>
              <a:off x="3423" y="2071"/>
              <a:ext cx="488" cy="28"/>
            </a:xfrm>
            <a:custGeom>
              <a:avLst/>
              <a:gdLst>
                <a:gd name="T0" fmla="*/ 14 w 488"/>
                <a:gd name="T1" fmla="*/ 0 h 28"/>
                <a:gd name="T2" fmla="*/ 10 w 488"/>
                <a:gd name="T3" fmla="*/ 0 h 28"/>
                <a:gd name="T4" fmla="*/ 7 w 488"/>
                <a:gd name="T5" fmla="*/ 1 h 28"/>
                <a:gd name="T6" fmla="*/ 1 w 488"/>
                <a:gd name="T7" fmla="*/ 7 h 28"/>
                <a:gd name="T8" fmla="*/ 0 w 488"/>
                <a:gd name="T9" fmla="*/ 10 h 28"/>
                <a:gd name="T10" fmla="*/ 0 w 488"/>
                <a:gd name="T11" fmla="*/ 18 h 28"/>
                <a:gd name="T12" fmla="*/ 1 w 488"/>
                <a:gd name="T13" fmla="*/ 21 h 28"/>
                <a:gd name="T14" fmla="*/ 7 w 488"/>
                <a:gd name="T15" fmla="*/ 26 h 28"/>
                <a:gd name="T16" fmla="*/ 10 w 488"/>
                <a:gd name="T17" fmla="*/ 28 h 28"/>
                <a:gd name="T18" fmla="*/ 479 w 488"/>
                <a:gd name="T19" fmla="*/ 28 h 28"/>
                <a:gd name="T20" fmla="*/ 482 w 488"/>
                <a:gd name="T21" fmla="*/ 26 h 28"/>
                <a:gd name="T22" fmla="*/ 487 w 488"/>
                <a:gd name="T23" fmla="*/ 21 h 28"/>
                <a:gd name="T24" fmla="*/ 488 w 488"/>
                <a:gd name="T25" fmla="*/ 18 h 28"/>
                <a:gd name="T26" fmla="*/ 488 w 488"/>
                <a:gd name="T27" fmla="*/ 10 h 28"/>
                <a:gd name="T28" fmla="*/ 487 w 488"/>
                <a:gd name="T29" fmla="*/ 7 h 28"/>
                <a:gd name="T30" fmla="*/ 482 w 488"/>
                <a:gd name="T31" fmla="*/ 1 h 28"/>
                <a:gd name="T32" fmla="*/ 479 w 488"/>
                <a:gd name="T33" fmla="*/ 0 h 28"/>
                <a:gd name="T34" fmla="*/ 475 w 488"/>
                <a:gd name="T35" fmla="*/ 0 h 28"/>
                <a:gd name="T36" fmla="*/ 14 w 488"/>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8" h="28">
                  <a:moveTo>
                    <a:pt x="14" y="0"/>
                  </a:moveTo>
                  <a:lnTo>
                    <a:pt x="10" y="0"/>
                  </a:lnTo>
                  <a:lnTo>
                    <a:pt x="7" y="1"/>
                  </a:lnTo>
                  <a:lnTo>
                    <a:pt x="1" y="7"/>
                  </a:lnTo>
                  <a:lnTo>
                    <a:pt x="0" y="10"/>
                  </a:lnTo>
                  <a:lnTo>
                    <a:pt x="0" y="18"/>
                  </a:lnTo>
                  <a:lnTo>
                    <a:pt x="1" y="21"/>
                  </a:lnTo>
                  <a:lnTo>
                    <a:pt x="7" y="26"/>
                  </a:lnTo>
                  <a:lnTo>
                    <a:pt x="10" y="28"/>
                  </a:lnTo>
                  <a:lnTo>
                    <a:pt x="479" y="28"/>
                  </a:lnTo>
                  <a:lnTo>
                    <a:pt x="482" y="26"/>
                  </a:lnTo>
                  <a:lnTo>
                    <a:pt x="487" y="21"/>
                  </a:lnTo>
                  <a:lnTo>
                    <a:pt x="488" y="18"/>
                  </a:lnTo>
                  <a:lnTo>
                    <a:pt x="488" y="10"/>
                  </a:lnTo>
                  <a:lnTo>
                    <a:pt x="487" y="7"/>
                  </a:lnTo>
                  <a:lnTo>
                    <a:pt x="482" y="1"/>
                  </a:lnTo>
                  <a:lnTo>
                    <a:pt x="479" y="0"/>
                  </a:lnTo>
                  <a:lnTo>
                    <a:pt x="475"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12" name="Freeform 12"/>
            <p:cNvSpPr>
              <a:spLocks/>
            </p:cNvSpPr>
            <p:nvPr/>
          </p:nvSpPr>
          <p:spPr bwMode="auto">
            <a:xfrm>
              <a:off x="3841" y="2039"/>
              <a:ext cx="90" cy="91"/>
            </a:xfrm>
            <a:custGeom>
              <a:avLst/>
              <a:gdLst>
                <a:gd name="T0" fmla="*/ 0 w 90"/>
                <a:gd name="T1" fmla="*/ 0 h 91"/>
                <a:gd name="T2" fmla="*/ 90 w 90"/>
                <a:gd name="T3" fmla="*/ 46 h 91"/>
                <a:gd name="T4" fmla="*/ 0 w 90"/>
                <a:gd name="T5" fmla="*/ 91 h 91"/>
                <a:gd name="T6" fmla="*/ 0 w 90"/>
                <a:gd name="T7" fmla="*/ 0 h 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 h="91">
                  <a:moveTo>
                    <a:pt x="0" y="0"/>
                  </a:moveTo>
                  <a:lnTo>
                    <a:pt x="90" y="46"/>
                  </a:lnTo>
                  <a:lnTo>
                    <a:pt x="0" y="9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13" name="Freeform 13"/>
            <p:cNvSpPr>
              <a:spLocks/>
            </p:cNvSpPr>
            <p:nvPr/>
          </p:nvSpPr>
          <p:spPr bwMode="auto">
            <a:xfrm>
              <a:off x="3827" y="2025"/>
              <a:ext cx="118" cy="119"/>
            </a:xfrm>
            <a:custGeom>
              <a:avLst/>
              <a:gdLst>
                <a:gd name="T0" fmla="*/ 28 w 118"/>
                <a:gd name="T1" fmla="*/ 14 h 119"/>
                <a:gd name="T2" fmla="*/ 7 w 118"/>
                <a:gd name="T3" fmla="*/ 26 h 119"/>
                <a:gd name="T4" fmla="*/ 97 w 118"/>
                <a:gd name="T5" fmla="*/ 72 h 119"/>
                <a:gd name="T6" fmla="*/ 97 w 118"/>
                <a:gd name="T7" fmla="*/ 47 h 119"/>
                <a:gd name="T8" fmla="*/ 7 w 118"/>
                <a:gd name="T9" fmla="*/ 93 h 119"/>
                <a:gd name="T10" fmla="*/ 28 w 118"/>
                <a:gd name="T11" fmla="*/ 105 h 119"/>
                <a:gd name="T12" fmla="*/ 28 w 118"/>
                <a:gd name="T13" fmla="*/ 14 h 119"/>
                <a:gd name="T14" fmla="*/ 0 w 118"/>
                <a:gd name="T15" fmla="*/ 14 h 119"/>
                <a:gd name="T16" fmla="*/ 0 w 118"/>
                <a:gd name="T17" fmla="*/ 105 h 119"/>
                <a:gd name="T18" fmla="*/ 0 w 118"/>
                <a:gd name="T19" fmla="*/ 108 h 119"/>
                <a:gd name="T20" fmla="*/ 1 w 118"/>
                <a:gd name="T21" fmla="*/ 112 h 119"/>
                <a:gd name="T22" fmla="*/ 4 w 118"/>
                <a:gd name="T23" fmla="*/ 115 h 119"/>
                <a:gd name="T24" fmla="*/ 7 w 118"/>
                <a:gd name="T25" fmla="*/ 116 h 119"/>
                <a:gd name="T26" fmla="*/ 10 w 118"/>
                <a:gd name="T27" fmla="*/ 119 h 119"/>
                <a:gd name="T28" fmla="*/ 12 w 118"/>
                <a:gd name="T29" fmla="*/ 119 h 119"/>
                <a:gd name="T30" fmla="*/ 17 w 118"/>
                <a:gd name="T31" fmla="*/ 119 h 119"/>
                <a:gd name="T32" fmla="*/ 21 w 118"/>
                <a:gd name="T33" fmla="*/ 118 h 119"/>
                <a:gd name="T34" fmla="*/ 111 w 118"/>
                <a:gd name="T35" fmla="*/ 72 h 119"/>
                <a:gd name="T36" fmla="*/ 111 w 118"/>
                <a:gd name="T37" fmla="*/ 71 h 119"/>
                <a:gd name="T38" fmla="*/ 114 w 118"/>
                <a:gd name="T39" fmla="*/ 69 h 119"/>
                <a:gd name="T40" fmla="*/ 116 w 118"/>
                <a:gd name="T41" fmla="*/ 67 h 119"/>
                <a:gd name="T42" fmla="*/ 118 w 118"/>
                <a:gd name="T43" fmla="*/ 62 h 119"/>
                <a:gd name="T44" fmla="*/ 118 w 118"/>
                <a:gd name="T45" fmla="*/ 58 h 119"/>
                <a:gd name="T46" fmla="*/ 118 w 118"/>
                <a:gd name="T47" fmla="*/ 56 h 119"/>
                <a:gd name="T48" fmla="*/ 115 w 118"/>
                <a:gd name="T49" fmla="*/ 53 h 119"/>
                <a:gd name="T50" fmla="*/ 114 w 118"/>
                <a:gd name="T51" fmla="*/ 50 h 119"/>
                <a:gd name="T52" fmla="*/ 111 w 118"/>
                <a:gd name="T53" fmla="*/ 47 h 119"/>
                <a:gd name="T54" fmla="*/ 21 w 118"/>
                <a:gd name="T55" fmla="*/ 2 h 119"/>
                <a:gd name="T56" fmla="*/ 18 w 118"/>
                <a:gd name="T57" fmla="*/ 0 h 119"/>
                <a:gd name="T58" fmla="*/ 14 w 118"/>
                <a:gd name="T59" fmla="*/ 0 h 119"/>
                <a:gd name="T60" fmla="*/ 10 w 118"/>
                <a:gd name="T61" fmla="*/ 0 h 119"/>
                <a:gd name="T62" fmla="*/ 7 w 118"/>
                <a:gd name="T63" fmla="*/ 2 h 119"/>
                <a:gd name="T64" fmla="*/ 4 w 118"/>
                <a:gd name="T65" fmla="*/ 4 h 119"/>
                <a:gd name="T66" fmla="*/ 1 w 118"/>
                <a:gd name="T67" fmla="*/ 7 h 119"/>
                <a:gd name="T68" fmla="*/ 0 w 118"/>
                <a:gd name="T69" fmla="*/ 10 h 119"/>
                <a:gd name="T70" fmla="*/ 0 w 118"/>
                <a:gd name="T71" fmla="*/ 14 h 119"/>
                <a:gd name="T72" fmla="*/ 28 w 118"/>
                <a:gd name="T73" fmla="*/ 14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8" h="119">
                  <a:moveTo>
                    <a:pt x="28" y="14"/>
                  </a:moveTo>
                  <a:lnTo>
                    <a:pt x="7" y="26"/>
                  </a:lnTo>
                  <a:lnTo>
                    <a:pt x="97" y="72"/>
                  </a:lnTo>
                  <a:lnTo>
                    <a:pt x="97" y="47"/>
                  </a:lnTo>
                  <a:lnTo>
                    <a:pt x="7" y="93"/>
                  </a:lnTo>
                  <a:lnTo>
                    <a:pt x="28" y="105"/>
                  </a:lnTo>
                  <a:lnTo>
                    <a:pt x="28" y="14"/>
                  </a:lnTo>
                  <a:lnTo>
                    <a:pt x="0" y="14"/>
                  </a:lnTo>
                  <a:lnTo>
                    <a:pt x="0" y="105"/>
                  </a:lnTo>
                  <a:lnTo>
                    <a:pt x="0" y="108"/>
                  </a:lnTo>
                  <a:lnTo>
                    <a:pt x="1" y="112"/>
                  </a:lnTo>
                  <a:lnTo>
                    <a:pt x="4" y="115"/>
                  </a:lnTo>
                  <a:lnTo>
                    <a:pt x="7" y="116"/>
                  </a:lnTo>
                  <a:lnTo>
                    <a:pt x="10" y="119"/>
                  </a:lnTo>
                  <a:lnTo>
                    <a:pt x="12" y="119"/>
                  </a:lnTo>
                  <a:lnTo>
                    <a:pt x="17" y="119"/>
                  </a:lnTo>
                  <a:lnTo>
                    <a:pt x="21" y="118"/>
                  </a:lnTo>
                  <a:lnTo>
                    <a:pt x="111" y="72"/>
                  </a:lnTo>
                  <a:lnTo>
                    <a:pt x="111" y="71"/>
                  </a:lnTo>
                  <a:lnTo>
                    <a:pt x="114" y="69"/>
                  </a:lnTo>
                  <a:lnTo>
                    <a:pt x="116" y="67"/>
                  </a:lnTo>
                  <a:lnTo>
                    <a:pt x="118" y="62"/>
                  </a:lnTo>
                  <a:lnTo>
                    <a:pt x="118" y="58"/>
                  </a:lnTo>
                  <a:lnTo>
                    <a:pt x="118" y="56"/>
                  </a:lnTo>
                  <a:lnTo>
                    <a:pt x="115" y="53"/>
                  </a:lnTo>
                  <a:lnTo>
                    <a:pt x="114" y="50"/>
                  </a:lnTo>
                  <a:lnTo>
                    <a:pt x="111" y="47"/>
                  </a:lnTo>
                  <a:lnTo>
                    <a:pt x="21" y="2"/>
                  </a:lnTo>
                  <a:lnTo>
                    <a:pt x="18" y="0"/>
                  </a:lnTo>
                  <a:lnTo>
                    <a:pt x="14" y="0"/>
                  </a:lnTo>
                  <a:lnTo>
                    <a:pt x="10" y="0"/>
                  </a:lnTo>
                  <a:lnTo>
                    <a:pt x="7" y="2"/>
                  </a:lnTo>
                  <a:lnTo>
                    <a:pt x="4" y="4"/>
                  </a:lnTo>
                  <a:lnTo>
                    <a:pt x="1" y="7"/>
                  </a:lnTo>
                  <a:lnTo>
                    <a:pt x="0" y="10"/>
                  </a:lnTo>
                  <a:lnTo>
                    <a:pt x="0" y="14"/>
                  </a:lnTo>
                  <a:lnTo>
                    <a:pt x="2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14" name="Rectangle 14"/>
            <p:cNvSpPr>
              <a:spLocks noChangeArrowheads="1"/>
            </p:cNvSpPr>
            <p:nvPr/>
          </p:nvSpPr>
          <p:spPr bwMode="auto">
            <a:xfrm>
              <a:off x="2976" y="2400"/>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Read</a:t>
              </a:r>
              <a:endParaRPr lang="en-US" altLang="en-US" sz="3200"/>
            </a:p>
          </p:txBody>
        </p:sp>
        <p:sp>
          <p:nvSpPr>
            <p:cNvPr id="51215" name="Freeform 15"/>
            <p:cNvSpPr>
              <a:spLocks/>
            </p:cNvSpPr>
            <p:nvPr/>
          </p:nvSpPr>
          <p:spPr bwMode="auto">
            <a:xfrm>
              <a:off x="3423" y="2487"/>
              <a:ext cx="509" cy="28"/>
            </a:xfrm>
            <a:custGeom>
              <a:avLst/>
              <a:gdLst>
                <a:gd name="T0" fmla="*/ 14 w 509"/>
                <a:gd name="T1" fmla="*/ 0 h 28"/>
                <a:gd name="T2" fmla="*/ 10 w 509"/>
                <a:gd name="T3" fmla="*/ 0 h 28"/>
                <a:gd name="T4" fmla="*/ 7 w 509"/>
                <a:gd name="T5" fmla="*/ 2 h 28"/>
                <a:gd name="T6" fmla="*/ 1 w 509"/>
                <a:gd name="T7" fmla="*/ 7 h 28"/>
                <a:gd name="T8" fmla="*/ 0 w 509"/>
                <a:gd name="T9" fmla="*/ 10 h 28"/>
                <a:gd name="T10" fmla="*/ 0 w 509"/>
                <a:gd name="T11" fmla="*/ 18 h 28"/>
                <a:gd name="T12" fmla="*/ 1 w 509"/>
                <a:gd name="T13" fmla="*/ 21 h 28"/>
                <a:gd name="T14" fmla="*/ 7 w 509"/>
                <a:gd name="T15" fmla="*/ 27 h 28"/>
                <a:gd name="T16" fmla="*/ 10 w 509"/>
                <a:gd name="T17" fmla="*/ 28 h 28"/>
                <a:gd name="T18" fmla="*/ 500 w 509"/>
                <a:gd name="T19" fmla="*/ 28 h 28"/>
                <a:gd name="T20" fmla="*/ 502 w 509"/>
                <a:gd name="T21" fmla="*/ 27 h 28"/>
                <a:gd name="T22" fmla="*/ 508 w 509"/>
                <a:gd name="T23" fmla="*/ 21 h 28"/>
                <a:gd name="T24" fmla="*/ 509 w 509"/>
                <a:gd name="T25" fmla="*/ 18 h 28"/>
                <a:gd name="T26" fmla="*/ 509 w 509"/>
                <a:gd name="T27" fmla="*/ 10 h 28"/>
                <a:gd name="T28" fmla="*/ 508 w 509"/>
                <a:gd name="T29" fmla="*/ 7 h 28"/>
                <a:gd name="T30" fmla="*/ 502 w 509"/>
                <a:gd name="T31" fmla="*/ 2 h 28"/>
                <a:gd name="T32" fmla="*/ 500 w 509"/>
                <a:gd name="T33" fmla="*/ 0 h 28"/>
                <a:gd name="T34" fmla="*/ 495 w 509"/>
                <a:gd name="T35" fmla="*/ 0 h 28"/>
                <a:gd name="T36" fmla="*/ 14 w 509"/>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09" h="28">
                  <a:moveTo>
                    <a:pt x="14" y="0"/>
                  </a:moveTo>
                  <a:lnTo>
                    <a:pt x="10" y="0"/>
                  </a:lnTo>
                  <a:lnTo>
                    <a:pt x="7" y="2"/>
                  </a:lnTo>
                  <a:lnTo>
                    <a:pt x="1" y="7"/>
                  </a:lnTo>
                  <a:lnTo>
                    <a:pt x="0" y="10"/>
                  </a:lnTo>
                  <a:lnTo>
                    <a:pt x="0" y="18"/>
                  </a:lnTo>
                  <a:lnTo>
                    <a:pt x="1" y="21"/>
                  </a:lnTo>
                  <a:lnTo>
                    <a:pt x="7" y="27"/>
                  </a:lnTo>
                  <a:lnTo>
                    <a:pt x="10" y="28"/>
                  </a:lnTo>
                  <a:lnTo>
                    <a:pt x="500" y="28"/>
                  </a:lnTo>
                  <a:lnTo>
                    <a:pt x="502" y="27"/>
                  </a:lnTo>
                  <a:lnTo>
                    <a:pt x="508" y="21"/>
                  </a:lnTo>
                  <a:lnTo>
                    <a:pt x="509" y="18"/>
                  </a:lnTo>
                  <a:lnTo>
                    <a:pt x="509" y="10"/>
                  </a:lnTo>
                  <a:lnTo>
                    <a:pt x="508" y="7"/>
                  </a:lnTo>
                  <a:lnTo>
                    <a:pt x="502" y="2"/>
                  </a:lnTo>
                  <a:lnTo>
                    <a:pt x="500" y="0"/>
                  </a:lnTo>
                  <a:lnTo>
                    <a:pt x="495"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16" name="Freeform 16"/>
            <p:cNvSpPr>
              <a:spLocks/>
            </p:cNvSpPr>
            <p:nvPr/>
          </p:nvSpPr>
          <p:spPr bwMode="auto">
            <a:xfrm>
              <a:off x="3862" y="2457"/>
              <a:ext cx="91" cy="90"/>
            </a:xfrm>
            <a:custGeom>
              <a:avLst/>
              <a:gdLst>
                <a:gd name="T0" fmla="*/ 0 w 91"/>
                <a:gd name="T1" fmla="*/ 0 h 90"/>
                <a:gd name="T2" fmla="*/ 91 w 91"/>
                <a:gd name="T3" fmla="*/ 44 h 90"/>
                <a:gd name="T4" fmla="*/ 0 w 91"/>
                <a:gd name="T5" fmla="*/ 90 h 90"/>
                <a:gd name="T6" fmla="*/ 0 w 91"/>
                <a:gd name="T7" fmla="*/ 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 h="90">
                  <a:moveTo>
                    <a:pt x="0" y="0"/>
                  </a:moveTo>
                  <a:lnTo>
                    <a:pt x="91" y="44"/>
                  </a:lnTo>
                  <a:lnTo>
                    <a:pt x="0" y="9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17" name="Freeform 17"/>
            <p:cNvSpPr>
              <a:spLocks/>
            </p:cNvSpPr>
            <p:nvPr/>
          </p:nvSpPr>
          <p:spPr bwMode="auto">
            <a:xfrm>
              <a:off x="3848" y="2443"/>
              <a:ext cx="119" cy="118"/>
            </a:xfrm>
            <a:custGeom>
              <a:avLst/>
              <a:gdLst>
                <a:gd name="T0" fmla="*/ 27 w 119"/>
                <a:gd name="T1" fmla="*/ 14 h 118"/>
                <a:gd name="T2" fmla="*/ 8 w 119"/>
                <a:gd name="T3" fmla="*/ 26 h 118"/>
                <a:gd name="T4" fmla="*/ 99 w 119"/>
                <a:gd name="T5" fmla="*/ 71 h 118"/>
                <a:gd name="T6" fmla="*/ 99 w 119"/>
                <a:gd name="T7" fmla="*/ 46 h 118"/>
                <a:gd name="T8" fmla="*/ 8 w 119"/>
                <a:gd name="T9" fmla="*/ 91 h 118"/>
                <a:gd name="T10" fmla="*/ 27 w 119"/>
                <a:gd name="T11" fmla="*/ 104 h 118"/>
                <a:gd name="T12" fmla="*/ 27 w 119"/>
                <a:gd name="T13" fmla="*/ 14 h 118"/>
                <a:gd name="T14" fmla="*/ 0 w 119"/>
                <a:gd name="T15" fmla="*/ 14 h 118"/>
                <a:gd name="T16" fmla="*/ 0 w 119"/>
                <a:gd name="T17" fmla="*/ 104 h 118"/>
                <a:gd name="T18" fmla="*/ 0 w 119"/>
                <a:gd name="T19" fmla="*/ 107 h 118"/>
                <a:gd name="T20" fmla="*/ 1 w 119"/>
                <a:gd name="T21" fmla="*/ 109 h 118"/>
                <a:gd name="T22" fmla="*/ 4 w 119"/>
                <a:gd name="T23" fmla="*/ 114 h 118"/>
                <a:gd name="T24" fmla="*/ 5 w 119"/>
                <a:gd name="T25" fmla="*/ 115 h 118"/>
                <a:gd name="T26" fmla="*/ 9 w 119"/>
                <a:gd name="T27" fmla="*/ 116 h 118"/>
                <a:gd name="T28" fmla="*/ 12 w 119"/>
                <a:gd name="T29" fmla="*/ 118 h 118"/>
                <a:gd name="T30" fmla="*/ 16 w 119"/>
                <a:gd name="T31" fmla="*/ 118 h 118"/>
                <a:gd name="T32" fmla="*/ 19 w 119"/>
                <a:gd name="T33" fmla="*/ 116 h 118"/>
                <a:gd name="T34" fmla="*/ 111 w 119"/>
                <a:gd name="T35" fmla="*/ 71 h 118"/>
                <a:gd name="T36" fmla="*/ 113 w 119"/>
                <a:gd name="T37" fmla="*/ 69 h 118"/>
                <a:gd name="T38" fmla="*/ 116 w 119"/>
                <a:gd name="T39" fmla="*/ 68 h 118"/>
                <a:gd name="T40" fmla="*/ 117 w 119"/>
                <a:gd name="T41" fmla="*/ 64 h 118"/>
                <a:gd name="T42" fmla="*/ 119 w 119"/>
                <a:gd name="T43" fmla="*/ 61 h 118"/>
                <a:gd name="T44" fmla="*/ 119 w 119"/>
                <a:gd name="T45" fmla="*/ 57 h 118"/>
                <a:gd name="T46" fmla="*/ 117 w 119"/>
                <a:gd name="T47" fmla="*/ 54 h 118"/>
                <a:gd name="T48" fmla="*/ 116 w 119"/>
                <a:gd name="T49" fmla="*/ 50 h 118"/>
                <a:gd name="T50" fmla="*/ 115 w 119"/>
                <a:gd name="T51" fmla="*/ 47 h 118"/>
                <a:gd name="T52" fmla="*/ 111 w 119"/>
                <a:gd name="T53" fmla="*/ 46 h 118"/>
                <a:gd name="T54" fmla="*/ 19 w 119"/>
                <a:gd name="T55" fmla="*/ 1 h 118"/>
                <a:gd name="T56" fmla="*/ 18 w 119"/>
                <a:gd name="T57" fmla="*/ 0 h 118"/>
                <a:gd name="T58" fmla="*/ 14 w 119"/>
                <a:gd name="T59" fmla="*/ 0 h 118"/>
                <a:gd name="T60" fmla="*/ 9 w 119"/>
                <a:gd name="T61" fmla="*/ 0 h 118"/>
                <a:gd name="T62" fmla="*/ 7 w 119"/>
                <a:gd name="T63" fmla="*/ 1 h 118"/>
                <a:gd name="T64" fmla="*/ 4 w 119"/>
                <a:gd name="T65" fmla="*/ 4 h 118"/>
                <a:gd name="T66" fmla="*/ 1 w 119"/>
                <a:gd name="T67" fmla="*/ 7 h 118"/>
                <a:gd name="T68" fmla="*/ 0 w 119"/>
                <a:gd name="T69" fmla="*/ 10 h 118"/>
                <a:gd name="T70" fmla="*/ 0 w 119"/>
                <a:gd name="T71" fmla="*/ 14 h 118"/>
                <a:gd name="T72" fmla="*/ 27 w 119"/>
                <a:gd name="T73" fmla="*/ 14 h 11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9" h="118">
                  <a:moveTo>
                    <a:pt x="27" y="14"/>
                  </a:moveTo>
                  <a:lnTo>
                    <a:pt x="8" y="26"/>
                  </a:lnTo>
                  <a:lnTo>
                    <a:pt x="99" y="71"/>
                  </a:lnTo>
                  <a:lnTo>
                    <a:pt x="99" y="46"/>
                  </a:lnTo>
                  <a:lnTo>
                    <a:pt x="8" y="91"/>
                  </a:lnTo>
                  <a:lnTo>
                    <a:pt x="27" y="104"/>
                  </a:lnTo>
                  <a:lnTo>
                    <a:pt x="27" y="14"/>
                  </a:lnTo>
                  <a:lnTo>
                    <a:pt x="0" y="14"/>
                  </a:lnTo>
                  <a:lnTo>
                    <a:pt x="0" y="104"/>
                  </a:lnTo>
                  <a:lnTo>
                    <a:pt x="0" y="107"/>
                  </a:lnTo>
                  <a:lnTo>
                    <a:pt x="1" y="109"/>
                  </a:lnTo>
                  <a:lnTo>
                    <a:pt x="4" y="114"/>
                  </a:lnTo>
                  <a:lnTo>
                    <a:pt x="5" y="115"/>
                  </a:lnTo>
                  <a:lnTo>
                    <a:pt x="9" y="116"/>
                  </a:lnTo>
                  <a:lnTo>
                    <a:pt x="12" y="118"/>
                  </a:lnTo>
                  <a:lnTo>
                    <a:pt x="16" y="118"/>
                  </a:lnTo>
                  <a:lnTo>
                    <a:pt x="19" y="116"/>
                  </a:lnTo>
                  <a:lnTo>
                    <a:pt x="111" y="71"/>
                  </a:lnTo>
                  <a:lnTo>
                    <a:pt x="113" y="69"/>
                  </a:lnTo>
                  <a:lnTo>
                    <a:pt x="116" y="68"/>
                  </a:lnTo>
                  <a:lnTo>
                    <a:pt x="117" y="64"/>
                  </a:lnTo>
                  <a:lnTo>
                    <a:pt x="119" y="61"/>
                  </a:lnTo>
                  <a:lnTo>
                    <a:pt x="119" y="57"/>
                  </a:lnTo>
                  <a:lnTo>
                    <a:pt x="117" y="54"/>
                  </a:lnTo>
                  <a:lnTo>
                    <a:pt x="116" y="50"/>
                  </a:lnTo>
                  <a:lnTo>
                    <a:pt x="115" y="47"/>
                  </a:lnTo>
                  <a:lnTo>
                    <a:pt x="111" y="46"/>
                  </a:lnTo>
                  <a:lnTo>
                    <a:pt x="19" y="1"/>
                  </a:lnTo>
                  <a:lnTo>
                    <a:pt x="18" y="0"/>
                  </a:lnTo>
                  <a:lnTo>
                    <a:pt x="14" y="0"/>
                  </a:lnTo>
                  <a:lnTo>
                    <a:pt x="9" y="0"/>
                  </a:lnTo>
                  <a:lnTo>
                    <a:pt x="7" y="1"/>
                  </a:lnTo>
                  <a:lnTo>
                    <a:pt x="4" y="4"/>
                  </a:lnTo>
                  <a:lnTo>
                    <a:pt x="1" y="7"/>
                  </a:lnTo>
                  <a:lnTo>
                    <a:pt x="0" y="10"/>
                  </a:lnTo>
                  <a:lnTo>
                    <a:pt x="0" y="14"/>
                  </a:lnTo>
                  <a:lnTo>
                    <a:pt x="2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18" name="Rectangle 18"/>
            <p:cNvSpPr>
              <a:spLocks noChangeArrowheads="1"/>
            </p:cNvSpPr>
            <p:nvPr/>
          </p:nvSpPr>
          <p:spPr bwMode="auto">
            <a:xfrm>
              <a:off x="2976" y="2688"/>
              <a:ext cx="3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Write</a:t>
              </a:r>
              <a:endParaRPr lang="en-US" altLang="en-US" sz="3200"/>
            </a:p>
          </p:txBody>
        </p:sp>
        <p:sp>
          <p:nvSpPr>
            <p:cNvPr id="51219" name="Freeform 19"/>
            <p:cNvSpPr>
              <a:spLocks/>
            </p:cNvSpPr>
            <p:nvPr/>
          </p:nvSpPr>
          <p:spPr bwMode="auto">
            <a:xfrm>
              <a:off x="3423" y="2779"/>
              <a:ext cx="509" cy="28"/>
            </a:xfrm>
            <a:custGeom>
              <a:avLst/>
              <a:gdLst>
                <a:gd name="T0" fmla="*/ 14 w 509"/>
                <a:gd name="T1" fmla="*/ 0 h 28"/>
                <a:gd name="T2" fmla="*/ 10 w 509"/>
                <a:gd name="T3" fmla="*/ 0 h 28"/>
                <a:gd name="T4" fmla="*/ 7 w 509"/>
                <a:gd name="T5" fmla="*/ 2 h 28"/>
                <a:gd name="T6" fmla="*/ 1 w 509"/>
                <a:gd name="T7" fmla="*/ 7 h 28"/>
                <a:gd name="T8" fmla="*/ 0 w 509"/>
                <a:gd name="T9" fmla="*/ 10 h 28"/>
                <a:gd name="T10" fmla="*/ 0 w 509"/>
                <a:gd name="T11" fmla="*/ 18 h 28"/>
                <a:gd name="T12" fmla="*/ 1 w 509"/>
                <a:gd name="T13" fmla="*/ 21 h 28"/>
                <a:gd name="T14" fmla="*/ 7 w 509"/>
                <a:gd name="T15" fmla="*/ 27 h 28"/>
                <a:gd name="T16" fmla="*/ 10 w 509"/>
                <a:gd name="T17" fmla="*/ 28 h 28"/>
                <a:gd name="T18" fmla="*/ 500 w 509"/>
                <a:gd name="T19" fmla="*/ 28 h 28"/>
                <a:gd name="T20" fmla="*/ 502 w 509"/>
                <a:gd name="T21" fmla="*/ 27 h 28"/>
                <a:gd name="T22" fmla="*/ 508 w 509"/>
                <a:gd name="T23" fmla="*/ 21 h 28"/>
                <a:gd name="T24" fmla="*/ 509 w 509"/>
                <a:gd name="T25" fmla="*/ 18 h 28"/>
                <a:gd name="T26" fmla="*/ 509 w 509"/>
                <a:gd name="T27" fmla="*/ 10 h 28"/>
                <a:gd name="T28" fmla="*/ 508 w 509"/>
                <a:gd name="T29" fmla="*/ 7 h 28"/>
                <a:gd name="T30" fmla="*/ 502 w 509"/>
                <a:gd name="T31" fmla="*/ 2 h 28"/>
                <a:gd name="T32" fmla="*/ 500 w 509"/>
                <a:gd name="T33" fmla="*/ 0 h 28"/>
                <a:gd name="T34" fmla="*/ 495 w 509"/>
                <a:gd name="T35" fmla="*/ 0 h 28"/>
                <a:gd name="T36" fmla="*/ 14 w 509"/>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09" h="28">
                  <a:moveTo>
                    <a:pt x="14" y="0"/>
                  </a:moveTo>
                  <a:lnTo>
                    <a:pt x="10" y="0"/>
                  </a:lnTo>
                  <a:lnTo>
                    <a:pt x="7" y="2"/>
                  </a:lnTo>
                  <a:lnTo>
                    <a:pt x="1" y="7"/>
                  </a:lnTo>
                  <a:lnTo>
                    <a:pt x="0" y="10"/>
                  </a:lnTo>
                  <a:lnTo>
                    <a:pt x="0" y="18"/>
                  </a:lnTo>
                  <a:lnTo>
                    <a:pt x="1" y="21"/>
                  </a:lnTo>
                  <a:lnTo>
                    <a:pt x="7" y="27"/>
                  </a:lnTo>
                  <a:lnTo>
                    <a:pt x="10" y="28"/>
                  </a:lnTo>
                  <a:lnTo>
                    <a:pt x="500" y="28"/>
                  </a:lnTo>
                  <a:lnTo>
                    <a:pt x="502" y="27"/>
                  </a:lnTo>
                  <a:lnTo>
                    <a:pt x="508" y="21"/>
                  </a:lnTo>
                  <a:lnTo>
                    <a:pt x="509" y="18"/>
                  </a:lnTo>
                  <a:lnTo>
                    <a:pt x="509" y="10"/>
                  </a:lnTo>
                  <a:lnTo>
                    <a:pt x="508" y="7"/>
                  </a:lnTo>
                  <a:lnTo>
                    <a:pt x="502" y="2"/>
                  </a:lnTo>
                  <a:lnTo>
                    <a:pt x="500" y="0"/>
                  </a:lnTo>
                  <a:lnTo>
                    <a:pt x="495"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20" name="Freeform 20"/>
            <p:cNvSpPr>
              <a:spLocks/>
            </p:cNvSpPr>
            <p:nvPr/>
          </p:nvSpPr>
          <p:spPr bwMode="auto">
            <a:xfrm>
              <a:off x="3862" y="2749"/>
              <a:ext cx="91" cy="90"/>
            </a:xfrm>
            <a:custGeom>
              <a:avLst/>
              <a:gdLst>
                <a:gd name="T0" fmla="*/ 0 w 91"/>
                <a:gd name="T1" fmla="*/ 0 h 90"/>
                <a:gd name="T2" fmla="*/ 91 w 91"/>
                <a:gd name="T3" fmla="*/ 44 h 90"/>
                <a:gd name="T4" fmla="*/ 0 w 91"/>
                <a:gd name="T5" fmla="*/ 90 h 90"/>
                <a:gd name="T6" fmla="*/ 0 w 91"/>
                <a:gd name="T7" fmla="*/ 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 h="90">
                  <a:moveTo>
                    <a:pt x="0" y="0"/>
                  </a:moveTo>
                  <a:lnTo>
                    <a:pt x="91" y="44"/>
                  </a:lnTo>
                  <a:lnTo>
                    <a:pt x="0" y="9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21" name="Freeform 21"/>
            <p:cNvSpPr>
              <a:spLocks/>
            </p:cNvSpPr>
            <p:nvPr/>
          </p:nvSpPr>
          <p:spPr bwMode="auto">
            <a:xfrm>
              <a:off x="3848" y="2735"/>
              <a:ext cx="119" cy="118"/>
            </a:xfrm>
            <a:custGeom>
              <a:avLst/>
              <a:gdLst>
                <a:gd name="T0" fmla="*/ 27 w 119"/>
                <a:gd name="T1" fmla="*/ 14 h 118"/>
                <a:gd name="T2" fmla="*/ 8 w 119"/>
                <a:gd name="T3" fmla="*/ 26 h 118"/>
                <a:gd name="T4" fmla="*/ 99 w 119"/>
                <a:gd name="T5" fmla="*/ 71 h 118"/>
                <a:gd name="T6" fmla="*/ 99 w 119"/>
                <a:gd name="T7" fmla="*/ 46 h 118"/>
                <a:gd name="T8" fmla="*/ 8 w 119"/>
                <a:gd name="T9" fmla="*/ 91 h 118"/>
                <a:gd name="T10" fmla="*/ 27 w 119"/>
                <a:gd name="T11" fmla="*/ 104 h 118"/>
                <a:gd name="T12" fmla="*/ 27 w 119"/>
                <a:gd name="T13" fmla="*/ 14 h 118"/>
                <a:gd name="T14" fmla="*/ 0 w 119"/>
                <a:gd name="T15" fmla="*/ 14 h 118"/>
                <a:gd name="T16" fmla="*/ 0 w 119"/>
                <a:gd name="T17" fmla="*/ 104 h 118"/>
                <a:gd name="T18" fmla="*/ 0 w 119"/>
                <a:gd name="T19" fmla="*/ 107 h 118"/>
                <a:gd name="T20" fmla="*/ 1 w 119"/>
                <a:gd name="T21" fmla="*/ 109 h 118"/>
                <a:gd name="T22" fmla="*/ 4 w 119"/>
                <a:gd name="T23" fmla="*/ 114 h 118"/>
                <a:gd name="T24" fmla="*/ 5 w 119"/>
                <a:gd name="T25" fmla="*/ 115 h 118"/>
                <a:gd name="T26" fmla="*/ 9 w 119"/>
                <a:gd name="T27" fmla="*/ 116 h 118"/>
                <a:gd name="T28" fmla="*/ 12 w 119"/>
                <a:gd name="T29" fmla="*/ 118 h 118"/>
                <a:gd name="T30" fmla="*/ 16 w 119"/>
                <a:gd name="T31" fmla="*/ 118 h 118"/>
                <a:gd name="T32" fmla="*/ 19 w 119"/>
                <a:gd name="T33" fmla="*/ 116 h 118"/>
                <a:gd name="T34" fmla="*/ 111 w 119"/>
                <a:gd name="T35" fmla="*/ 71 h 118"/>
                <a:gd name="T36" fmla="*/ 113 w 119"/>
                <a:gd name="T37" fmla="*/ 69 h 118"/>
                <a:gd name="T38" fmla="*/ 116 w 119"/>
                <a:gd name="T39" fmla="*/ 68 h 118"/>
                <a:gd name="T40" fmla="*/ 117 w 119"/>
                <a:gd name="T41" fmla="*/ 64 h 118"/>
                <a:gd name="T42" fmla="*/ 119 w 119"/>
                <a:gd name="T43" fmla="*/ 61 h 118"/>
                <a:gd name="T44" fmla="*/ 119 w 119"/>
                <a:gd name="T45" fmla="*/ 57 h 118"/>
                <a:gd name="T46" fmla="*/ 117 w 119"/>
                <a:gd name="T47" fmla="*/ 54 h 118"/>
                <a:gd name="T48" fmla="*/ 116 w 119"/>
                <a:gd name="T49" fmla="*/ 50 h 118"/>
                <a:gd name="T50" fmla="*/ 115 w 119"/>
                <a:gd name="T51" fmla="*/ 47 h 118"/>
                <a:gd name="T52" fmla="*/ 111 w 119"/>
                <a:gd name="T53" fmla="*/ 46 h 118"/>
                <a:gd name="T54" fmla="*/ 19 w 119"/>
                <a:gd name="T55" fmla="*/ 1 h 118"/>
                <a:gd name="T56" fmla="*/ 18 w 119"/>
                <a:gd name="T57" fmla="*/ 0 h 118"/>
                <a:gd name="T58" fmla="*/ 14 w 119"/>
                <a:gd name="T59" fmla="*/ 0 h 118"/>
                <a:gd name="T60" fmla="*/ 9 w 119"/>
                <a:gd name="T61" fmla="*/ 0 h 118"/>
                <a:gd name="T62" fmla="*/ 7 w 119"/>
                <a:gd name="T63" fmla="*/ 1 h 118"/>
                <a:gd name="T64" fmla="*/ 4 w 119"/>
                <a:gd name="T65" fmla="*/ 4 h 118"/>
                <a:gd name="T66" fmla="*/ 1 w 119"/>
                <a:gd name="T67" fmla="*/ 7 h 118"/>
                <a:gd name="T68" fmla="*/ 0 w 119"/>
                <a:gd name="T69" fmla="*/ 10 h 118"/>
                <a:gd name="T70" fmla="*/ 0 w 119"/>
                <a:gd name="T71" fmla="*/ 14 h 118"/>
                <a:gd name="T72" fmla="*/ 27 w 119"/>
                <a:gd name="T73" fmla="*/ 14 h 11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9" h="118">
                  <a:moveTo>
                    <a:pt x="27" y="14"/>
                  </a:moveTo>
                  <a:lnTo>
                    <a:pt x="8" y="26"/>
                  </a:lnTo>
                  <a:lnTo>
                    <a:pt x="99" y="71"/>
                  </a:lnTo>
                  <a:lnTo>
                    <a:pt x="99" y="46"/>
                  </a:lnTo>
                  <a:lnTo>
                    <a:pt x="8" y="91"/>
                  </a:lnTo>
                  <a:lnTo>
                    <a:pt x="27" y="104"/>
                  </a:lnTo>
                  <a:lnTo>
                    <a:pt x="27" y="14"/>
                  </a:lnTo>
                  <a:lnTo>
                    <a:pt x="0" y="14"/>
                  </a:lnTo>
                  <a:lnTo>
                    <a:pt x="0" y="104"/>
                  </a:lnTo>
                  <a:lnTo>
                    <a:pt x="0" y="107"/>
                  </a:lnTo>
                  <a:lnTo>
                    <a:pt x="1" y="109"/>
                  </a:lnTo>
                  <a:lnTo>
                    <a:pt x="4" y="114"/>
                  </a:lnTo>
                  <a:lnTo>
                    <a:pt x="5" y="115"/>
                  </a:lnTo>
                  <a:lnTo>
                    <a:pt x="9" y="116"/>
                  </a:lnTo>
                  <a:lnTo>
                    <a:pt x="12" y="118"/>
                  </a:lnTo>
                  <a:lnTo>
                    <a:pt x="16" y="118"/>
                  </a:lnTo>
                  <a:lnTo>
                    <a:pt x="19" y="116"/>
                  </a:lnTo>
                  <a:lnTo>
                    <a:pt x="111" y="71"/>
                  </a:lnTo>
                  <a:lnTo>
                    <a:pt x="113" y="69"/>
                  </a:lnTo>
                  <a:lnTo>
                    <a:pt x="116" y="68"/>
                  </a:lnTo>
                  <a:lnTo>
                    <a:pt x="117" y="64"/>
                  </a:lnTo>
                  <a:lnTo>
                    <a:pt x="119" y="61"/>
                  </a:lnTo>
                  <a:lnTo>
                    <a:pt x="119" y="57"/>
                  </a:lnTo>
                  <a:lnTo>
                    <a:pt x="117" y="54"/>
                  </a:lnTo>
                  <a:lnTo>
                    <a:pt x="116" y="50"/>
                  </a:lnTo>
                  <a:lnTo>
                    <a:pt x="115" y="47"/>
                  </a:lnTo>
                  <a:lnTo>
                    <a:pt x="111" y="46"/>
                  </a:lnTo>
                  <a:lnTo>
                    <a:pt x="19" y="1"/>
                  </a:lnTo>
                  <a:lnTo>
                    <a:pt x="18" y="0"/>
                  </a:lnTo>
                  <a:lnTo>
                    <a:pt x="14" y="0"/>
                  </a:lnTo>
                  <a:lnTo>
                    <a:pt x="9" y="0"/>
                  </a:lnTo>
                  <a:lnTo>
                    <a:pt x="7" y="1"/>
                  </a:lnTo>
                  <a:lnTo>
                    <a:pt x="4" y="4"/>
                  </a:lnTo>
                  <a:lnTo>
                    <a:pt x="1" y="7"/>
                  </a:lnTo>
                  <a:lnTo>
                    <a:pt x="0" y="10"/>
                  </a:lnTo>
                  <a:lnTo>
                    <a:pt x="0" y="14"/>
                  </a:lnTo>
                  <a:lnTo>
                    <a:pt x="2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22" name="Freeform 22"/>
            <p:cNvSpPr>
              <a:spLocks/>
            </p:cNvSpPr>
            <p:nvPr/>
          </p:nvSpPr>
          <p:spPr bwMode="auto">
            <a:xfrm>
              <a:off x="4471" y="3030"/>
              <a:ext cx="27" cy="383"/>
            </a:xfrm>
            <a:custGeom>
              <a:avLst/>
              <a:gdLst>
                <a:gd name="T0" fmla="*/ 27 w 27"/>
                <a:gd name="T1" fmla="*/ 14 h 383"/>
                <a:gd name="T2" fmla="*/ 27 w 27"/>
                <a:gd name="T3" fmla="*/ 10 h 383"/>
                <a:gd name="T4" fmla="*/ 26 w 27"/>
                <a:gd name="T5" fmla="*/ 7 h 383"/>
                <a:gd name="T6" fmla="*/ 20 w 27"/>
                <a:gd name="T7" fmla="*/ 1 h 383"/>
                <a:gd name="T8" fmla="*/ 18 w 27"/>
                <a:gd name="T9" fmla="*/ 0 h 383"/>
                <a:gd name="T10" fmla="*/ 9 w 27"/>
                <a:gd name="T11" fmla="*/ 0 h 383"/>
                <a:gd name="T12" fmla="*/ 6 w 27"/>
                <a:gd name="T13" fmla="*/ 1 h 383"/>
                <a:gd name="T14" fmla="*/ 1 w 27"/>
                <a:gd name="T15" fmla="*/ 7 h 383"/>
                <a:gd name="T16" fmla="*/ 0 w 27"/>
                <a:gd name="T17" fmla="*/ 10 h 383"/>
                <a:gd name="T18" fmla="*/ 0 w 27"/>
                <a:gd name="T19" fmla="*/ 374 h 383"/>
                <a:gd name="T20" fmla="*/ 1 w 27"/>
                <a:gd name="T21" fmla="*/ 376 h 383"/>
                <a:gd name="T22" fmla="*/ 6 w 27"/>
                <a:gd name="T23" fmla="*/ 382 h 383"/>
                <a:gd name="T24" fmla="*/ 9 w 27"/>
                <a:gd name="T25" fmla="*/ 383 h 383"/>
                <a:gd name="T26" fmla="*/ 18 w 27"/>
                <a:gd name="T27" fmla="*/ 383 h 383"/>
                <a:gd name="T28" fmla="*/ 20 w 27"/>
                <a:gd name="T29" fmla="*/ 382 h 383"/>
                <a:gd name="T30" fmla="*/ 26 w 27"/>
                <a:gd name="T31" fmla="*/ 376 h 383"/>
                <a:gd name="T32" fmla="*/ 27 w 27"/>
                <a:gd name="T33" fmla="*/ 374 h 383"/>
                <a:gd name="T34" fmla="*/ 27 w 27"/>
                <a:gd name="T35" fmla="*/ 369 h 383"/>
                <a:gd name="T36" fmla="*/ 27 w 27"/>
                <a:gd name="T37" fmla="*/ 14 h 38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 h="383">
                  <a:moveTo>
                    <a:pt x="27" y="14"/>
                  </a:moveTo>
                  <a:lnTo>
                    <a:pt x="27" y="10"/>
                  </a:lnTo>
                  <a:lnTo>
                    <a:pt x="26" y="7"/>
                  </a:lnTo>
                  <a:lnTo>
                    <a:pt x="20" y="1"/>
                  </a:lnTo>
                  <a:lnTo>
                    <a:pt x="18" y="0"/>
                  </a:lnTo>
                  <a:lnTo>
                    <a:pt x="9" y="0"/>
                  </a:lnTo>
                  <a:lnTo>
                    <a:pt x="6" y="1"/>
                  </a:lnTo>
                  <a:lnTo>
                    <a:pt x="1" y="7"/>
                  </a:lnTo>
                  <a:lnTo>
                    <a:pt x="0" y="10"/>
                  </a:lnTo>
                  <a:lnTo>
                    <a:pt x="0" y="374"/>
                  </a:lnTo>
                  <a:lnTo>
                    <a:pt x="1" y="376"/>
                  </a:lnTo>
                  <a:lnTo>
                    <a:pt x="6" y="382"/>
                  </a:lnTo>
                  <a:lnTo>
                    <a:pt x="9" y="383"/>
                  </a:lnTo>
                  <a:lnTo>
                    <a:pt x="18" y="383"/>
                  </a:lnTo>
                  <a:lnTo>
                    <a:pt x="20" y="382"/>
                  </a:lnTo>
                  <a:lnTo>
                    <a:pt x="26" y="376"/>
                  </a:lnTo>
                  <a:lnTo>
                    <a:pt x="27" y="374"/>
                  </a:lnTo>
                  <a:lnTo>
                    <a:pt x="27" y="369"/>
                  </a:lnTo>
                  <a:lnTo>
                    <a:pt x="2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23" name="Freeform 23"/>
            <p:cNvSpPr>
              <a:spLocks/>
            </p:cNvSpPr>
            <p:nvPr/>
          </p:nvSpPr>
          <p:spPr bwMode="auto">
            <a:xfrm>
              <a:off x="4439" y="3341"/>
              <a:ext cx="91" cy="92"/>
            </a:xfrm>
            <a:custGeom>
              <a:avLst/>
              <a:gdLst>
                <a:gd name="T0" fmla="*/ 91 w 91"/>
                <a:gd name="T1" fmla="*/ 0 h 92"/>
                <a:gd name="T2" fmla="*/ 45 w 91"/>
                <a:gd name="T3" fmla="*/ 92 h 92"/>
                <a:gd name="T4" fmla="*/ 0 w 91"/>
                <a:gd name="T5" fmla="*/ 0 h 92"/>
                <a:gd name="T6" fmla="*/ 91 w 91"/>
                <a:gd name="T7" fmla="*/ 0 h 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 h="92">
                  <a:moveTo>
                    <a:pt x="91" y="0"/>
                  </a:moveTo>
                  <a:lnTo>
                    <a:pt x="45" y="92"/>
                  </a:lnTo>
                  <a:lnTo>
                    <a:pt x="0" y="0"/>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24" name="Freeform 24"/>
            <p:cNvSpPr>
              <a:spLocks/>
            </p:cNvSpPr>
            <p:nvPr/>
          </p:nvSpPr>
          <p:spPr bwMode="auto">
            <a:xfrm>
              <a:off x="4425" y="3327"/>
              <a:ext cx="119" cy="119"/>
            </a:xfrm>
            <a:custGeom>
              <a:avLst/>
              <a:gdLst>
                <a:gd name="T0" fmla="*/ 105 w 119"/>
                <a:gd name="T1" fmla="*/ 28 h 119"/>
                <a:gd name="T2" fmla="*/ 93 w 119"/>
                <a:gd name="T3" fmla="*/ 9 h 119"/>
                <a:gd name="T4" fmla="*/ 47 w 119"/>
                <a:gd name="T5" fmla="*/ 100 h 119"/>
                <a:gd name="T6" fmla="*/ 72 w 119"/>
                <a:gd name="T7" fmla="*/ 100 h 119"/>
                <a:gd name="T8" fmla="*/ 26 w 119"/>
                <a:gd name="T9" fmla="*/ 9 h 119"/>
                <a:gd name="T10" fmla="*/ 14 w 119"/>
                <a:gd name="T11" fmla="*/ 28 h 119"/>
                <a:gd name="T12" fmla="*/ 105 w 119"/>
                <a:gd name="T13" fmla="*/ 28 h 119"/>
                <a:gd name="T14" fmla="*/ 105 w 119"/>
                <a:gd name="T15" fmla="*/ 0 h 119"/>
                <a:gd name="T16" fmla="*/ 14 w 119"/>
                <a:gd name="T17" fmla="*/ 0 h 119"/>
                <a:gd name="T18" fmla="*/ 11 w 119"/>
                <a:gd name="T19" fmla="*/ 0 h 119"/>
                <a:gd name="T20" fmla="*/ 8 w 119"/>
                <a:gd name="T21" fmla="*/ 2 h 119"/>
                <a:gd name="T22" fmla="*/ 4 w 119"/>
                <a:gd name="T23" fmla="*/ 5 h 119"/>
                <a:gd name="T24" fmla="*/ 3 w 119"/>
                <a:gd name="T25" fmla="*/ 6 h 119"/>
                <a:gd name="T26" fmla="*/ 1 w 119"/>
                <a:gd name="T27" fmla="*/ 10 h 119"/>
                <a:gd name="T28" fmla="*/ 0 w 119"/>
                <a:gd name="T29" fmla="*/ 13 h 119"/>
                <a:gd name="T30" fmla="*/ 0 w 119"/>
                <a:gd name="T31" fmla="*/ 17 h 119"/>
                <a:gd name="T32" fmla="*/ 1 w 119"/>
                <a:gd name="T33" fmla="*/ 20 h 119"/>
                <a:gd name="T34" fmla="*/ 47 w 119"/>
                <a:gd name="T35" fmla="*/ 111 h 119"/>
                <a:gd name="T36" fmla="*/ 48 w 119"/>
                <a:gd name="T37" fmla="*/ 114 h 119"/>
                <a:gd name="T38" fmla="*/ 50 w 119"/>
                <a:gd name="T39" fmla="*/ 115 h 119"/>
                <a:gd name="T40" fmla="*/ 54 w 119"/>
                <a:gd name="T41" fmla="*/ 118 h 119"/>
                <a:gd name="T42" fmla="*/ 57 w 119"/>
                <a:gd name="T43" fmla="*/ 119 h 119"/>
                <a:gd name="T44" fmla="*/ 61 w 119"/>
                <a:gd name="T45" fmla="*/ 119 h 119"/>
                <a:gd name="T46" fmla="*/ 64 w 119"/>
                <a:gd name="T47" fmla="*/ 118 h 119"/>
                <a:gd name="T48" fmla="*/ 68 w 119"/>
                <a:gd name="T49" fmla="*/ 117 h 119"/>
                <a:gd name="T50" fmla="*/ 69 w 119"/>
                <a:gd name="T51" fmla="*/ 115 h 119"/>
                <a:gd name="T52" fmla="*/ 72 w 119"/>
                <a:gd name="T53" fmla="*/ 111 h 119"/>
                <a:gd name="T54" fmla="*/ 117 w 119"/>
                <a:gd name="T55" fmla="*/ 20 h 119"/>
                <a:gd name="T56" fmla="*/ 119 w 119"/>
                <a:gd name="T57" fmla="*/ 18 h 119"/>
                <a:gd name="T58" fmla="*/ 119 w 119"/>
                <a:gd name="T59" fmla="*/ 14 h 119"/>
                <a:gd name="T60" fmla="*/ 119 w 119"/>
                <a:gd name="T61" fmla="*/ 10 h 119"/>
                <a:gd name="T62" fmla="*/ 117 w 119"/>
                <a:gd name="T63" fmla="*/ 7 h 119"/>
                <a:gd name="T64" fmla="*/ 115 w 119"/>
                <a:gd name="T65" fmla="*/ 5 h 119"/>
                <a:gd name="T66" fmla="*/ 112 w 119"/>
                <a:gd name="T67" fmla="*/ 2 h 119"/>
                <a:gd name="T68" fmla="*/ 109 w 119"/>
                <a:gd name="T69" fmla="*/ 0 h 119"/>
                <a:gd name="T70" fmla="*/ 105 w 119"/>
                <a:gd name="T71" fmla="*/ 0 h 119"/>
                <a:gd name="T72" fmla="*/ 105 w 119"/>
                <a:gd name="T73" fmla="*/ 28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9" h="119">
                  <a:moveTo>
                    <a:pt x="105" y="28"/>
                  </a:moveTo>
                  <a:lnTo>
                    <a:pt x="93" y="9"/>
                  </a:lnTo>
                  <a:lnTo>
                    <a:pt x="47" y="100"/>
                  </a:lnTo>
                  <a:lnTo>
                    <a:pt x="72" y="100"/>
                  </a:lnTo>
                  <a:lnTo>
                    <a:pt x="26" y="9"/>
                  </a:lnTo>
                  <a:lnTo>
                    <a:pt x="14" y="28"/>
                  </a:lnTo>
                  <a:lnTo>
                    <a:pt x="105" y="28"/>
                  </a:lnTo>
                  <a:lnTo>
                    <a:pt x="105" y="0"/>
                  </a:lnTo>
                  <a:lnTo>
                    <a:pt x="14" y="0"/>
                  </a:lnTo>
                  <a:lnTo>
                    <a:pt x="11" y="0"/>
                  </a:lnTo>
                  <a:lnTo>
                    <a:pt x="8" y="2"/>
                  </a:lnTo>
                  <a:lnTo>
                    <a:pt x="4" y="5"/>
                  </a:lnTo>
                  <a:lnTo>
                    <a:pt x="3" y="6"/>
                  </a:lnTo>
                  <a:lnTo>
                    <a:pt x="1" y="10"/>
                  </a:lnTo>
                  <a:lnTo>
                    <a:pt x="0" y="13"/>
                  </a:lnTo>
                  <a:lnTo>
                    <a:pt x="0" y="17"/>
                  </a:lnTo>
                  <a:lnTo>
                    <a:pt x="1" y="20"/>
                  </a:lnTo>
                  <a:lnTo>
                    <a:pt x="47" y="111"/>
                  </a:lnTo>
                  <a:lnTo>
                    <a:pt x="48" y="114"/>
                  </a:lnTo>
                  <a:lnTo>
                    <a:pt x="50" y="115"/>
                  </a:lnTo>
                  <a:lnTo>
                    <a:pt x="54" y="118"/>
                  </a:lnTo>
                  <a:lnTo>
                    <a:pt x="57" y="119"/>
                  </a:lnTo>
                  <a:lnTo>
                    <a:pt x="61" y="119"/>
                  </a:lnTo>
                  <a:lnTo>
                    <a:pt x="64" y="118"/>
                  </a:lnTo>
                  <a:lnTo>
                    <a:pt x="68" y="117"/>
                  </a:lnTo>
                  <a:lnTo>
                    <a:pt x="69" y="115"/>
                  </a:lnTo>
                  <a:lnTo>
                    <a:pt x="72" y="111"/>
                  </a:lnTo>
                  <a:lnTo>
                    <a:pt x="117" y="20"/>
                  </a:lnTo>
                  <a:lnTo>
                    <a:pt x="119" y="18"/>
                  </a:lnTo>
                  <a:lnTo>
                    <a:pt x="119" y="14"/>
                  </a:lnTo>
                  <a:lnTo>
                    <a:pt x="119" y="10"/>
                  </a:lnTo>
                  <a:lnTo>
                    <a:pt x="117" y="7"/>
                  </a:lnTo>
                  <a:lnTo>
                    <a:pt x="115" y="5"/>
                  </a:lnTo>
                  <a:lnTo>
                    <a:pt x="112" y="2"/>
                  </a:lnTo>
                  <a:lnTo>
                    <a:pt x="109" y="0"/>
                  </a:lnTo>
                  <a:lnTo>
                    <a:pt x="105" y="0"/>
                  </a:lnTo>
                  <a:lnTo>
                    <a:pt x="105"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25" name="Rectangle 25"/>
            <p:cNvSpPr>
              <a:spLocks noChangeArrowheads="1"/>
            </p:cNvSpPr>
            <p:nvPr/>
          </p:nvSpPr>
          <p:spPr bwMode="auto">
            <a:xfrm>
              <a:off x="3936" y="3504"/>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n Data Output Lines</a:t>
              </a:r>
              <a:endParaRPr lang="en-US" altLang="en-US" sz="3200"/>
            </a:p>
          </p:txBody>
        </p:sp>
        <p:sp>
          <p:nvSpPr>
            <p:cNvPr id="51226" name="Rectangle 26"/>
            <p:cNvSpPr>
              <a:spLocks noChangeArrowheads="1"/>
            </p:cNvSpPr>
            <p:nvPr/>
          </p:nvSpPr>
          <p:spPr bwMode="auto">
            <a:xfrm>
              <a:off x="4191" y="1652"/>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rgbClr val="000000"/>
                  </a:solidFill>
                  <a:latin typeface="Swiss 721 SWA"/>
                </a:rPr>
                <a:t>Memory</a:t>
              </a:r>
              <a:endParaRPr lang="en-US" altLang="en-US" sz="3200" dirty="0"/>
            </a:p>
          </p:txBody>
        </p:sp>
        <p:sp>
          <p:nvSpPr>
            <p:cNvPr id="51227" name="Rectangle 27"/>
            <p:cNvSpPr>
              <a:spLocks noChangeArrowheads="1"/>
            </p:cNvSpPr>
            <p:nvPr/>
          </p:nvSpPr>
          <p:spPr bwMode="auto">
            <a:xfrm>
              <a:off x="4191" y="1797"/>
              <a:ext cx="4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   Unit</a:t>
              </a:r>
              <a:endParaRPr lang="en-US" altLang="en-US" sz="3200"/>
            </a:p>
          </p:txBody>
        </p:sp>
        <p:sp>
          <p:nvSpPr>
            <p:cNvPr id="51228" name="Rectangle 28"/>
            <p:cNvSpPr>
              <a:spLocks noChangeArrowheads="1"/>
            </p:cNvSpPr>
            <p:nvPr/>
          </p:nvSpPr>
          <p:spPr bwMode="auto">
            <a:xfrm>
              <a:off x="4212" y="2031"/>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2</a:t>
              </a:r>
              <a:r>
                <a:rPr lang="en-US" altLang="en-US" sz="2000" baseline="30000">
                  <a:solidFill>
                    <a:srgbClr val="000000"/>
                  </a:solidFill>
                  <a:latin typeface="Swiss 721 SWA"/>
                </a:rPr>
                <a:t>k</a:t>
              </a:r>
              <a:r>
                <a:rPr lang="en-US" altLang="en-US" sz="2000">
                  <a:solidFill>
                    <a:srgbClr val="000000"/>
                  </a:solidFill>
                  <a:latin typeface="Swiss 721 SWA"/>
                </a:rPr>
                <a:t> Words</a:t>
              </a:r>
              <a:endParaRPr lang="en-US" altLang="en-US" sz="3200"/>
            </a:p>
          </p:txBody>
        </p:sp>
        <p:sp>
          <p:nvSpPr>
            <p:cNvPr id="51229" name="Rectangle 29"/>
            <p:cNvSpPr>
              <a:spLocks noChangeArrowheads="1"/>
            </p:cNvSpPr>
            <p:nvPr/>
          </p:nvSpPr>
          <p:spPr bwMode="auto">
            <a:xfrm>
              <a:off x="4032" y="2208"/>
              <a:ext cx="11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n Bits per Word</a:t>
              </a:r>
              <a:endParaRPr lang="en-US" altLang="en-US" sz="3200"/>
            </a:p>
          </p:txBody>
        </p:sp>
        <p:sp>
          <p:nvSpPr>
            <p:cNvPr id="51230" name="Freeform 30"/>
            <p:cNvSpPr>
              <a:spLocks/>
            </p:cNvSpPr>
            <p:nvPr/>
          </p:nvSpPr>
          <p:spPr bwMode="auto">
            <a:xfrm>
              <a:off x="4414" y="3161"/>
              <a:ext cx="120" cy="121"/>
            </a:xfrm>
            <a:custGeom>
              <a:avLst/>
              <a:gdLst>
                <a:gd name="T0" fmla="*/ 14 w 120"/>
                <a:gd name="T1" fmla="*/ 3 h 121"/>
                <a:gd name="T2" fmla="*/ 11 w 120"/>
                <a:gd name="T3" fmla="*/ 0 h 121"/>
                <a:gd name="T4" fmla="*/ 5 w 120"/>
                <a:gd name="T5" fmla="*/ 0 h 121"/>
                <a:gd name="T6" fmla="*/ 3 w 120"/>
                <a:gd name="T7" fmla="*/ 3 h 121"/>
                <a:gd name="T8" fmla="*/ 0 w 120"/>
                <a:gd name="T9" fmla="*/ 6 h 121"/>
                <a:gd name="T10" fmla="*/ 0 w 120"/>
                <a:gd name="T11" fmla="*/ 11 h 121"/>
                <a:gd name="T12" fmla="*/ 3 w 120"/>
                <a:gd name="T13" fmla="*/ 14 h 121"/>
                <a:gd name="T14" fmla="*/ 106 w 120"/>
                <a:gd name="T15" fmla="*/ 118 h 121"/>
                <a:gd name="T16" fmla="*/ 109 w 120"/>
                <a:gd name="T17" fmla="*/ 121 h 121"/>
                <a:gd name="T18" fmla="*/ 115 w 120"/>
                <a:gd name="T19" fmla="*/ 121 h 121"/>
                <a:gd name="T20" fmla="*/ 117 w 120"/>
                <a:gd name="T21" fmla="*/ 118 h 121"/>
                <a:gd name="T22" fmla="*/ 120 w 120"/>
                <a:gd name="T23" fmla="*/ 115 h 121"/>
                <a:gd name="T24" fmla="*/ 120 w 120"/>
                <a:gd name="T25" fmla="*/ 110 h 121"/>
                <a:gd name="T26" fmla="*/ 117 w 120"/>
                <a:gd name="T27" fmla="*/ 107 h 121"/>
                <a:gd name="T28" fmla="*/ 14 w 120"/>
                <a:gd name="T29" fmla="*/ 3 h 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0" h="121">
                  <a:moveTo>
                    <a:pt x="14" y="3"/>
                  </a:moveTo>
                  <a:lnTo>
                    <a:pt x="11" y="0"/>
                  </a:lnTo>
                  <a:lnTo>
                    <a:pt x="5" y="0"/>
                  </a:lnTo>
                  <a:lnTo>
                    <a:pt x="3" y="3"/>
                  </a:lnTo>
                  <a:lnTo>
                    <a:pt x="0" y="6"/>
                  </a:lnTo>
                  <a:lnTo>
                    <a:pt x="0" y="11"/>
                  </a:lnTo>
                  <a:lnTo>
                    <a:pt x="3" y="14"/>
                  </a:lnTo>
                  <a:lnTo>
                    <a:pt x="106" y="118"/>
                  </a:lnTo>
                  <a:lnTo>
                    <a:pt x="109" y="121"/>
                  </a:lnTo>
                  <a:lnTo>
                    <a:pt x="115" y="121"/>
                  </a:lnTo>
                  <a:lnTo>
                    <a:pt x="117" y="118"/>
                  </a:lnTo>
                  <a:lnTo>
                    <a:pt x="120" y="115"/>
                  </a:lnTo>
                  <a:lnTo>
                    <a:pt x="120" y="110"/>
                  </a:lnTo>
                  <a:lnTo>
                    <a:pt x="117" y="107"/>
                  </a:lnTo>
                  <a:lnTo>
                    <a:pt x="1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31" name="Freeform 31"/>
            <p:cNvSpPr>
              <a:spLocks/>
            </p:cNvSpPr>
            <p:nvPr/>
          </p:nvSpPr>
          <p:spPr bwMode="auto">
            <a:xfrm>
              <a:off x="4441" y="1290"/>
              <a:ext cx="121" cy="122"/>
            </a:xfrm>
            <a:custGeom>
              <a:avLst/>
              <a:gdLst>
                <a:gd name="T0" fmla="*/ 14 w 121"/>
                <a:gd name="T1" fmla="*/ 3 h 122"/>
                <a:gd name="T2" fmla="*/ 12 w 121"/>
                <a:gd name="T3" fmla="*/ 0 h 122"/>
                <a:gd name="T4" fmla="*/ 6 w 121"/>
                <a:gd name="T5" fmla="*/ 0 h 122"/>
                <a:gd name="T6" fmla="*/ 3 w 121"/>
                <a:gd name="T7" fmla="*/ 3 h 122"/>
                <a:gd name="T8" fmla="*/ 0 w 121"/>
                <a:gd name="T9" fmla="*/ 6 h 122"/>
                <a:gd name="T10" fmla="*/ 0 w 121"/>
                <a:gd name="T11" fmla="*/ 11 h 122"/>
                <a:gd name="T12" fmla="*/ 3 w 121"/>
                <a:gd name="T13" fmla="*/ 14 h 122"/>
                <a:gd name="T14" fmla="*/ 107 w 121"/>
                <a:gd name="T15" fmla="*/ 119 h 122"/>
                <a:gd name="T16" fmla="*/ 110 w 121"/>
                <a:gd name="T17" fmla="*/ 122 h 122"/>
                <a:gd name="T18" fmla="*/ 115 w 121"/>
                <a:gd name="T19" fmla="*/ 122 h 122"/>
                <a:gd name="T20" fmla="*/ 118 w 121"/>
                <a:gd name="T21" fmla="*/ 119 h 122"/>
                <a:gd name="T22" fmla="*/ 121 w 121"/>
                <a:gd name="T23" fmla="*/ 117 h 122"/>
                <a:gd name="T24" fmla="*/ 121 w 121"/>
                <a:gd name="T25" fmla="*/ 111 h 122"/>
                <a:gd name="T26" fmla="*/ 118 w 121"/>
                <a:gd name="T27" fmla="*/ 108 h 122"/>
                <a:gd name="T28" fmla="*/ 14 w 121"/>
                <a:gd name="T29" fmla="*/ 3 h 1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1" h="122">
                  <a:moveTo>
                    <a:pt x="14" y="3"/>
                  </a:moveTo>
                  <a:lnTo>
                    <a:pt x="12" y="0"/>
                  </a:lnTo>
                  <a:lnTo>
                    <a:pt x="6" y="0"/>
                  </a:lnTo>
                  <a:lnTo>
                    <a:pt x="3" y="3"/>
                  </a:lnTo>
                  <a:lnTo>
                    <a:pt x="0" y="6"/>
                  </a:lnTo>
                  <a:lnTo>
                    <a:pt x="0" y="11"/>
                  </a:lnTo>
                  <a:lnTo>
                    <a:pt x="3" y="14"/>
                  </a:lnTo>
                  <a:lnTo>
                    <a:pt x="107" y="119"/>
                  </a:lnTo>
                  <a:lnTo>
                    <a:pt x="110" y="122"/>
                  </a:lnTo>
                  <a:lnTo>
                    <a:pt x="115" y="122"/>
                  </a:lnTo>
                  <a:lnTo>
                    <a:pt x="118" y="119"/>
                  </a:lnTo>
                  <a:lnTo>
                    <a:pt x="121" y="117"/>
                  </a:lnTo>
                  <a:lnTo>
                    <a:pt x="121" y="111"/>
                  </a:lnTo>
                  <a:lnTo>
                    <a:pt x="118" y="108"/>
                  </a:lnTo>
                  <a:lnTo>
                    <a:pt x="1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32" name="Freeform 32"/>
            <p:cNvSpPr>
              <a:spLocks/>
            </p:cNvSpPr>
            <p:nvPr/>
          </p:nvSpPr>
          <p:spPr bwMode="auto">
            <a:xfrm>
              <a:off x="3582" y="2021"/>
              <a:ext cx="122" cy="120"/>
            </a:xfrm>
            <a:custGeom>
              <a:avLst/>
              <a:gdLst>
                <a:gd name="T0" fmla="*/ 14 w 122"/>
                <a:gd name="T1" fmla="*/ 3 h 120"/>
                <a:gd name="T2" fmla="*/ 11 w 122"/>
                <a:gd name="T3" fmla="*/ 0 h 120"/>
                <a:gd name="T4" fmla="*/ 6 w 122"/>
                <a:gd name="T5" fmla="*/ 0 h 120"/>
                <a:gd name="T6" fmla="*/ 3 w 122"/>
                <a:gd name="T7" fmla="*/ 3 h 120"/>
                <a:gd name="T8" fmla="*/ 0 w 122"/>
                <a:gd name="T9" fmla="*/ 6 h 120"/>
                <a:gd name="T10" fmla="*/ 0 w 122"/>
                <a:gd name="T11" fmla="*/ 11 h 120"/>
                <a:gd name="T12" fmla="*/ 3 w 122"/>
                <a:gd name="T13" fmla="*/ 14 h 120"/>
                <a:gd name="T14" fmla="*/ 108 w 122"/>
                <a:gd name="T15" fmla="*/ 118 h 120"/>
                <a:gd name="T16" fmla="*/ 111 w 122"/>
                <a:gd name="T17" fmla="*/ 120 h 120"/>
                <a:gd name="T18" fmla="*/ 116 w 122"/>
                <a:gd name="T19" fmla="*/ 120 h 120"/>
                <a:gd name="T20" fmla="*/ 119 w 122"/>
                <a:gd name="T21" fmla="*/ 118 h 120"/>
                <a:gd name="T22" fmla="*/ 122 w 122"/>
                <a:gd name="T23" fmla="*/ 115 h 120"/>
                <a:gd name="T24" fmla="*/ 122 w 122"/>
                <a:gd name="T25" fmla="*/ 109 h 120"/>
                <a:gd name="T26" fmla="*/ 119 w 122"/>
                <a:gd name="T27" fmla="*/ 107 h 120"/>
                <a:gd name="T28" fmla="*/ 14 w 122"/>
                <a:gd name="T29" fmla="*/ 3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2" h="120">
                  <a:moveTo>
                    <a:pt x="14" y="3"/>
                  </a:moveTo>
                  <a:lnTo>
                    <a:pt x="11" y="0"/>
                  </a:lnTo>
                  <a:lnTo>
                    <a:pt x="6" y="0"/>
                  </a:lnTo>
                  <a:lnTo>
                    <a:pt x="3" y="3"/>
                  </a:lnTo>
                  <a:lnTo>
                    <a:pt x="0" y="6"/>
                  </a:lnTo>
                  <a:lnTo>
                    <a:pt x="0" y="11"/>
                  </a:lnTo>
                  <a:lnTo>
                    <a:pt x="3" y="14"/>
                  </a:lnTo>
                  <a:lnTo>
                    <a:pt x="108" y="118"/>
                  </a:lnTo>
                  <a:lnTo>
                    <a:pt x="111" y="120"/>
                  </a:lnTo>
                  <a:lnTo>
                    <a:pt x="116" y="120"/>
                  </a:lnTo>
                  <a:lnTo>
                    <a:pt x="119" y="118"/>
                  </a:lnTo>
                  <a:lnTo>
                    <a:pt x="122" y="115"/>
                  </a:lnTo>
                  <a:lnTo>
                    <a:pt x="122" y="109"/>
                  </a:lnTo>
                  <a:lnTo>
                    <a:pt x="119" y="107"/>
                  </a:lnTo>
                  <a:lnTo>
                    <a:pt x="1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33" name="Freeform 33"/>
            <p:cNvSpPr>
              <a:spLocks/>
            </p:cNvSpPr>
            <p:nvPr/>
          </p:nvSpPr>
          <p:spPr bwMode="auto">
            <a:xfrm>
              <a:off x="3561" y="2438"/>
              <a:ext cx="121" cy="121"/>
            </a:xfrm>
            <a:custGeom>
              <a:avLst/>
              <a:gdLst>
                <a:gd name="T0" fmla="*/ 14 w 121"/>
                <a:gd name="T1" fmla="*/ 2 h 121"/>
                <a:gd name="T2" fmla="*/ 11 w 121"/>
                <a:gd name="T3" fmla="*/ 0 h 121"/>
                <a:gd name="T4" fmla="*/ 6 w 121"/>
                <a:gd name="T5" fmla="*/ 0 h 121"/>
                <a:gd name="T6" fmla="*/ 3 w 121"/>
                <a:gd name="T7" fmla="*/ 2 h 121"/>
                <a:gd name="T8" fmla="*/ 0 w 121"/>
                <a:gd name="T9" fmla="*/ 5 h 121"/>
                <a:gd name="T10" fmla="*/ 0 w 121"/>
                <a:gd name="T11" fmla="*/ 11 h 121"/>
                <a:gd name="T12" fmla="*/ 3 w 121"/>
                <a:gd name="T13" fmla="*/ 13 h 121"/>
                <a:gd name="T14" fmla="*/ 107 w 121"/>
                <a:gd name="T15" fmla="*/ 119 h 121"/>
                <a:gd name="T16" fmla="*/ 110 w 121"/>
                <a:gd name="T17" fmla="*/ 121 h 121"/>
                <a:gd name="T18" fmla="*/ 115 w 121"/>
                <a:gd name="T19" fmla="*/ 121 h 121"/>
                <a:gd name="T20" fmla="*/ 118 w 121"/>
                <a:gd name="T21" fmla="*/ 119 h 121"/>
                <a:gd name="T22" fmla="*/ 121 w 121"/>
                <a:gd name="T23" fmla="*/ 116 h 121"/>
                <a:gd name="T24" fmla="*/ 121 w 121"/>
                <a:gd name="T25" fmla="*/ 110 h 121"/>
                <a:gd name="T26" fmla="*/ 118 w 121"/>
                <a:gd name="T27" fmla="*/ 108 h 121"/>
                <a:gd name="T28" fmla="*/ 14 w 121"/>
                <a:gd name="T29" fmla="*/ 2 h 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1" h="121">
                  <a:moveTo>
                    <a:pt x="14" y="2"/>
                  </a:moveTo>
                  <a:lnTo>
                    <a:pt x="11" y="0"/>
                  </a:lnTo>
                  <a:lnTo>
                    <a:pt x="6" y="0"/>
                  </a:lnTo>
                  <a:lnTo>
                    <a:pt x="3" y="2"/>
                  </a:lnTo>
                  <a:lnTo>
                    <a:pt x="0" y="5"/>
                  </a:lnTo>
                  <a:lnTo>
                    <a:pt x="0" y="11"/>
                  </a:lnTo>
                  <a:lnTo>
                    <a:pt x="3" y="13"/>
                  </a:lnTo>
                  <a:lnTo>
                    <a:pt x="107" y="119"/>
                  </a:lnTo>
                  <a:lnTo>
                    <a:pt x="110" y="121"/>
                  </a:lnTo>
                  <a:lnTo>
                    <a:pt x="115" y="121"/>
                  </a:lnTo>
                  <a:lnTo>
                    <a:pt x="118" y="119"/>
                  </a:lnTo>
                  <a:lnTo>
                    <a:pt x="121" y="116"/>
                  </a:lnTo>
                  <a:lnTo>
                    <a:pt x="121" y="110"/>
                  </a:lnTo>
                  <a:lnTo>
                    <a:pt x="118" y="108"/>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34" name="Freeform 34"/>
            <p:cNvSpPr>
              <a:spLocks/>
            </p:cNvSpPr>
            <p:nvPr/>
          </p:nvSpPr>
          <p:spPr bwMode="auto">
            <a:xfrm>
              <a:off x="3561" y="2730"/>
              <a:ext cx="121" cy="121"/>
            </a:xfrm>
            <a:custGeom>
              <a:avLst/>
              <a:gdLst>
                <a:gd name="T0" fmla="*/ 14 w 121"/>
                <a:gd name="T1" fmla="*/ 2 h 121"/>
                <a:gd name="T2" fmla="*/ 11 w 121"/>
                <a:gd name="T3" fmla="*/ 0 h 121"/>
                <a:gd name="T4" fmla="*/ 6 w 121"/>
                <a:gd name="T5" fmla="*/ 0 h 121"/>
                <a:gd name="T6" fmla="*/ 3 w 121"/>
                <a:gd name="T7" fmla="*/ 2 h 121"/>
                <a:gd name="T8" fmla="*/ 0 w 121"/>
                <a:gd name="T9" fmla="*/ 5 h 121"/>
                <a:gd name="T10" fmla="*/ 0 w 121"/>
                <a:gd name="T11" fmla="*/ 11 h 121"/>
                <a:gd name="T12" fmla="*/ 3 w 121"/>
                <a:gd name="T13" fmla="*/ 13 h 121"/>
                <a:gd name="T14" fmla="*/ 107 w 121"/>
                <a:gd name="T15" fmla="*/ 119 h 121"/>
                <a:gd name="T16" fmla="*/ 110 w 121"/>
                <a:gd name="T17" fmla="*/ 121 h 121"/>
                <a:gd name="T18" fmla="*/ 115 w 121"/>
                <a:gd name="T19" fmla="*/ 121 h 121"/>
                <a:gd name="T20" fmla="*/ 118 w 121"/>
                <a:gd name="T21" fmla="*/ 119 h 121"/>
                <a:gd name="T22" fmla="*/ 121 w 121"/>
                <a:gd name="T23" fmla="*/ 116 h 121"/>
                <a:gd name="T24" fmla="*/ 121 w 121"/>
                <a:gd name="T25" fmla="*/ 110 h 121"/>
                <a:gd name="T26" fmla="*/ 118 w 121"/>
                <a:gd name="T27" fmla="*/ 108 h 121"/>
                <a:gd name="T28" fmla="*/ 14 w 121"/>
                <a:gd name="T29" fmla="*/ 2 h 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1" h="121">
                  <a:moveTo>
                    <a:pt x="14" y="2"/>
                  </a:moveTo>
                  <a:lnTo>
                    <a:pt x="11" y="0"/>
                  </a:lnTo>
                  <a:lnTo>
                    <a:pt x="6" y="0"/>
                  </a:lnTo>
                  <a:lnTo>
                    <a:pt x="3" y="2"/>
                  </a:lnTo>
                  <a:lnTo>
                    <a:pt x="0" y="5"/>
                  </a:lnTo>
                  <a:lnTo>
                    <a:pt x="0" y="11"/>
                  </a:lnTo>
                  <a:lnTo>
                    <a:pt x="3" y="13"/>
                  </a:lnTo>
                  <a:lnTo>
                    <a:pt x="107" y="119"/>
                  </a:lnTo>
                  <a:lnTo>
                    <a:pt x="110" y="121"/>
                  </a:lnTo>
                  <a:lnTo>
                    <a:pt x="115" y="121"/>
                  </a:lnTo>
                  <a:lnTo>
                    <a:pt x="118" y="119"/>
                  </a:lnTo>
                  <a:lnTo>
                    <a:pt x="121" y="116"/>
                  </a:lnTo>
                  <a:lnTo>
                    <a:pt x="121" y="110"/>
                  </a:lnTo>
                  <a:lnTo>
                    <a:pt x="118" y="108"/>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35" name="Rectangle 35"/>
            <p:cNvSpPr>
              <a:spLocks noChangeArrowheads="1"/>
            </p:cNvSpPr>
            <p:nvPr/>
          </p:nvSpPr>
          <p:spPr bwMode="auto">
            <a:xfrm>
              <a:off x="3648" y="187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k</a:t>
              </a:r>
              <a:endParaRPr lang="en-US" altLang="en-US" sz="3200"/>
            </a:p>
          </p:txBody>
        </p:sp>
        <p:sp>
          <p:nvSpPr>
            <p:cNvPr id="51236" name="Rectangle 36"/>
            <p:cNvSpPr>
              <a:spLocks noChangeArrowheads="1"/>
            </p:cNvSpPr>
            <p:nvPr/>
          </p:nvSpPr>
          <p:spPr bwMode="auto">
            <a:xfrm>
              <a:off x="3648" y="225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1</a:t>
              </a:r>
              <a:endParaRPr lang="en-US" altLang="en-US" sz="3200"/>
            </a:p>
          </p:txBody>
        </p:sp>
        <p:sp>
          <p:nvSpPr>
            <p:cNvPr id="51237" name="Rectangle 37"/>
            <p:cNvSpPr>
              <a:spLocks noChangeArrowheads="1"/>
            </p:cNvSpPr>
            <p:nvPr/>
          </p:nvSpPr>
          <p:spPr bwMode="auto">
            <a:xfrm>
              <a:off x="3648" y="259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1</a:t>
              </a:r>
              <a:endParaRPr lang="en-US" altLang="en-US" sz="3200"/>
            </a:p>
          </p:txBody>
        </p:sp>
        <p:sp>
          <p:nvSpPr>
            <p:cNvPr id="51238" name="Rectangle 38"/>
            <p:cNvSpPr>
              <a:spLocks noChangeArrowheads="1"/>
            </p:cNvSpPr>
            <p:nvPr/>
          </p:nvSpPr>
          <p:spPr bwMode="auto">
            <a:xfrm>
              <a:off x="4547" y="125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n</a:t>
              </a:r>
              <a:endParaRPr lang="en-US" altLang="en-US" sz="3200"/>
            </a:p>
          </p:txBody>
        </p:sp>
        <p:sp>
          <p:nvSpPr>
            <p:cNvPr id="51239" name="Rectangle 39"/>
            <p:cNvSpPr>
              <a:spLocks noChangeArrowheads="1"/>
            </p:cNvSpPr>
            <p:nvPr/>
          </p:nvSpPr>
          <p:spPr bwMode="auto">
            <a:xfrm>
              <a:off x="4547" y="311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n</a:t>
              </a:r>
              <a:endParaRPr lang="en-US" altLang="en-US" sz="3200"/>
            </a:p>
          </p:txBody>
        </p:sp>
      </p:grpSp>
    </p:spTree>
    <p:extLst>
      <p:ext uri="{BB962C8B-B14F-4D97-AF65-F5344CB8AC3E}">
        <p14:creationId xmlns:p14="http://schemas.microsoft.com/office/powerpoint/2010/main" val="309273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850901-D3EC-4A89-9C5E-24EB978DCC79}"/>
              </a:ext>
            </a:extLst>
          </p:cNvPr>
          <p:cNvSpPr>
            <a:spLocks noGrp="1"/>
          </p:cNvSpPr>
          <p:nvPr>
            <p:ph type="title"/>
          </p:nvPr>
        </p:nvSpPr>
        <p:spPr/>
        <p:txBody>
          <a:bodyPr/>
          <a:lstStyle/>
          <a:p>
            <a:r>
              <a:rPr lang="en-US" b="1"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B9D23BD-99B3-4D64-835F-6292C8106F9A}"/>
                  </a:ext>
                </a:extLst>
              </p:cNvPr>
              <p:cNvSpPr>
                <a:spLocks noGrp="1"/>
              </p:cNvSpPr>
              <p:nvPr>
                <p:ph idx="1"/>
              </p:nvPr>
            </p:nvSpPr>
            <p:spPr/>
            <p:txBody>
              <a:bodyPr>
                <a:normAutofit/>
              </a:bodyPr>
              <a:lstStyle/>
              <a:p>
                <a:r>
                  <a:rPr lang="en-US" sz="2400" dirty="0"/>
                  <a:t>Consider a memory with a capacity of 1K x 16 words . Find K and n?</a:t>
                </a:r>
              </a:p>
              <a:p>
                <a:r>
                  <a:rPr lang="en-US" sz="2400" dirty="0">
                    <a:solidFill>
                      <a:srgbClr val="FF0000"/>
                    </a:solidFill>
                  </a:rPr>
                  <a:t>Solution:</a:t>
                </a:r>
              </a:p>
              <a:p>
                <a:pPr marL="0" indent="0">
                  <a:buNone/>
                </a:pPr>
                <a:r>
                  <a:rPr lang="en-US" sz="2400" dirty="0"/>
                  <a:t>	Since Memory of 1k words =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10</m:t>
                        </m:r>
                      </m:sup>
                    </m:sSup>
                  </m:oMath>
                </a14:m>
                <a:endParaRPr lang="en-US" sz="2400" dirty="0"/>
              </a:p>
              <a:p>
                <a:pPr marL="0" indent="0">
                  <a:buNone/>
                </a:pPr>
                <a:r>
                  <a:rPr lang="en-US" sz="2400" dirty="0"/>
                  <a:t>	Therefore, K address lines = 10</a:t>
                </a:r>
              </a:p>
              <a:p>
                <a:pPr marL="0" indent="0">
                  <a:buNone/>
                </a:pPr>
                <a:r>
                  <a:rPr lang="en-US" sz="2400" dirty="0"/>
                  <a:t>	Since word = 16 bits long</a:t>
                </a:r>
              </a:p>
              <a:p>
                <a:pPr marL="0" indent="0">
                  <a:buNone/>
                </a:pPr>
                <a:r>
                  <a:rPr lang="en-US" sz="2400" dirty="0"/>
                  <a:t>	Therefore, n data lines = 16</a:t>
                </a:r>
              </a:p>
              <a:p>
                <a:pPr marL="0" indent="0">
                  <a:buNone/>
                </a:pPr>
                <a:r>
                  <a:rPr lang="en-US" sz="2400" dirty="0"/>
                  <a:t>Ex: k = 24, n = 64, memory capacity = 16 M x 8B= 128MB</a:t>
                </a:r>
              </a:p>
            </p:txBody>
          </p:sp>
        </mc:Choice>
        <mc:Fallback xmlns="">
          <p:sp>
            <p:nvSpPr>
              <p:cNvPr id="3" name="Content Placeholder 2">
                <a:extLst>
                  <a:ext uri="{FF2B5EF4-FFF2-40B4-BE49-F238E27FC236}">
                    <a16:creationId xmlns:a16="http://schemas.microsoft.com/office/drawing/2014/main" id="{9B9D23BD-99B3-4D64-835F-6292C8106F9A}"/>
                  </a:ext>
                </a:extLst>
              </p:cNvPr>
              <p:cNvSpPr>
                <a:spLocks noGrp="1" noRot="1" noChangeAspect="1" noMove="1" noResize="1" noEditPoints="1" noAdjustHandles="1" noChangeArrowheads="1" noChangeShapeType="1" noTextEdit="1"/>
              </p:cNvSpPr>
              <p:nvPr>
                <p:ph idx="1"/>
              </p:nvPr>
            </p:nvSpPr>
            <p:spPr>
              <a:blipFill>
                <a:blip r:embed="rId2"/>
                <a:stretch>
                  <a:fillRect l="-1159" t="-1961" r="-541"/>
                </a:stretch>
              </a:blipFill>
            </p:spPr>
            <p:txBody>
              <a:bodyPr/>
              <a:lstStyle/>
              <a:p>
                <a:r>
                  <a:rPr lang="en-US">
                    <a:noFill/>
                  </a:rPr>
                  <a:t> </a:t>
                </a:r>
              </a:p>
            </p:txBody>
          </p:sp>
        </mc:Fallback>
      </mc:AlternateContent>
    </p:spTree>
    <p:extLst>
      <p:ext uri="{BB962C8B-B14F-4D97-AF65-F5344CB8AC3E}">
        <p14:creationId xmlns:p14="http://schemas.microsoft.com/office/powerpoint/2010/main" val="223064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228600"/>
            <a:ext cx="8153400" cy="838200"/>
          </a:xfrm>
        </p:spPr>
        <p:txBody>
          <a:bodyPr>
            <a:normAutofit/>
          </a:bodyPr>
          <a:lstStyle/>
          <a:p>
            <a:r>
              <a:rPr lang="en-US" altLang="en-US">
                <a:solidFill>
                  <a:schemeClr val="tx1"/>
                </a:solidFill>
              </a:rPr>
              <a:t>Basic Memory Operations (continued)</a:t>
            </a:r>
          </a:p>
        </p:txBody>
      </p:sp>
      <p:sp>
        <p:nvSpPr>
          <p:cNvPr id="54275" name="Rectangle 3"/>
          <p:cNvSpPr>
            <a:spLocks noGrp="1" noChangeArrowheads="1"/>
          </p:cNvSpPr>
          <p:nvPr>
            <p:ph type="body" idx="1"/>
          </p:nvPr>
        </p:nvSpPr>
        <p:spPr>
          <a:xfrm>
            <a:off x="685800" y="1295400"/>
            <a:ext cx="7772400" cy="4724400"/>
          </a:xfrm>
        </p:spPr>
        <p:txBody>
          <a:bodyPr>
            <a:normAutofit/>
          </a:bodyPr>
          <a:lstStyle/>
          <a:p>
            <a:pPr algn="l" rtl="0">
              <a:lnSpc>
                <a:spcPct val="90000"/>
              </a:lnSpc>
            </a:pPr>
            <a:r>
              <a:rPr lang="en-US" altLang="en-US" sz="2800" u="sng" dirty="0">
                <a:solidFill>
                  <a:srgbClr val="FF0000"/>
                </a:solidFill>
                <a:latin typeface="Comic Sans MS" pitchFamily="66" charset="0"/>
              </a:rPr>
              <a:t>Read Memory</a:t>
            </a:r>
            <a:r>
              <a:rPr lang="en-US" altLang="en-US" sz="2800" dirty="0">
                <a:solidFill>
                  <a:srgbClr val="FF0000"/>
                </a:solidFill>
                <a:latin typeface="Comic Sans MS" pitchFamily="66" charset="0"/>
              </a:rPr>
              <a:t> </a:t>
            </a:r>
          </a:p>
          <a:p>
            <a:pPr marL="0" indent="0">
              <a:buNone/>
            </a:pPr>
            <a:r>
              <a:rPr lang="en-US" dirty="0"/>
              <a:t>The steps that must be taken for a read are as follows:</a:t>
            </a:r>
          </a:p>
          <a:p>
            <a:pPr marL="0" indent="0">
              <a:buNone/>
            </a:pPr>
            <a:r>
              <a:rPr lang="en-US" b="1" dirty="0"/>
              <a:t>1. </a:t>
            </a:r>
            <a:r>
              <a:rPr lang="en-US" dirty="0"/>
              <a:t>Apply the binary address of the desired word to the address lines.</a:t>
            </a:r>
          </a:p>
          <a:p>
            <a:pPr marL="0" indent="0">
              <a:buNone/>
            </a:pPr>
            <a:r>
              <a:rPr lang="en-US" b="1" dirty="0"/>
              <a:t>2. </a:t>
            </a:r>
            <a:r>
              <a:rPr lang="en-US" dirty="0"/>
              <a:t>Activate the Read input.</a:t>
            </a:r>
            <a:endParaRPr lang="en-US" altLang="en-US" u="sng" dirty="0">
              <a:solidFill>
                <a:srgbClr val="FF0000"/>
              </a:solidFill>
              <a:latin typeface="Comic Sans MS" pitchFamily="66" charset="0"/>
            </a:endParaRPr>
          </a:p>
          <a:p>
            <a:pPr algn="l" rtl="0">
              <a:lnSpc>
                <a:spcPct val="90000"/>
              </a:lnSpc>
            </a:pPr>
            <a:r>
              <a:rPr lang="en-US" altLang="en-US" sz="2800" u="sng" dirty="0">
                <a:solidFill>
                  <a:srgbClr val="FF0000"/>
                </a:solidFill>
                <a:latin typeface="Comic Sans MS" pitchFamily="66" charset="0"/>
              </a:rPr>
              <a:t>Write Memory</a:t>
            </a:r>
          </a:p>
          <a:p>
            <a:pPr marL="0" indent="0">
              <a:buNone/>
            </a:pPr>
            <a:r>
              <a:rPr lang="en-US" dirty="0"/>
              <a:t>The steps that must be taken for a write are as follows:</a:t>
            </a:r>
          </a:p>
          <a:p>
            <a:pPr marL="0" indent="0">
              <a:buNone/>
            </a:pPr>
            <a:r>
              <a:rPr lang="en-US" b="1" dirty="0"/>
              <a:t>1. </a:t>
            </a:r>
            <a:r>
              <a:rPr lang="en-US" dirty="0"/>
              <a:t>Apply the binary address of the desired word to the address lines.</a:t>
            </a:r>
          </a:p>
          <a:p>
            <a:pPr marL="0" indent="0">
              <a:buNone/>
            </a:pPr>
            <a:r>
              <a:rPr lang="en-US" b="1" dirty="0"/>
              <a:t>2. </a:t>
            </a:r>
            <a:r>
              <a:rPr lang="en-US" dirty="0"/>
              <a:t>Apply the data bits that must be stored in memory to the data input lines.</a:t>
            </a:r>
          </a:p>
          <a:p>
            <a:pPr marL="0" indent="0">
              <a:buNone/>
            </a:pPr>
            <a:r>
              <a:rPr lang="en-US" b="1" dirty="0"/>
              <a:t>3. </a:t>
            </a:r>
            <a:r>
              <a:rPr lang="en-US" dirty="0"/>
              <a:t>Activate the Write input.</a:t>
            </a:r>
            <a:endParaRPr lang="en-US" altLang="en-US" sz="2800" dirty="0">
              <a:latin typeface="Comic Sans MS" pitchFamily="66" charset="0"/>
            </a:endParaRPr>
          </a:p>
        </p:txBody>
      </p:sp>
    </p:spTree>
    <p:extLst>
      <p:ext uri="{BB962C8B-B14F-4D97-AF65-F5344CB8AC3E}">
        <p14:creationId xmlns:p14="http://schemas.microsoft.com/office/powerpoint/2010/main" val="291198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462</TotalTime>
  <Words>1599</Words>
  <Application>Microsoft Office PowerPoint</Application>
  <PresentationFormat>On-screen Show (4:3)</PresentationFormat>
  <Paragraphs>293</Paragraphs>
  <Slides>37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Swiss 721 SWA</vt:lpstr>
      <vt:lpstr>TimesTen</vt:lpstr>
      <vt:lpstr>Arial</vt:lpstr>
      <vt:lpstr>Calibri</vt:lpstr>
      <vt:lpstr>Calibri Light</vt:lpstr>
      <vt:lpstr>Cambria Math</vt:lpstr>
      <vt:lpstr>Comic Sans MS</vt:lpstr>
      <vt:lpstr>Helvetica</vt:lpstr>
      <vt:lpstr>MS Shell Dlg</vt:lpstr>
      <vt:lpstr>Symbol</vt:lpstr>
      <vt:lpstr>Times New Roman</vt:lpstr>
      <vt:lpstr>Office Theme</vt:lpstr>
      <vt:lpstr>PowerPoint Presentation</vt:lpstr>
      <vt:lpstr>Memory definitions</vt:lpstr>
      <vt:lpstr>Memory Organization</vt:lpstr>
      <vt:lpstr>Memory Performance</vt:lpstr>
      <vt:lpstr>Random-access memory (RAM) </vt:lpstr>
      <vt:lpstr>Basic Memory Operations</vt:lpstr>
      <vt:lpstr>Memory Block Diagram</vt:lpstr>
      <vt:lpstr>Example</vt:lpstr>
      <vt:lpstr>Basic Memory Operations (continued)</vt:lpstr>
      <vt:lpstr>PowerPoint Presentation</vt:lpstr>
      <vt:lpstr>Example</vt:lpstr>
      <vt:lpstr>Timing Waveforms</vt:lpstr>
      <vt:lpstr>Memory Operation Timing</vt:lpstr>
      <vt:lpstr>RAM Integrated Circuits</vt:lpstr>
      <vt:lpstr>Static RAM (SRAM) </vt:lpstr>
      <vt:lpstr>Basic SRAM Electronic Cell</vt:lpstr>
      <vt:lpstr>SRAM Model</vt:lpstr>
      <vt:lpstr>Cont.,</vt:lpstr>
      <vt:lpstr>SRAM Bit Slice Model</vt:lpstr>
      <vt:lpstr>PowerPoint Presentation</vt:lpstr>
      <vt:lpstr>2k Word  1-Bit RAM IC</vt:lpstr>
      <vt:lpstr>SRAM Design 1-Straightforward Design</vt:lpstr>
      <vt:lpstr>2- Coincident Selection Design</vt:lpstr>
      <vt:lpstr>Procedure</vt:lpstr>
      <vt:lpstr>Example</vt:lpstr>
      <vt:lpstr>PowerPoint Presentation</vt:lpstr>
      <vt:lpstr>Example</vt:lpstr>
      <vt:lpstr>Assignment</vt:lpstr>
      <vt:lpstr>Cont.,</vt:lpstr>
      <vt:lpstr>ARRAY OF SRAM ICs</vt:lpstr>
      <vt:lpstr>Procedure</vt:lpstr>
      <vt:lpstr>Cont.,</vt:lpstr>
      <vt:lpstr>Example</vt:lpstr>
      <vt:lpstr>PowerPoint Presentation</vt:lpstr>
      <vt:lpstr>PowerPoint Presentation</vt:lpstr>
      <vt:lpstr>Example</vt:lpstr>
      <vt:lpstr>Sheet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Memory</dc:title>
  <dc:creator>(R-Tech)</dc:creator>
  <cp:lastModifiedBy>Infinity</cp:lastModifiedBy>
  <cp:revision>61</cp:revision>
  <dcterms:created xsi:type="dcterms:W3CDTF">2019-09-30T18:09:36Z</dcterms:created>
  <dcterms:modified xsi:type="dcterms:W3CDTF">2025-09-29T18:32:59Z</dcterms:modified>
</cp:coreProperties>
</file>