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8" r:id="rId2"/>
    <p:sldId id="328" r:id="rId3"/>
    <p:sldId id="329" r:id="rId4"/>
    <p:sldId id="305" r:id="rId5"/>
    <p:sldId id="330" r:id="rId6"/>
    <p:sldId id="313" r:id="rId7"/>
    <p:sldId id="292" r:id="rId8"/>
    <p:sldId id="316" r:id="rId9"/>
    <p:sldId id="317" r:id="rId10"/>
    <p:sldId id="318" r:id="rId11"/>
    <p:sldId id="319" r:id="rId12"/>
    <p:sldId id="320" r:id="rId13"/>
    <p:sldId id="321" r:id="rId14"/>
    <p:sldId id="322" r:id="rId15"/>
    <p:sldId id="323" r:id="rId16"/>
    <p:sldId id="324" r:id="rId17"/>
    <p:sldId id="325" r:id="rId18"/>
    <p:sldId id="259" r:id="rId19"/>
    <p:sldId id="266" r:id="rId20"/>
    <p:sldId id="272" r:id="rId21"/>
    <p:sldId id="267" r:id="rId22"/>
    <p:sldId id="268" r:id="rId23"/>
    <p:sldId id="269" r:id="rId24"/>
    <p:sldId id="270" r:id="rId25"/>
    <p:sldId id="326" r:id="rId26"/>
    <p:sldId id="327" r:id="rId27"/>
    <p:sldId id="273" r:id="rId28"/>
    <p:sldId id="274" r:id="rId29"/>
  </p:sldIdLst>
  <p:sldSz cx="9144000" cy="6858000" type="screen4x3"/>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1230" y="60"/>
      </p:cViewPr>
      <p:guideLst/>
    </p:cSldViewPr>
  </p:slideViewPr>
  <p:notesTextViewPr>
    <p:cViewPr>
      <p:scale>
        <a:sx n="1" d="1"/>
        <a:sy n="1" d="1"/>
      </p:scale>
      <p:origin x="0" y="0"/>
    </p:cViewPr>
  </p:notesTextViewPr>
  <p:sorterViewPr>
    <p:cViewPr>
      <p:scale>
        <a:sx n="100" d="100"/>
        <a:sy n="100" d="100"/>
      </p:scale>
      <p:origin x="0" y="-80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6A89C5-F81D-42B1-A856-4FE3841296EC}" type="datetimeFigureOut">
              <a:rPr lang="en-US" smtClean="0"/>
              <a:t>10/5/2025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6B7FC5-9DA3-4F04-A217-9D005998C290}" type="slidenum">
              <a:rPr lang="en-US" smtClean="0"/>
              <a:t>‹#›</a:t>
            </a:fld>
            <a:endParaRPr lang="en-US"/>
          </a:p>
        </p:txBody>
      </p:sp>
    </p:spTree>
    <p:extLst>
      <p:ext uri="{BB962C8B-B14F-4D97-AF65-F5344CB8AC3E}">
        <p14:creationId xmlns:p14="http://schemas.microsoft.com/office/powerpoint/2010/main" val="16652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EG" dirty="0"/>
          </a:p>
        </p:txBody>
      </p:sp>
      <p:sp>
        <p:nvSpPr>
          <p:cNvPr id="4" name="Slide Number Placeholder 3"/>
          <p:cNvSpPr>
            <a:spLocks noGrp="1"/>
          </p:cNvSpPr>
          <p:nvPr>
            <p:ph type="sldNum" sz="quarter" idx="10"/>
          </p:nvPr>
        </p:nvSpPr>
        <p:spPr/>
        <p:txBody>
          <a:bodyPr/>
          <a:lstStyle/>
          <a:p>
            <a:fld id="{2C6007EE-C5D1-4C3A-8F40-9CD579847751}" type="slidenum">
              <a:rPr lang="ar-EG" smtClean="0"/>
              <a:t>17</a:t>
            </a:fld>
            <a:endParaRPr lang="ar-EG"/>
          </a:p>
        </p:txBody>
      </p:sp>
    </p:spTree>
    <p:extLst>
      <p:ext uri="{BB962C8B-B14F-4D97-AF65-F5344CB8AC3E}">
        <p14:creationId xmlns:p14="http://schemas.microsoft.com/office/powerpoint/2010/main" val="1652579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CAFDBF-C8C4-4328-8C44-7546B0C773ED}" type="datetimeFigureOut">
              <a:rPr lang="ar-EG" smtClean="0"/>
              <a:t>13/04/1447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E28CFE8-CACF-47FB-A84E-79F8148131E0}" type="slidenum">
              <a:rPr lang="ar-EG" smtClean="0"/>
              <a:t>‹#›</a:t>
            </a:fld>
            <a:endParaRPr lang="ar-EG"/>
          </a:p>
        </p:txBody>
      </p:sp>
    </p:spTree>
    <p:extLst>
      <p:ext uri="{BB962C8B-B14F-4D97-AF65-F5344CB8AC3E}">
        <p14:creationId xmlns:p14="http://schemas.microsoft.com/office/powerpoint/2010/main" val="1973900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AFDBF-C8C4-4328-8C44-7546B0C773ED}" type="datetimeFigureOut">
              <a:rPr lang="ar-EG" smtClean="0"/>
              <a:t>13/04/1447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E28CFE8-CACF-47FB-A84E-79F8148131E0}" type="slidenum">
              <a:rPr lang="ar-EG" smtClean="0"/>
              <a:t>‹#›</a:t>
            </a:fld>
            <a:endParaRPr lang="ar-EG"/>
          </a:p>
        </p:txBody>
      </p:sp>
    </p:spTree>
    <p:extLst>
      <p:ext uri="{BB962C8B-B14F-4D97-AF65-F5344CB8AC3E}">
        <p14:creationId xmlns:p14="http://schemas.microsoft.com/office/powerpoint/2010/main" val="2662134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AFDBF-C8C4-4328-8C44-7546B0C773ED}" type="datetimeFigureOut">
              <a:rPr lang="ar-EG" smtClean="0"/>
              <a:t>13/04/1447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E28CFE8-CACF-47FB-A84E-79F8148131E0}" type="slidenum">
              <a:rPr lang="ar-EG" smtClean="0"/>
              <a:t>‹#›</a:t>
            </a:fld>
            <a:endParaRPr lang="ar-EG"/>
          </a:p>
        </p:txBody>
      </p:sp>
    </p:spTree>
    <p:extLst>
      <p:ext uri="{BB962C8B-B14F-4D97-AF65-F5344CB8AC3E}">
        <p14:creationId xmlns:p14="http://schemas.microsoft.com/office/powerpoint/2010/main" val="309685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CAFDBF-C8C4-4328-8C44-7546B0C773ED}" type="datetimeFigureOut">
              <a:rPr lang="ar-EG" smtClean="0"/>
              <a:t>13/04/1447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E28CFE8-CACF-47FB-A84E-79F8148131E0}" type="slidenum">
              <a:rPr lang="ar-EG" smtClean="0"/>
              <a:t>‹#›</a:t>
            </a:fld>
            <a:endParaRPr lang="ar-EG"/>
          </a:p>
        </p:txBody>
      </p:sp>
    </p:spTree>
    <p:extLst>
      <p:ext uri="{BB962C8B-B14F-4D97-AF65-F5344CB8AC3E}">
        <p14:creationId xmlns:p14="http://schemas.microsoft.com/office/powerpoint/2010/main" val="4256121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CAFDBF-C8C4-4328-8C44-7546B0C773ED}" type="datetimeFigureOut">
              <a:rPr lang="ar-EG" smtClean="0"/>
              <a:t>13/04/1447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8E28CFE8-CACF-47FB-A84E-79F8148131E0}" type="slidenum">
              <a:rPr lang="ar-EG" smtClean="0"/>
              <a:t>‹#›</a:t>
            </a:fld>
            <a:endParaRPr lang="ar-EG"/>
          </a:p>
        </p:txBody>
      </p:sp>
    </p:spTree>
    <p:extLst>
      <p:ext uri="{BB962C8B-B14F-4D97-AF65-F5344CB8AC3E}">
        <p14:creationId xmlns:p14="http://schemas.microsoft.com/office/powerpoint/2010/main" val="332193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CAFDBF-C8C4-4328-8C44-7546B0C773ED}" type="datetimeFigureOut">
              <a:rPr lang="ar-EG" smtClean="0"/>
              <a:t>13/04/1447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8E28CFE8-CACF-47FB-A84E-79F8148131E0}" type="slidenum">
              <a:rPr lang="ar-EG" smtClean="0"/>
              <a:t>‹#›</a:t>
            </a:fld>
            <a:endParaRPr lang="ar-EG"/>
          </a:p>
        </p:txBody>
      </p:sp>
    </p:spTree>
    <p:extLst>
      <p:ext uri="{BB962C8B-B14F-4D97-AF65-F5344CB8AC3E}">
        <p14:creationId xmlns:p14="http://schemas.microsoft.com/office/powerpoint/2010/main" val="238489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CAFDBF-C8C4-4328-8C44-7546B0C773ED}" type="datetimeFigureOut">
              <a:rPr lang="ar-EG" smtClean="0"/>
              <a:t>13/04/1447</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8E28CFE8-CACF-47FB-A84E-79F8148131E0}" type="slidenum">
              <a:rPr lang="ar-EG" smtClean="0"/>
              <a:t>‹#›</a:t>
            </a:fld>
            <a:endParaRPr lang="ar-EG"/>
          </a:p>
        </p:txBody>
      </p:sp>
    </p:spTree>
    <p:extLst>
      <p:ext uri="{BB962C8B-B14F-4D97-AF65-F5344CB8AC3E}">
        <p14:creationId xmlns:p14="http://schemas.microsoft.com/office/powerpoint/2010/main" val="819137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CAFDBF-C8C4-4328-8C44-7546B0C773ED}" type="datetimeFigureOut">
              <a:rPr lang="ar-EG" smtClean="0"/>
              <a:t>13/04/1447</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8E28CFE8-CACF-47FB-A84E-79F8148131E0}" type="slidenum">
              <a:rPr lang="ar-EG" smtClean="0"/>
              <a:t>‹#›</a:t>
            </a:fld>
            <a:endParaRPr lang="ar-EG"/>
          </a:p>
        </p:txBody>
      </p:sp>
    </p:spTree>
    <p:extLst>
      <p:ext uri="{BB962C8B-B14F-4D97-AF65-F5344CB8AC3E}">
        <p14:creationId xmlns:p14="http://schemas.microsoft.com/office/powerpoint/2010/main" val="115238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CAFDBF-C8C4-4328-8C44-7546B0C773ED}" type="datetimeFigureOut">
              <a:rPr lang="ar-EG" smtClean="0"/>
              <a:t>13/04/1447</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8E28CFE8-CACF-47FB-A84E-79F8148131E0}" type="slidenum">
              <a:rPr lang="ar-EG" smtClean="0"/>
              <a:t>‹#›</a:t>
            </a:fld>
            <a:endParaRPr lang="ar-EG"/>
          </a:p>
        </p:txBody>
      </p:sp>
    </p:spTree>
    <p:extLst>
      <p:ext uri="{BB962C8B-B14F-4D97-AF65-F5344CB8AC3E}">
        <p14:creationId xmlns:p14="http://schemas.microsoft.com/office/powerpoint/2010/main" val="8256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CAFDBF-C8C4-4328-8C44-7546B0C773ED}" type="datetimeFigureOut">
              <a:rPr lang="ar-EG" smtClean="0"/>
              <a:t>13/04/1447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8E28CFE8-CACF-47FB-A84E-79F8148131E0}" type="slidenum">
              <a:rPr lang="ar-EG" smtClean="0"/>
              <a:t>‹#›</a:t>
            </a:fld>
            <a:endParaRPr lang="ar-EG"/>
          </a:p>
        </p:txBody>
      </p:sp>
    </p:spTree>
    <p:extLst>
      <p:ext uri="{BB962C8B-B14F-4D97-AF65-F5344CB8AC3E}">
        <p14:creationId xmlns:p14="http://schemas.microsoft.com/office/powerpoint/2010/main" val="2364492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CAFDBF-C8C4-4328-8C44-7546B0C773ED}" type="datetimeFigureOut">
              <a:rPr lang="ar-EG" smtClean="0"/>
              <a:t>13/04/1447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8E28CFE8-CACF-47FB-A84E-79F8148131E0}" type="slidenum">
              <a:rPr lang="ar-EG" smtClean="0"/>
              <a:t>‹#›</a:t>
            </a:fld>
            <a:endParaRPr lang="ar-EG"/>
          </a:p>
        </p:txBody>
      </p:sp>
    </p:spTree>
    <p:extLst>
      <p:ext uri="{BB962C8B-B14F-4D97-AF65-F5344CB8AC3E}">
        <p14:creationId xmlns:p14="http://schemas.microsoft.com/office/powerpoint/2010/main" val="2316552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AFDBF-C8C4-4328-8C44-7546B0C773ED}" type="datetimeFigureOut">
              <a:rPr lang="ar-EG" smtClean="0"/>
              <a:t>13/04/1447</a:t>
            </a:fld>
            <a:endParaRPr lang="ar-EG"/>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28CFE8-CACF-47FB-A84E-79F8148131E0}" type="slidenum">
              <a:rPr lang="ar-EG" smtClean="0"/>
              <a:t>‹#›</a:t>
            </a:fld>
            <a:endParaRPr lang="ar-EG"/>
          </a:p>
        </p:txBody>
      </p:sp>
    </p:spTree>
    <p:extLst>
      <p:ext uri="{BB962C8B-B14F-4D97-AF65-F5344CB8AC3E}">
        <p14:creationId xmlns:p14="http://schemas.microsoft.com/office/powerpoint/2010/main" val="40052656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3</a:t>
            </a:r>
            <a:r>
              <a:rPr lang="ar-EG" dirty="0"/>
              <a:t/>
            </a:r>
            <a:br>
              <a:rPr lang="ar-EG" dirty="0"/>
            </a:br>
            <a:endParaRPr lang="ar-EG" dirty="0"/>
          </a:p>
        </p:txBody>
      </p:sp>
      <p:sp>
        <p:nvSpPr>
          <p:cNvPr id="3" name="Subtitle 2"/>
          <p:cNvSpPr>
            <a:spLocks noGrp="1"/>
          </p:cNvSpPr>
          <p:nvPr>
            <p:ph type="subTitle" idx="1"/>
          </p:nvPr>
        </p:nvSpPr>
        <p:spPr/>
        <p:txBody>
          <a:bodyPr>
            <a:normAutofit/>
          </a:bodyPr>
          <a:lstStyle/>
          <a:p>
            <a:pPr marL="342900" indent="-342900" rtl="0">
              <a:buFont typeface="Arial" panose="020B0604020202020204" pitchFamily="34" charset="0"/>
              <a:buChar char="•"/>
            </a:pPr>
            <a:r>
              <a:rPr lang="en-US" sz="3200" b="1" dirty="0">
                <a:solidFill>
                  <a:srgbClr val="FF0000"/>
                </a:solidFill>
              </a:rPr>
              <a:t>Dynamic RAM (DRAM)</a:t>
            </a:r>
          </a:p>
          <a:p>
            <a:pPr marL="342900" indent="-342900" rtl="0">
              <a:buFont typeface="Arial" panose="020B0604020202020204" pitchFamily="34" charset="0"/>
              <a:buChar char="•"/>
            </a:pPr>
            <a:r>
              <a:rPr lang="en-US" sz="3200" b="1" dirty="0">
                <a:solidFill>
                  <a:srgbClr val="FF0000"/>
                </a:solidFill>
              </a:rPr>
              <a:t>Memory Refreshment</a:t>
            </a:r>
          </a:p>
        </p:txBody>
      </p:sp>
    </p:spTree>
    <p:extLst>
      <p:ext uri="{BB962C8B-B14F-4D97-AF65-F5344CB8AC3E}">
        <p14:creationId xmlns:p14="http://schemas.microsoft.com/office/powerpoint/2010/main" val="50375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1" dirty="0"/>
              <a:t>Cont.,</a:t>
            </a:r>
            <a:endParaRPr lang="ar-EG" b="1" dirty="0"/>
          </a:p>
        </p:txBody>
      </p:sp>
      <p:sp>
        <p:nvSpPr>
          <p:cNvPr id="3" name="Content Placeholder 2"/>
          <p:cNvSpPr>
            <a:spLocks noGrp="1"/>
          </p:cNvSpPr>
          <p:nvPr>
            <p:ph idx="1"/>
          </p:nvPr>
        </p:nvSpPr>
        <p:spPr/>
        <p:txBody>
          <a:bodyPr>
            <a:normAutofit/>
          </a:bodyPr>
          <a:lstStyle/>
          <a:p>
            <a:pPr algn="l" rtl="0"/>
            <a:r>
              <a:rPr lang="en-US" dirty="0"/>
              <a:t>This can be done since the row address, which performs the row selection, is actually needed before the column address, which reads out the data from the row selected.</a:t>
            </a:r>
          </a:p>
          <a:p>
            <a:pPr algn="l" rtl="0"/>
            <a:r>
              <a:rPr lang="en-US" dirty="0"/>
              <a:t>In order to hold the row address throughout the read or write cycle, it is stored in a register. </a:t>
            </a:r>
          </a:p>
          <a:p>
            <a:pPr algn="l" rtl="0"/>
            <a:r>
              <a:rPr lang="en-US" dirty="0"/>
              <a:t>The column address is also stored in a register.</a:t>
            </a:r>
            <a:endParaRPr lang="ar-EG" sz="2800" dirty="0"/>
          </a:p>
          <a:p>
            <a:pPr algn="l" rtl="0"/>
            <a:endParaRPr lang="ar-EG" dirty="0"/>
          </a:p>
        </p:txBody>
      </p:sp>
    </p:spTree>
    <p:extLst>
      <p:ext uri="{BB962C8B-B14F-4D97-AF65-F5344CB8AC3E}">
        <p14:creationId xmlns:p14="http://schemas.microsoft.com/office/powerpoint/2010/main" val="3148543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1" dirty="0"/>
              <a:t>Control signals</a:t>
            </a:r>
            <a:endParaRPr lang="ar-EG"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lgn="l" rtl="0"/>
                <a:r>
                  <a:rPr lang="en-US" dirty="0"/>
                  <a:t>The load signal for the row address register is  ( Row Address Strobe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𝑅𝐴𝑆</m:t>
                        </m:r>
                      </m:e>
                      <m:sup>
                        <m:r>
                          <a:rPr lang="en-US" b="0" i="1" smtClean="0">
                            <a:latin typeface="Cambria Math" panose="02040503050406030204" pitchFamily="18" charset="0"/>
                          </a:rPr>
                          <m:t>−</m:t>
                        </m:r>
                      </m:sup>
                    </m:sSup>
                  </m:oMath>
                </a14:m>
                <a:r>
                  <a:rPr lang="en-US" dirty="0"/>
                  <a:t>), and for the column addresses is (Column address strobe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𝐶𝐴𝑆</m:t>
                        </m:r>
                      </m:e>
                      <m:sup>
                        <m:r>
                          <a:rPr lang="en-US" i="1">
                            <a:latin typeface="Cambria Math" panose="02040503050406030204" pitchFamily="18" charset="0"/>
                          </a:rPr>
                          <m:t>−</m:t>
                        </m:r>
                      </m:sup>
                    </m:sSup>
                  </m:oMath>
                </a14:m>
                <a:r>
                  <a:rPr lang="en-US" dirty="0"/>
                  <a:t>).</a:t>
                </a:r>
              </a:p>
              <a:p>
                <a:pPr algn="l" rtl="0"/>
                <a:r>
                  <a:rPr lang="en-US" dirty="0"/>
                  <a:t>R/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𝑊</m:t>
                        </m:r>
                      </m:e>
                      <m:sup>
                        <m:r>
                          <a:rPr lang="en-US" i="1">
                            <a:latin typeface="Cambria Math" panose="02040503050406030204" pitchFamily="18" charset="0"/>
                          </a:rPr>
                          <m:t>−</m:t>
                        </m:r>
                      </m:sup>
                    </m:sSup>
                  </m:oMath>
                </a14:m>
                <a:r>
                  <a:rPr lang="en-US" dirty="0"/>
                  <a:t>and Output enable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𝑂𝐸</m:t>
                        </m:r>
                      </m:e>
                      <m:sup>
                        <m:r>
                          <a:rPr lang="en-US" i="1">
                            <a:latin typeface="Cambria Math" panose="02040503050406030204" pitchFamily="18" charset="0"/>
                          </a:rPr>
                          <m:t>−</m:t>
                        </m:r>
                      </m:sup>
                    </m:sSup>
                  </m:oMath>
                </a14:m>
                <a:r>
                  <a:rPr lang="en-US" dirty="0"/>
                  <a:t>). </a:t>
                </a:r>
              </a:p>
              <a:p>
                <a:pPr algn="l" rtl="0"/>
                <a:r>
                  <a:rPr lang="en-US" dirty="0"/>
                  <a:t>Note that this design uses signals active at the LOW (0) level.</a:t>
                </a:r>
              </a:p>
              <a:p>
                <a:pPr algn="l" rtl="0"/>
                <a:endParaRPr lang="en-US" dirty="0"/>
              </a:p>
              <a:p>
                <a:pPr algn="l" rtl="0"/>
                <a:endParaRPr lang="ar-E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91" t="-2241" r="-1855"/>
                </a:stretch>
              </a:blipFill>
            </p:spPr>
            <p:txBody>
              <a:bodyPr/>
              <a:lstStyle/>
              <a:p>
                <a:r>
                  <a:rPr lang="en-US">
                    <a:noFill/>
                  </a:rPr>
                  <a:t> </a:t>
                </a:r>
              </a:p>
            </p:txBody>
          </p:sp>
        </mc:Fallback>
      </mc:AlternateContent>
    </p:spTree>
    <p:extLst>
      <p:ext uri="{BB962C8B-B14F-4D97-AF65-F5344CB8AC3E}">
        <p14:creationId xmlns:p14="http://schemas.microsoft.com/office/powerpoint/2010/main" val="353904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sz="3600" b="1" dirty="0"/>
              <a:t>Handle Row Address</a:t>
            </a:r>
            <a:endParaRPr lang="ar-EG" sz="3600" b="1" dirty="0"/>
          </a:p>
        </p:txBody>
      </p:sp>
      <p:sp>
        <p:nvSpPr>
          <p:cNvPr id="3" name="Content Placeholder 2"/>
          <p:cNvSpPr>
            <a:spLocks noGrp="1"/>
          </p:cNvSpPr>
          <p:nvPr>
            <p:ph idx="1"/>
          </p:nvPr>
        </p:nvSpPr>
        <p:spPr/>
        <p:txBody>
          <a:bodyPr/>
          <a:lstStyle/>
          <a:p>
            <a:pPr algn="l" rtl="0"/>
            <a:r>
              <a:rPr lang="en-US" dirty="0" smtClean="0"/>
              <a:t>The </a:t>
            </a:r>
            <a:r>
              <a:rPr lang="en-US" dirty="0"/>
              <a:t>row address is applied to the </a:t>
            </a:r>
            <a:r>
              <a:rPr lang="en-US" dirty="0" smtClean="0"/>
              <a:t>address </a:t>
            </a:r>
            <a:r>
              <a:rPr lang="en-US" dirty="0"/>
              <a:t>inputs</a:t>
            </a:r>
            <a:r>
              <a:rPr lang="en-US" dirty="0" smtClean="0"/>
              <a:t>.</a:t>
            </a:r>
          </a:p>
          <a:p>
            <a:pPr algn="l" rtl="0"/>
            <a:r>
              <a:rPr lang="en-US" dirty="0" smtClean="0"/>
              <a:t>RAS </a:t>
            </a:r>
            <a:r>
              <a:rPr lang="en-US" dirty="0"/>
              <a:t>changes from 1 to 0,</a:t>
            </a:r>
          </a:p>
          <a:p>
            <a:pPr algn="l" rtl="0"/>
            <a:r>
              <a:rPr lang="en-US" dirty="0" smtClean="0"/>
              <a:t>loading </a:t>
            </a:r>
            <a:r>
              <a:rPr lang="en-US" dirty="0"/>
              <a:t>the row address into the row </a:t>
            </a:r>
            <a:r>
              <a:rPr lang="en-US" dirty="0" smtClean="0"/>
              <a:t>address </a:t>
            </a:r>
            <a:r>
              <a:rPr lang="en-US" dirty="0"/>
              <a:t>register. </a:t>
            </a:r>
          </a:p>
          <a:p>
            <a:pPr algn="l" rtl="0"/>
            <a:r>
              <a:rPr lang="en-US" dirty="0" smtClean="0"/>
              <a:t>This </a:t>
            </a:r>
            <a:r>
              <a:rPr lang="en-US" dirty="0"/>
              <a:t>address is applied to the row </a:t>
            </a:r>
            <a:r>
              <a:rPr lang="en-US" dirty="0" smtClean="0"/>
              <a:t>address </a:t>
            </a:r>
            <a:r>
              <a:rPr lang="en-US" dirty="0"/>
              <a:t>decoder and selects a row of </a:t>
            </a:r>
            <a:r>
              <a:rPr lang="en-US" dirty="0" smtClean="0"/>
              <a:t>DRAM </a:t>
            </a:r>
            <a:r>
              <a:rPr lang="en-US" dirty="0"/>
              <a:t>cells.</a:t>
            </a:r>
            <a:endParaRPr lang="ar-EG" dirty="0"/>
          </a:p>
        </p:txBody>
      </p:sp>
    </p:spTree>
    <p:extLst>
      <p:ext uri="{BB962C8B-B14F-4D97-AF65-F5344CB8AC3E}">
        <p14:creationId xmlns:p14="http://schemas.microsoft.com/office/powerpoint/2010/main" val="1128865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sz="3600" b="1" dirty="0"/>
              <a:t>Handle Column Address</a:t>
            </a:r>
            <a:endParaRPr lang="ar-EG" sz="3600" b="1" dirty="0"/>
          </a:p>
        </p:txBody>
      </p:sp>
      <p:sp>
        <p:nvSpPr>
          <p:cNvPr id="3" name="Content Placeholder 2"/>
          <p:cNvSpPr>
            <a:spLocks noGrp="1"/>
          </p:cNvSpPr>
          <p:nvPr>
            <p:ph idx="1"/>
          </p:nvPr>
        </p:nvSpPr>
        <p:spPr/>
        <p:txBody>
          <a:bodyPr>
            <a:normAutofit/>
          </a:bodyPr>
          <a:lstStyle/>
          <a:p>
            <a:pPr algn="l" rtl="0"/>
            <a:r>
              <a:rPr lang="en-US" dirty="0" smtClean="0"/>
              <a:t>The </a:t>
            </a:r>
            <a:r>
              <a:rPr lang="en-US" dirty="0"/>
              <a:t>column address is applied,</a:t>
            </a:r>
          </a:p>
          <a:p>
            <a:pPr algn="l" rtl="0"/>
            <a:r>
              <a:rPr lang="en-US" dirty="0" smtClean="0"/>
              <a:t>Then </a:t>
            </a:r>
            <a:r>
              <a:rPr lang="en-US" dirty="0"/>
              <a:t>CAS changes from 1 to 0, </a:t>
            </a:r>
            <a:r>
              <a:rPr lang="en-US" dirty="0" smtClean="0"/>
              <a:t>loading </a:t>
            </a:r>
            <a:r>
              <a:rPr lang="en-US" dirty="0"/>
              <a:t>the column address into the 	column address register. </a:t>
            </a:r>
          </a:p>
          <a:p>
            <a:pPr algn="l" rtl="0"/>
            <a:r>
              <a:rPr lang="en-US" dirty="0" smtClean="0"/>
              <a:t>This </a:t>
            </a:r>
            <a:r>
              <a:rPr lang="en-US" dirty="0"/>
              <a:t>address is applied to the column </a:t>
            </a:r>
            <a:r>
              <a:rPr lang="en-US" dirty="0" smtClean="0"/>
              <a:t>address </a:t>
            </a:r>
            <a:r>
              <a:rPr lang="en-US" dirty="0"/>
              <a:t>decoder, which selects a set of </a:t>
            </a:r>
            <a:r>
              <a:rPr lang="en-US" dirty="0" smtClean="0"/>
              <a:t>columns </a:t>
            </a:r>
            <a:r>
              <a:rPr lang="en-US" dirty="0"/>
              <a:t>of the RAM array of size equal to </a:t>
            </a:r>
            <a:r>
              <a:rPr lang="en-US" dirty="0" smtClean="0"/>
              <a:t>the </a:t>
            </a:r>
            <a:r>
              <a:rPr lang="en-US" dirty="0"/>
              <a:t>number of RAM data bits.</a:t>
            </a:r>
            <a:endParaRPr lang="ar-EG" dirty="0"/>
          </a:p>
        </p:txBody>
      </p:sp>
    </p:spTree>
    <p:extLst>
      <p:ext uri="{BB962C8B-B14F-4D97-AF65-F5344CB8AC3E}">
        <p14:creationId xmlns:p14="http://schemas.microsoft.com/office/powerpoint/2010/main" val="504749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1" dirty="0"/>
              <a:t>For Write Operation</a:t>
            </a:r>
            <a:endParaRPr lang="ar-EG"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l" rtl="0"/>
                <a:r>
                  <a:rPr lang="en-US" sz="2400" dirty="0"/>
                  <a:t>The input data with R/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𝑊</m:t>
                        </m:r>
                      </m:e>
                      <m:sup>
                        <m:r>
                          <a:rPr lang="en-US" sz="2400" i="1">
                            <a:latin typeface="Cambria Math" panose="02040503050406030204" pitchFamily="18" charset="0"/>
                          </a:rPr>
                          <m:t>−</m:t>
                        </m:r>
                      </m:sup>
                    </m:sSup>
                  </m:oMath>
                </a14:m>
                <a:r>
                  <a:rPr lang="en-US" sz="2400" dirty="0"/>
                  <a:t> = 0 is applied over a time interval similar to that for the column address.</a:t>
                </a:r>
              </a:p>
              <a:p>
                <a:pPr algn="l" rtl="0"/>
                <a:r>
                  <a:rPr lang="en-US" sz="2400" dirty="0" smtClean="0"/>
                  <a:t>The </a:t>
                </a:r>
                <a:r>
                  <a:rPr lang="en-US" sz="2400" dirty="0"/>
                  <a:t>data bits are applied to the set of bit lines selected by the column address decoder, which in turn apply the values to the DRAM cells in the selected row, writing the new data into the cells.</a:t>
                </a:r>
              </a:p>
              <a:p>
                <a:pPr algn="l" rtl="0"/>
                <a:r>
                  <a:rPr lang="en-US" sz="2400" dirty="0" smtClean="0"/>
                  <a:t>When </a:t>
                </a:r>
                <a:r>
                  <a:rPr lang="en-US" sz="2400" dirty="0"/>
                  <a:t>CAS and RAS return to 1, the write cycle is complete and the DRAM cells store newly written data.</a:t>
                </a:r>
              </a:p>
              <a:p>
                <a:pPr algn="l" rtl="0"/>
                <a:r>
                  <a:rPr lang="en-US" sz="2400" dirty="0" smtClean="0"/>
                  <a:t>Note </a:t>
                </a:r>
                <a:r>
                  <a:rPr lang="en-US" sz="2400" dirty="0"/>
                  <a:t>that the stored data in all of the other cells in the addressed row has been restored.</a:t>
                </a:r>
                <a:endParaRPr lang="ar-EG"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05" t="-1961" r="-464"/>
                </a:stretch>
              </a:blipFill>
            </p:spPr>
            <p:txBody>
              <a:bodyPr/>
              <a:lstStyle/>
              <a:p>
                <a:r>
                  <a:rPr lang="en-US">
                    <a:noFill/>
                  </a:rPr>
                  <a:t> </a:t>
                </a:r>
              </a:p>
            </p:txBody>
          </p:sp>
        </mc:Fallback>
      </mc:AlternateContent>
    </p:spTree>
    <p:extLst>
      <p:ext uri="{BB962C8B-B14F-4D97-AF65-F5344CB8AC3E}">
        <p14:creationId xmlns:p14="http://schemas.microsoft.com/office/powerpoint/2010/main" val="1261911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1560" y="692696"/>
            <a:ext cx="7776864" cy="5760640"/>
          </a:xfrm>
          <a:prstGeom prst="rect">
            <a:avLst/>
          </a:prstGeom>
        </p:spPr>
      </p:pic>
    </p:spTree>
    <p:extLst>
      <p:ext uri="{BB962C8B-B14F-4D97-AF65-F5344CB8AC3E}">
        <p14:creationId xmlns:p14="http://schemas.microsoft.com/office/powerpoint/2010/main" val="365065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sz="3600" b="1" dirty="0"/>
              <a:t>For READ Operation</a:t>
            </a:r>
            <a:endParaRPr lang="ar-EG" sz="36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l" rtl="0"/>
                <a:r>
                  <a:rPr lang="en-US" sz="2400" dirty="0"/>
                  <a:t>The input data with R/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𝑊</m:t>
                        </m:r>
                      </m:e>
                      <m:sup>
                        <m:r>
                          <a:rPr lang="en-US" sz="2400" i="1">
                            <a:latin typeface="Cambria Math" panose="02040503050406030204" pitchFamily="18" charset="0"/>
                          </a:rPr>
                          <m:t>−</m:t>
                        </m:r>
                      </m:sup>
                    </m:sSup>
                  </m:oMath>
                </a14:m>
                <a:r>
                  <a:rPr lang="en-US" sz="2400" dirty="0"/>
                  <a:t> = ‘1’ is applied over a time interval similar to that for the column address.</a:t>
                </a:r>
              </a:p>
              <a:p>
                <a:pPr algn="l" rtl="0"/>
                <a:r>
                  <a:rPr lang="en-US" sz="2400" dirty="0"/>
                  <a:t>Data values in the DRAM cells in the selected row are applied to the bit lines and sensed by the sense amplifiers.</a:t>
                </a:r>
              </a:p>
              <a:p>
                <a:pPr algn="l" rtl="0"/>
                <a:r>
                  <a:rPr lang="en-US" sz="2400" dirty="0"/>
                  <a:t>The column address selects the values to be sent to the data output, which is enable by the OE.</a:t>
                </a:r>
              </a:p>
              <a:p>
                <a:pPr algn="l" rtl="0"/>
                <a:r>
                  <a:rPr lang="en-US" sz="2400" dirty="0"/>
                  <a:t>During the READ operation, all values in the addressed row are restored. </a:t>
                </a:r>
              </a:p>
              <a:p>
                <a:pPr algn="l" rtl="0"/>
                <a:endParaRPr lang="ar-EG"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05" t="-1961" r="-1855"/>
                </a:stretch>
              </a:blipFill>
            </p:spPr>
            <p:txBody>
              <a:bodyPr/>
              <a:lstStyle/>
              <a:p>
                <a:r>
                  <a:rPr lang="en-US">
                    <a:noFill/>
                  </a:rPr>
                  <a:t> </a:t>
                </a:r>
              </a:p>
            </p:txBody>
          </p:sp>
        </mc:Fallback>
      </mc:AlternateContent>
    </p:spTree>
    <p:extLst>
      <p:ext uri="{BB962C8B-B14F-4D97-AF65-F5344CB8AC3E}">
        <p14:creationId xmlns:p14="http://schemas.microsoft.com/office/powerpoint/2010/main" val="208861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Freeform 9"/>
          <p:cNvSpPr>
            <a:spLocks/>
          </p:cNvSpPr>
          <p:nvPr/>
        </p:nvSpPr>
        <p:spPr bwMode="auto">
          <a:xfrm>
            <a:off x="4689475" y="2330450"/>
            <a:ext cx="3792538" cy="376238"/>
          </a:xfrm>
          <a:custGeom>
            <a:avLst/>
            <a:gdLst>
              <a:gd name="T0" fmla="*/ 2147483647 w 2389"/>
              <a:gd name="T1" fmla="*/ 2147483647 h 237"/>
              <a:gd name="T2" fmla="*/ 2147483647 w 2389"/>
              <a:gd name="T3" fmla="*/ 2147483647 h 237"/>
              <a:gd name="T4" fmla="*/ 0 w 2389"/>
              <a:gd name="T5" fmla="*/ 2147483647 h 237"/>
              <a:gd name="T6" fmla="*/ 2147483647 w 2389"/>
              <a:gd name="T7" fmla="*/ 0 h 237"/>
              <a:gd name="T8" fmla="*/ 2147483647 w 2389"/>
              <a:gd name="T9" fmla="*/ 0 h 237"/>
              <a:gd name="T10" fmla="*/ 2147483647 w 2389"/>
              <a:gd name="T11" fmla="*/ 2147483647 h 2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89" h="237">
                <a:moveTo>
                  <a:pt x="2389" y="237"/>
                </a:moveTo>
                <a:lnTo>
                  <a:pt x="57" y="237"/>
                </a:lnTo>
                <a:lnTo>
                  <a:pt x="0" y="111"/>
                </a:lnTo>
                <a:lnTo>
                  <a:pt x="54" y="0"/>
                </a:lnTo>
                <a:lnTo>
                  <a:pt x="2389" y="0"/>
                </a:lnTo>
                <a:lnTo>
                  <a:pt x="2389" y="237"/>
                </a:lnTo>
                <a:close/>
              </a:path>
            </a:pathLst>
          </a:custGeom>
          <a:solidFill>
            <a:schemeClr val="hlink"/>
          </a:solidFill>
          <a:ln w="11113" cap="flat">
            <a:solidFill>
              <a:srgbClr val="000000"/>
            </a:solidFill>
            <a:prstDash val="solid"/>
            <a:miter lim="800000"/>
            <a:headEnd/>
            <a:tailEnd/>
          </a:ln>
        </p:spPr>
        <p:txBody>
          <a:bodyPr/>
          <a:lstStyle/>
          <a:p>
            <a:endParaRPr lang="ar-EG"/>
          </a:p>
        </p:txBody>
      </p:sp>
      <p:sp>
        <p:nvSpPr>
          <p:cNvPr id="70660" name="Rectangle 2"/>
          <p:cNvSpPr>
            <a:spLocks noGrp="1" noChangeArrowheads="1"/>
          </p:cNvSpPr>
          <p:nvPr>
            <p:ph type="title"/>
          </p:nvPr>
        </p:nvSpPr>
        <p:spPr/>
        <p:txBody>
          <a:bodyPr/>
          <a:lstStyle/>
          <a:p>
            <a:r>
              <a:rPr lang="en-US" altLang="en-US"/>
              <a:t>Dynamic RAM Read Timing </a:t>
            </a:r>
          </a:p>
        </p:txBody>
      </p:sp>
      <p:sp>
        <p:nvSpPr>
          <p:cNvPr id="70661" name="Rectangle 5"/>
          <p:cNvSpPr>
            <a:spLocks noChangeArrowheads="1"/>
          </p:cNvSpPr>
          <p:nvPr/>
        </p:nvSpPr>
        <p:spPr bwMode="auto">
          <a:xfrm>
            <a:off x="4122738" y="6288088"/>
            <a:ext cx="8159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Read cycle</a:t>
            </a:r>
            <a:endParaRPr lang="en-US" altLang="en-US"/>
          </a:p>
        </p:txBody>
      </p:sp>
      <p:sp>
        <p:nvSpPr>
          <p:cNvPr id="70662" name="Freeform 6"/>
          <p:cNvSpPr>
            <a:spLocks/>
          </p:cNvSpPr>
          <p:nvPr/>
        </p:nvSpPr>
        <p:spPr bwMode="auto">
          <a:xfrm>
            <a:off x="1304925" y="1716088"/>
            <a:ext cx="7165975" cy="317500"/>
          </a:xfrm>
          <a:custGeom>
            <a:avLst/>
            <a:gdLst>
              <a:gd name="T0" fmla="*/ 0 w 4514"/>
              <a:gd name="T1" fmla="*/ 2147483647 h 200"/>
              <a:gd name="T2" fmla="*/ 2147483647 w 4514"/>
              <a:gd name="T3" fmla="*/ 2147483647 h 200"/>
              <a:gd name="T4" fmla="*/ 2147483647 w 4514"/>
              <a:gd name="T5" fmla="*/ 0 h 200"/>
              <a:gd name="T6" fmla="*/ 2147483647 w 4514"/>
              <a:gd name="T7" fmla="*/ 0 h 200"/>
              <a:gd name="T8" fmla="*/ 2147483647 w 4514"/>
              <a:gd name="T9" fmla="*/ 2147483647 h 200"/>
              <a:gd name="T10" fmla="*/ 2147483647 w 4514"/>
              <a:gd name="T11" fmla="*/ 2147483647 h 200"/>
              <a:gd name="T12" fmla="*/ 2147483647 w 4514"/>
              <a:gd name="T13" fmla="*/ 0 h 200"/>
              <a:gd name="T14" fmla="*/ 2147483647 w 4514"/>
              <a:gd name="T15" fmla="*/ 0 h 200"/>
              <a:gd name="T16" fmla="*/ 2147483647 w 4514"/>
              <a:gd name="T17" fmla="*/ 2147483647 h 200"/>
              <a:gd name="T18" fmla="*/ 2147483647 w 4514"/>
              <a:gd name="T19" fmla="*/ 2147483647 h 200"/>
              <a:gd name="T20" fmla="*/ 2147483647 w 4514"/>
              <a:gd name="T21" fmla="*/ 0 h 200"/>
              <a:gd name="T22" fmla="*/ 2147483647 w 4514"/>
              <a:gd name="T23" fmla="*/ 0 h 200"/>
              <a:gd name="T24" fmla="*/ 2147483647 w 4514"/>
              <a:gd name="T25" fmla="*/ 2147483647 h 200"/>
              <a:gd name="T26" fmla="*/ 2147483647 w 4514"/>
              <a:gd name="T27" fmla="*/ 2147483647 h 200"/>
              <a:gd name="T28" fmla="*/ 2147483647 w 4514"/>
              <a:gd name="T29" fmla="*/ 0 h 200"/>
              <a:gd name="T30" fmla="*/ 2147483647 w 4514"/>
              <a:gd name="T31" fmla="*/ 0 h 200"/>
              <a:gd name="T32" fmla="*/ 2147483647 w 4514"/>
              <a:gd name="T33" fmla="*/ 2147483647 h 200"/>
              <a:gd name="T34" fmla="*/ 2147483647 w 4514"/>
              <a:gd name="T35" fmla="*/ 2147483647 h 200"/>
              <a:gd name="T36" fmla="*/ 2147483647 w 4514"/>
              <a:gd name="T37" fmla="*/ 0 h 200"/>
              <a:gd name="T38" fmla="*/ 2147483647 w 4514"/>
              <a:gd name="T39" fmla="*/ 0 h 200"/>
              <a:gd name="T40" fmla="*/ 2147483647 w 4514"/>
              <a:gd name="T41" fmla="*/ 2147483647 h 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14" h="200">
                <a:moveTo>
                  <a:pt x="0" y="200"/>
                </a:moveTo>
                <a:lnTo>
                  <a:pt x="225" y="200"/>
                </a:lnTo>
                <a:lnTo>
                  <a:pt x="335" y="0"/>
                </a:lnTo>
                <a:lnTo>
                  <a:pt x="706" y="0"/>
                </a:lnTo>
                <a:lnTo>
                  <a:pt x="817" y="200"/>
                </a:lnTo>
                <a:lnTo>
                  <a:pt x="1147" y="200"/>
                </a:lnTo>
                <a:lnTo>
                  <a:pt x="1254" y="0"/>
                </a:lnTo>
                <a:lnTo>
                  <a:pt x="1628" y="0"/>
                </a:lnTo>
                <a:lnTo>
                  <a:pt x="1739" y="200"/>
                </a:lnTo>
                <a:lnTo>
                  <a:pt x="2065" y="200"/>
                </a:lnTo>
                <a:lnTo>
                  <a:pt x="2183" y="0"/>
                </a:lnTo>
                <a:lnTo>
                  <a:pt x="2553" y="0"/>
                </a:lnTo>
                <a:lnTo>
                  <a:pt x="2664" y="200"/>
                </a:lnTo>
                <a:lnTo>
                  <a:pt x="2994" y="200"/>
                </a:lnTo>
                <a:lnTo>
                  <a:pt x="3108" y="0"/>
                </a:lnTo>
                <a:lnTo>
                  <a:pt x="3478" y="0"/>
                </a:lnTo>
                <a:lnTo>
                  <a:pt x="3589" y="200"/>
                </a:lnTo>
                <a:lnTo>
                  <a:pt x="3919" y="200"/>
                </a:lnTo>
                <a:lnTo>
                  <a:pt x="4033" y="0"/>
                </a:lnTo>
                <a:lnTo>
                  <a:pt x="4404" y="0"/>
                </a:lnTo>
                <a:lnTo>
                  <a:pt x="4514" y="200"/>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70663" name="Freeform 7"/>
          <p:cNvSpPr>
            <a:spLocks/>
          </p:cNvSpPr>
          <p:nvPr/>
        </p:nvSpPr>
        <p:spPr bwMode="auto">
          <a:xfrm>
            <a:off x="1293813" y="4306888"/>
            <a:ext cx="7116762" cy="327025"/>
          </a:xfrm>
          <a:custGeom>
            <a:avLst/>
            <a:gdLst>
              <a:gd name="T0" fmla="*/ 0 w 4483"/>
              <a:gd name="T1" fmla="*/ 0 h 206"/>
              <a:gd name="T2" fmla="*/ 2147483647 w 4483"/>
              <a:gd name="T3" fmla="*/ 0 h 206"/>
              <a:gd name="T4" fmla="*/ 2147483647 w 4483"/>
              <a:gd name="T5" fmla="*/ 2147483647 h 206"/>
              <a:gd name="T6" fmla="*/ 2147483647 w 4483"/>
              <a:gd name="T7" fmla="*/ 2147483647 h 206"/>
              <a:gd name="T8" fmla="*/ 2147483647 w 4483"/>
              <a:gd name="T9" fmla="*/ 2147483647 h 206"/>
              <a:gd name="T10" fmla="*/ 2147483647 w 4483"/>
              <a:gd name="T11" fmla="*/ 2147483647 h 2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83" h="206">
                <a:moveTo>
                  <a:pt x="0" y="0"/>
                </a:moveTo>
                <a:lnTo>
                  <a:pt x="2126" y="0"/>
                </a:lnTo>
                <a:lnTo>
                  <a:pt x="2243" y="206"/>
                </a:lnTo>
                <a:lnTo>
                  <a:pt x="3599" y="206"/>
                </a:lnTo>
                <a:lnTo>
                  <a:pt x="3704" y="13"/>
                </a:lnTo>
                <a:lnTo>
                  <a:pt x="4483" y="13"/>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70664" name="Line 8"/>
          <p:cNvSpPr>
            <a:spLocks noChangeShapeType="1"/>
          </p:cNvSpPr>
          <p:nvPr/>
        </p:nvSpPr>
        <p:spPr bwMode="auto">
          <a:xfrm>
            <a:off x="1323975" y="4956175"/>
            <a:ext cx="7132638" cy="1588"/>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70665" name="Freeform 10"/>
          <p:cNvSpPr>
            <a:spLocks/>
          </p:cNvSpPr>
          <p:nvPr/>
        </p:nvSpPr>
        <p:spPr bwMode="auto">
          <a:xfrm>
            <a:off x="6419850" y="5610225"/>
            <a:ext cx="1155700" cy="371475"/>
          </a:xfrm>
          <a:custGeom>
            <a:avLst/>
            <a:gdLst>
              <a:gd name="T0" fmla="*/ 2147483647 w 728"/>
              <a:gd name="T1" fmla="*/ 2147483647 h 234"/>
              <a:gd name="T2" fmla="*/ 2147483647 w 728"/>
              <a:gd name="T3" fmla="*/ 2147483647 h 234"/>
              <a:gd name="T4" fmla="*/ 0 w 728"/>
              <a:gd name="T5" fmla="*/ 2147483647 h 234"/>
              <a:gd name="T6" fmla="*/ 2147483647 w 728"/>
              <a:gd name="T7" fmla="*/ 0 h 234"/>
              <a:gd name="T8" fmla="*/ 2147483647 w 728"/>
              <a:gd name="T9" fmla="*/ 0 h 234"/>
              <a:gd name="T10" fmla="*/ 2147483647 w 728"/>
              <a:gd name="T11" fmla="*/ 2147483647 h 234"/>
              <a:gd name="T12" fmla="*/ 2147483647 w 728"/>
              <a:gd name="T13" fmla="*/ 2147483647 h 2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234">
                <a:moveTo>
                  <a:pt x="675" y="234"/>
                </a:moveTo>
                <a:lnTo>
                  <a:pt x="54" y="234"/>
                </a:lnTo>
                <a:lnTo>
                  <a:pt x="0" y="120"/>
                </a:lnTo>
                <a:lnTo>
                  <a:pt x="60" y="0"/>
                </a:lnTo>
                <a:lnTo>
                  <a:pt x="662" y="0"/>
                </a:lnTo>
                <a:lnTo>
                  <a:pt x="728" y="120"/>
                </a:lnTo>
                <a:lnTo>
                  <a:pt x="675" y="234"/>
                </a:lnTo>
                <a:close/>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70666" name="Freeform 11"/>
          <p:cNvSpPr>
            <a:spLocks/>
          </p:cNvSpPr>
          <p:nvPr/>
        </p:nvSpPr>
        <p:spPr bwMode="auto">
          <a:xfrm>
            <a:off x="7575550" y="5619750"/>
            <a:ext cx="825500" cy="361950"/>
          </a:xfrm>
          <a:custGeom>
            <a:avLst/>
            <a:gdLst>
              <a:gd name="T0" fmla="*/ 2147483647 w 520"/>
              <a:gd name="T1" fmla="*/ 2147483647 h 228"/>
              <a:gd name="T2" fmla="*/ 2147483647 w 520"/>
              <a:gd name="T3" fmla="*/ 2147483647 h 228"/>
              <a:gd name="T4" fmla="*/ 0 w 520"/>
              <a:gd name="T5" fmla="*/ 2147483647 h 228"/>
              <a:gd name="T6" fmla="*/ 2147483647 w 520"/>
              <a:gd name="T7" fmla="*/ 0 h 228"/>
              <a:gd name="T8" fmla="*/ 2147483647 w 520"/>
              <a:gd name="T9" fmla="*/ 0 h 228"/>
              <a:gd name="T10" fmla="*/ 2147483647 w 520"/>
              <a:gd name="T11" fmla="*/ 2147483647 h 2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228">
                <a:moveTo>
                  <a:pt x="520" y="228"/>
                </a:moveTo>
                <a:lnTo>
                  <a:pt x="51" y="228"/>
                </a:lnTo>
                <a:lnTo>
                  <a:pt x="0" y="114"/>
                </a:lnTo>
                <a:lnTo>
                  <a:pt x="51" y="0"/>
                </a:lnTo>
                <a:lnTo>
                  <a:pt x="520" y="0"/>
                </a:lnTo>
                <a:lnTo>
                  <a:pt x="520" y="228"/>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70667" name="Freeform 12"/>
          <p:cNvSpPr>
            <a:spLocks/>
          </p:cNvSpPr>
          <p:nvPr/>
        </p:nvSpPr>
        <p:spPr bwMode="auto">
          <a:xfrm>
            <a:off x="7575550" y="5619750"/>
            <a:ext cx="825500" cy="361950"/>
          </a:xfrm>
          <a:custGeom>
            <a:avLst/>
            <a:gdLst>
              <a:gd name="T0" fmla="*/ 2147483647 w 520"/>
              <a:gd name="T1" fmla="*/ 2147483647 h 228"/>
              <a:gd name="T2" fmla="*/ 2147483647 w 520"/>
              <a:gd name="T3" fmla="*/ 2147483647 h 228"/>
              <a:gd name="T4" fmla="*/ 0 w 520"/>
              <a:gd name="T5" fmla="*/ 2147483647 h 228"/>
              <a:gd name="T6" fmla="*/ 2147483647 w 520"/>
              <a:gd name="T7" fmla="*/ 0 h 228"/>
              <a:gd name="T8" fmla="*/ 2147483647 w 520"/>
              <a:gd name="T9" fmla="*/ 0 h 228"/>
              <a:gd name="T10" fmla="*/ 2147483647 w 520"/>
              <a:gd name="T11" fmla="*/ 2147483647 h 2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228">
                <a:moveTo>
                  <a:pt x="520" y="228"/>
                </a:moveTo>
                <a:lnTo>
                  <a:pt x="51" y="228"/>
                </a:lnTo>
                <a:lnTo>
                  <a:pt x="0" y="114"/>
                </a:lnTo>
                <a:lnTo>
                  <a:pt x="51" y="0"/>
                </a:lnTo>
                <a:lnTo>
                  <a:pt x="520" y="0"/>
                </a:lnTo>
                <a:lnTo>
                  <a:pt x="520" y="228"/>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70668" name="Line 13"/>
          <p:cNvSpPr>
            <a:spLocks noChangeShapeType="1"/>
          </p:cNvSpPr>
          <p:nvPr/>
        </p:nvSpPr>
        <p:spPr bwMode="auto">
          <a:xfrm>
            <a:off x="1776413" y="1409700"/>
            <a:ext cx="1273175" cy="1588"/>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70669" name="Freeform 14"/>
          <p:cNvSpPr>
            <a:spLocks/>
          </p:cNvSpPr>
          <p:nvPr/>
        </p:nvSpPr>
        <p:spPr bwMode="auto">
          <a:xfrm>
            <a:off x="3019425" y="1370013"/>
            <a:ext cx="125413" cy="74612"/>
          </a:xfrm>
          <a:custGeom>
            <a:avLst/>
            <a:gdLst>
              <a:gd name="T0" fmla="*/ 2147483647 w 25"/>
              <a:gd name="T1" fmla="*/ 2147483647 h 15"/>
              <a:gd name="T2" fmla="*/ 0 w 25"/>
              <a:gd name="T3" fmla="*/ 0 h 15"/>
              <a:gd name="T4" fmla="*/ 0 w 25"/>
              <a:gd name="T5" fmla="*/ 0 h 15"/>
              <a:gd name="T6" fmla="*/ 2147483647 w 25"/>
              <a:gd name="T7" fmla="*/ 2147483647 h 15"/>
              <a:gd name="T8" fmla="*/ 2147483647 w 25"/>
              <a:gd name="T9" fmla="*/ 2147483647 h 15"/>
              <a:gd name="T10" fmla="*/ 2147483647 w 25"/>
              <a:gd name="T11" fmla="*/ 2147483647 h 15"/>
              <a:gd name="T12" fmla="*/ 0 w 25"/>
              <a:gd name="T13" fmla="*/ 2147483647 h 15"/>
              <a:gd name="T14" fmla="*/ 0 w 25"/>
              <a:gd name="T15" fmla="*/ 2147483647 h 15"/>
              <a:gd name="T16" fmla="*/ 2147483647 w 25"/>
              <a:gd name="T17" fmla="*/ 21474836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5">
                <a:moveTo>
                  <a:pt x="4" y="8"/>
                </a:moveTo>
                <a:cubicBezTo>
                  <a:pt x="0" y="0"/>
                  <a:pt x="0" y="0"/>
                  <a:pt x="0" y="0"/>
                </a:cubicBezTo>
                <a:cubicBezTo>
                  <a:pt x="0" y="0"/>
                  <a:pt x="0" y="0"/>
                  <a:pt x="0" y="0"/>
                </a:cubicBezTo>
                <a:cubicBezTo>
                  <a:pt x="12" y="5"/>
                  <a:pt x="12" y="5"/>
                  <a:pt x="12" y="5"/>
                </a:cubicBezTo>
                <a:cubicBezTo>
                  <a:pt x="16" y="6"/>
                  <a:pt x="20" y="7"/>
                  <a:pt x="25" y="8"/>
                </a:cubicBezTo>
                <a:cubicBezTo>
                  <a:pt x="20" y="9"/>
                  <a:pt x="16" y="10"/>
                  <a:pt x="12" y="10"/>
                </a:cubicBezTo>
                <a:cubicBezTo>
                  <a:pt x="0" y="15"/>
                  <a:pt x="0" y="15"/>
                  <a:pt x="0" y="15"/>
                </a:cubicBezTo>
                <a:cubicBezTo>
                  <a:pt x="0" y="15"/>
                  <a:pt x="0" y="15"/>
                  <a:pt x="0" y="15"/>
                </a:cubicBezTo>
                <a:lnTo>
                  <a:pt x="4"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70670" name="Freeform 15"/>
          <p:cNvSpPr>
            <a:spLocks/>
          </p:cNvSpPr>
          <p:nvPr/>
        </p:nvSpPr>
        <p:spPr bwMode="auto">
          <a:xfrm>
            <a:off x="1685925" y="1370013"/>
            <a:ext cx="127000" cy="74612"/>
          </a:xfrm>
          <a:custGeom>
            <a:avLst/>
            <a:gdLst>
              <a:gd name="T0" fmla="*/ 2147483647 w 25"/>
              <a:gd name="T1" fmla="*/ 2147483647 h 15"/>
              <a:gd name="T2" fmla="*/ 2147483647 w 25"/>
              <a:gd name="T3" fmla="*/ 2147483647 h 15"/>
              <a:gd name="T4" fmla="*/ 2147483647 w 25"/>
              <a:gd name="T5" fmla="*/ 2147483647 h 15"/>
              <a:gd name="T6" fmla="*/ 2147483647 w 25"/>
              <a:gd name="T7" fmla="*/ 2147483647 h 15"/>
              <a:gd name="T8" fmla="*/ 0 w 25"/>
              <a:gd name="T9" fmla="*/ 2147483647 h 15"/>
              <a:gd name="T10" fmla="*/ 2147483647 w 25"/>
              <a:gd name="T11" fmla="*/ 2147483647 h 15"/>
              <a:gd name="T12" fmla="*/ 2147483647 w 25"/>
              <a:gd name="T13" fmla="*/ 0 h 15"/>
              <a:gd name="T14" fmla="*/ 2147483647 w 25"/>
              <a:gd name="T15" fmla="*/ 0 h 15"/>
              <a:gd name="T16" fmla="*/ 2147483647 w 25"/>
              <a:gd name="T17" fmla="*/ 21474836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5">
                <a:moveTo>
                  <a:pt x="21" y="8"/>
                </a:moveTo>
                <a:cubicBezTo>
                  <a:pt x="25" y="15"/>
                  <a:pt x="25" y="15"/>
                  <a:pt x="25" y="15"/>
                </a:cubicBezTo>
                <a:cubicBezTo>
                  <a:pt x="25" y="15"/>
                  <a:pt x="25" y="15"/>
                  <a:pt x="25" y="15"/>
                </a:cubicBezTo>
                <a:cubicBezTo>
                  <a:pt x="13" y="10"/>
                  <a:pt x="13" y="10"/>
                  <a:pt x="13" y="10"/>
                </a:cubicBezTo>
                <a:cubicBezTo>
                  <a:pt x="9" y="10"/>
                  <a:pt x="4" y="9"/>
                  <a:pt x="0" y="8"/>
                </a:cubicBezTo>
                <a:cubicBezTo>
                  <a:pt x="4" y="7"/>
                  <a:pt x="9" y="6"/>
                  <a:pt x="13" y="5"/>
                </a:cubicBezTo>
                <a:cubicBezTo>
                  <a:pt x="25" y="0"/>
                  <a:pt x="25" y="0"/>
                  <a:pt x="25" y="0"/>
                </a:cubicBezTo>
                <a:cubicBezTo>
                  <a:pt x="25" y="0"/>
                  <a:pt x="25" y="0"/>
                  <a:pt x="25" y="0"/>
                </a:cubicBezTo>
                <a:lnTo>
                  <a:pt x="2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70671" name="Line 16"/>
          <p:cNvSpPr>
            <a:spLocks noChangeShapeType="1"/>
          </p:cNvSpPr>
          <p:nvPr/>
        </p:nvSpPr>
        <p:spPr bwMode="auto">
          <a:xfrm>
            <a:off x="1736725" y="6157913"/>
            <a:ext cx="4632325" cy="1587"/>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70672" name="Freeform 17"/>
          <p:cNvSpPr>
            <a:spLocks/>
          </p:cNvSpPr>
          <p:nvPr/>
        </p:nvSpPr>
        <p:spPr bwMode="auto">
          <a:xfrm>
            <a:off x="6334125" y="6118225"/>
            <a:ext cx="125413" cy="74613"/>
          </a:xfrm>
          <a:custGeom>
            <a:avLst/>
            <a:gdLst>
              <a:gd name="T0" fmla="*/ 2147483647 w 25"/>
              <a:gd name="T1" fmla="*/ 2147483647 h 15"/>
              <a:gd name="T2" fmla="*/ 0 w 25"/>
              <a:gd name="T3" fmla="*/ 0 h 15"/>
              <a:gd name="T4" fmla="*/ 2147483647 w 25"/>
              <a:gd name="T5" fmla="*/ 0 h 15"/>
              <a:gd name="T6" fmla="*/ 2147483647 w 25"/>
              <a:gd name="T7" fmla="*/ 2147483647 h 15"/>
              <a:gd name="T8" fmla="*/ 2147483647 w 25"/>
              <a:gd name="T9" fmla="*/ 2147483647 h 15"/>
              <a:gd name="T10" fmla="*/ 2147483647 w 25"/>
              <a:gd name="T11" fmla="*/ 2147483647 h 15"/>
              <a:gd name="T12" fmla="*/ 2147483647 w 25"/>
              <a:gd name="T13" fmla="*/ 2147483647 h 15"/>
              <a:gd name="T14" fmla="*/ 0 w 25"/>
              <a:gd name="T15" fmla="*/ 2147483647 h 15"/>
              <a:gd name="T16" fmla="*/ 2147483647 w 25"/>
              <a:gd name="T17" fmla="*/ 21474836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5">
                <a:moveTo>
                  <a:pt x="5" y="8"/>
                </a:moveTo>
                <a:cubicBezTo>
                  <a:pt x="0" y="0"/>
                  <a:pt x="0" y="0"/>
                  <a:pt x="0" y="0"/>
                </a:cubicBezTo>
                <a:cubicBezTo>
                  <a:pt x="1" y="0"/>
                  <a:pt x="1" y="0"/>
                  <a:pt x="1" y="0"/>
                </a:cubicBezTo>
                <a:cubicBezTo>
                  <a:pt x="13" y="5"/>
                  <a:pt x="13" y="5"/>
                  <a:pt x="13" y="5"/>
                </a:cubicBezTo>
                <a:cubicBezTo>
                  <a:pt x="17" y="6"/>
                  <a:pt x="21" y="7"/>
                  <a:pt x="25" y="8"/>
                </a:cubicBezTo>
                <a:cubicBezTo>
                  <a:pt x="21" y="8"/>
                  <a:pt x="17" y="9"/>
                  <a:pt x="13" y="10"/>
                </a:cubicBezTo>
                <a:cubicBezTo>
                  <a:pt x="1" y="15"/>
                  <a:pt x="1" y="15"/>
                  <a:pt x="1" y="15"/>
                </a:cubicBezTo>
                <a:cubicBezTo>
                  <a:pt x="0" y="15"/>
                  <a:pt x="0" y="15"/>
                  <a:pt x="0" y="15"/>
                </a:cubicBezTo>
                <a:lnTo>
                  <a:pt x="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70673" name="Freeform 18"/>
          <p:cNvSpPr>
            <a:spLocks/>
          </p:cNvSpPr>
          <p:nvPr/>
        </p:nvSpPr>
        <p:spPr bwMode="auto">
          <a:xfrm>
            <a:off x="1646238" y="6118225"/>
            <a:ext cx="125412" cy="74613"/>
          </a:xfrm>
          <a:custGeom>
            <a:avLst/>
            <a:gdLst>
              <a:gd name="T0" fmla="*/ 2147483647 w 25"/>
              <a:gd name="T1" fmla="*/ 2147483647 h 15"/>
              <a:gd name="T2" fmla="*/ 2147483647 w 25"/>
              <a:gd name="T3" fmla="*/ 2147483647 h 15"/>
              <a:gd name="T4" fmla="*/ 2147483647 w 25"/>
              <a:gd name="T5" fmla="*/ 2147483647 h 15"/>
              <a:gd name="T6" fmla="*/ 2147483647 w 25"/>
              <a:gd name="T7" fmla="*/ 2147483647 h 15"/>
              <a:gd name="T8" fmla="*/ 0 w 25"/>
              <a:gd name="T9" fmla="*/ 2147483647 h 15"/>
              <a:gd name="T10" fmla="*/ 2147483647 w 25"/>
              <a:gd name="T11" fmla="*/ 2147483647 h 15"/>
              <a:gd name="T12" fmla="*/ 2147483647 w 25"/>
              <a:gd name="T13" fmla="*/ 0 h 15"/>
              <a:gd name="T14" fmla="*/ 2147483647 w 25"/>
              <a:gd name="T15" fmla="*/ 0 h 15"/>
              <a:gd name="T16" fmla="*/ 2147483647 w 25"/>
              <a:gd name="T17" fmla="*/ 21474836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5">
                <a:moveTo>
                  <a:pt x="21" y="8"/>
                </a:moveTo>
                <a:cubicBezTo>
                  <a:pt x="25" y="15"/>
                  <a:pt x="25" y="15"/>
                  <a:pt x="25" y="15"/>
                </a:cubicBezTo>
                <a:cubicBezTo>
                  <a:pt x="25" y="15"/>
                  <a:pt x="25" y="15"/>
                  <a:pt x="25" y="15"/>
                </a:cubicBezTo>
                <a:cubicBezTo>
                  <a:pt x="13" y="10"/>
                  <a:pt x="13" y="10"/>
                  <a:pt x="13" y="10"/>
                </a:cubicBezTo>
                <a:cubicBezTo>
                  <a:pt x="9" y="9"/>
                  <a:pt x="4" y="8"/>
                  <a:pt x="0" y="8"/>
                </a:cubicBezTo>
                <a:cubicBezTo>
                  <a:pt x="4" y="7"/>
                  <a:pt x="9" y="6"/>
                  <a:pt x="13" y="5"/>
                </a:cubicBezTo>
                <a:cubicBezTo>
                  <a:pt x="25" y="0"/>
                  <a:pt x="25" y="0"/>
                  <a:pt x="25" y="0"/>
                </a:cubicBezTo>
                <a:cubicBezTo>
                  <a:pt x="25" y="0"/>
                  <a:pt x="25" y="0"/>
                  <a:pt x="25" y="0"/>
                </a:cubicBezTo>
                <a:lnTo>
                  <a:pt x="21"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70674" name="Freeform 19"/>
          <p:cNvSpPr>
            <a:spLocks/>
          </p:cNvSpPr>
          <p:nvPr/>
        </p:nvSpPr>
        <p:spPr bwMode="auto">
          <a:xfrm>
            <a:off x="2274888" y="1328738"/>
            <a:ext cx="433387" cy="180975"/>
          </a:xfrm>
          <a:custGeom>
            <a:avLst/>
            <a:gdLst>
              <a:gd name="T0" fmla="*/ 2147483647 w 273"/>
              <a:gd name="T1" fmla="*/ 0 h 114"/>
              <a:gd name="T2" fmla="*/ 0 w 273"/>
              <a:gd name="T3" fmla="*/ 0 h 114"/>
              <a:gd name="T4" fmla="*/ 0 w 273"/>
              <a:gd name="T5" fmla="*/ 2147483647 h 114"/>
              <a:gd name="T6" fmla="*/ 2147483647 w 273"/>
              <a:gd name="T7" fmla="*/ 2147483647 h 114"/>
              <a:gd name="T8" fmla="*/ 2147483647 w 273"/>
              <a:gd name="T9" fmla="*/ 0 h 114"/>
              <a:gd name="T10" fmla="*/ 2147483647 w 273"/>
              <a:gd name="T11" fmla="*/ 0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3" h="114">
                <a:moveTo>
                  <a:pt x="273" y="0"/>
                </a:moveTo>
                <a:lnTo>
                  <a:pt x="0" y="0"/>
                </a:lnTo>
                <a:lnTo>
                  <a:pt x="0" y="114"/>
                </a:lnTo>
                <a:lnTo>
                  <a:pt x="273" y="114"/>
                </a:lnTo>
                <a:lnTo>
                  <a:pt x="27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70675" name="Rectangle 20"/>
          <p:cNvSpPr>
            <a:spLocks noChangeArrowheads="1"/>
          </p:cNvSpPr>
          <p:nvPr/>
        </p:nvSpPr>
        <p:spPr bwMode="auto">
          <a:xfrm>
            <a:off x="2273300" y="1292225"/>
            <a:ext cx="390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20 ns</a:t>
            </a:r>
            <a:endParaRPr lang="en-US" altLang="en-US"/>
          </a:p>
        </p:txBody>
      </p:sp>
      <p:sp>
        <p:nvSpPr>
          <p:cNvPr id="70676" name="Rectangle 21"/>
          <p:cNvSpPr>
            <a:spLocks noChangeArrowheads="1"/>
          </p:cNvSpPr>
          <p:nvPr/>
        </p:nvSpPr>
        <p:spPr bwMode="auto">
          <a:xfrm>
            <a:off x="2024063" y="1741488"/>
            <a:ext cx="2079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T1</a:t>
            </a:r>
            <a:endParaRPr lang="en-US" altLang="en-US"/>
          </a:p>
        </p:txBody>
      </p:sp>
      <p:sp>
        <p:nvSpPr>
          <p:cNvPr id="70677" name="Rectangle 22"/>
          <p:cNvSpPr>
            <a:spLocks noChangeArrowheads="1"/>
          </p:cNvSpPr>
          <p:nvPr/>
        </p:nvSpPr>
        <p:spPr bwMode="auto">
          <a:xfrm>
            <a:off x="3498850" y="1741488"/>
            <a:ext cx="2079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T2</a:t>
            </a:r>
            <a:endParaRPr lang="en-US" altLang="en-US"/>
          </a:p>
        </p:txBody>
      </p:sp>
      <p:sp>
        <p:nvSpPr>
          <p:cNvPr id="70678" name="Rectangle 23"/>
          <p:cNvSpPr>
            <a:spLocks noChangeArrowheads="1"/>
          </p:cNvSpPr>
          <p:nvPr/>
        </p:nvSpPr>
        <p:spPr bwMode="auto">
          <a:xfrm>
            <a:off x="4975225" y="1741488"/>
            <a:ext cx="2079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T3</a:t>
            </a:r>
            <a:endParaRPr lang="en-US" altLang="en-US"/>
          </a:p>
        </p:txBody>
      </p:sp>
      <p:sp>
        <p:nvSpPr>
          <p:cNvPr id="70679" name="Rectangle 24"/>
          <p:cNvSpPr>
            <a:spLocks noChangeArrowheads="1"/>
          </p:cNvSpPr>
          <p:nvPr/>
        </p:nvSpPr>
        <p:spPr bwMode="auto">
          <a:xfrm>
            <a:off x="6450013" y="1741488"/>
            <a:ext cx="2079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T4</a:t>
            </a:r>
            <a:endParaRPr lang="en-US" altLang="en-US"/>
          </a:p>
        </p:txBody>
      </p:sp>
      <p:sp>
        <p:nvSpPr>
          <p:cNvPr id="70680" name="Rectangle 25"/>
          <p:cNvSpPr>
            <a:spLocks noChangeArrowheads="1"/>
          </p:cNvSpPr>
          <p:nvPr/>
        </p:nvSpPr>
        <p:spPr bwMode="auto">
          <a:xfrm>
            <a:off x="7926388" y="1741488"/>
            <a:ext cx="2079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T1</a:t>
            </a:r>
            <a:endParaRPr lang="en-US" altLang="en-US"/>
          </a:p>
        </p:txBody>
      </p:sp>
      <p:sp>
        <p:nvSpPr>
          <p:cNvPr id="70681" name="Rectangle 26"/>
          <p:cNvSpPr>
            <a:spLocks noChangeArrowheads="1"/>
          </p:cNvSpPr>
          <p:nvPr/>
        </p:nvSpPr>
        <p:spPr bwMode="auto">
          <a:xfrm>
            <a:off x="6648450" y="5676900"/>
            <a:ext cx="7842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Data valid</a:t>
            </a:r>
            <a:endParaRPr lang="en-US" altLang="en-US"/>
          </a:p>
        </p:txBody>
      </p:sp>
      <p:sp>
        <p:nvSpPr>
          <p:cNvPr id="70682" name="Freeform 27"/>
          <p:cNvSpPr>
            <a:spLocks/>
          </p:cNvSpPr>
          <p:nvPr/>
        </p:nvSpPr>
        <p:spPr bwMode="auto">
          <a:xfrm>
            <a:off x="3803650" y="6072188"/>
            <a:ext cx="438150" cy="180975"/>
          </a:xfrm>
          <a:custGeom>
            <a:avLst/>
            <a:gdLst>
              <a:gd name="T0" fmla="*/ 2147483647 w 276"/>
              <a:gd name="T1" fmla="*/ 0 h 114"/>
              <a:gd name="T2" fmla="*/ 0 w 276"/>
              <a:gd name="T3" fmla="*/ 0 h 114"/>
              <a:gd name="T4" fmla="*/ 0 w 276"/>
              <a:gd name="T5" fmla="*/ 2147483647 h 114"/>
              <a:gd name="T6" fmla="*/ 2147483647 w 276"/>
              <a:gd name="T7" fmla="*/ 2147483647 h 114"/>
              <a:gd name="T8" fmla="*/ 2147483647 w 276"/>
              <a:gd name="T9" fmla="*/ 0 h 114"/>
              <a:gd name="T10" fmla="*/ 2147483647 w 276"/>
              <a:gd name="T11" fmla="*/ 0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6" h="114">
                <a:moveTo>
                  <a:pt x="276" y="0"/>
                </a:moveTo>
                <a:lnTo>
                  <a:pt x="0" y="0"/>
                </a:lnTo>
                <a:lnTo>
                  <a:pt x="0" y="114"/>
                </a:lnTo>
                <a:lnTo>
                  <a:pt x="276" y="114"/>
                </a:lnTo>
                <a:lnTo>
                  <a:pt x="27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70683" name="Rectangle 28"/>
          <p:cNvSpPr>
            <a:spLocks noChangeArrowheads="1"/>
          </p:cNvSpPr>
          <p:nvPr/>
        </p:nvSpPr>
        <p:spPr bwMode="auto">
          <a:xfrm>
            <a:off x="3825875" y="6038850"/>
            <a:ext cx="390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65 ns</a:t>
            </a:r>
            <a:endParaRPr lang="en-US" altLang="en-US"/>
          </a:p>
        </p:txBody>
      </p:sp>
      <p:sp>
        <p:nvSpPr>
          <p:cNvPr id="70684" name="Freeform 29"/>
          <p:cNvSpPr>
            <a:spLocks/>
          </p:cNvSpPr>
          <p:nvPr/>
        </p:nvSpPr>
        <p:spPr bwMode="auto">
          <a:xfrm>
            <a:off x="1323975" y="3019425"/>
            <a:ext cx="7097713" cy="377825"/>
          </a:xfrm>
          <a:custGeom>
            <a:avLst/>
            <a:gdLst>
              <a:gd name="T0" fmla="*/ 0 w 4471"/>
              <a:gd name="T1" fmla="*/ 0 h 238"/>
              <a:gd name="T2" fmla="*/ 2147483647 w 4471"/>
              <a:gd name="T3" fmla="*/ 0 h 238"/>
              <a:gd name="T4" fmla="*/ 2147483647 w 4471"/>
              <a:gd name="T5" fmla="*/ 2147483647 h 238"/>
              <a:gd name="T6" fmla="*/ 2147483647 w 4471"/>
              <a:gd name="T7" fmla="*/ 2147483647 h 238"/>
              <a:gd name="T8" fmla="*/ 2147483647 w 4471"/>
              <a:gd name="T9" fmla="*/ 0 h 238"/>
              <a:gd name="T10" fmla="*/ 2147483647 w 4471"/>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71" h="238">
                <a:moveTo>
                  <a:pt x="0" y="0"/>
                </a:moveTo>
                <a:lnTo>
                  <a:pt x="843" y="0"/>
                </a:lnTo>
                <a:lnTo>
                  <a:pt x="1005" y="238"/>
                </a:lnTo>
                <a:lnTo>
                  <a:pt x="4068" y="238"/>
                </a:lnTo>
                <a:lnTo>
                  <a:pt x="4170" y="0"/>
                </a:lnTo>
                <a:lnTo>
                  <a:pt x="4471" y="0"/>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70685" name="Freeform 30"/>
          <p:cNvSpPr>
            <a:spLocks/>
          </p:cNvSpPr>
          <p:nvPr/>
        </p:nvSpPr>
        <p:spPr bwMode="auto">
          <a:xfrm>
            <a:off x="1323975" y="3668713"/>
            <a:ext cx="7067550" cy="306387"/>
          </a:xfrm>
          <a:custGeom>
            <a:avLst/>
            <a:gdLst>
              <a:gd name="T0" fmla="*/ 0 w 4452"/>
              <a:gd name="T1" fmla="*/ 0 h 193"/>
              <a:gd name="T2" fmla="*/ 2147483647 w 4452"/>
              <a:gd name="T3" fmla="*/ 0 h 193"/>
              <a:gd name="T4" fmla="*/ 2147483647 w 4452"/>
              <a:gd name="T5" fmla="*/ 2147483647 h 193"/>
              <a:gd name="T6" fmla="*/ 2147483647 w 4452"/>
              <a:gd name="T7" fmla="*/ 2147483647 h 193"/>
              <a:gd name="T8" fmla="*/ 2147483647 w 4452"/>
              <a:gd name="T9" fmla="*/ 2147483647 h 193"/>
              <a:gd name="T10" fmla="*/ 2147483647 w 4452"/>
              <a:gd name="T11" fmla="*/ 2147483647 h 1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52" h="193">
                <a:moveTo>
                  <a:pt x="0" y="0"/>
                </a:moveTo>
                <a:lnTo>
                  <a:pt x="1654" y="0"/>
                </a:lnTo>
                <a:lnTo>
                  <a:pt x="1765" y="193"/>
                </a:lnTo>
                <a:lnTo>
                  <a:pt x="3790" y="193"/>
                </a:lnTo>
                <a:lnTo>
                  <a:pt x="3878" y="6"/>
                </a:lnTo>
                <a:lnTo>
                  <a:pt x="4452" y="6"/>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70686" name="Freeform 31"/>
          <p:cNvSpPr>
            <a:spLocks/>
          </p:cNvSpPr>
          <p:nvPr/>
        </p:nvSpPr>
        <p:spPr bwMode="auto">
          <a:xfrm>
            <a:off x="1727200" y="2319338"/>
            <a:ext cx="2962275" cy="387350"/>
          </a:xfrm>
          <a:custGeom>
            <a:avLst/>
            <a:gdLst>
              <a:gd name="T0" fmla="*/ 2147483647 w 1866"/>
              <a:gd name="T1" fmla="*/ 2147483647 h 244"/>
              <a:gd name="T2" fmla="*/ 2147483647 w 1866"/>
              <a:gd name="T3" fmla="*/ 2147483647 h 244"/>
              <a:gd name="T4" fmla="*/ 2147483647 w 1866"/>
              <a:gd name="T5" fmla="*/ 0 h 244"/>
              <a:gd name="T6" fmla="*/ 2147483647 w 1866"/>
              <a:gd name="T7" fmla="*/ 0 h 244"/>
              <a:gd name="T8" fmla="*/ 0 w 1866"/>
              <a:gd name="T9" fmla="*/ 2147483647 h 244"/>
              <a:gd name="T10" fmla="*/ 2147483647 w 1866"/>
              <a:gd name="T11" fmla="*/ 2147483647 h 244"/>
              <a:gd name="T12" fmla="*/ 2147483647 w 1866"/>
              <a:gd name="T13" fmla="*/ 2147483647 h 244"/>
              <a:gd name="T14" fmla="*/ 2147483647 w 1866"/>
              <a:gd name="T15" fmla="*/ 0 h 244"/>
              <a:gd name="T16" fmla="*/ 2147483647 w 1866"/>
              <a:gd name="T17" fmla="*/ 0 h 244"/>
              <a:gd name="T18" fmla="*/ 2147483647 w 1866"/>
              <a:gd name="T19" fmla="*/ 0 h 244"/>
              <a:gd name="T20" fmla="*/ 2147483647 w 1866"/>
              <a:gd name="T21" fmla="*/ 2147483647 h 244"/>
              <a:gd name="T22" fmla="*/ 2147483647 w 1866"/>
              <a:gd name="T23" fmla="*/ 2147483647 h 244"/>
              <a:gd name="T24" fmla="*/ 2147483647 w 1866"/>
              <a:gd name="T25" fmla="*/ 2147483647 h 2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66" h="244">
                <a:moveTo>
                  <a:pt x="1714" y="244"/>
                </a:moveTo>
                <a:lnTo>
                  <a:pt x="995" y="244"/>
                </a:lnTo>
                <a:lnTo>
                  <a:pt x="890" y="0"/>
                </a:lnTo>
                <a:lnTo>
                  <a:pt x="54" y="0"/>
                </a:lnTo>
                <a:lnTo>
                  <a:pt x="0" y="111"/>
                </a:lnTo>
                <a:lnTo>
                  <a:pt x="50" y="244"/>
                </a:lnTo>
                <a:lnTo>
                  <a:pt x="887" y="244"/>
                </a:lnTo>
                <a:lnTo>
                  <a:pt x="991" y="0"/>
                </a:lnTo>
                <a:lnTo>
                  <a:pt x="1711" y="0"/>
                </a:lnTo>
                <a:lnTo>
                  <a:pt x="1818" y="0"/>
                </a:lnTo>
                <a:lnTo>
                  <a:pt x="1866" y="118"/>
                </a:lnTo>
                <a:lnTo>
                  <a:pt x="1818" y="244"/>
                </a:lnTo>
                <a:lnTo>
                  <a:pt x="1714" y="244"/>
                </a:lnTo>
              </a:path>
            </a:pathLst>
          </a:custGeom>
          <a:noFill/>
          <a:ln w="11113"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70687" name="Rectangle 32"/>
          <p:cNvSpPr>
            <a:spLocks noChangeArrowheads="1"/>
          </p:cNvSpPr>
          <p:nvPr/>
        </p:nvSpPr>
        <p:spPr bwMode="auto">
          <a:xfrm>
            <a:off x="2847975" y="5584825"/>
            <a:ext cx="365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Hi-Z</a:t>
            </a:r>
            <a:endParaRPr lang="en-US" altLang="en-US"/>
          </a:p>
        </p:txBody>
      </p:sp>
      <p:sp>
        <p:nvSpPr>
          <p:cNvPr id="70688" name="Freeform 33"/>
          <p:cNvSpPr>
            <a:spLocks/>
          </p:cNvSpPr>
          <p:nvPr/>
        </p:nvSpPr>
        <p:spPr bwMode="auto">
          <a:xfrm>
            <a:off x="1314450" y="2319338"/>
            <a:ext cx="412750" cy="403225"/>
          </a:xfrm>
          <a:custGeom>
            <a:avLst/>
            <a:gdLst>
              <a:gd name="T0" fmla="*/ 0 w 260"/>
              <a:gd name="T1" fmla="*/ 0 h 254"/>
              <a:gd name="T2" fmla="*/ 2147483647 w 260"/>
              <a:gd name="T3" fmla="*/ 0 h 254"/>
              <a:gd name="T4" fmla="*/ 2147483647 w 260"/>
              <a:gd name="T5" fmla="*/ 2147483647 h 254"/>
              <a:gd name="T6" fmla="*/ 2147483647 w 260"/>
              <a:gd name="T7" fmla="*/ 2147483647 h 254"/>
              <a:gd name="T8" fmla="*/ 0 w 260"/>
              <a:gd name="T9" fmla="*/ 2147483647 h 254"/>
              <a:gd name="T10" fmla="*/ 0 w 260"/>
              <a:gd name="T11" fmla="*/ 0 h 2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0" h="254">
                <a:moveTo>
                  <a:pt x="0" y="0"/>
                </a:moveTo>
                <a:lnTo>
                  <a:pt x="206" y="0"/>
                </a:lnTo>
                <a:lnTo>
                  <a:pt x="260" y="115"/>
                </a:lnTo>
                <a:lnTo>
                  <a:pt x="206" y="254"/>
                </a:lnTo>
                <a:lnTo>
                  <a:pt x="0" y="254"/>
                </a:lnTo>
                <a:lnTo>
                  <a:pt x="0" y="0"/>
                </a:lnTo>
                <a:close/>
              </a:path>
            </a:pathLst>
          </a:custGeom>
          <a:solidFill>
            <a:schemeClr val="hlink"/>
          </a:solidFill>
          <a:ln w="11113" cap="flat">
            <a:solidFill>
              <a:srgbClr val="000000"/>
            </a:solidFill>
            <a:prstDash val="solid"/>
            <a:miter lim="800000"/>
            <a:headEnd/>
            <a:tailEnd/>
          </a:ln>
        </p:spPr>
        <p:txBody>
          <a:bodyPr/>
          <a:lstStyle/>
          <a:p>
            <a:endParaRPr lang="ar-EG"/>
          </a:p>
        </p:txBody>
      </p:sp>
      <p:sp>
        <p:nvSpPr>
          <p:cNvPr id="70689" name="Freeform 34"/>
          <p:cNvSpPr>
            <a:spLocks/>
          </p:cNvSpPr>
          <p:nvPr/>
        </p:nvSpPr>
        <p:spPr bwMode="auto">
          <a:xfrm>
            <a:off x="1314450" y="5594350"/>
            <a:ext cx="5105400" cy="387350"/>
          </a:xfrm>
          <a:custGeom>
            <a:avLst/>
            <a:gdLst>
              <a:gd name="T0" fmla="*/ 0 w 3216"/>
              <a:gd name="T1" fmla="*/ 2147483647 h 244"/>
              <a:gd name="T2" fmla="*/ 2147483647 w 3216"/>
              <a:gd name="T3" fmla="*/ 2147483647 h 244"/>
              <a:gd name="T4" fmla="*/ 2147483647 w 3216"/>
              <a:gd name="T5" fmla="*/ 0 h 244"/>
              <a:gd name="T6" fmla="*/ 2147483647 w 3216"/>
              <a:gd name="T7" fmla="*/ 0 h 244"/>
              <a:gd name="T8" fmla="*/ 2147483647 w 3216"/>
              <a:gd name="T9" fmla="*/ 2147483647 h 244"/>
              <a:gd name="T10" fmla="*/ 2147483647 w 3216"/>
              <a:gd name="T11" fmla="*/ 2147483647 h 244"/>
              <a:gd name="T12" fmla="*/ 2147483647 w 3216"/>
              <a:gd name="T13" fmla="*/ 2147483647 h 244"/>
              <a:gd name="T14" fmla="*/ 2147483647 w 3216"/>
              <a:gd name="T15" fmla="*/ 2147483647 h 244"/>
              <a:gd name="T16" fmla="*/ 0 w 3216"/>
              <a:gd name="T17" fmla="*/ 2147483647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16" h="244">
                <a:moveTo>
                  <a:pt x="0" y="114"/>
                </a:moveTo>
                <a:lnTo>
                  <a:pt x="2490" y="114"/>
                </a:lnTo>
                <a:lnTo>
                  <a:pt x="2544" y="0"/>
                </a:lnTo>
                <a:lnTo>
                  <a:pt x="3165" y="0"/>
                </a:lnTo>
                <a:lnTo>
                  <a:pt x="3216" y="130"/>
                </a:lnTo>
                <a:lnTo>
                  <a:pt x="3165" y="244"/>
                </a:lnTo>
                <a:lnTo>
                  <a:pt x="2544" y="244"/>
                </a:lnTo>
                <a:lnTo>
                  <a:pt x="2490" y="114"/>
                </a:lnTo>
                <a:lnTo>
                  <a:pt x="0" y="114"/>
                </a:lnTo>
                <a:close/>
              </a:path>
            </a:pathLst>
          </a:custGeom>
          <a:solidFill>
            <a:srgbClr val="B2E2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70690" name="Freeform 35"/>
          <p:cNvSpPr>
            <a:spLocks/>
          </p:cNvSpPr>
          <p:nvPr/>
        </p:nvSpPr>
        <p:spPr bwMode="auto">
          <a:xfrm>
            <a:off x="1314450" y="5594350"/>
            <a:ext cx="5105400" cy="387350"/>
          </a:xfrm>
          <a:custGeom>
            <a:avLst/>
            <a:gdLst>
              <a:gd name="T0" fmla="*/ 0 w 3216"/>
              <a:gd name="T1" fmla="*/ 2147483647 h 244"/>
              <a:gd name="T2" fmla="*/ 2147483647 w 3216"/>
              <a:gd name="T3" fmla="*/ 2147483647 h 244"/>
              <a:gd name="T4" fmla="*/ 2147483647 w 3216"/>
              <a:gd name="T5" fmla="*/ 0 h 244"/>
              <a:gd name="T6" fmla="*/ 2147483647 w 3216"/>
              <a:gd name="T7" fmla="*/ 0 h 244"/>
              <a:gd name="T8" fmla="*/ 2147483647 w 3216"/>
              <a:gd name="T9" fmla="*/ 2147483647 h 244"/>
              <a:gd name="T10" fmla="*/ 2147483647 w 3216"/>
              <a:gd name="T11" fmla="*/ 2147483647 h 244"/>
              <a:gd name="T12" fmla="*/ 2147483647 w 3216"/>
              <a:gd name="T13" fmla="*/ 2147483647 h 244"/>
              <a:gd name="T14" fmla="*/ 2147483647 w 3216"/>
              <a:gd name="T15" fmla="*/ 2147483647 h 2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16" h="244">
                <a:moveTo>
                  <a:pt x="0" y="114"/>
                </a:moveTo>
                <a:lnTo>
                  <a:pt x="2490" y="114"/>
                </a:lnTo>
                <a:lnTo>
                  <a:pt x="2544" y="0"/>
                </a:lnTo>
                <a:lnTo>
                  <a:pt x="3165" y="0"/>
                </a:lnTo>
                <a:lnTo>
                  <a:pt x="3216" y="130"/>
                </a:lnTo>
                <a:lnTo>
                  <a:pt x="3165" y="244"/>
                </a:lnTo>
                <a:lnTo>
                  <a:pt x="2544" y="244"/>
                </a:lnTo>
                <a:lnTo>
                  <a:pt x="2490" y="114"/>
                </a:lnTo>
              </a:path>
            </a:pathLst>
          </a:custGeom>
          <a:solidFill>
            <a:schemeClr val="hlink"/>
          </a:solidFill>
          <a:ln w="11113" cap="flat">
            <a:solidFill>
              <a:srgbClr val="000000"/>
            </a:solidFill>
            <a:prstDash val="solid"/>
            <a:miter lim="800000"/>
            <a:headEnd/>
            <a:tailEnd/>
          </a:ln>
        </p:spPr>
        <p:txBody>
          <a:bodyPr/>
          <a:lstStyle/>
          <a:p>
            <a:endParaRPr lang="ar-EG"/>
          </a:p>
        </p:txBody>
      </p:sp>
      <p:sp>
        <p:nvSpPr>
          <p:cNvPr id="70691" name="Line 36"/>
          <p:cNvSpPr>
            <a:spLocks noChangeShapeType="1"/>
          </p:cNvSpPr>
          <p:nvPr/>
        </p:nvSpPr>
        <p:spPr bwMode="auto">
          <a:xfrm>
            <a:off x="846138" y="4956175"/>
            <a:ext cx="398462" cy="1588"/>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70692" name="Rectangle 37"/>
          <p:cNvSpPr>
            <a:spLocks noChangeArrowheads="1"/>
          </p:cNvSpPr>
          <p:nvPr/>
        </p:nvSpPr>
        <p:spPr bwMode="auto">
          <a:xfrm>
            <a:off x="801688" y="4743450"/>
            <a:ext cx="4445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Read/</a:t>
            </a:r>
            <a:endParaRPr lang="en-US" altLang="en-US"/>
          </a:p>
        </p:txBody>
      </p:sp>
      <p:sp>
        <p:nvSpPr>
          <p:cNvPr id="70693" name="Rectangle 38"/>
          <p:cNvSpPr>
            <a:spLocks noChangeArrowheads="1"/>
          </p:cNvSpPr>
          <p:nvPr/>
        </p:nvSpPr>
        <p:spPr bwMode="auto">
          <a:xfrm>
            <a:off x="793750" y="4938713"/>
            <a:ext cx="4445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Write</a:t>
            </a:r>
            <a:endParaRPr lang="en-US" altLang="en-US"/>
          </a:p>
        </p:txBody>
      </p:sp>
      <p:sp>
        <p:nvSpPr>
          <p:cNvPr id="70694" name="Rectangle 39"/>
          <p:cNvSpPr>
            <a:spLocks noChangeArrowheads="1"/>
          </p:cNvSpPr>
          <p:nvPr/>
        </p:nvSpPr>
        <p:spPr bwMode="auto">
          <a:xfrm>
            <a:off x="823913" y="5564188"/>
            <a:ext cx="3651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Data</a:t>
            </a:r>
            <a:endParaRPr lang="en-US" altLang="en-US"/>
          </a:p>
        </p:txBody>
      </p:sp>
      <p:sp>
        <p:nvSpPr>
          <p:cNvPr id="70695" name="Rectangle 40"/>
          <p:cNvSpPr>
            <a:spLocks noChangeArrowheads="1"/>
          </p:cNvSpPr>
          <p:nvPr/>
        </p:nvSpPr>
        <p:spPr bwMode="auto">
          <a:xfrm>
            <a:off x="760413" y="5765800"/>
            <a:ext cx="5016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output</a:t>
            </a:r>
            <a:endParaRPr lang="en-US" altLang="en-US"/>
          </a:p>
        </p:txBody>
      </p:sp>
      <p:sp>
        <p:nvSpPr>
          <p:cNvPr id="70696" name="Rectangle 41"/>
          <p:cNvSpPr>
            <a:spLocks noChangeArrowheads="1"/>
          </p:cNvSpPr>
          <p:nvPr/>
        </p:nvSpPr>
        <p:spPr bwMode="auto">
          <a:xfrm>
            <a:off x="811213" y="1708150"/>
            <a:ext cx="4445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Clock</a:t>
            </a:r>
            <a:endParaRPr lang="en-US" altLang="en-US"/>
          </a:p>
        </p:txBody>
      </p:sp>
      <p:sp>
        <p:nvSpPr>
          <p:cNvPr id="70697" name="Rectangle 42"/>
          <p:cNvSpPr>
            <a:spLocks noChangeArrowheads="1"/>
          </p:cNvSpPr>
          <p:nvPr/>
        </p:nvSpPr>
        <p:spPr bwMode="auto">
          <a:xfrm>
            <a:off x="2239963" y="2306638"/>
            <a:ext cx="3460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Row</a:t>
            </a:r>
            <a:endParaRPr lang="en-US" altLang="en-US"/>
          </a:p>
        </p:txBody>
      </p:sp>
      <p:sp>
        <p:nvSpPr>
          <p:cNvPr id="70698" name="Rectangle 43"/>
          <p:cNvSpPr>
            <a:spLocks noChangeArrowheads="1"/>
          </p:cNvSpPr>
          <p:nvPr/>
        </p:nvSpPr>
        <p:spPr bwMode="auto">
          <a:xfrm>
            <a:off x="2101850" y="2506663"/>
            <a:ext cx="6238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Address</a:t>
            </a:r>
            <a:endParaRPr lang="en-US" altLang="en-US"/>
          </a:p>
        </p:txBody>
      </p:sp>
      <p:sp>
        <p:nvSpPr>
          <p:cNvPr id="70699" name="Rectangle 44"/>
          <p:cNvSpPr>
            <a:spLocks noChangeArrowheads="1"/>
          </p:cNvSpPr>
          <p:nvPr/>
        </p:nvSpPr>
        <p:spPr bwMode="auto">
          <a:xfrm>
            <a:off x="3660775" y="2300288"/>
            <a:ext cx="6111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Column</a:t>
            </a:r>
            <a:endParaRPr lang="en-US" altLang="en-US"/>
          </a:p>
        </p:txBody>
      </p:sp>
      <p:sp>
        <p:nvSpPr>
          <p:cNvPr id="70700" name="Rectangle 45"/>
          <p:cNvSpPr>
            <a:spLocks noChangeArrowheads="1"/>
          </p:cNvSpPr>
          <p:nvPr/>
        </p:nvSpPr>
        <p:spPr bwMode="auto">
          <a:xfrm>
            <a:off x="3649663" y="2500313"/>
            <a:ext cx="6238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Address</a:t>
            </a:r>
            <a:endParaRPr lang="en-US" altLang="en-US"/>
          </a:p>
        </p:txBody>
      </p:sp>
      <p:sp>
        <p:nvSpPr>
          <p:cNvPr id="70701" name="Rectangle 46"/>
          <p:cNvSpPr>
            <a:spLocks noChangeArrowheads="1"/>
          </p:cNvSpPr>
          <p:nvPr/>
        </p:nvSpPr>
        <p:spPr bwMode="auto">
          <a:xfrm>
            <a:off x="879475" y="3014663"/>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RAS</a:t>
            </a:r>
            <a:endParaRPr lang="en-US" altLang="en-US"/>
          </a:p>
        </p:txBody>
      </p:sp>
      <p:sp>
        <p:nvSpPr>
          <p:cNvPr id="70702" name="Freeform 47"/>
          <p:cNvSpPr>
            <a:spLocks/>
          </p:cNvSpPr>
          <p:nvPr/>
        </p:nvSpPr>
        <p:spPr bwMode="auto">
          <a:xfrm>
            <a:off x="927100" y="3028950"/>
            <a:ext cx="322263" cy="1588"/>
          </a:xfrm>
          <a:custGeom>
            <a:avLst/>
            <a:gdLst>
              <a:gd name="T0" fmla="*/ 0 w 203"/>
              <a:gd name="T1" fmla="*/ 0 h 1588"/>
              <a:gd name="T2" fmla="*/ 2147483647 w 203"/>
              <a:gd name="T3" fmla="*/ 0 h 1588"/>
              <a:gd name="T4" fmla="*/ 0 w 203"/>
              <a:gd name="T5" fmla="*/ 0 h 1588"/>
              <a:gd name="T6" fmla="*/ 0 60000 65536"/>
              <a:gd name="T7" fmla="*/ 0 60000 65536"/>
              <a:gd name="T8" fmla="*/ 0 60000 65536"/>
            </a:gdLst>
            <a:ahLst/>
            <a:cxnLst>
              <a:cxn ang="T6">
                <a:pos x="T0" y="T1"/>
              </a:cxn>
              <a:cxn ang="T7">
                <a:pos x="T2" y="T3"/>
              </a:cxn>
              <a:cxn ang="T8">
                <a:pos x="T4" y="T5"/>
              </a:cxn>
            </a:cxnLst>
            <a:rect l="0" t="0" r="r" b="b"/>
            <a:pathLst>
              <a:path w="203" h="1588">
                <a:moveTo>
                  <a:pt x="0" y="0"/>
                </a:moveTo>
                <a:lnTo>
                  <a:pt x="2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70703" name="Line 48"/>
          <p:cNvSpPr>
            <a:spLocks noChangeShapeType="1"/>
          </p:cNvSpPr>
          <p:nvPr/>
        </p:nvSpPr>
        <p:spPr bwMode="auto">
          <a:xfrm>
            <a:off x="927100" y="3028950"/>
            <a:ext cx="322263" cy="1588"/>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70704" name="Rectangle 49"/>
          <p:cNvSpPr>
            <a:spLocks noChangeArrowheads="1"/>
          </p:cNvSpPr>
          <p:nvPr/>
        </p:nvSpPr>
        <p:spPr bwMode="auto">
          <a:xfrm>
            <a:off x="893763" y="3676650"/>
            <a:ext cx="3556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CAS</a:t>
            </a:r>
            <a:endParaRPr lang="en-US" altLang="en-US"/>
          </a:p>
        </p:txBody>
      </p:sp>
      <p:sp>
        <p:nvSpPr>
          <p:cNvPr id="70705" name="Freeform 50"/>
          <p:cNvSpPr>
            <a:spLocks/>
          </p:cNvSpPr>
          <p:nvPr/>
        </p:nvSpPr>
        <p:spPr bwMode="auto">
          <a:xfrm>
            <a:off x="927100" y="3687763"/>
            <a:ext cx="322263" cy="1587"/>
          </a:xfrm>
          <a:custGeom>
            <a:avLst/>
            <a:gdLst>
              <a:gd name="T0" fmla="*/ 0 w 203"/>
              <a:gd name="T1" fmla="*/ 0 h 1587"/>
              <a:gd name="T2" fmla="*/ 2147483647 w 203"/>
              <a:gd name="T3" fmla="*/ 0 h 1587"/>
              <a:gd name="T4" fmla="*/ 0 w 203"/>
              <a:gd name="T5" fmla="*/ 0 h 1587"/>
              <a:gd name="T6" fmla="*/ 0 60000 65536"/>
              <a:gd name="T7" fmla="*/ 0 60000 65536"/>
              <a:gd name="T8" fmla="*/ 0 60000 65536"/>
            </a:gdLst>
            <a:ahLst/>
            <a:cxnLst>
              <a:cxn ang="T6">
                <a:pos x="T0" y="T1"/>
              </a:cxn>
              <a:cxn ang="T7">
                <a:pos x="T2" y="T3"/>
              </a:cxn>
              <a:cxn ang="T8">
                <a:pos x="T4" y="T5"/>
              </a:cxn>
            </a:cxnLst>
            <a:rect l="0" t="0" r="r" b="b"/>
            <a:pathLst>
              <a:path w="203" h="1587">
                <a:moveTo>
                  <a:pt x="0" y="0"/>
                </a:moveTo>
                <a:lnTo>
                  <a:pt x="203"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70706" name="Line 51"/>
          <p:cNvSpPr>
            <a:spLocks noChangeShapeType="1"/>
          </p:cNvSpPr>
          <p:nvPr/>
        </p:nvSpPr>
        <p:spPr bwMode="auto">
          <a:xfrm>
            <a:off x="927100" y="3687763"/>
            <a:ext cx="322263" cy="1587"/>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70707" name="Rectangle 52"/>
          <p:cNvSpPr>
            <a:spLocks noChangeArrowheads="1"/>
          </p:cNvSpPr>
          <p:nvPr/>
        </p:nvSpPr>
        <p:spPr bwMode="auto">
          <a:xfrm>
            <a:off x="623888" y="2355850"/>
            <a:ext cx="623887"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Address</a:t>
            </a:r>
            <a:endParaRPr lang="en-US" altLang="en-US"/>
          </a:p>
        </p:txBody>
      </p:sp>
      <p:sp>
        <p:nvSpPr>
          <p:cNvPr id="70708" name="Rectangle 53"/>
          <p:cNvSpPr>
            <a:spLocks noChangeArrowheads="1"/>
          </p:cNvSpPr>
          <p:nvPr/>
        </p:nvSpPr>
        <p:spPr bwMode="auto">
          <a:xfrm>
            <a:off x="650875" y="4281488"/>
            <a:ext cx="550863"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Output</a:t>
            </a:r>
            <a:endParaRPr lang="en-US" altLang="en-US"/>
          </a:p>
        </p:txBody>
      </p:sp>
      <p:sp>
        <p:nvSpPr>
          <p:cNvPr id="70709" name="Rectangle 54"/>
          <p:cNvSpPr>
            <a:spLocks noChangeArrowheads="1"/>
          </p:cNvSpPr>
          <p:nvPr/>
        </p:nvSpPr>
        <p:spPr bwMode="auto">
          <a:xfrm>
            <a:off x="700088" y="4478338"/>
            <a:ext cx="49371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rPr>
              <a:t>enable</a:t>
            </a:r>
            <a:endParaRPr lang="en-US" altLang="en-US"/>
          </a:p>
        </p:txBody>
      </p:sp>
      <p:sp>
        <p:nvSpPr>
          <p:cNvPr id="70710" name="Freeform 55"/>
          <p:cNvSpPr>
            <a:spLocks/>
          </p:cNvSpPr>
          <p:nvPr/>
        </p:nvSpPr>
        <p:spPr bwMode="auto">
          <a:xfrm>
            <a:off x="655638" y="4286250"/>
            <a:ext cx="558800" cy="1588"/>
          </a:xfrm>
          <a:custGeom>
            <a:avLst/>
            <a:gdLst>
              <a:gd name="T0" fmla="*/ 0 w 352"/>
              <a:gd name="T1" fmla="*/ 0 h 1588"/>
              <a:gd name="T2" fmla="*/ 2147483647 w 352"/>
              <a:gd name="T3" fmla="*/ 0 h 1588"/>
              <a:gd name="T4" fmla="*/ 0 w 352"/>
              <a:gd name="T5" fmla="*/ 0 h 1588"/>
              <a:gd name="T6" fmla="*/ 0 60000 65536"/>
              <a:gd name="T7" fmla="*/ 0 60000 65536"/>
              <a:gd name="T8" fmla="*/ 0 60000 65536"/>
            </a:gdLst>
            <a:ahLst/>
            <a:cxnLst>
              <a:cxn ang="T6">
                <a:pos x="T0" y="T1"/>
              </a:cxn>
              <a:cxn ang="T7">
                <a:pos x="T2" y="T3"/>
              </a:cxn>
              <a:cxn ang="T8">
                <a:pos x="T4" y="T5"/>
              </a:cxn>
            </a:cxnLst>
            <a:rect l="0" t="0" r="r" b="b"/>
            <a:pathLst>
              <a:path w="352" h="1588">
                <a:moveTo>
                  <a:pt x="0" y="0"/>
                </a:moveTo>
                <a:lnTo>
                  <a:pt x="352"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70711" name="Line 56"/>
          <p:cNvSpPr>
            <a:spLocks noChangeShapeType="1"/>
          </p:cNvSpPr>
          <p:nvPr/>
        </p:nvSpPr>
        <p:spPr bwMode="auto">
          <a:xfrm>
            <a:off x="655638" y="4286250"/>
            <a:ext cx="558800" cy="1588"/>
          </a:xfrm>
          <a:prstGeom prst="line">
            <a:avLst/>
          </a:prstGeom>
          <a:noFill/>
          <a:ln w="11113">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Tree>
    <p:extLst>
      <p:ext uri="{BB962C8B-B14F-4D97-AF65-F5344CB8AC3E}">
        <p14:creationId xmlns:p14="http://schemas.microsoft.com/office/powerpoint/2010/main" val="111285607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b="1" dirty="0"/>
              <a:t>Memory Refresh</a:t>
            </a:r>
            <a:endParaRPr lang="ar-EG" b="1" dirty="0"/>
          </a:p>
        </p:txBody>
      </p:sp>
      <p:sp>
        <p:nvSpPr>
          <p:cNvPr id="4" name="Content Placeholder 3"/>
          <p:cNvSpPr>
            <a:spLocks noGrp="1"/>
          </p:cNvSpPr>
          <p:nvPr>
            <p:ph idx="1"/>
          </p:nvPr>
        </p:nvSpPr>
        <p:spPr/>
        <p:txBody>
          <a:bodyPr>
            <a:normAutofit/>
          </a:bodyPr>
          <a:lstStyle/>
          <a:p>
            <a:pPr algn="l" rtl="0"/>
            <a:r>
              <a:rPr lang="en-US" dirty="0">
                <a:latin typeface="Comic Sans MS" panose="030F0702030302020204" pitchFamily="66" charset="0"/>
              </a:rPr>
              <a:t>Is the process of periodically reading information from an area of computer memory and immediately rewriting it to the same area without modification.</a:t>
            </a:r>
          </a:p>
          <a:p>
            <a:pPr algn="l" rtl="0"/>
            <a:r>
              <a:rPr lang="en-US" dirty="0">
                <a:latin typeface="Comic Sans MS" panose="030F0702030302020204" pitchFamily="66" charset="0"/>
              </a:rPr>
              <a:t>Each memory refresh cycle refreshes a succeeding area of memory cells, and repeatedly refreshing all the cells in a consecutive cycles.</a:t>
            </a:r>
          </a:p>
          <a:p>
            <a:pPr algn="l" rtl="0"/>
            <a:r>
              <a:rPr lang="en-US" dirty="0">
                <a:latin typeface="Comic Sans MS" panose="030F0702030302020204" pitchFamily="66" charset="0"/>
              </a:rPr>
              <a:t>The refreshment process is conducted automatically.</a:t>
            </a:r>
            <a:endParaRPr lang="ar-EG" dirty="0">
              <a:latin typeface="Comic Sans MS" panose="030F0702030302020204" pitchFamily="66" charset="0"/>
            </a:endParaRPr>
          </a:p>
          <a:p>
            <a:pPr algn="l" rtl="0"/>
            <a:endParaRPr lang="ar-EG" dirty="0">
              <a:latin typeface="Comic Sans MS" panose="030F0702030302020204" pitchFamily="66" charset="0"/>
            </a:endParaRPr>
          </a:p>
        </p:txBody>
      </p:sp>
    </p:spTree>
    <p:extLst>
      <p:ext uri="{BB962C8B-B14F-4D97-AF65-F5344CB8AC3E}">
        <p14:creationId xmlns:p14="http://schemas.microsoft.com/office/powerpoint/2010/main" val="164997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b="1" dirty="0"/>
              <a:t>Cont.,</a:t>
            </a:r>
            <a:endParaRPr lang="ar-EG" b="1" dirty="0"/>
          </a:p>
        </p:txBody>
      </p:sp>
      <p:sp>
        <p:nvSpPr>
          <p:cNvPr id="3" name="Content Placeholder 2"/>
          <p:cNvSpPr>
            <a:spLocks noGrp="1"/>
          </p:cNvSpPr>
          <p:nvPr>
            <p:ph idx="1"/>
          </p:nvPr>
        </p:nvSpPr>
        <p:spPr/>
        <p:txBody>
          <a:bodyPr>
            <a:normAutofit/>
          </a:bodyPr>
          <a:lstStyle/>
          <a:p>
            <a:pPr algn="l" rtl="0"/>
            <a:r>
              <a:rPr lang="en-US" dirty="0">
                <a:latin typeface="Comic Sans MS" panose="030F0702030302020204" pitchFamily="66" charset="0"/>
              </a:rPr>
              <a:t>While a refresh cycle is occurring, the memory is not available for normal READ &amp; WRITE operations.</a:t>
            </a:r>
          </a:p>
          <a:p>
            <a:pPr algn="l" rtl="0"/>
            <a:r>
              <a:rPr lang="en-US" dirty="0">
                <a:latin typeface="Comic Sans MS" panose="030F0702030302020204" pitchFamily="66" charset="0"/>
              </a:rPr>
              <a:t>In modern memories, this overhead time is not large enough.</a:t>
            </a:r>
          </a:p>
          <a:p>
            <a:pPr algn="l" rtl="0"/>
            <a:r>
              <a:rPr lang="en-US" b="1" dirty="0">
                <a:solidFill>
                  <a:srgbClr val="FF0000"/>
                </a:solidFill>
                <a:latin typeface="Comic Sans MS" panose="030F0702030302020204" pitchFamily="66" charset="0"/>
              </a:rPr>
              <a:t>Conclusion</a:t>
            </a:r>
            <a:r>
              <a:rPr lang="en-US" dirty="0">
                <a:latin typeface="Comic Sans MS" panose="030F0702030302020204" pitchFamily="66" charset="0"/>
              </a:rPr>
              <a:t>: each memory cell must be refreshed repetitively within a maximum interval between refreshes specified by the manufacture.</a:t>
            </a:r>
            <a:endParaRPr lang="ar-EG" dirty="0">
              <a:latin typeface="Comic Sans MS" panose="030F0702030302020204" pitchFamily="66" charset="0"/>
            </a:endParaRPr>
          </a:p>
        </p:txBody>
      </p:sp>
    </p:spTree>
    <p:extLst>
      <p:ext uri="{BB962C8B-B14F-4D97-AF65-F5344CB8AC3E}">
        <p14:creationId xmlns:p14="http://schemas.microsoft.com/office/powerpoint/2010/main" val="2806111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00210"/>
          </a:xfrm>
        </p:spPr>
        <p:txBody>
          <a:bodyPr/>
          <a:lstStyle/>
          <a:p>
            <a:pPr rtl="0"/>
            <a:r>
              <a:rPr lang="en-US" b="1" dirty="0" smtClean="0"/>
              <a:t>Introduction</a:t>
            </a:r>
            <a:endParaRPr lang="en-US" b="1" dirty="0"/>
          </a:p>
        </p:txBody>
      </p:sp>
      <p:sp>
        <p:nvSpPr>
          <p:cNvPr id="3" name="Content Placeholder 2"/>
          <p:cNvSpPr>
            <a:spLocks noGrp="1"/>
          </p:cNvSpPr>
          <p:nvPr>
            <p:ph idx="1"/>
          </p:nvPr>
        </p:nvSpPr>
        <p:spPr>
          <a:xfrm>
            <a:off x="628650" y="1590805"/>
            <a:ext cx="7886700" cy="4860098"/>
          </a:xfrm>
        </p:spPr>
        <p:txBody>
          <a:bodyPr>
            <a:noAutofit/>
          </a:bodyPr>
          <a:lstStyle/>
          <a:p>
            <a:pPr algn="just" rtl="0"/>
            <a:r>
              <a:rPr lang="en-US" sz="2400" dirty="0"/>
              <a:t>Because of its ability to provide high storage capacity at low cost, dynamic RAM (DRAM) dominates the high-capacity memory applications, including the primary RAM in computers</a:t>
            </a:r>
            <a:r>
              <a:rPr lang="en-US" sz="2400" dirty="0" smtClean="0"/>
              <a:t>.</a:t>
            </a:r>
          </a:p>
          <a:p>
            <a:pPr algn="just" rtl="0"/>
            <a:r>
              <a:rPr lang="en-US" sz="2400" dirty="0" smtClean="0"/>
              <a:t>Further</a:t>
            </a:r>
            <a:r>
              <a:rPr lang="en-US" sz="2400" dirty="0"/>
              <a:t>, as the name “dynamic” implies, the storage of information is inherently only temporary. </a:t>
            </a:r>
            <a:endParaRPr lang="en-US" sz="2400" dirty="0" smtClean="0"/>
          </a:p>
          <a:p>
            <a:pPr algn="just" rtl="0"/>
            <a:r>
              <a:rPr lang="en-US" sz="2400" dirty="0" smtClean="0"/>
              <a:t>This </a:t>
            </a:r>
            <a:r>
              <a:rPr lang="en-US" sz="2400" dirty="0"/>
              <a:t>need for refresh is the primary logical difference in the behavior of DRAM </a:t>
            </a:r>
            <a:r>
              <a:rPr lang="en-US" sz="2400" dirty="0" smtClean="0"/>
              <a:t>compared </a:t>
            </a:r>
            <a:r>
              <a:rPr lang="en-US" sz="2400" dirty="0"/>
              <a:t>to SRAM. </a:t>
            </a:r>
            <a:endParaRPr lang="en-US" sz="2400" dirty="0" smtClean="0"/>
          </a:p>
          <a:p>
            <a:pPr algn="just" rtl="0"/>
            <a:r>
              <a:rPr lang="en-US" sz="2400" dirty="0" smtClean="0"/>
              <a:t>We </a:t>
            </a:r>
            <a:r>
              <a:rPr lang="en-US" sz="2400" dirty="0"/>
              <a:t>explore this logical difference by examining the dynamic RAM cell, the logic required to perform the refresh operation, and the impact of the need for refresh on memory system operation.</a:t>
            </a:r>
          </a:p>
        </p:txBody>
      </p:sp>
    </p:spTree>
    <p:extLst>
      <p:ext uri="{BB962C8B-B14F-4D97-AF65-F5344CB8AC3E}">
        <p14:creationId xmlns:p14="http://schemas.microsoft.com/office/powerpoint/2010/main" val="2097493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b="1" dirty="0"/>
              <a:t>Block Diagram of a DRAM Including Refresh Logic</a:t>
            </a:r>
            <a:endParaRPr lang="ar-EG" b="1" dirty="0"/>
          </a:p>
        </p:txBody>
      </p:sp>
      <p:pic>
        <p:nvPicPr>
          <p:cNvPr id="4" name="Content Placeholder 3"/>
          <p:cNvPicPr>
            <a:picLocks noGrp="1" noChangeAspect="1"/>
          </p:cNvPicPr>
          <p:nvPr>
            <p:ph idx="1"/>
          </p:nvPr>
        </p:nvPicPr>
        <p:blipFill>
          <a:blip r:embed="rId2"/>
          <a:stretch>
            <a:fillRect/>
          </a:stretch>
        </p:blipFill>
        <p:spPr>
          <a:xfrm>
            <a:off x="837126" y="1825624"/>
            <a:ext cx="7547019" cy="4600933"/>
          </a:xfrm>
          <a:prstGeom prst="rect">
            <a:avLst/>
          </a:prstGeom>
        </p:spPr>
      </p:pic>
    </p:spTree>
    <p:extLst>
      <p:ext uri="{BB962C8B-B14F-4D97-AF65-F5344CB8AC3E}">
        <p14:creationId xmlns:p14="http://schemas.microsoft.com/office/powerpoint/2010/main" val="1683948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rtl="0"/>
            <a:r>
              <a:rPr lang="en-US" sz="4000" b="1" dirty="0"/>
              <a:t>How Refresh Works?</a:t>
            </a:r>
            <a:endParaRPr lang="ar-EG" sz="4000" b="1" dirty="0"/>
          </a:p>
        </p:txBody>
      </p:sp>
      <p:sp>
        <p:nvSpPr>
          <p:cNvPr id="3" name="Content Placeholder 2"/>
          <p:cNvSpPr>
            <a:spLocks noGrp="1"/>
          </p:cNvSpPr>
          <p:nvPr>
            <p:ph idx="1"/>
          </p:nvPr>
        </p:nvSpPr>
        <p:spPr/>
        <p:txBody>
          <a:bodyPr>
            <a:normAutofit lnSpcReduction="10000"/>
          </a:bodyPr>
          <a:lstStyle/>
          <a:p>
            <a:pPr marL="0" indent="0" algn="l" rtl="0">
              <a:buNone/>
            </a:pPr>
            <a:r>
              <a:rPr lang="en-US" dirty="0">
                <a:latin typeface="Comic Sans MS" panose="030F0702030302020204" pitchFamily="66" charset="0"/>
              </a:rPr>
              <a:t>1- Refresh cycles are generated by refresh counter( either a refresh counter; as a part of the memory </a:t>
            </a:r>
            <a:r>
              <a:rPr lang="en-US" b="1" dirty="0">
                <a:solidFill>
                  <a:srgbClr val="FF0000"/>
                </a:solidFill>
                <a:latin typeface="Comic Sans MS" panose="030F0702030302020204" pitchFamily="66" charset="0"/>
              </a:rPr>
              <a:t>or</a:t>
            </a:r>
            <a:r>
              <a:rPr lang="en-US" dirty="0">
                <a:latin typeface="Comic Sans MS" panose="030F0702030302020204" pitchFamily="66" charset="0"/>
              </a:rPr>
              <a:t> external counter as a part of DRAM controller), which contains the address of the row to be refreshed.</a:t>
            </a:r>
          </a:p>
          <a:p>
            <a:pPr marL="0" indent="0" algn="l" rtl="0">
              <a:buNone/>
            </a:pPr>
            <a:r>
              <a:rPr lang="en-US" dirty="0">
                <a:latin typeface="Comic Sans MS" panose="030F0702030302020204" pitchFamily="66" charset="0"/>
              </a:rPr>
              <a:t>2- The row address is applied to the row address lines.</a:t>
            </a:r>
          </a:p>
          <a:p>
            <a:pPr marL="0" indent="0" algn="l" rtl="0">
              <a:buNone/>
            </a:pPr>
            <a:r>
              <a:rPr lang="en-US" dirty="0">
                <a:latin typeface="Comic Sans MS" panose="030F0702030302020204" pitchFamily="66" charset="0"/>
              </a:rPr>
              <a:t>3- The refresh cycle can be triggered by one of the following ways: </a:t>
            </a:r>
            <a:r>
              <a:rPr lang="en-US" b="1" dirty="0">
                <a:latin typeface="Comic Sans MS" panose="030F0702030302020204" pitchFamily="66" charset="0"/>
              </a:rPr>
              <a:t>RAS-only refresh, CAS-before-RAS refresh, or Hidden refresh.</a:t>
            </a:r>
            <a:endParaRPr lang="ar-EG" dirty="0">
              <a:latin typeface="Comic Sans MS" panose="030F0702030302020204" pitchFamily="66" charset="0"/>
            </a:endParaRPr>
          </a:p>
        </p:txBody>
      </p:sp>
    </p:spTree>
    <p:extLst>
      <p:ext uri="{BB962C8B-B14F-4D97-AF65-F5344CB8AC3E}">
        <p14:creationId xmlns:p14="http://schemas.microsoft.com/office/powerpoint/2010/main" val="318767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7581"/>
          </a:xfrm>
        </p:spPr>
        <p:txBody>
          <a:bodyPr>
            <a:normAutofit/>
          </a:bodyPr>
          <a:lstStyle/>
          <a:p>
            <a:pPr algn="ctr" rtl="0"/>
            <a:r>
              <a:rPr lang="en-US" sz="4000" b="1" dirty="0"/>
              <a:t>The standard triggering ways</a:t>
            </a:r>
            <a:endParaRPr lang="ar-EG" sz="4000" b="1" dirty="0"/>
          </a:p>
        </p:txBody>
      </p:sp>
      <p:sp>
        <p:nvSpPr>
          <p:cNvPr id="3" name="Content Placeholder 2"/>
          <p:cNvSpPr>
            <a:spLocks noGrp="1"/>
          </p:cNvSpPr>
          <p:nvPr>
            <p:ph idx="1"/>
          </p:nvPr>
        </p:nvSpPr>
        <p:spPr>
          <a:xfrm>
            <a:off x="628650" y="1440493"/>
            <a:ext cx="7886700" cy="4736470"/>
          </a:xfrm>
        </p:spPr>
        <p:txBody>
          <a:bodyPr>
            <a:normAutofit fontScale="85000" lnSpcReduction="20000"/>
          </a:bodyPr>
          <a:lstStyle/>
          <a:p>
            <a:pPr algn="l" rtl="0"/>
            <a:r>
              <a:rPr lang="en-US" b="1" dirty="0" smtClean="0">
                <a:latin typeface="Comic Sans MS" panose="030F0702030302020204" pitchFamily="66" charset="0"/>
              </a:rPr>
              <a:t>RAS-only </a:t>
            </a:r>
            <a:r>
              <a:rPr lang="en-US" b="1" dirty="0">
                <a:latin typeface="Comic Sans MS" panose="030F0702030302020204" pitchFamily="66" charset="0"/>
              </a:rPr>
              <a:t>refresh. </a:t>
            </a:r>
            <a:r>
              <a:rPr lang="en-US" dirty="0">
                <a:latin typeface="Comic Sans MS" panose="030F0702030302020204" pitchFamily="66" charset="0"/>
              </a:rPr>
              <a:t>A row address is placed on the address lines and RAS is changed to 0. In this case, the refresh addresses must be applied from outside the DRAM chip, typically by an IC called a DRAM controller</a:t>
            </a:r>
            <a:r>
              <a:rPr lang="en-US" dirty="0" smtClean="0">
                <a:latin typeface="Comic Sans MS" panose="030F0702030302020204" pitchFamily="66" charset="0"/>
              </a:rPr>
              <a:t>.</a:t>
            </a:r>
          </a:p>
          <a:p>
            <a:pPr marL="0" indent="0" algn="l" rtl="0">
              <a:buNone/>
            </a:pPr>
            <a:endParaRPr lang="en-US" dirty="0">
              <a:latin typeface="Comic Sans MS" panose="030F0702030302020204" pitchFamily="66" charset="0"/>
            </a:endParaRPr>
          </a:p>
          <a:p>
            <a:pPr algn="l" rtl="0"/>
            <a:r>
              <a:rPr lang="en-US" b="1" dirty="0" smtClean="0">
                <a:latin typeface="Comic Sans MS" panose="030F0702030302020204" pitchFamily="66" charset="0"/>
              </a:rPr>
              <a:t>CAS-before-RAS </a:t>
            </a:r>
            <a:r>
              <a:rPr lang="en-US" b="1" dirty="0">
                <a:latin typeface="Comic Sans MS" panose="030F0702030302020204" pitchFamily="66" charset="0"/>
              </a:rPr>
              <a:t>refresh. </a:t>
            </a:r>
            <a:r>
              <a:rPr lang="en-US" dirty="0">
                <a:latin typeface="Comic Sans MS" panose="030F0702030302020204" pitchFamily="66" charset="0"/>
              </a:rPr>
              <a:t>The CAS is changed from 1 to 0 followed by a change from 1 to 0 on RAS. </a:t>
            </a:r>
            <a:endParaRPr lang="en-US" dirty="0" smtClean="0">
              <a:latin typeface="Comic Sans MS" panose="030F0702030302020204" pitchFamily="66" charset="0"/>
            </a:endParaRPr>
          </a:p>
          <a:p>
            <a:pPr algn="l" rtl="0"/>
            <a:r>
              <a:rPr lang="en-US" dirty="0" smtClean="0">
                <a:latin typeface="Comic Sans MS" panose="030F0702030302020204" pitchFamily="66" charset="0"/>
              </a:rPr>
              <a:t>It </a:t>
            </a:r>
            <a:r>
              <a:rPr lang="en-US" dirty="0">
                <a:latin typeface="Comic Sans MS" panose="030F0702030302020204" pitchFamily="66" charset="0"/>
              </a:rPr>
              <a:t>appears as an illegal operation. In this  case, the incoming external row address will be discard , and the memory will use its internal refresh counter. </a:t>
            </a:r>
            <a:endParaRPr lang="en-US" dirty="0" smtClean="0">
              <a:latin typeface="Comic Sans MS" panose="030F0702030302020204" pitchFamily="66" charset="0"/>
            </a:endParaRPr>
          </a:p>
          <a:p>
            <a:pPr algn="l" rtl="0"/>
            <a:r>
              <a:rPr lang="en-US" dirty="0" smtClean="0">
                <a:latin typeface="Comic Sans MS" panose="030F0702030302020204" pitchFamily="66" charset="0"/>
              </a:rPr>
              <a:t>Additional </a:t>
            </a:r>
            <a:r>
              <a:rPr lang="en-US" dirty="0">
                <a:latin typeface="Comic Sans MS" panose="030F0702030302020204" pitchFamily="66" charset="0"/>
              </a:rPr>
              <a:t>refresh cycles can be performed by changing RAS by the internal counter without changing CAS. </a:t>
            </a:r>
          </a:p>
        </p:txBody>
      </p:sp>
    </p:spTree>
    <p:extLst>
      <p:ext uri="{BB962C8B-B14F-4D97-AF65-F5344CB8AC3E}">
        <p14:creationId xmlns:p14="http://schemas.microsoft.com/office/powerpoint/2010/main" val="2137894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dirty="0"/>
              <a:t>Cont.,</a:t>
            </a:r>
            <a:endParaRPr lang="ar-EG" dirty="0"/>
          </a:p>
        </p:txBody>
      </p:sp>
      <p:sp>
        <p:nvSpPr>
          <p:cNvPr id="3" name="Content Placeholder 2"/>
          <p:cNvSpPr>
            <a:spLocks noGrp="1"/>
          </p:cNvSpPr>
          <p:nvPr>
            <p:ph idx="1"/>
          </p:nvPr>
        </p:nvSpPr>
        <p:spPr/>
        <p:txBody>
          <a:bodyPr>
            <a:normAutofit lnSpcReduction="10000"/>
          </a:bodyPr>
          <a:lstStyle/>
          <a:p>
            <a:pPr algn="l" rtl="0"/>
            <a:r>
              <a:rPr lang="en-US" b="1" dirty="0" smtClean="0">
                <a:latin typeface="Comic Sans MS" panose="030F0702030302020204" pitchFamily="66" charset="0"/>
              </a:rPr>
              <a:t>Hidden </a:t>
            </a:r>
            <a:r>
              <a:rPr lang="en-US" b="1" dirty="0">
                <a:latin typeface="Comic Sans MS" panose="030F0702030302020204" pitchFamily="66" charset="0"/>
              </a:rPr>
              <a:t>refresh. </a:t>
            </a:r>
            <a:r>
              <a:rPr lang="en-US" dirty="0">
                <a:latin typeface="Comic Sans MS" panose="030F0702030302020204" pitchFamily="66" charset="0"/>
              </a:rPr>
              <a:t>Following a normal read or write, CAS is left at 0 and RAS is cycled, effectively performing a CAS-before-RAS refresh. During a hidden refresh, the output data from the prior read remains valid. Thus, the refresh is hidden. Unfortunately, the time taken by the hidden refresh is significant, so a subsequent read or write operation is delayed.</a:t>
            </a:r>
          </a:p>
          <a:p>
            <a:pPr algn="l" rtl="0"/>
            <a:r>
              <a:rPr lang="en-US" dirty="0">
                <a:latin typeface="Comic Sans MS" panose="030F0702030302020204" pitchFamily="66" charset="0"/>
              </a:rPr>
              <a:t>In all cases, note that the initiation of a refresh is controlled externally by using the RAS and CAS signals.</a:t>
            </a:r>
            <a:endParaRPr lang="ar-EG" dirty="0">
              <a:latin typeface="Comic Sans MS" panose="030F0702030302020204" pitchFamily="66" charset="0"/>
            </a:endParaRPr>
          </a:p>
        </p:txBody>
      </p:sp>
    </p:spTree>
    <p:extLst>
      <p:ext uri="{BB962C8B-B14F-4D97-AF65-F5344CB8AC3E}">
        <p14:creationId xmlns:p14="http://schemas.microsoft.com/office/powerpoint/2010/main" val="1394389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b="1" dirty="0"/>
              <a:t>Refreshing Types</a:t>
            </a:r>
            <a:endParaRPr lang="ar-EG" b="1" dirty="0"/>
          </a:p>
        </p:txBody>
      </p:sp>
      <p:sp>
        <p:nvSpPr>
          <p:cNvPr id="3" name="Content Placeholder 2"/>
          <p:cNvSpPr>
            <a:spLocks noGrp="1"/>
          </p:cNvSpPr>
          <p:nvPr>
            <p:ph idx="1"/>
          </p:nvPr>
        </p:nvSpPr>
        <p:spPr/>
        <p:txBody>
          <a:bodyPr>
            <a:normAutofit/>
          </a:bodyPr>
          <a:lstStyle/>
          <a:p>
            <a:pPr algn="l" rtl="0"/>
            <a:r>
              <a:rPr lang="en-US" sz="3200" dirty="0">
                <a:latin typeface="Comic Sans MS" panose="030F0702030302020204" pitchFamily="66" charset="0"/>
              </a:rPr>
              <a:t>Refreshes may be performed at evenly spaced points in the refresh time, an approach called </a:t>
            </a:r>
            <a:r>
              <a:rPr lang="en-US" sz="3200" b="1" dirty="0">
                <a:solidFill>
                  <a:srgbClr val="FF0000"/>
                </a:solidFill>
                <a:latin typeface="Comic Sans MS" panose="030F0702030302020204" pitchFamily="66" charset="0"/>
              </a:rPr>
              <a:t>distributed refresh.</a:t>
            </a:r>
          </a:p>
          <a:p>
            <a:pPr algn="l" rtl="0"/>
            <a:r>
              <a:rPr lang="en-US" sz="3200" dirty="0">
                <a:latin typeface="Comic Sans MS" panose="030F0702030302020204" pitchFamily="66" charset="0"/>
              </a:rPr>
              <a:t>Alternatively, all refreshes may be performed one after the other, an approach called </a:t>
            </a:r>
            <a:r>
              <a:rPr lang="en-US" sz="3200" b="1" dirty="0">
                <a:solidFill>
                  <a:srgbClr val="FF0000"/>
                </a:solidFill>
                <a:latin typeface="Comic Sans MS" panose="030F0702030302020204" pitchFamily="66" charset="0"/>
              </a:rPr>
              <a:t>burst refresh</a:t>
            </a:r>
            <a:endParaRPr lang="ar-EG" sz="3200"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155240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01065"/>
          </a:xfrm>
        </p:spPr>
        <p:txBody>
          <a:bodyPr/>
          <a:lstStyle/>
          <a:p>
            <a:pPr rtl="0"/>
            <a:r>
              <a:rPr lang="en-US" b="1" dirty="0"/>
              <a:t>Example</a:t>
            </a:r>
            <a:endParaRPr lang="ar-EG" b="1" dirty="0"/>
          </a:p>
        </p:txBody>
      </p:sp>
      <p:sp>
        <p:nvSpPr>
          <p:cNvPr id="3" name="Content Placeholder 2"/>
          <p:cNvSpPr>
            <a:spLocks noGrp="1"/>
          </p:cNvSpPr>
          <p:nvPr>
            <p:ph idx="1"/>
          </p:nvPr>
        </p:nvSpPr>
        <p:spPr>
          <a:xfrm>
            <a:off x="628650" y="1166191"/>
            <a:ext cx="7886700" cy="4864998"/>
          </a:xfrm>
        </p:spPr>
        <p:txBody>
          <a:bodyPr>
            <a:noAutofit/>
          </a:bodyPr>
          <a:lstStyle/>
          <a:p>
            <a:pPr algn="l" rtl="0"/>
            <a:r>
              <a:rPr lang="en-US" sz="2000" dirty="0">
                <a:latin typeface="Comic Sans MS" panose="030F0702030302020204" pitchFamily="66" charset="0"/>
              </a:rPr>
              <a:t> A 4M × 4 DRAM has a refresh time of 64 </a:t>
            </a:r>
            <a:r>
              <a:rPr lang="en-US" sz="2000" dirty="0" err="1">
                <a:latin typeface="Comic Sans MS" panose="030F0702030302020204" pitchFamily="66" charset="0"/>
              </a:rPr>
              <a:t>ms</a:t>
            </a:r>
            <a:r>
              <a:rPr lang="en-US" sz="2000" dirty="0">
                <a:latin typeface="Comic Sans MS" panose="030F0702030302020204" pitchFamily="66" charset="0"/>
              </a:rPr>
              <a:t> and the length of time to perform a single refresh per row is 60 ns?</a:t>
            </a:r>
          </a:p>
          <a:p>
            <a:pPr algn="l" rtl="0"/>
            <a:r>
              <a:rPr lang="en-US" sz="2000" dirty="0">
                <a:latin typeface="Comic Sans MS" panose="030F0702030302020204" pitchFamily="66" charset="0"/>
              </a:rPr>
              <a:t>What is the refreshment time in case of distributed or burst refreshment.</a:t>
            </a:r>
          </a:p>
          <a:p>
            <a:pPr algn="l" rtl="0"/>
            <a:r>
              <a:rPr lang="en-US" sz="2000" dirty="0">
                <a:latin typeface="Comic Sans MS" panose="030F0702030302020204" pitchFamily="66" charset="0"/>
              </a:rPr>
              <a:t>What is the time for Read &amp; Write.</a:t>
            </a:r>
          </a:p>
          <a:p>
            <a:pPr algn="l" rtl="0"/>
            <a:r>
              <a:rPr lang="en-US" sz="2000" b="1" dirty="0">
                <a:solidFill>
                  <a:srgbClr val="FF0000"/>
                </a:solidFill>
                <a:latin typeface="Comic Sans MS" panose="030F0702030302020204" pitchFamily="66" charset="0"/>
              </a:rPr>
              <a:t>Solution:</a:t>
            </a:r>
          </a:p>
          <a:p>
            <a:pPr marL="0" indent="0" algn="l" rtl="0">
              <a:buNone/>
            </a:pPr>
            <a:r>
              <a:rPr lang="en-US" sz="2000" dirty="0">
                <a:latin typeface="Comic Sans MS" panose="030F0702030302020204" pitchFamily="66" charset="0"/>
              </a:rPr>
              <a:t>- no. of rows =  4096 rows to be refreshed.</a:t>
            </a:r>
          </a:p>
          <a:p>
            <a:pPr marL="0" indent="0" algn="l" rtl="0">
              <a:buNone/>
            </a:pPr>
            <a:r>
              <a:rPr lang="en-US" sz="2000" dirty="0">
                <a:solidFill>
                  <a:schemeClr val="accent1"/>
                </a:solidFill>
                <a:latin typeface="Comic Sans MS" panose="030F0702030302020204" pitchFamily="66" charset="0"/>
              </a:rPr>
              <a:t>A- Burst Refreshment:	</a:t>
            </a:r>
          </a:p>
          <a:p>
            <a:pPr marL="0" indent="0" algn="l" rtl="0">
              <a:buNone/>
            </a:pPr>
            <a:r>
              <a:rPr lang="en-US" sz="2000" dirty="0">
                <a:latin typeface="Comic Sans MS" panose="030F0702030302020204" pitchFamily="66" charset="0"/>
              </a:rPr>
              <a:t>- A total time out for refresh = 4096 x 60 ns = 0.25 </a:t>
            </a:r>
            <a:r>
              <a:rPr lang="en-US" sz="2000" dirty="0" err="1">
                <a:latin typeface="Comic Sans MS" panose="030F0702030302020204" pitchFamily="66" charset="0"/>
              </a:rPr>
              <a:t>ms</a:t>
            </a:r>
            <a:endParaRPr lang="en-US" sz="2000" dirty="0">
              <a:latin typeface="Comic Sans MS" panose="030F0702030302020204" pitchFamily="66" charset="0"/>
            </a:endParaRPr>
          </a:p>
          <a:p>
            <a:pPr marL="0" indent="0" algn="l" rtl="0">
              <a:buNone/>
            </a:pPr>
            <a:r>
              <a:rPr lang="en-US" sz="2000" dirty="0">
                <a:latin typeface="Comic Sans MS" panose="030F0702030302020204" pitchFamily="66" charset="0"/>
              </a:rPr>
              <a:t>- The rest time for R/W = 64ms – 0.25 </a:t>
            </a:r>
            <a:r>
              <a:rPr lang="en-US" sz="2000" dirty="0" err="1">
                <a:latin typeface="Comic Sans MS" panose="030F0702030302020204" pitchFamily="66" charset="0"/>
              </a:rPr>
              <a:t>ms</a:t>
            </a:r>
            <a:r>
              <a:rPr lang="en-US" sz="2000" dirty="0">
                <a:latin typeface="Comic Sans MS" panose="030F0702030302020204" pitchFamily="66" charset="0"/>
              </a:rPr>
              <a:t> = 63.75 </a:t>
            </a:r>
            <a:r>
              <a:rPr lang="en-US" sz="2000" dirty="0" err="1">
                <a:latin typeface="Comic Sans MS" panose="030F0702030302020204" pitchFamily="66" charset="0"/>
              </a:rPr>
              <a:t>ms</a:t>
            </a:r>
            <a:endParaRPr lang="en-US" sz="2000" dirty="0">
              <a:latin typeface="Comic Sans MS" panose="030F0702030302020204" pitchFamily="66" charset="0"/>
            </a:endParaRPr>
          </a:p>
          <a:p>
            <a:pPr marL="0" indent="0">
              <a:buNone/>
            </a:pPr>
            <a:r>
              <a:rPr lang="en-US" sz="2000" dirty="0">
                <a:latin typeface="Comic Sans MS" panose="030F0702030302020204" pitchFamily="66" charset="0"/>
              </a:rPr>
              <a:t>The DRAM controller must initiate 4096 refreshes sequentially every 64 </a:t>
            </a:r>
            <a:r>
              <a:rPr lang="en-US" sz="2000" dirty="0" err="1">
                <a:latin typeface="Comic Sans MS" panose="030F0702030302020204" pitchFamily="66" charset="0"/>
              </a:rPr>
              <a:t>ms</a:t>
            </a:r>
            <a:r>
              <a:rPr lang="en-US" sz="2000" dirty="0">
                <a:latin typeface="Comic Sans MS" panose="030F0702030302020204" pitchFamily="66" charset="0"/>
              </a:rPr>
              <a:t> for burst refresh.</a:t>
            </a:r>
          </a:p>
          <a:p>
            <a:pPr marL="0" indent="0" algn="l" rtl="0">
              <a:buNone/>
            </a:pPr>
            <a:endParaRPr lang="en-US" sz="2000" dirty="0">
              <a:latin typeface="Comic Sans MS" panose="030F0702030302020204" pitchFamily="66" charset="0"/>
            </a:endParaRPr>
          </a:p>
          <a:p>
            <a:pPr marL="0" indent="0" algn="l" rtl="0">
              <a:buNone/>
            </a:pPr>
            <a:r>
              <a:rPr lang="en-US" sz="2000" dirty="0">
                <a:latin typeface="Comic Sans MS" panose="030F0702030302020204" pitchFamily="66" charset="0"/>
              </a:rPr>
              <a:t>	</a:t>
            </a:r>
            <a:endParaRPr lang="ar-EG" sz="2000" dirty="0">
              <a:latin typeface="Comic Sans MS" panose="030F0702030302020204" pitchFamily="66" charset="0"/>
            </a:endParaRPr>
          </a:p>
        </p:txBody>
      </p:sp>
    </p:spTree>
    <p:extLst>
      <p:ext uri="{BB962C8B-B14F-4D97-AF65-F5344CB8AC3E}">
        <p14:creationId xmlns:p14="http://schemas.microsoft.com/office/powerpoint/2010/main" val="2920532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BF48C1-FE2D-4888-8A09-277A2D18EEC5}"/>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 xmlns:a16="http://schemas.microsoft.com/office/drawing/2014/main" id="{321907CD-9E0C-45AB-9FF7-74D2EB862269}"/>
              </a:ext>
            </a:extLst>
          </p:cNvPr>
          <p:cNvSpPr>
            <a:spLocks noGrp="1"/>
          </p:cNvSpPr>
          <p:nvPr>
            <p:ph idx="1"/>
          </p:nvPr>
        </p:nvSpPr>
        <p:spPr/>
        <p:txBody>
          <a:bodyPr>
            <a:normAutofit fontScale="92500"/>
          </a:bodyPr>
          <a:lstStyle/>
          <a:p>
            <a:pPr marL="0" indent="0" algn="l" rtl="0">
              <a:buNone/>
            </a:pPr>
            <a:r>
              <a:rPr lang="en-US" dirty="0">
                <a:solidFill>
                  <a:schemeClr val="accent1"/>
                </a:solidFill>
                <a:latin typeface="Comic Sans MS" panose="030F0702030302020204" pitchFamily="66" charset="0"/>
              </a:rPr>
              <a:t>B- Distributed Refreshment</a:t>
            </a:r>
          </a:p>
          <a:p>
            <a:pPr algn="l" rtl="0">
              <a:buFontTx/>
              <a:buChar char="-"/>
            </a:pPr>
            <a:r>
              <a:rPr lang="en-US" dirty="0">
                <a:latin typeface="Comic Sans MS" panose="030F0702030302020204" pitchFamily="66" charset="0"/>
              </a:rPr>
              <a:t>the refresh interval for distributed refresh = 64 </a:t>
            </a:r>
            <a:r>
              <a:rPr lang="en-US" dirty="0" err="1">
                <a:latin typeface="Comic Sans MS" panose="030F0702030302020204" pitchFamily="66" charset="0"/>
              </a:rPr>
              <a:t>ms</a:t>
            </a:r>
            <a:r>
              <a:rPr lang="en-US" dirty="0">
                <a:latin typeface="Comic Sans MS" panose="030F0702030302020204" pitchFamily="66" charset="0"/>
              </a:rPr>
              <a:t>/4096 = 15.6 microseconds (</a:t>
            </a:r>
            <a:r>
              <a:rPr lang="en-US" dirty="0" err="1">
                <a:latin typeface="Comic Sans MS" panose="030F0702030302020204" pitchFamily="66" charset="0"/>
              </a:rPr>
              <a:t>μs</a:t>
            </a:r>
            <a:r>
              <a:rPr lang="en-US" dirty="0">
                <a:latin typeface="Comic Sans MS" panose="030F0702030302020204" pitchFamily="66" charset="0"/>
              </a:rPr>
              <a:t>).</a:t>
            </a:r>
          </a:p>
          <a:p>
            <a:pPr algn="l" rtl="0">
              <a:buFontTx/>
              <a:buChar char="-"/>
            </a:pPr>
            <a:r>
              <a:rPr lang="en-US" dirty="0">
                <a:latin typeface="Comic Sans MS" panose="030F0702030302020204" pitchFamily="66" charset="0"/>
              </a:rPr>
              <a:t>Time R/W = 15.6 </a:t>
            </a:r>
            <a:r>
              <a:rPr lang="en-US" dirty="0" err="1">
                <a:latin typeface="Comic Sans MS" panose="030F0702030302020204" pitchFamily="66" charset="0"/>
              </a:rPr>
              <a:t>μs</a:t>
            </a:r>
            <a:r>
              <a:rPr lang="en-US" dirty="0">
                <a:latin typeface="Comic Sans MS" panose="030F0702030302020204" pitchFamily="66" charset="0"/>
              </a:rPr>
              <a:t> – 60 ns</a:t>
            </a:r>
          </a:p>
          <a:p>
            <a:pPr marL="0" indent="0" algn="l" rtl="0">
              <a:buNone/>
            </a:pPr>
            <a:r>
              <a:rPr lang="en-US" dirty="0">
                <a:latin typeface="Comic Sans MS" panose="030F0702030302020204" pitchFamily="66" charset="0"/>
              </a:rPr>
              <a:t>- The DRAM controller must initiate a refresh every 15.6 </a:t>
            </a:r>
            <a:r>
              <a:rPr lang="en-US" dirty="0" err="1">
                <a:latin typeface="Comic Sans MS" panose="030F0702030302020204" pitchFamily="66" charset="0"/>
              </a:rPr>
              <a:t>μs</a:t>
            </a:r>
            <a:r>
              <a:rPr lang="en-US" dirty="0">
                <a:latin typeface="Comic Sans MS" panose="030F0702030302020204" pitchFamily="66" charset="0"/>
              </a:rPr>
              <a:t> for 	distributed refresh </a:t>
            </a:r>
          </a:p>
          <a:p>
            <a:pPr marL="0" indent="0" algn="l" rtl="0">
              <a:buNone/>
            </a:pPr>
            <a:endParaRPr lang="en-US" dirty="0">
              <a:latin typeface="Comic Sans MS" panose="030F0702030302020204" pitchFamily="66" charset="0"/>
            </a:endParaRPr>
          </a:p>
          <a:p>
            <a:pPr marL="0" indent="0" algn="l" rtl="0">
              <a:buNone/>
            </a:pPr>
            <a:r>
              <a:rPr lang="en-US" dirty="0">
                <a:latin typeface="Comic Sans MS" panose="030F0702030302020204" pitchFamily="66" charset="0"/>
              </a:rPr>
              <a:t>Since use of burst refresh would halt computer operation for a fairly long period, distributed refresh is more commonly used.</a:t>
            </a:r>
            <a:endParaRPr lang="ar-EG" dirty="0">
              <a:latin typeface="Comic Sans MS" panose="030F0702030302020204" pitchFamily="66" charset="0"/>
            </a:endParaRPr>
          </a:p>
          <a:p>
            <a:pPr algn="l" rtl="0"/>
            <a:endParaRPr lang="en-US" dirty="0"/>
          </a:p>
        </p:txBody>
      </p:sp>
    </p:spTree>
    <p:extLst>
      <p:ext uri="{BB962C8B-B14F-4D97-AF65-F5344CB8AC3E}">
        <p14:creationId xmlns:p14="http://schemas.microsoft.com/office/powerpoint/2010/main" val="103310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b="1" dirty="0"/>
              <a:t>Assignment</a:t>
            </a:r>
            <a:endParaRPr lang="ar-EG" b="1" dirty="0"/>
          </a:p>
        </p:txBody>
      </p:sp>
      <p:sp>
        <p:nvSpPr>
          <p:cNvPr id="3" name="Content Placeholder 2"/>
          <p:cNvSpPr>
            <a:spLocks noGrp="1"/>
          </p:cNvSpPr>
          <p:nvPr>
            <p:ph idx="1"/>
          </p:nvPr>
        </p:nvSpPr>
        <p:spPr/>
        <p:txBody>
          <a:bodyPr>
            <a:normAutofit/>
          </a:bodyPr>
          <a:lstStyle/>
          <a:p>
            <a:pPr algn="l" rtl="0"/>
            <a:r>
              <a:rPr lang="en-US" sz="3200" dirty="0"/>
              <a:t>The refresh cycle is similar to READ cycle, but executing faster, Why?</a:t>
            </a:r>
            <a:endParaRPr lang="ar-EG" sz="3200" dirty="0"/>
          </a:p>
        </p:txBody>
      </p:sp>
    </p:spTree>
    <p:extLst>
      <p:ext uri="{BB962C8B-B14F-4D97-AF65-F5344CB8AC3E}">
        <p14:creationId xmlns:p14="http://schemas.microsoft.com/office/powerpoint/2010/main" val="3316491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1" dirty="0"/>
              <a:t>Sheet</a:t>
            </a:r>
            <a:endParaRPr lang="ar-EG" b="1" dirty="0"/>
          </a:p>
        </p:txBody>
      </p:sp>
      <p:sp>
        <p:nvSpPr>
          <p:cNvPr id="3" name="Content Placeholder 2"/>
          <p:cNvSpPr>
            <a:spLocks noGrp="1"/>
          </p:cNvSpPr>
          <p:nvPr>
            <p:ph idx="1"/>
          </p:nvPr>
        </p:nvSpPr>
        <p:spPr/>
        <p:txBody>
          <a:bodyPr/>
          <a:lstStyle/>
          <a:p>
            <a:pPr algn="l" rtl="0"/>
            <a:r>
              <a:rPr lang="en-US" dirty="0"/>
              <a:t>Text book</a:t>
            </a:r>
            <a:endParaRPr lang="ar-EG" dirty="0"/>
          </a:p>
        </p:txBody>
      </p:sp>
    </p:spTree>
    <p:extLst>
      <p:ext uri="{BB962C8B-B14F-4D97-AF65-F5344CB8AC3E}">
        <p14:creationId xmlns:p14="http://schemas.microsoft.com/office/powerpoint/2010/main" val="2006207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87476"/>
          </a:xfrm>
        </p:spPr>
        <p:txBody>
          <a:bodyPr>
            <a:normAutofit/>
          </a:bodyPr>
          <a:lstStyle/>
          <a:p>
            <a:r>
              <a:rPr lang="en-US" b="1" dirty="0" smtClean="0"/>
              <a:t>DRAM Cell</a:t>
            </a:r>
            <a:endParaRPr lang="en-US" b="1" dirty="0"/>
          </a:p>
        </p:txBody>
      </p:sp>
      <p:sp>
        <p:nvSpPr>
          <p:cNvPr id="3" name="Content Placeholder 2"/>
          <p:cNvSpPr>
            <a:spLocks noGrp="1"/>
          </p:cNvSpPr>
          <p:nvPr>
            <p:ph idx="1"/>
          </p:nvPr>
        </p:nvSpPr>
        <p:spPr>
          <a:xfrm>
            <a:off x="628650" y="1490597"/>
            <a:ext cx="7886700" cy="4686366"/>
          </a:xfrm>
        </p:spPr>
        <p:txBody>
          <a:bodyPr>
            <a:normAutofit/>
          </a:bodyPr>
          <a:lstStyle/>
          <a:p>
            <a:pPr algn="just" rtl="0"/>
            <a:r>
              <a:rPr lang="en-US" sz="2400" dirty="0"/>
              <a:t>The dynamic RAM cell circuit is shown in </a:t>
            </a:r>
            <a:r>
              <a:rPr lang="en-US" sz="2400" dirty="0" smtClean="0"/>
              <a:t>Figure. </a:t>
            </a:r>
          </a:p>
          <a:p>
            <a:pPr algn="just" rtl="0"/>
            <a:r>
              <a:rPr lang="en-US" sz="2400" dirty="0" smtClean="0"/>
              <a:t>It </a:t>
            </a:r>
            <a:r>
              <a:rPr lang="en-US" sz="2400" dirty="0"/>
              <a:t>consists of a capacitor C and a transistor T</a:t>
            </a:r>
            <a:r>
              <a:rPr lang="en-US" sz="2400" dirty="0" smtClean="0"/>
              <a:t>.</a:t>
            </a:r>
          </a:p>
          <a:p>
            <a:pPr algn="just" rtl="0"/>
            <a:r>
              <a:rPr lang="en-US" sz="2400" dirty="0" smtClean="0"/>
              <a:t>If </a:t>
            </a:r>
            <a:r>
              <a:rPr lang="en-US" sz="2400" dirty="0"/>
              <a:t>sufficient charge is stored on the capacitor, it can be viewed as storing a logical </a:t>
            </a:r>
            <a:r>
              <a:rPr lang="en-US" sz="2400" dirty="0" smtClean="0"/>
              <a:t>1, else a logical 0. </a:t>
            </a:r>
          </a:p>
          <a:p>
            <a:pPr algn="just" rtl="0"/>
            <a:r>
              <a:rPr lang="en-US" sz="2400" dirty="0" smtClean="0"/>
              <a:t>The </a:t>
            </a:r>
            <a:r>
              <a:rPr lang="en-US" sz="2400" dirty="0"/>
              <a:t>transistor acts much like a </a:t>
            </a:r>
            <a:r>
              <a:rPr lang="en-US" sz="2400" dirty="0" smtClean="0"/>
              <a:t>switch</a:t>
            </a:r>
            <a:r>
              <a:rPr lang="en-US" sz="2400" dirty="0"/>
              <a:t>.</a:t>
            </a:r>
          </a:p>
        </p:txBody>
      </p:sp>
      <p:pic>
        <p:nvPicPr>
          <p:cNvPr id="4" name="Picture 2" descr="Introduction to DRAM (Dynamic Random-Access Memory) - Technical Articles">
            <a:extLst>
              <a:ext uri="{FF2B5EF4-FFF2-40B4-BE49-F238E27FC236}">
                <a16:creationId xmlns="" xmlns:a16="http://schemas.microsoft.com/office/drawing/2014/main" id="{ED24C44E-A0FC-4CB8-8DE5-3B5CE3D0D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643" y="3833780"/>
            <a:ext cx="7640707" cy="2392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80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F16DC47-D9CF-49A5-8E19-9D0E9595D7A1}"/>
              </a:ext>
            </a:extLst>
          </p:cNvPr>
          <p:cNvSpPr>
            <a:spLocks noGrp="1"/>
          </p:cNvSpPr>
          <p:nvPr>
            <p:ph type="title"/>
          </p:nvPr>
        </p:nvSpPr>
        <p:spPr>
          <a:xfrm>
            <a:off x="628650" y="365127"/>
            <a:ext cx="7886700" cy="599378"/>
          </a:xfrm>
        </p:spPr>
        <p:txBody>
          <a:bodyPr>
            <a:normAutofit fontScale="90000"/>
          </a:bodyPr>
          <a:lstStyle/>
          <a:p>
            <a:r>
              <a:rPr lang="en-US" b="1" dirty="0"/>
              <a:t>Cont.,</a:t>
            </a:r>
          </a:p>
        </p:txBody>
      </p:sp>
      <p:sp>
        <p:nvSpPr>
          <p:cNvPr id="3" name="Content Placeholder 2">
            <a:extLst>
              <a:ext uri="{FF2B5EF4-FFF2-40B4-BE49-F238E27FC236}">
                <a16:creationId xmlns="" xmlns:a16="http://schemas.microsoft.com/office/drawing/2014/main" id="{BD110F1D-37FF-4390-AAF9-43DA4D152323}"/>
              </a:ext>
            </a:extLst>
          </p:cNvPr>
          <p:cNvSpPr>
            <a:spLocks noGrp="1"/>
          </p:cNvSpPr>
          <p:nvPr>
            <p:ph idx="1"/>
          </p:nvPr>
        </p:nvSpPr>
        <p:spPr>
          <a:xfrm>
            <a:off x="628650" y="1127342"/>
            <a:ext cx="7886700" cy="5049621"/>
          </a:xfrm>
        </p:spPr>
        <p:txBody>
          <a:bodyPr>
            <a:normAutofit/>
          </a:bodyPr>
          <a:lstStyle/>
          <a:p>
            <a:pPr algn="l" rtl="0"/>
            <a:r>
              <a:rPr lang="en-US" sz="2400" dirty="0"/>
              <a:t>When the switch is “open,” the charge on the capacitor roughly remains fixed—in other words, is stored. </a:t>
            </a:r>
            <a:endParaRPr lang="en-US" sz="2400" dirty="0" smtClean="0"/>
          </a:p>
          <a:p>
            <a:pPr algn="l" rtl="0"/>
            <a:r>
              <a:rPr lang="en-US" sz="2400" dirty="0" smtClean="0"/>
              <a:t>But </a:t>
            </a:r>
            <a:r>
              <a:rPr lang="en-US" sz="2400" dirty="0"/>
              <a:t>when the switch is “closed,” charge can flow into and out of the capacitor from the external Bit (B) line. </a:t>
            </a:r>
            <a:endParaRPr lang="en-US" sz="2400" dirty="0" smtClean="0"/>
          </a:p>
          <a:p>
            <a:pPr algn="l" rtl="0"/>
            <a:r>
              <a:rPr lang="en-US" sz="2400" dirty="0" smtClean="0"/>
              <a:t>This </a:t>
            </a:r>
            <a:r>
              <a:rPr lang="en-US" sz="2400" dirty="0"/>
              <a:t>charge flow allows the cell to be written with a 1 or 0 and to be read</a:t>
            </a:r>
            <a:r>
              <a:rPr lang="en-US" sz="2400" dirty="0" smtClean="0"/>
              <a:t>.</a:t>
            </a:r>
          </a:p>
        </p:txBody>
      </p:sp>
      <p:pic>
        <p:nvPicPr>
          <p:cNvPr id="4098" name="Picture 2" descr="Figure 1: 3-transistor DRAM cell (to the top) and a  1-transistor/1-capacitor DRAM cell (to the left). - Semiconductor for You">
            <a:extLst>
              <a:ext uri="{FF2B5EF4-FFF2-40B4-BE49-F238E27FC236}">
                <a16:creationId xmlns="" xmlns:a16="http://schemas.microsoft.com/office/drawing/2014/main" id="{2B44C302-DEAF-4F80-96EE-85A2B8F212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0882" y="3519814"/>
            <a:ext cx="4770709" cy="2657149"/>
          </a:xfrm>
          <a:prstGeom prst="rect">
            <a:avLst/>
          </a:prstGeom>
          <a:noFill/>
        </p:spPr>
      </p:pic>
    </p:spTree>
    <p:extLst>
      <p:ext uri="{BB962C8B-B14F-4D97-AF65-F5344CB8AC3E}">
        <p14:creationId xmlns:p14="http://schemas.microsoft.com/office/powerpoint/2010/main" val="328907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b="1" dirty="0" smtClean="0"/>
              <a:t>Cont.,</a:t>
            </a:r>
            <a:endParaRPr lang="en-US" b="1" dirty="0"/>
          </a:p>
        </p:txBody>
      </p:sp>
      <p:sp>
        <p:nvSpPr>
          <p:cNvPr id="3" name="Content Placeholder 2"/>
          <p:cNvSpPr>
            <a:spLocks noGrp="1"/>
          </p:cNvSpPr>
          <p:nvPr>
            <p:ph idx="1"/>
          </p:nvPr>
        </p:nvSpPr>
        <p:spPr/>
        <p:txBody>
          <a:bodyPr/>
          <a:lstStyle/>
          <a:p>
            <a:pPr algn="l" rtl="0"/>
            <a:r>
              <a:rPr lang="en-US" dirty="0"/>
              <a:t>To reduce the time and power associated with moving charges from storage capacitor (Cs) to Bit-line capacitor (CBL), the CBL is charged to VDD/2.</a:t>
            </a:r>
          </a:p>
          <a:p>
            <a:pPr algn="l" rtl="0"/>
            <a:r>
              <a:rPr lang="en-US" dirty="0"/>
              <a:t>If </a:t>
            </a:r>
            <a:r>
              <a:rPr lang="en-US" dirty="0" err="1"/>
              <a:t>Vc</a:t>
            </a:r>
            <a:r>
              <a:rPr lang="en-US" dirty="0"/>
              <a:t>&gt; VDD/2 </a:t>
            </a:r>
            <a:r>
              <a:rPr lang="en-US" dirty="0">
                <a:sym typeface="Wingdings" panose="05000000000000000000" pitchFamily="2" charset="2"/>
              </a:rPr>
              <a:t> Logic 1 was stored ,and </a:t>
            </a:r>
            <a:r>
              <a:rPr lang="en-US" dirty="0" smtClean="0">
                <a:sym typeface="Wingdings" panose="05000000000000000000" pitchFamily="2" charset="2"/>
              </a:rPr>
              <a:t>vice versa.</a:t>
            </a:r>
            <a:endParaRPr lang="en-US" dirty="0"/>
          </a:p>
          <a:p>
            <a:pPr algn="l" rtl="0"/>
            <a:endParaRPr lang="en-US" dirty="0"/>
          </a:p>
        </p:txBody>
      </p:sp>
      <p:pic>
        <p:nvPicPr>
          <p:cNvPr id="4" name="Picture 2" descr="DRAM cells with different startup values after powering up a DRAM memory. |  Download Scientific Diagram">
            <a:extLst>
              <a:ext uri="{FF2B5EF4-FFF2-40B4-BE49-F238E27FC236}">
                <a16:creationId xmlns="" xmlns:a16="http://schemas.microsoft.com/office/drawing/2014/main" id="{CBEB0B60-3A91-4354-945B-4BF495887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8384" y="4001294"/>
            <a:ext cx="5373665" cy="2175669"/>
          </a:xfrm>
          <a:prstGeom prst="rect">
            <a:avLst/>
          </a:prstGeom>
          <a:noFill/>
        </p:spPr>
      </p:pic>
    </p:spTree>
    <p:extLst>
      <p:ext uri="{BB962C8B-B14F-4D97-AF65-F5344CB8AC3E}">
        <p14:creationId xmlns:p14="http://schemas.microsoft.com/office/powerpoint/2010/main" val="4101623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52BD46-56AB-43DE-904E-5BDC26309FCE}"/>
              </a:ext>
            </a:extLst>
          </p:cNvPr>
          <p:cNvSpPr>
            <a:spLocks noGrp="1"/>
          </p:cNvSpPr>
          <p:nvPr>
            <p:ph type="title"/>
          </p:nvPr>
        </p:nvSpPr>
        <p:spPr/>
        <p:txBody>
          <a:bodyPr>
            <a:normAutofit/>
          </a:bodyPr>
          <a:lstStyle/>
          <a:p>
            <a:pPr rtl="0"/>
            <a:r>
              <a:rPr lang="en-US" sz="3600" b="1" dirty="0"/>
              <a:t>Destructive </a:t>
            </a:r>
            <a:r>
              <a:rPr lang="en-US" sz="3600" b="1" dirty="0" smtClean="0"/>
              <a:t>&amp; Non Destructive Memory </a:t>
            </a:r>
            <a:r>
              <a:rPr lang="en-US" sz="3600" b="1" dirty="0"/>
              <a:t>Readout</a:t>
            </a:r>
          </a:p>
        </p:txBody>
      </p:sp>
      <p:sp>
        <p:nvSpPr>
          <p:cNvPr id="3" name="Content Placeholder 2">
            <a:extLst>
              <a:ext uri="{FF2B5EF4-FFF2-40B4-BE49-F238E27FC236}">
                <a16:creationId xmlns="" xmlns:a16="http://schemas.microsoft.com/office/drawing/2014/main" id="{067E145D-6F87-4A26-85AD-06DA10DE87DB}"/>
              </a:ext>
            </a:extLst>
          </p:cNvPr>
          <p:cNvSpPr>
            <a:spLocks noGrp="1"/>
          </p:cNvSpPr>
          <p:nvPr>
            <p:ph idx="1"/>
          </p:nvPr>
        </p:nvSpPr>
        <p:spPr/>
        <p:txBody>
          <a:bodyPr>
            <a:normAutofit/>
          </a:bodyPr>
          <a:lstStyle/>
          <a:p>
            <a:pPr algn="l" rtl="0"/>
            <a:r>
              <a:rPr lang="en-US" sz="2600" dirty="0"/>
              <a:t>A read operation that alters the contents of the accessed memory location and must be immediately followed by a rewriting of the contents in order to preserve them. </a:t>
            </a:r>
          </a:p>
          <a:p>
            <a:pPr algn="l" rtl="0" eaLnBrk="0" fontAlgn="base" hangingPunct="0">
              <a:lnSpc>
                <a:spcPct val="100000"/>
              </a:lnSpc>
              <a:spcBef>
                <a:spcPct val="0"/>
              </a:spcBef>
              <a:spcAft>
                <a:spcPct val="0"/>
              </a:spcAft>
            </a:pPr>
            <a:r>
              <a:rPr lang="en-US" altLang="en-US" sz="2600" dirty="0"/>
              <a:t>If the data in a memory is not destroyed in the reading process, the system  has  nondestructive  readout. </a:t>
            </a:r>
          </a:p>
          <a:p>
            <a:pPr algn="l" rtl="0" eaLnBrk="0" fontAlgn="base" hangingPunct="0">
              <a:lnSpc>
                <a:spcPct val="100000"/>
              </a:lnSpc>
              <a:spcBef>
                <a:spcPct val="0"/>
              </a:spcBef>
              <a:spcAft>
                <a:spcPct val="0"/>
              </a:spcAft>
            </a:pPr>
            <a:r>
              <a:rPr lang="en-US" altLang="en-US" sz="2600" dirty="0"/>
              <a:t>A flip-flop is an example of nondestructive readout. </a:t>
            </a:r>
          </a:p>
          <a:p>
            <a:pPr algn="l" rtl="0" eaLnBrk="0" fontAlgn="base" hangingPunct="0">
              <a:lnSpc>
                <a:spcPct val="100000"/>
              </a:lnSpc>
              <a:spcBef>
                <a:spcPct val="0"/>
              </a:spcBef>
              <a:spcAft>
                <a:spcPct val="0"/>
              </a:spcAft>
            </a:pPr>
            <a:r>
              <a:rPr lang="en-US" altLang="en-US" sz="2600" dirty="0"/>
              <a:t>Sensing the output voltage (reading) from a given side of a flip-flop generally does not change the state of the flip-flop and the stored data is retained. </a:t>
            </a:r>
          </a:p>
          <a:p>
            <a:pPr algn="l" rtl="0"/>
            <a:endParaRPr lang="en-US" sz="2600" dirty="0"/>
          </a:p>
        </p:txBody>
      </p:sp>
    </p:spTree>
    <p:extLst>
      <p:ext uri="{BB962C8B-B14F-4D97-AF65-F5344CB8AC3E}">
        <p14:creationId xmlns:p14="http://schemas.microsoft.com/office/powerpoint/2010/main" val="2497298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a:xfrm>
            <a:off x="628650" y="365127"/>
            <a:ext cx="7886700" cy="500062"/>
          </a:xfrm>
        </p:spPr>
        <p:txBody>
          <a:bodyPr>
            <a:normAutofit fontScale="90000"/>
          </a:bodyPr>
          <a:lstStyle/>
          <a:p>
            <a:pPr rtl="0"/>
            <a:r>
              <a:rPr lang="en-US" altLang="en-US" b="1" dirty="0"/>
              <a:t>Dynamic RAM - Bit </a:t>
            </a:r>
            <a:r>
              <a:rPr lang="en-US" altLang="en-US" b="1" dirty="0" smtClean="0"/>
              <a:t>Slice Model</a:t>
            </a:r>
            <a:endParaRPr lang="en-US" altLang="en-US" b="1" dirty="0"/>
          </a:p>
        </p:txBody>
      </p:sp>
      <p:sp>
        <p:nvSpPr>
          <p:cNvPr id="68612" name="Rectangle 3"/>
          <p:cNvSpPr>
            <a:spLocks noGrp="1" noChangeArrowheads="1"/>
          </p:cNvSpPr>
          <p:nvPr>
            <p:ph idx="1"/>
          </p:nvPr>
        </p:nvSpPr>
        <p:spPr>
          <a:xfrm>
            <a:off x="490538" y="1314450"/>
            <a:ext cx="3556000" cy="5027613"/>
          </a:xfrm>
        </p:spPr>
        <p:txBody>
          <a:bodyPr>
            <a:normAutofit/>
          </a:bodyPr>
          <a:lstStyle/>
          <a:p>
            <a:pPr algn="l" rtl="0"/>
            <a:r>
              <a:rPr lang="en-US" altLang="en-US" sz="2400" dirty="0"/>
              <a:t>C is driven by </a:t>
            </a:r>
            <a:r>
              <a:rPr lang="en-US" altLang="en-US" sz="2400" dirty="0" smtClean="0"/>
              <a:t>Tri-state </a:t>
            </a:r>
            <a:r>
              <a:rPr lang="en-US" altLang="en-US" sz="2400" dirty="0"/>
              <a:t>drivers</a:t>
            </a:r>
          </a:p>
          <a:p>
            <a:pPr algn="l" rtl="0"/>
            <a:r>
              <a:rPr lang="en-US" altLang="en-US" sz="2400" dirty="0"/>
              <a:t>Sense amplifier is used to measure the minute change in voltage on the Bit-line.</a:t>
            </a:r>
          </a:p>
          <a:p>
            <a:pPr algn="l" rtl="0"/>
            <a:r>
              <a:rPr lang="en-US" altLang="en-US" sz="2400" dirty="0" smtClean="0"/>
              <a:t>Rewrite </a:t>
            </a:r>
            <a:r>
              <a:rPr lang="en-US" altLang="en-US" sz="2400" dirty="0"/>
              <a:t>after Reading.</a:t>
            </a:r>
          </a:p>
          <a:p>
            <a:pPr algn="l" rtl="0"/>
            <a:r>
              <a:rPr lang="en-US" altLang="en-US" sz="2400" dirty="0"/>
              <a:t>Array of sense amplifiers acts as a temporary data storage (Row Buffer).</a:t>
            </a:r>
          </a:p>
        </p:txBody>
      </p:sp>
      <p:sp>
        <p:nvSpPr>
          <p:cNvPr id="68613" name="Rectangle 24"/>
          <p:cNvSpPr>
            <a:spLocks noChangeArrowheads="1"/>
          </p:cNvSpPr>
          <p:nvPr/>
        </p:nvSpPr>
        <p:spPr bwMode="auto">
          <a:xfrm>
            <a:off x="3832225" y="5227638"/>
            <a:ext cx="371475"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900">
                <a:solidFill>
                  <a:srgbClr val="000000"/>
                </a:solidFill>
                <a:latin typeface="TimesTen"/>
              </a:rPr>
              <a:t>Data in</a:t>
            </a:r>
            <a:endParaRPr lang="en-US" altLang="en-US"/>
          </a:p>
        </p:txBody>
      </p:sp>
      <p:sp>
        <p:nvSpPr>
          <p:cNvPr id="68614" name="Rectangle 5"/>
          <p:cNvSpPr>
            <a:spLocks noChangeArrowheads="1"/>
          </p:cNvSpPr>
          <p:nvPr/>
        </p:nvSpPr>
        <p:spPr bwMode="auto">
          <a:xfrm>
            <a:off x="7950200" y="5689600"/>
            <a:ext cx="6159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(b) Symbol</a:t>
            </a:r>
            <a:endParaRPr lang="en-US" altLang="en-US" sz="4000"/>
          </a:p>
        </p:txBody>
      </p:sp>
      <p:sp>
        <p:nvSpPr>
          <p:cNvPr id="68615" name="Rectangle 6"/>
          <p:cNvSpPr>
            <a:spLocks noChangeArrowheads="1"/>
          </p:cNvSpPr>
          <p:nvPr/>
        </p:nvSpPr>
        <p:spPr bwMode="auto">
          <a:xfrm>
            <a:off x="5572125" y="6580188"/>
            <a:ext cx="987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(a) Logic diagram</a:t>
            </a:r>
            <a:endParaRPr lang="en-US" altLang="en-US" sz="4000"/>
          </a:p>
        </p:txBody>
      </p:sp>
      <p:sp>
        <p:nvSpPr>
          <p:cNvPr id="68616" name="Freeform 7"/>
          <p:cNvSpPr>
            <a:spLocks/>
          </p:cNvSpPr>
          <p:nvPr/>
        </p:nvSpPr>
        <p:spPr bwMode="auto">
          <a:xfrm>
            <a:off x="6573838" y="4559300"/>
            <a:ext cx="989012" cy="1770063"/>
          </a:xfrm>
          <a:custGeom>
            <a:avLst/>
            <a:gdLst>
              <a:gd name="T0" fmla="*/ 0 w 623"/>
              <a:gd name="T1" fmla="*/ 0 h 1115"/>
              <a:gd name="T2" fmla="*/ 2147483647 w 623"/>
              <a:gd name="T3" fmla="*/ 2147483647 h 1115"/>
              <a:gd name="T4" fmla="*/ 2147483647 w 623"/>
              <a:gd name="T5" fmla="*/ 2147483647 h 1115"/>
              <a:gd name="T6" fmla="*/ 0 w 623"/>
              <a:gd name="T7" fmla="*/ 2147483647 h 1115"/>
              <a:gd name="T8" fmla="*/ 0 w 623"/>
              <a:gd name="T9" fmla="*/ 2147483647 h 1115"/>
              <a:gd name="T10" fmla="*/ 0 w 623"/>
              <a:gd name="T11" fmla="*/ 0 h 11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3" h="1115">
                <a:moveTo>
                  <a:pt x="0" y="0"/>
                </a:moveTo>
                <a:lnTo>
                  <a:pt x="623" y="1"/>
                </a:lnTo>
                <a:lnTo>
                  <a:pt x="623" y="1115"/>
                </a:lnTo>
                <a:lnTo>
                  <a:pt x="0" y="1115"/>
                </a:lnTo>
                <a:lnTo>
                  <a:pt x="0" y="39"/>
                </a:lnTo>
                <a:lnTo>
                  <a:pt x="0" y="0"/>
                </a:lnTo>
                <a:close/>
              </a:path>
            </a:pathLst>
          </a:custGeom>
          <a:solidFill>
            <a:srgbClr val="00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617" name="Freeform 8"/>
          <p:cNvSpPr>
            <a:spLocks/>
          </p:cNvSpPr>
          <p:nvPr/>
        </p:nvSpPr>
        <p:spPr bwMode="auto">
          <a:xfrm>
            <a:off x="4302125" y="4706938"/>
            <a:ext cx="803275" cy="1501775"/>
          </a:xfrm>
          <a:custGeom>
            <a:avLst/>
            <a:gdLst>
              <a:gd name="T0" fmla="*/ 0 w 506"/>
              <a:gd name="T1" fmla="*/ 0 h 946"/>
              <a:gd name="T2" fmla="*/ 2147483647 w 506"/>
              <a:gd name="T3" fmla="*/ 0 h 946"/>
              <a:gd name="T4" fmla="*/ 2147483647 w 506"/>
              <a:gd name="T5" fmla="*/ 2147483647 h 946"/>
              <a:gd name="T6" fmla="*/ 0 w 506"/>
              <a:gd name="T7" fmla="*/ 2147483647 h 946"/>
              <a:gd name="T8" fmla="*/ 0 w 506"/>
              <a:gd name="T9" fmla="*/ 0 h 946"/>
              <a:gd name="T10" fmla="*/ 0 w 506"/>
              <a:gd name="T11" fmla="*/ 0 h 9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6" h="946">
                <a:moveTo>
                  <a:pt x="0" y="0"/>
                </a:moveTo>
                <a:lnTo>
                  <a:pt x="506" y="0"/>
                </a:lnTo>
                <a:lnTo>
                  <a:pt x="506" y="946"/>
                </a:lnTo>
                <a:lnTo>
                  <a:pt x="0" y="946"/>
                </a:lnTo>
                <a:lnTo>
                  <a:pt x="0" y="0"/>
                </a:lnTo>
                <a:close/>
              </a:path>
            </a:pathLst>
          </a:custGeom>
          <a:solidFill>
            <a:srgbClr val="00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618" name="Rectangle 9"/>
          <p:cNvSpPr>
            <a:spLocks noChangeArrowheads="1"/>
          </p:cNvSpPr>
          <p:nvPr/>
        </p:nvSpPr>
        <p:spPr bwMode="auto">
          <a:xfrm>
            <a:off x="5316538" y="1363663"/>
            <a:ext cx="3317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Select</a:t>
            </a:r>
            <a:endParaRPr lang="en-US" altLang="en-US" sz="4000"/>
          </a:p>
        </p:txBody>
      </p:sp>
      <p:sp>
        <p:nvSpPr>
          <p:cNvPr id="68619" name="Rectangle 10"/>
          <p:cNvSpPr>
            <a:spLocks noChangeArrowheads="1"/>
          </p:cNvSpPr>
          <p:nvPr/>
        </p:nvSpPr>
        <p:spPr bwMode="auto">
          <a:xfrm>
            <a:off x="5126038" y="1778000"/>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B</a:t>
            </a:r>
            <a:endParaRPr lang="en-US" altLang="en-US" sz="4000"/>
          </a:p>
        </p:txBody>
      </p:sp>
      <p:sp>
        <p:nvSpPr>
          <p:cNvPr id="68620" name="Rectangle 11"/>
          <p:cNvSpPr>
            <a:spLocks noChangeArrowheads="1"/>
          </p:cNvSpPr>
          <p:nvPr/>
        </p:nvSpPr>
        <p:spPr bwMode="auto">
          <a:xfrm>
            <a:off x="5316538" y="3224213"/>
            <a:ext cx="3317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Select</a:t>
            </a:r>
            <a:endParaRPr lang="en-US" altLang="en-US" sz="4000"/>
          </a:p>
        </p:txBody>
      </p:sp>
      <p:sp>
        <p:nvSpPr>
          <p:cNvPr id="68621" name="Line 12"/>
          <p:cNvSpPr>
            <a:spLocks noChangeShapeType="1"/>
          </p:cNvSpPr>
          <p:nvPr/>
        </p:nvSpPr>
        <p:spPr bwMode="auto">
          <a:xfrm flipH="1">
            <a:off x="4518025" y="3813175"/>
            <a:ext cx="625475"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22" name="Rectangle 13"/>
          <p:cNvSpPr>
            <a:spLocks noChangeArrowheads="1"/>
          </p:cNvSpPr>
          <p:nvPr/>
        </p:nvSpPr>
        <p:spPr bwMode="auto">
          <a:xfrm>
            <a:off x="4154488" y="1341438"/>
            <a:ext cx="317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Word</a:t>
            </a:r>
            <a:endParaRPr lang="en-US" altLang="en-US" sz="4000"/>
          </a:p>
        </p:txBody>
      </p:sp>
      <p:sp>
        <p:nvSpPr>
          <p:cNvPr id="68623" name="Rectangle 14"/>
          <p:cNvSpPr>
            <a:spLocks noChangeArrowheads="1"/>
          </p:cNvSpPr>
          <p:nvPr/>
        </p:nvSpPr>
        <p:spPr bwMode="auto">
          <a:xfrm>
            <a:off x="4154488" y="1466850"/>
            <a:ext cx="3111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select</a:t>
            </a:r>
            <a:endParaRPr lang="en-US" altLang="en-US" sz="4000"/>
          </a:p>
        </p:txBody>
      </p:sp>
      <p:sp>
        <p:nvSpPr>
          <p:cNvPr id="68624" name="Rectangle 15"/>
          <p:cNvSpPr>
            <a:spLocks noChangeArrowheads="1"/>
          </p:cNvSpPr>
          <p:nvPr/>
        </p:nvSpPr>
        <p:spPr bwMode="auto">
          <a:xfrm>
            <a:off x="4154488" y="158908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0</a:t>
            </a:r>
            <a:endParaRPr lang="en-US" altLang="en-US" sz="4000"/>
          </a:p>
        </p:txBody>
      </p:sp>
      <p:sp>
        <p:nvSpPr>
          <p:cNvPr id="68625" name="Rectangle 16"/>
          <p:cNvSpPr>
            <a:spLocks noChangeArrowheads="1"/>
          </p:cNvSpPr>
          <p:nvPr/>
        </p:nvSpPr>
        <p:spPr bwMode="auto">
          <a:xfrm>
            <a:off x="4154488" y="3198813"/>
            <a:ext cx="317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Word</a:t>
            </a:r>
            <a:endParaRPr lang="en-US" altLang="en-US" sz="4000"/>
          </a:p>
        </p:txBody>
      </p:sp>
      <p:sp>
        <p:nvSpPr>
          <p:cNvPr id="68626" name="Rectangle 17"/>
          <p:cNvSpPr>
            <a:spLocks noChangeArrowheads="1"/>
          </p:cNvSpPr>
          <p:nvPr/>
        </p:nvSpPr>
        <p:spPr bwMode="auto">
          <a:xfrm>
            <a:off x="4154488" y="3321050"/>
            <a:ext cx="3111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select</a:t>
            </a:r>
            <a:endParaRPr lang="en-US" altLang="en-US" sz="4000"/>
          </a:p>
        </p:txBody>
      </p:sp>
      <p:sp>
        <p:nvSpPr>
          <p:cNvPr id="68627" name="Rectangle 18"/>
          <p:cNvSpPr>
            <a:spLocks noChangeArrowheads="1"/>
          </p:cNvSpPr>
          <p:nvPr/>
        </p:nvSpPr>
        <p:spPr bwMode="auto">
          <a:xfrm>
            <a:off x="4154488" y="344328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2</a:t>
            </a:r>
            <a:endParaRPr lang="en-US" altLang="en-US" sz="4000"/>
          </a:p>
        </p:txBody>
      </p:sp>
      <p:sp>
        <p:nvSpPr>
          <p:cNvPr id="68628" name="Rectangle 19"/>
          <p:cNvSpPr>
            <a:spLocks noChangeArrowheads="1"/>
          </p:cNvSpPr>
          <p:nvPr/>
        </p:nvSpPr>
        <p:spPr bwMode="auto">
          <a:xfrm>
            <a:off x="4210050" y="3443288"/>
            <a:ext cx="49213"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a:solidFill>
                  <a:srgbClr val="000000"/>
                </a:solidFill>
                <a:latin typeface="TimesTen"/>
              </a:rPr>
              <a:t>n</a:t>
            </a:r>
            <a:endParaRPr lang="en-US" altLang="en-US" sz="4000"/>
          </a:p>
        </p:txBody>
      </p:sp>
      <p:sp>
        <p:nvSpPr>
          <p:cNvPr id="68629" name="Rectangle 20"/>
          <p:cNvSpPr>
            <a:spLocks noChangeArrowheads="1"/>
          </p:cNvSpPr>
          <p:nvPr/>
        </p:nvSpPr>
        <p:spPr bwMode="auto">
          <a:xfrm>
            <a:off x="4270375" y="3454400"/>
            <a:ext cx="7620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a:solidFill>
                  <a:srgbClr val="000000"/>
                </a:solidFill>
                <a:latin typeface="MathematicalPi 1"/>
              </a:rPr>
              <a:t>2</a:t>
            </a:r>
            <a:endParaRPr lang="en-US" altLang="en-US" sz="4000"/>
          </a:p>
        </p:txBody>
      </p:sp>
      <p:sp>
        <p:nvSpPr>
          <p:cNvPr id="68630" name="Rectangle 21"/>
          <p:cNvSpPr>
            <a:spLocks noChangeArrowheads="1"/>
          </p:cNvSpPr>
          <p:nvPr/>
        </p:nvSpPr>
        <p:spPr bwMode="auto">
          <a:xfrm>
            <a:off x="4333875" y="3443288"/>
            <a:ext cx="66675"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a:solidFill>
                  <a:srgbClr val="000000"/>
                </a:solidFill>
                <a:latin typeface="TimesTen"/>
              </a:rPr>
              <a:t> 1</a:t>
            </a:r>
            <a:endParaRPr lang="en-US" altLang="en-US" sz="4000"/>
          </a:p>
        </p:txBody>
      </p:sp>
      <p:sp>
        <p:nvSpPr>
          <p:cNvPr id="68631" name="Line 22"/>
          <p:cNvSpPr>
            <a:spLocks noChangeShapeType="1"/>
          </p:cNvSpPr>
          <p:nvPr/>
        </p:nvSpPr>
        <p:spPr bwMode="auto">
          <a:xfrm>
            <a:off x="4900613" y="5767388"/>
            <a:ext cx="1587" cy="523875"/>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32" name="Freeform 23"/>
          <p:cNvSpPr>
            <a:spLocks/>
          </p:cNvSpPr>
          <p:nvPr/>
        </p:nvSpPr>
        <p:spPr bwMode="auto">
          <a:xfrm>
            <a:off x="5024438" y="5594350"/>
            <a:ext cx="2300287" cy="484188"/>
          </a:xfrm>
          <a:custGeom>
            <a:avLst/>
            <a:gdLst>
              <a:gd name="T0" fmla="*/ 0 w 1449"/>
              <a:gd name="T1" fmla="*/ 2147483647 h 305"/>
              <a:gd name="T2" fmla="*/ 0 w 1449"/>
              <a:gd name="T3" fmla="*/ 2147483647 h 305"/>
              <a:gd name="T4" fmla="*/ 2147483647 w 1449"/>
              <a:gd name="T5" fmla="*/ 2147483647 h 305"/>
              <a:gd name="T6" fmla="*/ 2147483647 w 1449"/>
              <a:gd name="T7" fmla="*/ 0 h 305"/>
              <a:gd name="T8" fmla="*/ 2147483647 w 1449"/>
              <a:gd name="T9" fmla="*/ 0 h 305"/>
              <a:gd name="T10" fmla="*/ 2147483647 w 1449"/>
              <a:gd name="T11" fmla="*/ 2147483647 h 3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49" h="305">
                <a:moveTo>
                  <a:pt x="0" y="113"/>
                </a:moveTo>
                <a:lnTo>
                  <a:pt x="0" y="305"/>
                </a:lnTo>
                <a:lnTo>
                  <a:pt x="1106" y="305"/>
                </a:lnTo>
                <a:lnTo>
                  <a:pt x="1106" y="0"/>
                </a:lnTo>
                <a:lnTo>
                  <a:pt x="1449" y="0"/>
                </a:lnTo>
                <a:lnTo>
                  <a:pt x="1449" y="68"/>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8633" name="Rectangle 25"/>
          <p:cNvSpPr>
            <a:spLocks noChangeArrowheads="1"/>
          </p:cNvSpPr>
          <p:nvPr/>
        </p:nvSpPr>
        <p:spPr bwMode="auto">
          <a:xfrm>
            <a:off x="4329113" y="6038850"/>
            <a:ext cx="6111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chemeClr val="hlink"/>
                </a:solidFill>
                <a:latin typeface="TimesTen"/>
              </a:rPr>
              <a:t>Write logic</a:t>
            </a:r>
            <a:endParaRPr lang="en-US" altLang="en-US" sz="4000">
              <a:solidFill>
                <a:schemeClr val="hlink"/>
              </a:solidFill>
            </a:endParaRPr>
          </a:p>
        </p:txBody>
      </p:sp>
      <p:sp>
        <p:nvSpPr>
          <p:cNvPr id="68634" name="Rectangle 26"/>
          <p:cNvSpPr>
            <a:spLocks noChangeArrowheads="1"/>
          </p:cNvSpPr>
          <p:nvPr/>
        </p:nvSpPr>
        <p:spPr bwMode="auto">
          <a:xfrm>
            <a:off x="5592763" y="6238875"/>
            <a:ext cx="1698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Bit</a:t>
            </a:r>
            <a:endParaRPr lang="en-US" altLang="en-US" sz="4000"/>
          </a:p>
        </p:txBody>
      </p:sp>
      <p:sp>
        <p:nvSpPr>
          <p:cNvPr id="68635" name="Rectangle 27"/>
          <p:cNvSpPr>
            <a:spLocks noChangeArrowheads="1"/>
          </p:cNvSpPr>
          <p:nvPr/>
        </p:nvSpPr>
        <p:spPr bwMode="auto">
          <a:xfrm>
            <a:off x="5592763" y="6361113"/>
            <a:ext cx="3111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select</a:t>
            </a:r>
            <a:endParaRPr lang="en-US" altLang="en-US" sz="4000"/>
          </a:p>
        </p:txBody>
      </p:sp>
      <p:sp>
        <p:nvSpPr>
          <p:cNvPr id="68636" name="Line 28"/>
          <p:cNvSpPr>
            <a:spLocks noChangeShapeType="1"/>
          </p:cNvSpPr>
          <p:nvPr/>
        </p:nvSpPr>
        <p:spPr bwMode="auto">
          <a:xfrm>
            <a:off x="5676900" y="6070600"/>
            <a:ext cx="1588" cy="163513"/>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37" name="Rectangle 29"/>
          <p:cNvSpPr>
            <a:spLocks noChangeArrowheads="1"/>
          </p:cNvSpPr>
          <p:nvPr/>
        </p:nvSpPr>
        <p:spPr bwMode="auto">
          <a:xfrm>
            <a:off x="7739063" y="6135688"/>
            <a:ext cx="4921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Data out</a:t>
            </a:r>
            <a:endParaRPr lang="en-US" altLang="en-US" sz="4000"/>
          </a:p>
        </p:txBody>
      </p:sp>
      <p:sp>
        <p:nvSpPr>
          <p:cNvPr id="68638" name="Rectangle 30"/>
          <p:cNvSpPr>
            <a:spLocks noChangeArrowheads="1"/>
          </p:cNvSpPr>
          <p:nvPr/>
        </p:nvSpPr>
        <p:spPr bwMode="auto">
          <a:xfrm>
            <a:off x="6604000" y="6161088"/>
            <a:ext cx="5889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chemeClr val="hlink"/>
                </a:solidFill>
                <a:latin typeface="TimesTen"/>
              </a:rPr>
              <a:t>Read logic</a:t>
            </a:r>
            <a:endParaRPr lang="en-US" altLang="en-US" sz="4000">
              <a:solidFill>
                <a:schemeClr val="hlink"/>
              </a:solidFill>
            </a:endParaRPr>
          </a:p>
        </p:txBody>
      </p:sp>
      <p:sp>
        <p:nvSpPr>
          <p:cNvPr id="68639" name="Freeform 31"/>
          <p:cNvSpPr>
            <a:spLocks/>
          </p:cNvSpPr>
          <p:nvPr/>
        </p:nvSpPr>
        <p:spPr bwMode="auto">
          <a:xfrm>
            <a:off x="4518025" y="1938338"/>
            <a:ext cx="641350" cy="2868612"/>
          </a:xfrm>
          <a:custGeom>
            <a:avLst/>
            <a:gdLst>
              <a:gd name="T0" fmla="*/ 2147483647 w 404"/>
              <a:gd name="T1" fmla="*/ 0 h 1807"/>
              <a:gd name="T2" fmla="*/ 0 w 404"/>
              <a:gd name="T3" fmla="*/ 0 h 1807"/>
              <a:gd name="T4" fmla="*/ 0 w 404"/>
              <a:gd name="T5" fmla="*/ 2147483647 h 1807"/>
              <a:gd name="T6" fmla="*/ 0 60000 65536"/>
              <a:gd name="T7" fmla="*/ 0 60000 65536"/>
              <a:gd name="T8" fmla="*/ 0 60000 65536"/>
            </a:gdLst>
            <a:ahLst/>
            <a:cxnLst>
              <a:cxn ang="T6">
                <a:pos x="T0" y="T1"/>
              </a:cxn>
              <a:cxn ang="T7">
                <a:pos x="T2" y="T3"/>
              </a:cxn>
              <a:cxn ang="T8">
                <a:pos x="T4" y="T5"/>
              </a:cxn>
            </a:cxnLst>
            <a:rect l="0" t="0" r="r" b="b"/>
            <a:pathLst>
              <a:path w="404" h="1807">
                <a:moveTo>
                  <a:pt x="404" y="0"/>
                </a:moveTo>
                <a:lnTo>
                  <a:pt x="0" y="0"/>
                </a:lnTo>
                <a:lnTo>
                  <a:pt x="0" y="1807"/>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8640" name="Freeform 32"/>
          <p:cNvSpPr>
            <a:spLocks/>
          </p:cNvSpPr>
          <p:nvPr/>
        </p:nvSpPr>
        <p:spPr bwMode="auto">
          <a:xfrm>
            <a:off x="5232400" y="1617663"/>
            <a:ext cx="1354138" cy="825500"/>
          </a:xfrm>
          <a:custGeom>
            <a:avLst/>
            <a:gdLst>
              <a:gd name="T0" fmla="*/ 0 w 853"/>
              <a:gd name="T1" fmla="*/ 0 h 520"/>
              <a:gd name="T2" fmla="*/ 2147483647 w 853"/>
              <a:gd name="T3" fmla="*/ 0 h 520"/>
              <a:gd name="T4" fmla="*/ 2147483647 w 853"/>
              <a:gd name="T5" fmla="*/ 2147483647 h 520"/>
              <a:gd name="T6" fmla="*/ 0 w 853"/>
              <a:gd name="T7" fmla="*/ 2147483647 h 520"/>
              <a:gd name="T8" fmla="*/ 0 w 853"/>
              <a:gd name="T9" fmla="*/ 0 h 520"/>
              <a:gd name="T10" fmla="*/ 0 w 853"/>
              <a:gd name="T11" fmla="*/ 0 h 5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53" h="520">
                <a:moveTo>
                  <a:pt x="0" y="0"/>
                </a:moveTo>
                <a:lnTo>
                  <a:pt x="853" y="0"/>
                </a:lnTo>
                <a:lnTo>
                  <a:pt x="853" y="520"/>
                </a:lnTo>
                <a:lnTo>
                  <a:pt x="0" y="520"/>
                </a:lnTo>
                <a:lnTo>
                  <a:pt x="0" y="0"/>
                </a:lnTo>
                <a:close/>
              </a:path>
            </a:pathLst>
          </a:custGeom>
          <a:solidFill>
            <a:srgbClr val="00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641" name="Freeform 33"/>
          <p:cNvSpPr>
            <a:spLocks/>
          </p:cNvSpPr>
          <p:nvPr/>
        </p:nvSpPr>
        <p:spPr bwMode="auto">
          <a:xfrm>
            <a:off x="6365875" y="1946275"/>
            <a:ext cx="314325" cy="2987675"/>
          </a:xfrm>
          <a:custGeom>
            <a:avLst/>
            <a:gdLst>
              <a:gd name="T0" fmla="*/ 0 w 198"/>
              <a:gd name="T1" fmla="*/ 0 h 1882"/>
              <a:gd name="T2" fmla="*/ 2147483647 w 198"/>
              <a:gd name="T3" fmla="*/ 0 h 1882"/>
              <a:gd name="T4" fmla="*/ 2147483647 w 198"/>
              <a:gd name="T5" fmla="*/ 2147483647 h 1882"/>
              <a:gd name="T6" fmla="*/ 0 60000 65536"/>
              <a:gd name="T7" fmla="*/ 0 60000 65536"/>
              <a:gd name="T8" fmla="*/ 0 60000 65536"/>
            </a:gdLst>
            <a:ahLst/>
            <a:cxnLst>
              <a:cxn ang="T6">
                <a:pos x="T0" y="T1"/>
              </a:cxn>
              <a:cxn ang="T7">
                <a:pos x="T2" y="T3"/>
              </a:cxn>
              <a:cxn ang="T8">
                <a:pos x="T4" y="T5"/>
              </a:cxn>
            </a:cxnLst>
            <a:rect l="0" t="0" r="r" b="b"/>
            <a:pathLst>
              <a:path w="198" h="1882">
                <a:moveTo>
                  <a:pt x="0" y="0"/>
                </a:moveTo>
                <a:lnTo>
                  <a:pt x="198" y="0"/>
                </a:lnTo>
                <a:lnTo>
                  <a:pt x="196" y="1882"/>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8642" name="Line 34"/>
          <p:cNvSpPr>
            <a:spLocks noChangeShapeType="1"/>
          </p:cNvSpPr>
          <p:nvPr/>
        </p:nvSpPr>
        <p:spPr bwMode="auto">
          <a:xfrm>
            <a:off x="5149850" y="1938338"/>
            <a:ext cx="387350" cy="3175"/>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43" name="Freeform 35"/>
          <p:cNvSpPr>
            <a:spLocks/>
          </p:cNvSpPr>
          <p:nvPr/>
        </p:nvSpPr>
        <p:spPr bwMode="auto">
          <a:xfrm>
            <a:off x="5537200" y="1808163"/>
            <a:ext cx="376238" cy="576262"/>
          </a:xfrm>
          <a:custGeom>
            <a:avLst/>
            <a:gdLst>
              <a:gd name="T0" fmla="*/ 0 w 237"/>
              <a:gd name="T1" fmla="*/ 0 h 363"/>
              <a:gd name="T2" fmla="*/ 2147483647 w 237"/>
              <a:gd name="T3" fmla="*/ 0 h 363"/>
              <a:gd name="T4" fmla="*/ 2147483647 w 237"/>
              <a:gd name="T5" fmla="*/ 2147483647 h 363"/>
              <a:gd name="T6" fmla="*/ 0 w 237"/>
              <a:gd name="T7" fmla="*/ 2147483647 h 363"/>
              <a:gd name="T8" fmla="*/ 0 w 237"/>
              <a:gd name="T9" fmla="*/ 0 h 363"/>
              <a:gd name="T10" fmla="*/ 0 w 237"/>
              <a:gd name="T11" fmla="*/ 0 h 3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7" h="363">
                <a:moveTo>
                  <a:pt x="0" y="0"/>
                </a:moveTo>
                <a:lnTo>
                  <a:pt x="237" y="0"/>
                </a:lnTo>
                <a:lnTo>
                  <a:pt x="237" y="363"/>
                </a:lnTo>
                <a:lnTo>
                  <a:pt x="0" y="363"/>
                </a:lnTo>
                <a:lnTo>
                  <a:pt x="0" y="0"/>
                </a:lnTo>
                <a:close/>
              </a:path>
            </a:pathLst>
          </a:custGeom>
          <a:solidFill>
            <a:srgbClr val="FFFFFF"/>
          </a:solidFill>
          <a:ln w="12700" cap="flat">
            <a:solidFill>
              <a:schemeClr val="hlink"/>
            </a:solidFill>
            <a:prstDash val="solid"/>
            <a:miter lim="800000"/>
            <a:headEnd/>
            <a:tailEnd/>
          </a:ln>
        </p:spPr>
        <p:txBody>
          <a:bodyPr/>
          <a:lstStyle/>
          <a:p>
            <a:endParaRPr lang="ar-EG"/>
          </a:p>
        </p:txBody>
      </p:sp>
      <p:sp>
        <p:nvSpPr>
          <p:cNvPr id="68644" name="Line 36"/>
          <p:cNvSpPr>
            <a:spLocks noChangeShapeType="1"/>
          </p:cNvSpPr>
          <p:nvPr/>
        </p:nvSpPr>
        <p:spPr bwMode="auto">
          <a:xfrm>
            <a:off x="5913438" y="1941513"/>
            <a:ext cx="287337"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45" name="Rectangle 37"/>
          <p:cNvSpPr>
            <a:spLocks noChangeArrowheads="1"/>
          </p:cNvSpPr>
          <p:nvPr/>
        </p:nvSpPr>
        <p:spPr bwMode="auto">
          <a:xfrm>
            <a:off x="5565775" y="1873250"/>
            <a:ext cx="1063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D</a:t>
            </a:r>
            <a:endParaRPr lang="en-US" altLang="en-US" sz="4000"/>
          </a:p>
        </p:txBody>
      </p:sp>
      <p:sp>
        <p:nvSpPr>
          <p:cNvPr id="68646" name="Rectangle 38"/>
          <p:cNvSpPr>
            <a:spLocks noChangeArrowheads="1"/>
          </p:cNvSpPr>
          <p:nvPr/>
        </p:nvSpPr>
        <p:spPr bwMode="auto">
          <a:xfrm>
            <a:off x="5565775" y="2187575"/>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C</a:t>
            </a:r>
            <a:endParaRPr lang="en-US" altLang="en-US" sz="4000"/>
          </a:p>
        </p:txBody>
      </p:sp>
      <p:sp>
        <p:nvSpPr>
          <p:cNvPr id="68647" name="Rectangle 39"/>
          <p:cNvSpPr>
            <a:spLocks noChangeArrowheads="1"/>
          </p:cNvSpPr>
          <p:nvPr/>
        </p:nvSpPr>
        <p:spPr bwMode="auto">
          <a:xfrm>
            <a:off x="5794375" y="1873250"/>
            <a:ext cx="1063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Q</a:t>
            </a:r>
            <a:endParaRPr lang="en-US" altLang="en-US" sz="4000"/>
          </a:p>
        </p:txBody>
      </p:sp>
      <p:sp>
        <p:nvSpPr>
          <p:cNvPr id="68648" name="Freeform 40"/>
          <p:cNvSpPr>
            <a:spLocks/>
          </p:cNvSpPr>
          <p:nvPr/>
        </p:nvSpPr>
        <p:spPr bwMode="auto">
          <a:xfrm>
            <a:off x="5449888" y="1544638"/>
            <a:ext cx="87312" cy="714375"/>
          </a:xfrm>
          <a:custGeom>
            <a:avLst/>
            <a:gdLst>
              <a:gd name="T0" fmla="*/ 2147483647 w 55"/>
              <a:gd name="T1" fmla="*/ 2147483647 h 450"/>
              <a:gd name="T2" fmla="*/ 0 w 55"/>
              <a:gd name="T3" fmla="*/ 2147483647 h 450"/>
              <a:gd name="T4" fmla="*/ 0 w 55"/>
              <a:gd name="T5" fmla="*/ 0 h 450"/>
              <a:gd name="T6" fmla="*/ 0 60000 65536"/>
              <a:gd name="T7" fmla="*/ 0 60000 65536"/>
              <a:gd name="T8" fmla="*/ 0 60000 65536"/>
            </a:gdLst>
            <a:ahLst/>
            <a:cxnLst>
              <a:cxn ang="T6">
                <a:pos x="T0" y="T1"/>
              </a:cxn>
              <a:cxn ang="T7">
                <a:pos x="T2" y="T3"/>
              </a:cxn>
              <a:cxn ang="T8">
                <a:pos x="T4" y="T5"/>
              </a:cxn>
            </a:cxnLst>
            <a:rect l="0" t="0" r="r" b="b"/>
            <a:pathLst>
              <a:path w="55" h="450">
                <a:moveTo>
                  <a:pt x="55" y="450"/>
                </a:moveTo>
                <a:lnTo>
                  <a:pt x="0" y="450"/>
                </a:lnTo>
                <a:lnTo>
                  <a:pt x="0" y="0"/>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8649" name="Rectangle 41"/>
          <p:cNvSpPr>
            <a:spLocks noChangeArrowheads="1"/>
          </p:cNvSpPr>
          <p:nvPr/>
        </p:nvSpPr>
        <p:spPr bwMode="auto">
          <a:xfrm>
            <a:off x="5992813" y="2190750"/>
            <a:ext cx="6540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chemeClr val="hlink"/>
                </a:solidFill>
                <a:latin typeface="TimesTen"/>
              </a:rPr>
              <a:t>DRAM cell</a:t>
            </a:r>
            <a:endParaRPr lang="en-US" altLang="en-US" sz="4000">
              <a:solidFill>
                <a:schemeClr val="hlink"/>
              </a:solidFill>
            </a:endParaRPr>
          </a:p>
        </p:txBody>
      </p:sp>
      <p:sp>
        <p:nvSpPr>
          <p:cNvPr id="68650" name="Rectangle 42"/>
          <p:cNvSpPr>
            <a:spLocks noChangeArrowheads="1"/>
          </p:cNvSpPr>
          <p:nvPr/>
        </p:nvSpPr>
        <p:spPr bwMode="auto">
          <a:xfrm>
            <a:off x="5992813" y="2312988"/>
            <a:ext cx="346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chemeClr val="hlink"/>
                </a:solidFill>
                <a:latin typeface="TimesTen"/>
              </a:rPr>
              <a:t>model</a:t>
            </a:r>
            <a:endParaRPr lang="en-US" altLang="en-US" sz="4000">
              <a:solidFill>
                <a:schemeClr val="hlink"/>
              </a:solidFill>
            </a:endParaRPr>
          </a:p>
        </p:txBody>
      </p:sp>
      <p:sp>
        <p:nvSpPr>
          <p:cNvPr id="68651" name="Freeform 43"/>
          <p:cNvSpPr>
            <a:spLocks/>
          </p:cNvSpPr>
          <p:nvPr/>
        </p:nvSpPr>
        <p:spPr bwMode="auto">
          <a:xfrm>
            <a:off x="5451475" y="1703388"/>
            <a:ext cx="808038" cy="182562"/>
          </a:xfrm>
          <a:custGeom>
            <a:avLst/>
            <a:gdLst>
              <a:gd name="T0" fmla="*/ 0 w 509"/>
              <a:gd name="T1" fmla="*/ 0 h 115"/>
              <a:gd name="T2" fmla="*/ 2147483647 w 509"/>
              <a:gd name="T3" fmla="*/ 0 h 115"/>
              <a:gd name="T4" fmla="*/ 2147483647 w 509"/>
              <a:gd name="T5" fmla="*/ 2147483647 h 115"/>
              <a:gd name="T6" fmla="*/ 0 60000 65536"/>
              <a:gd name="T7" fmla="*/ 0 60000 65536"/>
              <a:gd name="T8" fmla="*/ 0 60000 65536"/>
            </a:gdLst>
            <a:ahLst/>
            <a:cxnLst>
              <a:cxn ang="T6">
                <a:pos x="T0" y="T1"/>
              </a:cxn>
              <a:cxn ang="T7">
                <a:pos x="T2" y="T3"/>
              </a:cxn>
              <a:cxn ang="T8">
                <a:pos x="T4" y="T5"/>
              </a:cxn>
            </a:cxnLst>
            <a:rect l="0" t="0" r="r" b="b"/>
            <a:pathLst>
              <a:path w="509" h="115">
                <a:moveTo>
                  <a:pt x="0" y="0"/>
                </a:moveTo>
                <a:lnTo>
                  <a:pt x="509" y="0"/>
                </a:lnTo>
                <a:lnTo>
                  <a:pt x="509" y="115"/>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8652" name="Freeform 44"/>
          <p:cNvSpPr>
            <a:spLocks/>
          </p:cNvSpPr>
          <p:nvPr/>
        </p:nvSpPr>
        <p:spPr bwMode="auto">
          <a:xfrm>
            <a:off x="5237163" y="3489325"/>
            <a:ext cx="1354137" cy="825500"/>
          </a:xfrm>
          <a:custGeom>
            <a:avLst/>
            <a:gdLst>
              <a:gd name="T0" fmla="*/ 0 w 853"/>
              <a:gd name="T1" fmla="*/ 0 h 520"/>
              <a:gd name="T2" fmla="*/ 2147483647 w 853"/>
              <a:gd name="T3" fmla="*/ 0 h 520"/>
              <a:gd name="T4" fmla="*/ 2147483647 w 853"/>
              <a:gd name="T5" fmla="*/ 2147483647 h 520"/>
              <a:gd name="T6" fmla="*/ 0 w 853"/>
              <a:gd name="T7" fmla="*/ 2147483647 h 520"/>
              <a:gd name="T8" fmla="*/ 0 w 853"/>
              <a:gd name="T9" fmla="*/ 0 h 520"/>
              <a:gd name="T10" fmla="*/ 0 w 853"/>
              <a:gd name="T11" fmla="*/ 0 h 5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53" h="520">
                <a:moveTo>
                  <a:pt x="0" y="0"/>
                </a:moveTo>
                <a:lnTo>
                  <a:pt x="853" y="0"/>
                </a:lnTo>
                <a:lnTo>
                  <a:pt x="853" y="520"/>
                </a:lnTo>
                <a:lnTo>
                  <a:pt x="0" y="520"/>
                </a:lnTo>
                <a:lnTo>
                  <a:pt x="0" y="0"/>
                </a:lnTo>
                <a:close/>
              </a:path>
            </a:pathLst>
          </a:custGeom>
          <a:solidFill>
            <a:srgbClr val="00FF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653" name="Line 45"/>
          <p:cNvSpPr>
            <a:spLocks noChangeShapeType="1"/>
          </p:cNvSpPr>
          <p:nvPr/>
        </p:nvSpPr>
        <p:spPr bwMode="auto">
          <a:xfrm>
            <a:off x="6345238" y="3817938"/>
            <a:ext cx="334962"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54" name="Line 46"/>
          <p:cNvSpPr>
            <a:spLocks noChangeShapeType="1"/>
          </p:cNvSpPr>
          <p:nvPr/>
        </p:nvSpPr>
        <p:spPr bwMode="auto">
          <a:xfrm>
            <a:off x="5138738" y="3813175"/>
            <a:ext cx="40640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55" name="Freeform 47"/>
          <p:cNvSpPr>
            <a:spLocks/>
          </p:cNvSpPr>
          <p:nvPr/>
        </p:nvSpPr>
        <p:spPr bwMode="auto">
          <a:xfrm>
            <a:off x="5545138" y="3683000"/>
            <a:ext cx="373062" cy="573088"/>
          </a:xfrm>
          <a:custGeom>
            <a:avLst/>
            <a:gdLst>
              <a:gd name="T0" fmla="*/ 0 w 235"/>
              <a:gd name="T1" fmla="*/ 0 h 361"/>
              <a:gd name="T2" fmla="*/ 2147483647 w 235"/>
              <a:gd name="T3" fmla="*/ 0 h 361"/>
              <a:gd name="T4" fmla="*/ 2147483647 w 235"/>
              <a:gd name="T5" fmla="*/ 2147483647 h 361"/>
              <a:gd name="T6" fmla="*/ 0 w 235"/>
              <a:gd name="T7" fmla="*/ 2147483647 h 361"/>
              <a:gd name="T8" fmla="*/ 0 w 235"/>
              <a:gd name="T9" fmla="*/ 0 h 361"/>
              <a:gd name="T10" fmla="*/ 0 w 235"/>
              <a:gd name="T11" fmla="*/ 0 h 3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5" h="361">
                <a:moveTo>
                  <a:pt x="0" y="0"/>
                </a:moveTo>
                <a:lnTo>
                  <a:pt x="235" y="0"/>
                </a:lnTo>
                <a:lnTo>
                  <a:pt x="235" y="361"/>
                </a:lnTo>
                <a:lnTo>
                  <a:pt x="0" y="361"/>
                </a:lnTo>
                <a:lnTo>
                  <a:pt x="0" y="0"/>
                </a:lnTo>
                <a:close/>
              </a:path>
            </a:pathLst>
          </a:custGeom>
          <a:solidFill>
            <a:srgbClr val="FFFFFF"/>
          </a:solidFill>
          <a:ln w="12700" cap="flat">
            <a:solidFill>
              <a:schemeClr val="hlink"/>
            </a:solidFill>
            <a:prstDash val="solid"/>
            <a:miter lim="800000"/>
            <a:headEnd/>
            <a:tailEnd/>
          </a:ln>
        </p:spPr>
        <p:txBody>
          <a:bodyPr/>
          <a:lstStyle/>
          <a:p>
            <a:endParaRPr lang="ar-EG"/>
          </a:p>
        </p:txBody>
      </p:sp>
      <p:sp>
        <p:nvSpPr>
          <p:cNvPr id="68656" name="Line 48"/>
          <p:cNvSpPr>
            <a:spLocks noChangeShapeType="1"/>
          </p:cNvSpPr>
          <p:nvPr/>
        </p:nvSpPr>
        <p:spPr bwMode="auto">
          <a:xfrm>
            <a:off x="5918200" y="3810000"/>
            <a:ext cx="261938"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57" name="Rectangle 49"/>
          <p:cNvSpPr>
            <a:spLocks noChangeArrowheads="1"/>
          </p:cNvSpPr>
          <p:nvPr/>
        </p:nvSpPr>
        <p:spPr bwMode="auto">
          <a:xfrm>
            <a:off x="5570538" y="3744913"/>
            <a:ext cx="106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D</a:t>
            </a:r>
            <a:endParaRPr lang="en-US" altLang="en-US" sz="4000"/>
          </a:p>
        </p:txBody>
      </p:sp>
      <p:sp>
        <p:nvSpPr>
          <p:cNvPr id="68658" name="Rectangle 50"/>
          <p:cNvSpPr>
            <a:spLocks noChangeArrowheads="1"/>
          </p:cNvSpPr>
          <p:nvPr/>
        </p:nvSpPr>
        <p:spPr bwMode="auto">
          <a:xfrm>
            <a:off x="5570538" y="4062413"/>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C</a:t>
            </a:r>
            <a:endParaRPr lang="en-US" altLang="en-US" sz="4000"/>
          </a:p>
        </p:txBody>
      </p:sp>
      <p:sp>
        <p:nvSpPr>
          <p:cNvPr id="68659" name="Rectangle 51"/>
          <p:cNvSpPr>
            <a:spLocks noChangeArrowheads="1"/>
          </p:cNvSpPr>
          <p:nvPr/>
        </p:nvSpPr>
        <p:spPr bwMode="auto">
          <a:xfrm>
            <a:off x="5805488" y="3740150"/>
            <a:ext cx="1063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Q</a:t>
            </a:r>
            <a:endParaRPr lang="en-US" altLang="en-US" sz="4000"/>
          </a:p>
        </p:txBody>
      </p:sp>
      <p:sp>
        <p:nvSpPr>
          <p:cNvPr id="68660" name="Freeform 52"/>
          <p:cNvSpPr>
            <a:spLocks/>
          </p:cNvSpPr>
          <p:nvPr/>
        </p:nvSpPr>
        <p:spPr bwMode="auto">
          <a:xfrm>
            <a:off x="5454650" y="3395663"/>
            <a:ext cx="87313" cy="735012"/>
          </a:xfrm>
          <a:custGeom>
            <a:avLst/>
            <a:gdLst>
              <a:gd name="T0" fmla="*/ 2147483647 w 55"/>
              <a:gd name="T1" fmla="*/ 2147483647 h 463"/>
              <a:gd name="T2" fmla="*/ 0 w 55"/>
              <a:gd name="T3" fmla="*/ 2147483647 h 463"/>
              <a:gd name="T4" fmla="*/ 0 w 55"/>
              <a:gd name="T5" fmla="*/ 0 h 463"/>
              <a:gd name="T6" fmla="*/ 0 60000 65536"/>
              <a:gd name="T7" fmla="*/ 0 60000 65536"/>
              <a:gd name="T8" fmla="*/ 0 60000 65536"/>
            </a:gdLst>
            <a:ahLst/>
            <a:cxnLst>
              <a:cxn ang="T6">
                <a:pos x="T0" y="T1"/>
              </a:cxn>
              <a:cxn ang="T7">
                <a:pos x="T2" y="T3"/>
              </a:cxn>
              <a:cxn ang="T8">
                <a:pos x="T4" y="T5"/>
              </a:cxn>
            </a:cxnLst>
            <a:rect l="0" t="0" r="r" b="b"/>
            <a:pathLst>
              <a:path w="55" h="463">
                <a:moveTo>
                  <a:pt x="55" y="463"/>
                </a:moveTo>
                <a:lnTo>
                  <a:pt x="0" y="463"/>
                </a:lnTo>
                <a:lnTo>
                  <a:pt x="0" y="0"/>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8661" name="Rectangle 53"/>
          <p:cNvSpPr>
            <a:spLocks noChangeArrowheads="1"/>
          </p:cNvSpPr>
          <p:nvPr/>
        </p:nvSpPr>
        <p:spPr bwMode="auto">
          <a:xfrm>
            <a:off x="5997575" y="4062413"/>
            <a:ext cx="6540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chemeClr val="hlink"/>
                </a:solidFill>
                <a:latin typeface="TimesTen"/>
              </a:rPr>
              <a:t>DRAM cell</a:t>
            </a:r>
            <a:endParaRPr lang="en-US" altLang="en-US" sz="4000">
              <a:solidFill>
                <a:schemeClr val="hlink"/>
              </a:solidFill>
            </a:endParaRPr>
          </a:p>
        </p:txBody>
      </p:sp>
      <p:sp>
        <p:nvSpPr>
          <p:cNvPr id="68662" name="Rectangle 54"/>
          <p:cNvSpPr>
            <a:spLocks noChangeArrowheads="1"/>
          </p:cNvSpPr>
          <p:nvPr/>
        </p:nvSpPr>
        <p:spPr bwMode="auto">
          <a:xfrm>
            <a:off x="5997575" y="4184650"/>
            <a:ext cx="346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chemeClr val="hlink"/>
                </a:solidFill>
                <a:latin typeface="TimesTen"/>
              </a:rPr>
              <a:t>model</a:t>
            </a:r>
            <a:endParaRPr lang="en-US" altLang="en-US" sz="4000">
              <a:solidFill>
                <a:schemeClr val="hlink"/>
              </a:solidFill>
            </a:endParaRPr>
          </a:p>
        </p:txBody>
      </p:sp>
      <p:sp>
        <p:nvSpPr>
          <p:cNvPr id="68663" name="Freeform 55"/>
          <p:cNvSpPr>
            <a:spLocks/>
          </p:cNvSpPr>
          <p:nvPr/>
        </p:nvSpPr>
        <p:spPr bwMode="auto">
          <a:xfrm>
            <a:off x="5457825" y="3575050"/>
            <a:ext cx="808038" cy="184150"/>
          </a:xfrm>
          <a:custGeom>
            <a:avLst/>
            <a:gdLst>
              <a:gd name="T0" fmla="*/ 0 w 509"/>
              <a:gd name="T1" fmla="*/ 0 h 116"/>
              <a:gd name="T2" fmla="*/ 2147483647 w 509"/>
              <a:gd name="T3" fmla="*/ 0 h 116"/>
              <a:gd name="T4" fmla="*/ 2147483647 w 509"/>
              <a:gd name="T5" fmla="*/ 2147483647 h 116"/>
              <a:gd name="T6" fmla="*/ 0 60000 65536"/>
              <a:gd name="T7" fmla="*/ 0 60000 65536"/>
              <a:gd name="T8" fmla="*/ 0 60000 65536"/>
            </a:gdLst>
            <a:ahLst/>
            <a:cxnLst>
              <a:cxn ang="T6">
                <a:pos x="T0" y="T1"/>
              </a:cxn>
              <a:cxn ang="T7">
                <a:pos x="T2" y="T3"/>
              </a:cxn>
              <a:cxn ang="T8">
                <a:pos x="T4" y="T5"/>
              </a:cxn>
            </a:cxnLst>
            <a:rect l="0" t="0" r="r" b="b"/>
            <a:pathLst>
              <a:path w="509" h="116">
                <a:moveTo>
                  <a:pt x="0" y="0"/>
                </a:moveTo>
                <a:lnTo>
                  <a:pt x="509" y="0"/>
                </a:lnTo>
                <a:lnTo>
                  <a:pt x="509" y="116"/>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8664" name="Freeform 56"/>
          <p:cNvSpPr>
            <a:spLocks/>
          </p:cNvSpPr>
          <p:nvPr/>
        </p:nvSpPr>
        <p:spPr bwMode="auto">
          <a:xfrm>
            <a:off x="4448175" y="1536700"/>
            <a:ext cx="2381250" cy="1588"/>
          </a:xfrm>
          <a:custGeom>
            <a:avLst/>
            <a:gdLst>
              <a:gd name="T0" fmla="*/ 0 w 1500"/>
              <a:gd name="T1" fmla="*/ 0 h 1588"/>
              <a:gd name="T2" fmla="*/ 2147483647 w 1500"/>
              <a:gd name="T3" fmla="*/ 0 h 1588"/>
              <a:gd name="T4" fmla="*/ 0 w 1500"/>
              <a:gd name="T5" fmla="*/ 0 h 1588"/>
              <a:gd name="T6" fmla="*/ 0 60000 65536"/>
              <a:gd name="T7" fmla="*/ 0 60000 65536"/>
              <a:gd name="T8" fmla="*/ 0 60000 65536"/>
            </a:gdLst>
            <a:ahLst/>
            <a:cxnLst>
              <a:cxn ang="T6">
                <a:pos x="T0" y="T1"/>
              </a:cxn>
              <a:cxn ang="T7">
                <a:pos x="T2" y="T3"/>
              </a:cxn>
              <a:cxn ang="T8">
                <a:pos x="T4" y="T5"/>
              </a:cxn>
            </a:cxnLst>
            <a:rect l="0" t="0" r="r" b="b"/>
            <a:pathLst>
              <a:path w="1500" h="1588">
                <a:moveTo>
                  <a:pt x="0" y="0"/>
                </a:moveTo>
                <a:lnTo>
                  <a:pt x="1500"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665" name="Line 57"/>
          <p:cNvSpPr>
            <a:spLocks noChangeShapeType="1"/>
          </p:cNvSpPr>
          <p:nvPr/>
        </p:nvSpPr>
        <p:spPr bwMode="auto">
          <a:xfrm>
            <a:off x="4448175" y="1536700"/>
            <a:ext cx="238125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66" name="Line 58"/>
          <p:cNvSpPr>
            <a:spLocks noChangeShapeType="1"/>
          </p:cNvSpPr>
          <p:nvPr/>
        </p:nvSpPr>
        <p:spPr bwMode="auto">
          <a:xfrm>
            <a:off x="4448175" y="3395663"/>
            <a:ext cx="23812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67" name="Rectangle 59"/>
          <p:cNvSpPr>
            <a:spLocks noChangeArrowheads="1"/>
          </p:cNvSpPr>
          <p:nvPr/>
        </p:nvSpPr>
        <p:spPr bwMode="auto">
          <a:xfrm>
            <a:off x="6613525" y="1778000"/>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C</a:t>
            </a:r>
            <a:endParaRPr lang="en-US" altLang="en-US" sz="4000"/>
          </a:p>
        </p:txBody>
      </p:sp>
      <p:sp>
        <p:nvSpPr>
          <p:cNvPr id="68668" name="Line 60"/>
          <p:cNvSpPr>
            <a:spLocks noChangeShapeType="1"/>
          </p:cNvSpPr>
          <p:nvPr/>
        </p:nvSpPr>
        <p:spPr bwMode="auto">
          <a:xfrm>
            <a:off x="6677025" y="4933950"/>
            <a:ext cx="188913"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69" name="Freeform 61"/>
          <p:cNvSpPr>
            <a:spLocks/>
          </p:cNvSpPr>
          <p:nvPr/>
        </p:nvSpPr>
        <p:spPr bwMode="auto">
          <a:xfrm>
            <a:off x="7227888" y="4933950"/>
            <a:ext cx="207962" cy="755650"/>
          </a:xfrm>
          <a:custGeom>
            <a:avLst/>
            <a:gdLst>
              <a:gd name="T0" fmla="*/ 2147483647 w 131"/>
              <a:gd name="T1" fmla="*/ 2147483647 h 476"/>
              <a:gd name="T2" fmla="*/ 2147483647 w 131"/>
              <a:gd name="T3" fmla="*/ 0 h 476"/>
              <a:gd name="T4" fmla="*/ 0 w 131"/>
              <a:gd name="T5" fmla="*/ 0 h 476"/>
              <a:gd name="T6" fmla="*/ 0 60000 65536"/>
              <a:gd name="T7" fmla="*/ 0 60000 65536"/>
              <a:gd name="T8" fmla="*/ 0 60000 65536"/>
            </a:gdLst>
            <a:ahLst/>
            <a:cxnLst>
              <a:cxn ang="T6">
                <a:pos x="T0" y="T1"/>
              </a:cxn>
              <a:cxn ang="T7">
                <a:pos x="T2" y="T3"/>
              </a:cxn>
              <a:cxn ang="T8">
                <a:pos x="T4" y="T5"/>
              </a:cxn>
            </a:cxnLst>
            <a:rect l="0" t="0" r="r" b="b"/>
            <a:pathLst>
              <a:path w="131" h="476">
                <a:moveTo>
                  <a:pt x="131" y="476"/>
                </a:moveTo>
                <a:lnTo>
                  <a:pt x="131" y="0"/>
                </a:lnTo>
                <a:lnTo>
                  <a:pt x="0" y="0"/>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8670" name="Freeform 62"/>
          <p:cNvSpPr>
            <a:spLocks/>
          </p:cNvSpPr>
          <p:nvPr/>
        </p:nvSpPr>
        <p:spPr bwMode="auto">
          <a:xfrm>
            <a:off x="7378700" y="5972175"/>
            <a:ext cx="331788" cy="233363"/>
          </a:xfrm>
          <a:custGeom>
            <a:avLst/>
            <a:gdLst>
              <a:gd name="T0" fmla="*/ 2147483647 w 209"/>
              <a:gd name="T1" fmla="*/ 2147483647 h 147"/>
              <a:gd name="T2" fmla="*/ 0 w 209"/>
              <a:gd name="T3" fmla="*/ 2147483647 h 147"/>
              <a:gd name="T4" fmla="*/ 0 w 209"/>
              <a:gd name="T5" fmla="*/ 0 h 147"/>
              <a:gd name="T6" fmla="*/ 0 60000 65536"/>
              <a:gd name="T7" fmla="*/ 0 60000 65536"/>
              <a:gd name="T8" fmla="*/ 0 60000 65536"/>
            </a:gdLst>
            <a:ahLst/>
            <a:cxnLst>
              <a:cxn ang="T6">
                <a:pos x="T0" y="T1"/>
              </a:cxn>
              <a:cxn ang="T7">
                <a:pos x="T2" y="T3"/>
              </a:cxn>
              <a:cxn ang="T8">
                <a:pos x="T4" y="T5"/>
              </a:cxn>
            </a:cxnLst>
            <a:rect l="0" t="0" r="r" b="b"/>
            <a:pathLst>
              <a:path w="209" h="147">
                <a:moveTo>
                  <a:pt x="209" y="147"/>
                </a:moveTo>
                <a:lnTo>
                  <a:pt x="0" y="147"/>
                </a:lnTo>
                <a:lnTo>
                  <a:pt x="0" y="0"/>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8671" name="Freeform 63"/>
          <p:cNvSpPr>
            <a:spLocks/>
          </p:cNvSpPr>
          <p:nvPr/>
        </p:nvSpPr>
        <p:spPr bwMode="auto">
          <a:xfrm>
            <a:off x="4211638" y="4975225"/>
            <a:ext cx="312737" cy="327025"/>
          </a:xfrm>
          <a:custGeom>
            <a:avLst/>
            <a:gdLst>
              <a:gd name="T0" fmla="*/ 2147483647 w 197"/>
              <a:gd name="T1" fmla="*/ 0 h 206"/>
              <a:gd name="T2" fmla="*/ 2147483647 w 197"/>
              <a:gd name="T3" fmla="*/ 2147483647 h 206"/>
              <a:gd name="T4" fmla="*/ 0 w 197"/>
              <a:gd name="T5" fmla="*/ 2147483647 h 206"/>
              <a:gd name="T6" fmla="*/ 0 60000 65536"/>
              <a:gd name="T7" fmla="*/ 0 60000 65536"/>
              <a:gd name="T8" fmla="*/ 0 60000 65536"/>
            </a:gdLst>
            <a:ahLst/>
            <a:cxnLst>
              <a:cxn ang="T6">
                <a:pos x="T0" y="T1"/>
              </a:cxn>
              <a:cxn ang="T7">
                <a:pos x="T2" y="T3"/>
              </a:cxn>
              <a:cxn ang="T8">
                <a:pos x="T4" y="T5"/>
              </a:cxn>
            </a:cxnLst>
            <a:rect l="0" t="0" r="r" b="b"/>
            <a:pathLst>
              <a:path w="197" h="206">
                <a:moveTo>
                  <a:pt x="197" y="0"/>
                </a:moveTo>
                <a:lnTo>
                  <a:pt x="197" y="206"/>
                </a:lnTo>
                <a:lnTo>
                  <a:pt x="0" y="206"/>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8672" name="Freeform 64"/>
          <p:cNvSpPr>
            <a:spLocks/>
          </p:cNvSpPr>
          <p:nvPr/>
        </p:nvSpPr>
        <p:spPr bwMode="auto">
          <a:xfrm>
            <a:off x="4560888" y="4875213"/>
            <a:ext cx="393700" cy="641350"/>
          </a:xfrm>
          <a:custGeom>
            <a:avLst/>
            <a:gdLst>
              <a:gd name="T0" fmla="*/ 2147483647 w 248"/>
              <a:gd name="T1" fmla="*/ 2147483647 h 404"/>
              <a:gd name="T2" fmla="*/ 2147483647 w 248"/>
              <a:gd name="T3" fmla="*/ 2147483647 h 404"/>
              <a:gd name="T4" fmla="*/ 2147483647 w 248"/>
              <a:gd name="T5" fmla="*/ 0 h 404"/>
              <a:gd name="T6" fmla="*/ 0 w 248"/>
              <a:gd name="T7" fmla="*/ 0 h 4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404">
                <a:moveTo>
                  <a:pt x="248" y="404"/>
                </a:moveTo>
                <a:lnTo>
                  <a:pt x="247" y="396"/>
                </a:lnTo>
                <a:lnTo>
                  <a:pt x="247" y="0"/>
                </a:lnTo>
                <a:lnTo>
                  <a:pt x="0" y="0"/>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8673" name="Freeform 65"/>
          <p:cNvSpPr>
            <a:spLocks/>
          </p:cNvSpPr>
          <p:nvPr/>
        </p:nvSpPr>
        <p:spPr bwMode="auto">
          <a:xfrm>
            <a:off x="6842125" y="4826000"/>
            <a:ext cx="463550" cy="571500"/>
          </a:xfrm>
          <a:custGeom>
            <a:avLst/>
            <a:gdLst>
              <a:gd name="T0" fmla="*/ 0 w 292"/>
              <a:gd name="T1" fmla="*/ 0 h 360"/>
              <a:gd name="T2" fmla="*/ 2147483647 w 292"/>
              <a:gd name="T3" fmla="*/ 0 h 360"/>
              <a:gd name="T4" fmla="*/ 2147483647 w 292"/>
              <a:gd name="T5" fmla="*/ 2147483647 h 360"/>
              <a:gd name="T6" fmla="*/ 0 w 292"/>
              <a:gd name="T7" fmla="*/ 2147483647 h 360"/>
              <a:gd name="T8" fmla="*/ 0 w 292"/>
              <a:gd name="T9" fmla="*/ 0 h 360"/>
              <a:gd name="T10" fmla="*/ 0 w 292"/>
              <a:gd name="T11" fmla="*/ 0 h 3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2" h="360">
                <a:moveTo>
                  <a:pt x="0" y="0"/>
                </a:moveTo>
                <a:lnTo>
                  <a:pt x="292" y="0"/>
                </a:lnTo>
                <a:lnTo>
                  <a:pt x="292" y="360"/>
                </a:lnTo>
                <a:lnTo>
                  <a:pt x="0" y="360"/>
                </a:lnTo>
                <a:lnTo>
                  <a:pt x="0" y="0"/>
                </a:lnTo>
                <a:close/>
              </a:path>
            </a:pathLst>
          </a:custGeom>
          <a:solidFill>
            <a:srgbClr val="FFFFFF"/>
          </a:solidFill>
          <a:ln w="12700" cap="flat">
            <a:solidFill>
              <a:schemeClr val="hlink"/>
            </a:solidFill>
            <a:prstDash val="solid"/>
            <a:miter lim="800000"/>
            <a:headEnd/>
            <a:tailEnd/>
          </a:ln>
        </p:spPr>
        <p:txBody>
          <a:bodyPr/>
          <a:lstStyle/>
          <a:p>
            <a:endParaRPr lang="ar-EG"/>
          </a:p>
        </p:txBody>
      </p:sp>
      <p:sp>
        <p:nvSpPr>
          <p:cNvPr id="68674" name="Rectangle 66"/>
          <p:cNvSpPr>
            <a:spLocks noChangeArrowheads="1"/>
          </p:cNvSpPr>
          <p:nvPr/>
        </p:nvSpPr>
        <p:spPr bwMode="auto">
          <a:xfrm>
            <a:off x="6865938" y="4984750"/>
            <a:ext cx="3159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Sense</a:t>
            </a:r>
            <a:endParaRPr lang="en-US" altLang="en-US" sz="4000"/>
          </a:p>
        </p:txBody>
      </p:sp>
      <p:sp>
        <p:nvSpPr>
          <p:cNvPr id="68675" name="Rectangle 67"/>
          <p:cNvSpPr>
            <a:spLocks noChangeArrowheads="1"/>
          </p:cNvSpPr>
          <p:nvPr/>
        </p:nvSpPr>
        <p:spPr bwMode="auto">
          <a:xfrm>
            <a:off x="6865938" y="5106988"/>
            <a:ext cx="5000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amplifier</a:t>
            </a:r>
            <a:endParaRPr lang="en-US" altLang="en-US" sz="4000"/>
          </a:p>
        </p:txBody>
      </p:sp>
      <p:sp>
        <p:nvSpPr>
          <p:cNvPr id="68676" name="Oval 68"/>
          <p:cNvSpPr>
            <a:spLocks noChangeArrowheads="1"/>
          </p:cNvSpPr>
          <p:nvPr/>
        </p:nvSpPr>
        <p:spPr bwMode="auto">
          <a:xfrm>
            <a:off x="5429250" y="1516063"/>
            <a:ext cx="41275" cy="41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677" name="Oval 69"/>
          <p:cNvSpPr>
            <a:spLocks noChangeArrowheads="1"/>
          </p:cNvSpPr>
          <p:nvPr/>
        </p:nvSpPr>
        <p:spPr bwMode="auto">
          <a:xfrm>
            <a:off x="5429250" y="1682750"/>
            <a:ext cx="41275" cy="41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678" name="Oval 70"/>
          <p:cNvSpPr>
            <a:spLocks noChangeArrowheads="1"/>
          </p:cNvSpPr>
          <p:nvPr/>
        </p:nvSpPr>
        <p:spPr bwMode="auto">
          <a:xfrm>
            <a:off x="5434013" y="3375025"/>
            <a:ext cx="41275" cy="41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679" name="Oval 71"/>
          <p:cNvSpPr>
            <a:spLocks noChangeArrowheads="1"/>
          </p:cNvSpPr>
          <p:nvPr/>
        </p:nvSpPr>
        <p:spPr bwMode="auto">
          <a:xfrm>
            <a:off x="5434013" y="3554413"/>
            <a:ext cx="41275" cy="41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680" name="Oval 72"/>
          <p:cNvSpPr>
            <a:spLocks noChangeArrowheads="1"/>
          </p:cNvSpPr>
          <p:nvPr/>
        </p:nvSpPr>
        <p:spPr bwMode="auto">
          <a:xfrm>
            <a:off x="5656263" y="6049963"/>
            <a:ext cx="41275" cy="41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681" name="Freeform 73"/>
          <p:cNvSpPr>
            <a:spLocks/>
          </p:cNvSpPr>
          <p:nvPr/>
        </p:nvSpPr>
        <p:spPr bwMode="auto">
          <a:xfrm>
            <a:off x="7777163" y="2200275"/>
            <a:ext cx="776287" cy="3262313"/>
          </a:xfrm>
          <a:custGeom>
            <a:avLst/>
            <a:gdLst>
              <a:gd name="T0" fmla="*/ 0 w 489"/>
              <a:gd name="T1" fmla="*/ 0 h 2055"/>
              <a:gd name="T2" fmla="*/ 2147483647 w 489"/>
              <a:gd name="T3" fmla="*/ 0 h 2055"/>
              <a:gd name="T4" fmla="*/ 2147483647 w 489"/>
              <a:gd name="T5" fmla="*/ 2147483647 h 2055"/>
              <a:gd name="T6" fmla="*/ 0 w 489"/>
              <a:gd name="T7" fmla="*/ 2147483647 h 2055"/>
              <a:gd name="T8" fmla="*/ 0 w 489"/>
              <a:gd name="T9" fmla="*/ 0 h 2055"/>
              <a:gd name="T10" fmla="*/ 0 w 489"/>
              <a:gd name="T11" fmla="*/ 0 h 20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 h="2055">
                <a:moveTo>
                  <a:pt x="0" y="0"/>
                </a:moveTo>
                <a:lnTo>
                  <a:pt x="489" y="0"/>
                </a:lnTo>
                <a:lnTo>
                  <a:pt x="489" y="2055"/>
                </a:lnTo>
                <a:lnTo>
                  <a:pt x="0" y="2055"/>
                </a:lnTo>
                <a:lnTo>
                  <a:pt x="0" y="0"/>
                </a:lnTo>
                <a:close/>
              </a:path>
            </a:pathLst>
          </a:custGeom>
          <a:noFill/>
          <a:ln w="12700"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8682" name="Line 74"/>
          <p:cNvSpPr>
            <a:spLocks noChangeShapeType="1"/>
          </p:cNvSpPr>
          <p:nvPr/>
        </p:nvSpPr>
        <p:spPr bwMode="auto">
          <a:xfrm>
            <a:off x="7613650" y="2362200"/>
            <a:ext cx="108585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83" name="Line 75"/>
          <p:cNvSpPr>
            <a:spLocks noChangeShapeType="1"/>
          </p:cNvSpPr>
          <p:nvPr/>
        </p:nvSpPr>
        <p:spPr bwMode="auto">
          <a:xfrm>
            <a:off x="8166100" y="2362200"/>
            <a:ext cx="1588" cy="1539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84" name="Line 76"/>
          <p:cNvSpPr>
            <a:spLocks noChangeShapeType="1"/>
          </p:cNvSpPr>
          <p:nvPr/>
        </p:nvSpPr>
        <p:spPr bwMode="auto">
          <a:xfrm>
            <a:off x="7613650" y="2971800"/>
            <a:ext cx="108585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85" name="Line 77"/>
          <p:cNvSpPr>
            <a:spLocks noChangeShapeType="1"/>
          </p:cNvSpPr>
          <p:nvPr/>
        </p:nvSpPr>
        <p:spPr bwMode="auto">
          <a:xfrm>
            <a:off x="8166100" y="2971800"/>
            <a:ext cx="1588" cy="152400"/>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86" name="Line 78"/>
          <p:cNvSpPr>
            <a:spLocks noChangeShapeType="1"/>
          </p:cNvSpPr>
          <p:nvPr/>
        </p:nvSpPr>
        <p:spPr bwMode="auto">
          <a:xfrm>
            <a:off x="7613650" y="3895725"/>
            <a:ext cx="108585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87" name="Line 79"/>
          <p:cNvSpPr>
            <a:spLocks noChangeShapeType="1"/>
          </p:cNvSpPr>
          <p:nvPr/>
        </p:nvSpPr>
        <p:spPr bwMode="auto">
          <a:xfrm>
            <a:off x="8166100" y="3895725"/>
            <a:ext cx="1588" cy="152400"/>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688" name="Rectangle 80"/>
          <p:cNvSpPr>
            <a:spLocks noChangeArrowheads="1"/>
          </p:cNvSpPr>
          <p:nvPr/>
        </p:nvSpPr>
        <p:spPr bwMode="auto">
          <a:xfrm>
            <a:off x="7927975" y="4467225"/>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Read/Write</a:t>
            </a:r>
            <a:endParaRPr lang="en-US" altLang="en-US" sz="4000"/>
          </a:p>
        </p:txBody>
      </p:sp>
      <p:sp>
        <p:nvSpPr>
          <p:cNvPr id="68689" name="Rectangle 81"/>
          <p:cNvSpPr>
            <a:spLocks noChangeArrowheads="1"/>
          </p:cNvSpPr>
          <p:nvPr/>
        </p:nvSpPr>
        <p:spPr bwMode="auto">
          <a:xfrm>
            <a:off x="7927975" y="4589463"/>
            <a:ext cx="2619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logic</a:t>
            </a:r>
            <a:endParaRPr lang="en-US" altLang="en-US" sz="4000"/>
          </a:p>
        </p:txBody>
      </p:sp>
      <p:sp>
        <p:nvSpPr>
          <p:cNvPr id="68690" name="Rectangle 82"/>
          <p:cNvSpPr>
            <a:spLocks noChangeArrowheads="1"/>
          </p:cNvSpPr>
          <p:nvPr/>
        </p:nvSpPr>
        <p:spPr bwMode="auto">
          <a:xfrm>
            <a:off x="7804150" y="4919663"/>
            <a:ext cx="4127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Data in</a:t>
            </a:r>
            <a:endParaRPr lang="en-US" altLang="en-US" sz="4000"/>
          </a:p>
        </p:txBody>
      </p:sp>
      <p:sp>
        <p:nvSpPr>
          <p:cNvPr id="68691" name="Rectangle 83"/>
          <p:cNvSpPr>
            <a:spLocks noChangeArrowheads="1"/>
          </p:cNvSpPr>
          <p:nvPr/>
        </p:nvSpPr>
        <p:spPr bwMode="auto">
          <a:xfrm>
            <a:off x="8005763" y="5060950"/>
            <a:ext cx="4921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Data out</a:t>
            </a:r>
            <a:endParaRPr lang="en-US" altLang="en-US" sz="4000"/>
          </a:p>
        </p:txBody>
      </p:sp>
      <p:sp>
        <p:nvSpPr>
          <p:cNvPr id="68692" name="Rectangle 84"/>
          <p:cNvSpPr>
            <a:spLocks noChangeArrowheads="1"/>
          </p:cNvSpPr>
          <p:nvPr/>
        </p:nvSpPr>
        <p:spPr bwMode="auto">
          <a:xfrm>
            <a:off x="8256588" y="5197475"/>
            <a:ext cx="1698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Bit</a:t>
            </a:r>
            <a:endParaRPr lang="en-US" altLang="en-US" sz="4000"/>
          </a:p>
        </p:txBody>
      </p:sp>
      <p:sp>
        <p:nvSpPr>
          <p:cNvPr id="68693" name="Rectangle 85"/>
          <p:cNvSpPr>
            <a:spLocks noChangeArrowheads="1"/>
          </p:cNvSpPr>
          <p:nvPr/>
        </p:nvSpPr>
        <p:spPr bwMode="auto">
          <a:xfrm>
            <a:off x="8256588" y="5319713"/>
            <a:ext cx="3111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select</a:t>
            </a:r>
            <a:endParaRPr lang="en-US" altLang="en-US" sz="4000"/>
          </a:p>
        </p:txBody>
      </p:sp>
      <p:sp>
        <p:nvSpPr>
          <p:cNvPr id="68694" name="Freeform 86"/>
          <p:cNvSpPr>
            <a:spLocks/>
          </p:cNvSpPr>
          <p:nvPr/>
        </p:nvSpPr>
        <p:spPr bwMode="auto">
          <a:xfrm>
            <a:off x="7862888" y="2509838"/>
            <a:ext cx="606425" cy="314325"/>
          </a:xfrm>
          <a:custGeom>
            <a:avLst/>
            <a:gdLst>
              <a:gd name="T0" fmla="*/ 0 w 382"/>
              <a:gd name="T1" fmla="*/ 0 h 198"/>
              <a:gd name="T2" fmla="*/ 2147483647 w 382"/>
              <a:gd name="T3" fmla="*/ 0 h 198"/>
              <a:gd name="T4" fmla="*/ 2147483647 w 382"/>
              <a:gd name="T5" fmla="*/ 2147483647 h 198"/>
              <a:gd name="T6" fmla="*/ 0 w 382"/>
              <a:gd name="T7" fmla="*/ 2147483647 h 198"/>
              <a:gd name="T8" fmla="*/ 0 w 382"/>
              <a:gd name="T9" fmla="*/ 0 h 198"/>
              <a:gd name="T10" fmla="*/ 0 w 382"/>
              <a:gd name="T11" fmla="*/ 0 h 1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2" h="198">
                <a:moveTo>
                  <a:pt x="0" y="0"/>
                </a:moveTo>
                <a:lnTo>
                  <a:pt x="382" y="0"/>
                </a:lnTo>
                <a:lnTo>
                  <a:pt x="382" y="198"/>
                </a:lnTo>
                <a:lnTo>
                  <a:pt x="0" y="198"/>
                </a:lnTo>
                <a:lnTo>
                  <a:pt x="0" y="0"/>
                </a:lnTo>
                <a:close/>
              </a:path>
            </a:pathLst>
          </a:custGeom>
          <a:solidFill>
            <a:srgbClr val="00FFCC"/>
          </a:solidFill>
          <a:ln w="12700" cap="flat">
            <a:solidFill>
              <a:srgbClr val="000000"/>
            </a:solidFill>
            <a:prstDash val="solid"/>
            <a:miter lim="800000"/>
            <a:headEnd/>
            <a:tailEnd/>
          </a:ln>
        </p:spPr>
        <p:txBody>
          <a:bodyPr/>
          <a:lstStyle/>
          <a:p>
            <a:endParaRPr lang="ar-EG"/>
          </a:p>
        </p:txBody>
      </p:sp>
      <p:sp>
        <p:nvSpPr>
          <p:cNvPr id="68695" name="Rectangle 87"/>
          <p:cNvSpPr>
            <a:spLocks noChangeArrowheads="1"/>
          </p:cNvSpPr>
          <p:nvPr/>
        </p:nvSpPr>
        <p:spPr bwMode="auto">
          <a:xfrm>
            <a:off x="7885113" y="2592388"/>
            <a:ext cx="6540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DRAM cell</a:t>
            </a:r>
            <a:endParaRPr lang="en-US" altLang="en-US" sz="4000"/>
          </a:p>
        </p:txBody>
      </p:sp>
      <p:sp>
        <p:nvSpPr>
          <p:cNvPr id="68696" name="Freeform 88"/>
          <p:cNvSpPr>
            <a:spLocks/>
          </p:cNvSpPr>
          <p:nvPr/>
        </p:nvSpPr>
        <p:spPr bwMode="auto">
          <a:xfrm>
            <a:off x="7862888" y="3127375"/>
            <a:ext cx="606425" cy="315913"/>
          </a:xfrm>
          <a:custGeom>
            <a:avLst/>
            <a:gdLst>
              <a:gd name="T0" fmla="*/ 0 w 382"/>
              <a:gd name="T1" fmla="*/ 0 h 199"/>
              <a:gd name="T2" fmla="*/ 2147483647 w 382"/>
              <a:gd name="T3" fmla="*/ 0 h 199"/>
              <a:gd name="T4" fmla="*/ 2147483647 w 382"/>
              <a:gd name="T5" fmla="*/ 2147483647 h 199"/>
              <a:gd name="T6" fmla="*/ 0 w 382"/>
              <a:gd name="T7" fmla="*/ 2147483647 h 199"/>
              <a:gd name="T8" fmla="*/ 0 w 382"/>
              <a:gd name="T9" fmla="*/ 0 h 199"/>
              <a:gd name="T10" fmla="*/ 0 w 382"/>
              <a:gd name="T11" fmla="*/ 0 h 1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2" h="199">
                <a:moveTo>
                  <a:pt x="0" y="0"/>
                </a:moveTo>
                <a:lnTo>
                  <a:pt x="382" y="0"/>
                </a:lnTo>
                <a:lnTo>
                  <a:pt x="382" y="199"/>
                </a:lnTo>
                <a:lnTo>
                  <a:pt x="0" y="199"/>
                </a:lnTo>
                <a:lnTo>
                  <a:pt x="0" y="0"/>
                </a:lnTo>
                <a:close/>
              </a:path>
            </a:pathLst>
          </a:custGeom>
          <a:solidFill>
            <a:srgbClr val="00FFCC"/>
          </a:solidFill>
          <a:ln w="12700" cap="flat">
            <a:solidFill>
              <a:srgbClr val="000000"/>
            </a:solidFill>
            <a:prstDash val="solid"/>
            <a:miter lim="800000"/>
            <a:headEnd/>
            <a:tailEnd/>
          </a:ln>
        </p:spPr>
        <p:txBody>
          <a:bodyPr/>
          <a:lstStyle/>
          <a:p>
            <a:endParaRPr lang="ar-EG"/>
          </a:p>
        </p:txBody>
      </p:sp>
      <p:sp>
        <p:nvSpPr>
          <p:cNvPr id="68697" name="Rectangle 89"/>
          <p:cNvSpPr>
            <a:spLocks noChangeArrowheads="1"/>
          </p:cNvSpPr>
          <p:nvPr/>
        </p:nvSpPr>
        <p:spPr bwMode="auto">
          <a:xfrm>
            <a:off x="7885113" y="3209925"/>
            <a:ext cx="6540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DRAM cell</a:t>
            </a:r>
            <a:endParaRPr lang="en-US" altLang="en-US" sz="4000"/>
          </a:p>
        </p:txBody>
      </p:sp>
      <p:sp>
        <p:nvSpPr>
          <p:cNvPr id="68698" name="Freeform 90"/>
          <p:cNvSpPr>
            <a:spLocks/>
          </p:cNvSpPr>
          <p:nvPr/>
        </p:nvSpPr>
        <p:spPr bwMode="auto">
          <a:xfrm>
            <a:off x="7862888" y="4048125"/>
            <a:ext cx="606425" cy="315913"/>
          </a:xfrm>
          <a:custGeom>
            <a:avLst/>
            <a:gdLst>
              <a:gd name="T0" fmla="*/ 0 w 382"/>
              <a:gd name="T1" fmla="*/ 0 h 199"/>
              <a:gd name="T2" fmla="*/ 2147483647 w 382"/>
              <a:gd name="T3" fmla="*/ 0 h 199"/>
              <a:gd name="T4" fmla="*/ 2147483647 w 382"/>
              <a:gd name="T5" fmla="*/ 2147483647 h 199"/>
              <a:gd name="T6" fmla="*/ 0 w 382"/>
              <a:gd name="T7" fmla="*/ 2147483647 h 199"/>
              <a:gd name="T8" fmla="*/ 0 w 382"/>
              <a:gd name="T9" fmla="*/ 0 h 199"/>
              <a:gd name="T10" fmla="*/ 0 w 382"/>
              <a:gd name="T11" fmla="*/ 0 h 1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2" h="199">
                <a:moveTo>
                  <a:pt x="0" y="0"/>
                </a:moveTo>
                <a:lnTo>
                  <a:pt x="382" y="0"/>
                </a:lnTo>
                <a:lnTo>
                  <a:pt x="382" y="199"/>
                </a:lnTo>
                <a:lnTo>
                  <a:pt x="0" y="199"/>
                </a:lnTo>
                <a:lnTo>
                  <a:pt x="0" y="0"/>
                </a:lnTo>
                <a:close/>
              </a:path>
            </a:pathLst>
          </a:custGeom>
          <a:solidFill>
            <a:srgbClr val="00FFCC"/>
          </a:solidFill>
          <a:ln w="12700" cap="flat">
            <a:solidFill>
              <a:srgbClr val="000000"/>
            </a:solidFill>
            <a:prstDash val="solid"/>
            <a:miter lim="800000"/>
            <a:headEnd/>
            <a:tailEnd/>
          </a:ln>
        </p:spPr>
        <p:txBody>
          <a:bodyPr/>
          <a:lstStyle/>
          <a:p>
            <a:endParaRPr lang="ar-EG"/>
          </a:p>
        </p:txBody>
      </p:sp>
      <p:sp>
        <p:nvSpPr>
          <p:cNvPr id="68699" name="Rectangle 91"/>
          <p:cNvSpPr>
            <a:spLocks noChangeArrowheads="1"/>
          </p:cNvSpPr>
          <p:nvPr/>
        </p:nvSpPr>
        <p:spPr bwMode="auto">
          <a:xfrm>
            <a:off x="7885113" y="4130675"/>
            <a:ext cx="6540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DRAM cell</a:t>
            </a:r>
            <a:endParaRPr lang="en-US" altLang="en-US" sz="4000"/>
          </a:p>
        </p:txBody>
      </p:sp>
      <p:sp>
        <p:nvSpPr>
          <p:cNvPr id="68700" name="Line 92"/>
          <p:cNvSpPr>
            <a:spLocks noChangeShapeType="1"/>
          </p:cNvSpPr>
          <p:nvPr/>
        </p:nvSpPr>
        <p:spPr bwMode="auto">
          <a:xfrm>
            <a:off x="8553450" y="5141913"/>
            <a:ext cx="1460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701" name="Line 93"/>
          <p:cNvSpPr>
            <a:spLocks noChangeShapeType="1"/>
          </p:cNvSpPr>
          <p:nvPr/>
        </p:nvSpPr>
        <p:spPr bwMode="auto">
          <a:xfrm>
            <a:off x="7613650" y="4994275"/>
            <a:ext cx="163513"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702" name="Line 94"/>
          <p:cNvSpPr>
            <a:spLocks noChangeShapeType="1"/>
          </p:cNvSpPr>
          <p:nvPr/>
        </p:nvSpPr>
        <p:spPr bwMode="auto">
          <a:xfrm flipV="1">
            <a:off x="7921625" y="5462588"/>
            <a:ext cx="1588" cy="163512"/>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703" name="Line 95"/>
          <p:cNvSpPr>
            <a:spLocks noChangeShapeType="1"/>
          </p:cNvSpPr>
          <p:nvPr/>
        </p:nvSpPr>
        <p:spPr bwMode="auto">
          <a:xfrm flipV="1">
            <a:off x="8408988" y="5462588"/>
            <a:ext cx="1587" cy="163512"/>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704" name="Rectangle 96"/>
          <p:cNvSpPr>
            <a:spLocks noChangeArrowheads="1"/>
          </p:cNvSpPr>
          <p:nvPr/>
        </p:nvSpPr>
        <p:spPr bwMode="auto">
          <a:xfrm>
            <a:off x="7321550" y="2168525"/>
            <a:ext cx="317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Word</a:t>
            </a:r>
            <a:endParaRPr lang="en-US" altLang="en-US" sz="4000"/>
          </a:p>
        </p:txBody>
      </p:sp>
      <p:sp>
        <p:nvSpPr>
          <p:cNvPr id="68705" name="Rectangle 97"/>
          <p:cNvSpPr>
            <a:spLocks noChangeArrowheads="1"/>
          </p:cNvSpPr>
          <p:nvPr/>
        </p:nvSpPr>
        <p:spPr bwMode="auto">
          <a:xfrm>
            <a:off x="7321550" y="2290763"/>
            <a:ext cx="3111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select</a:t>
            </a:r>
            <a:endParaRPr lang="en-US" altLang="en-US" sz="4000"/>
          </a:p>
        </p:txBody>
      </p:sp>
      <p:sp>
        <p:nvSpPr>
          <p:cNvPr id="68706" name="Rectangle 98"/>
          <p:cNvSpPr>
            <a:spLocks noChangeArrowheads="1"/>
          </p:cNvSpPr>
          <p:nvPr/>
        </p:nvSpPr>
        <p:spPr bwMode="auto">
          <a:xfrm>
            <a:off x="7321550" y="24130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0</a:t>
            </a:r>
            <a:endParaRPr lang="en-US" altLang="en-US" sz="4000"/>
          </a:p>
        </p:txBody>
      </p:sp>
      <p:sp>
        <p:nvSpPr>
          <p:cNvPr id="68707" name="Rectangle 99"/>
          <p:cNvSpPr>
            <a:spLocks noChangeArrowheads="1"/>
          </p:cNvSpPr>
          <p:nvPr/>
        </p:nvSpPr>
        <p:spPr bwMode="auto">
          <a:xfrm>
            <a:off x="7321550" y="2779713"/>
            <a:ext cx="317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Word</a:t>
            </a:r>
            <a:endParaRPr lang="en-US" altLang="en-US" sz="4000"/>
          </a:p>
        </p:txBody>
      </p:sp>
      <p:sp>
        <p:nvSpPr>
          <p:cNvPr id="68708" name="Rectangle 100"/>
          <p:cNvSpPr>
            <a:spLocks noChangeArrowheads="1"/>
          </p:cNvSpPr>
          <p:nvPr/>
        </p:nvSpPr>
        <p:spPr bwMode="auto">
          <a:xfrm>
            <a:off x="7321550" y="2901950"/>
            <a:ext cx="3111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select</a:t>
            </a:r>
            <a:endParaRPr lang="en-US" altLang="en-US" sz="4000"/>
          </a:p>
        </p:txBody>
      </p:sp>
      <p:sp>
        <p:nvSpPr>
          <p:cNvPr id="68709" name="Rectangle 101"/>
          <p:cNvSpPr>
            <a:spLocks noChangeArrowheads="1"/>
          </p:cNvSpPr>
          <p:nvPr/>
        </p:nvSpPr>
        <p:spPr bwMode="auto">
          <a:xfrm>
            <a:off x="7321550" y="302418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1</a:t>
            </a:r>
            <a:endParaRPr lang="en-US" altLang="en-US" sz="4000"/>
          </a:p>
        </p:txBody>
      </p:sp>
      <p:sp>
        <p:nvSpPr>
          <p:cNvPr id="68710" name="Rectangle 102"/>
          <p:cNvSpPr>
            <a:spLocks noChangeArrowheads="1"/>
          </p:cNvSpPr>
          <p:nvPr/>
        </p:nvSpPr>
        <p:spPr bwMode="auto">
          <a:xfrm>
            <a:off x="7321550" y="3703638"/>
            <a:ext cx="317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Word</a:t>
            </a:r>
            <a:endParaRPr lang="en-US" altLang="en-US" sz="4000"/>
          </a:p>
        </p:txBody>
      </p:sp>
      <p:sp>
        <p:nvSpPr>
          <p:cNvPr id="68711" name="Rectangle 103"/>
          <p:cNvSpPr>
            <a:spLocks noChangeArrowheads="1"/>
          </p:cNvSpPr>
          <p:nvPr/>
        </p:nvSpPr>
        <p:spPr bwMode="auto">
          <a:xfrm>
            <a:off x="7321550" y="3824288"/>
            <a:ext cx="3111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select</a:t>
            </a:r>
            <a:endParaRPr lang="en-US" altLang="en-US" sz="4000"/>
          </a:p>
        </p:txBody>
      </p:sp>
      <p:sp>
        <p:nvSpPr>
          <p:cNvPr id="68712" name="Rectangle 104"/>
          <p:cNvSpPr>
            <a:spLocks noChangeArrowheads="1"/>
          </p:cNvSpPr>
          <p:nvPr/>
        </p:nvSpPr>
        <p:spPr bwMode="auto">
          <a:xfrm>
            <a:off x="7321550" y="394652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2</a:t>
            </a:r>
            <a:endParaRPr lang="en-US" altLang="en-US" sz="4000"/>
          </a:p>
        </p:txBody>
      </p:sp>
      <p:sp>
        <p:nvSpPr>
          <p:cNvPr id="68713" name="Rectangle 105"/>
          <p:cNvSpPr>
            <a:spLocks noChangeArrowheads="1"/>
          </p:cNvSpPr>
          <p:nvPr/>
        </p:nvSpPr>
        <p:spPr bwMode="auto">
          <a:xfrm>
            <a:off x="7375525" y="3943350"/>
            <a:ext cx="49213"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a:solidFill>
                  <a:srgbClr val="000000"/>
                </a:solidFill>
                <a:latin typeface="TimesTen"/>
              </a:rPr>
              <a:t>n</a:t>
            </a:r>
            <a:endParaRPr lang="en-US" altLang="en-US" sz="4000"/>
          </a:p>
        </p:txBody>
      </p:sp>
      <p:sp>
        <p:nvSpPr>
          <p:cNvPr id="68714" name="Rectangle 106"/>
          <p:cNvSpPr>
            <a:spLocks noChangeArrowheads="1"/>
          </p:cNvSpPr>
          <p:nvPr/>
        </p:nvSpPr>
        <p:spPr bwMode="auto">
          <a:xfrm>
            <a:off x="7437438" y="3954463"/>
            <a:ext cx="76200" cy="10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a:solidFill>
                  <a:srgbClr val="000000"/>
                </a:solidFill>
                <a:latin typeface="MathematicalPi 1"/>
              </a:rPr>
              <a:t>2</a:t>
            </a:r>
            <a:endParaRPr lang="en-US" altLang="en-US" sz="4000"/>
          </a:p>
        </p:txBody>
      </p:sp>
      <p:sp>
        <p:nvSpPr>
          <p:cNvPr id="68715" name="Rectangle 107"/>
          <p:cNvSpPr>
            <a:spLocks noChangeArrowheads="1"/>
          </p:cNvSpPr>
          <p:nvPr/>
        </p:nvSpPr>
        <p:spPr bwMode="auto">
          <a:xfrm>
            <a:off x="7500938" y="3943350"/>
            <a:ext cx="66675"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700">
                <a:solidFill>
                  <a:srgbClr val="000000"/>
                </a:solidFill>
                <a:latin typeface="TimesTen"/>
              </a:rPr>
              <a:t> 1</a:t>
            </a:r>
            <a:endParaRPr lang="en-US" altLang="en-US" sz="4000"/>
          </a:p>
        </p:txBody>
      </p:sp>
      <p:sp>
        <p:nvSpPr>
          <p:cNvPr id="68716" name="Oval 108"/>
          <p:cNvSpPr>
            <a:spLocks noChangeArrowheads="1"/>
          </p:cNvSpPr>
          <p:nvPr/>
        </p:nvSpPr>
        <p:spPr bwMode="auto">
          <a:xfrm>
            <a:off x="8145463" y="2341563"/>
            <a:ext cx="41275" cy="4286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717" name="Oval 109"/>
          <p:cNvSpPr>
            <a:spLocks noChangeArrowheads="1"/>
          </p:cNvSpPr>
          <p:nvPr/>
        </p:nvSpPr>
        <p:spPr bwMode="auto">
          <a:xfrm>
            <a:off x="8145463" y="2951163"/>
            <a:ext cx="41275" cy="41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718" name="Oval 110"/>
          <p:cNvSpPr>
            <a:spLocks noChangeArrowheads="1"/>
          </p:cNvSpPr>
          <p:nvPr/>
        </p:nvSpPr>
        <p:spPr bwMode="auto">
          <a:xfrm>
            <a:off x="8145463" y="3875088"/>
            <a:ext cx="41275" cy="41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719" name="Oval 111"/>
          <p:cNvSpPr>
            <a:spLocks noChangeArrowheads="1"/>
          </p:cNvSpPr>
          <p:nvPr/>
        </p:nvSpPr>
        <p:spPr bwMode="auto">
          <a:xfrm>
            <a:off x="4867275" y="6011863"/>
            <a:ext cx="66675" cy="66675"/>
          </a:xfrm>
          <a:prstGeom prst="ellipse">
            <a:avLst/>
          </a:prstGeom>
          <a:solidFill>
            <a:srgbClr val="FFFFFF"/>
          </a:solidFill>
          <a:ln w="12700">
            <a:solidFill>
              <a:srgbClr val="000000"/>
            </a:solidFill>
            <a:miter lim="800000"/>
            <a:headEnd/>
            <a:tailEnd/>
          </a:ln>
        </p:spPr>
        <p:txBody>
          <a:bodyPr/>
          <a:lstStyle/>
          <a:p>
            <a:endParaRPr lang="ar-EG"/>
          </a:p>
        </p:txBody>
      </p:sp>
      <p:sp>
        <p:nvSpPr>
          <p:cNvPr id="68720" name="Freeform 112"/>
          <p:cNvSpPr>
            <a:spLocks/>
          </p:cNvSpPr>
          <p:nvPr/>
        </p:nvSpPr>
        <p:spPr bwMode="auto">
          <a:xfrm>
            <a:off x="4799013" y="5848350"/>
            <a:ext cx="209550" cy="163513"/>
          </a:xfrm>
          <a:custGeom>
            <a:avLst/>
            <a:gdLst>
              <a:gd name="T0" fmla="*/ 0 w 132"/>
              <a:gd name="T1" fmla="*/ 2147483647 h 103"/>
              <a:gd name="T2" fmla="*/ 2147483647 w 132"/>
              <a:gd name="T3" fmla="*/ 2147483647 h 103"/>
              <a:gd name="T4" fmla="*/ 2147483647 w 132"/>
              <a:gd name="T5" fmla="*/ 0 h 103"/>
              <a:gd name="T6" fmla="*/ 0 w 132"/>
              <a:gd name="T7" fmla="*/ 2147483647 h 103"/>
              <a:gd name="T8" fmla="*/ 0 w 132"/>
              <a:gd name="T9" fmla="*/ 2147483647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03">
                <a:moveTo>
                  <a:pt x="0" y="103"/>
                </a:moveTo>
                <a:lnTo>
                  <a:pt x="132" y="103"/>
                </a:lnTo>
                <a:lnTo>
                  <a:pt x="64" y="0"/>
                </a:lnTo>
                <a:lnTo>
                  <a:pt x="0" y="103"/>
                </a:lnTo>
                <a:close/>
              </a:path>
            </a:pathLst>
          </a:custGeom>
          <a:solidFill>
            <a:srgbClr val="FFFFFF"/>
          </a:solidFill>
          <a:ln w="12700" cap="flat">
            <a:solidFill>
              <a:srgbClr val="000000"/>
            </a:solidFill>
            <a:prstDash val="solid"/>
            <a:miter lim="800000"/>
            <a:headEnd/>
            <a:tailEnd/>
          </a:ln>
        </p:spPr>
        <p:txBody>
          <a:bodyPr/>
          <a:lstStyle/>
          <a:p>
            <a:endParaRPr lang="ar-EG"/>
          </a:p>
        </p:txBody>
      </p:sp>
      <p:sp>
        <p:nvSpPr>
          <p:cNvPr id="68721" name="Freeform 113"/>
          <p:cNvSpPr>
            <a:spLocks/>
          </p:cNvSpPr>
          <p:nvPr/>
        </p:nvSpPr>
        <p:spPr bwMode="auto">
          <a:xfrm>
            <a:off x="4413250" y="4806950"/>
            <a:ext cx="212725" cy="166688"/>
          </a:xfrm>
          <a:custGeom>
            <a:avLst/>
            <a:gdLst>
              <a:gd name="T0" fmla="*/ 0 w 134"/>
              <a:gd name="T1" fmla="*/ 2147483647 h 105"/>
              <a:gd name="T2" fmla="*/ 2147483647 w 134"/>
              <a:gd name="T3" fmla="*/ 2147483647 h 105"/>
              <a:gd name="T4" fmla="*/ 2147483647 w 134"/>
              <a:gd name="T5" fmla="*/ 0 h 105"/>
              <a:gd name="T6" fmla="*/ 0 w 134"/>
              <a:gd name="T7" fmla="*/ 2147483647 h 105"/>
              <a:gd name="T8" fmla="*/ 0 w 134"/>
              <a:gd name="T9" fmla="*/ 2147483647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105">
                <a:moveTo>
                  <a:pt x="0" y="105"/>
                </a:moveTo>
                <a:lnTo>
                  <a:pt x="134" y="105"/>
                </a:lnTo>
                <a:lnTo>
                  <a:pt x="66" y="0"/>
                </a:lnTo>
                <a:lnTo>
                  <a:pt x="0" y="105"/>
                </a:lnTo>
                <a:close/>
              </a:path>
            </a:pathLst>
          </a:custGeom>
          <a:solidFill>
            <a:srgbClr val="FFFFFF"/>
          </a:solidFill>
          <a:ln w="12700" cap="flat">
            <a:solidFill>
              <a:srgbClr val="000000"/>
            </a:solidFill>
            <a:prstDash val="solid"/>
            <a:miter lim="800000"/>
            <a:headEnd/>
            <a:tailEnd/>
          </a:ln>
        </p:spPr>
        <p:txBody>
          <a:bodyPr/>
          <a:lstStyle/>
          <a:p>
            <a:endParaRPr lang="ar-EG"/>
          </a:p>
        </p:txBody>
      </p:sp>
      <p:sp>
        <p:nvSpPr>
          <p:cNvPr id="68722" name="Freeform 114"/>
          <p:cNvSpPr>
            <a:spLocks/>
          </p:cNvSpPr>
          <p:nvPr/>
        </p:nvSpPr>
        <p:spPr bwMode="auto">
          <a:xfrm>
            <a:off x="6180138" y="3714750"/>
            <a:ext cx="165100" cy="209550"/>
          </a:xfrm>
          <a:custGeom>
            <a:avLst/>
            <a:gdLst>
              <a:gd name="T0" fmla="*/ 0 w 104"/>
              <a:gd name="T1" fmla="*/ 0 h 132"/>
              <a:gd name="T2" fmla="*/ 0 w 104"/>
              <a:gd name="T3" fmla="*/ 2147483647 h 132"/>
              <a:gd name="T4" fmla="*/ 2147483647 w 104"/>
              <a:gd name="T5" fmla="*/ 2147483647 h 132"/>
              <a:gd name="T6" fmla="*/ 0 w 104"/>
              <a:gd name="T7" fmla="*/ 0 h 132"/>
              <a:gd name="T8" fmla="*/ 0 w 104"/>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32">
                <a:moveTo>
                  <a:pt x="0" y="0"/>
                </a:moveTo>
                <a:lnTo>
                  <a:pt x="0" y="132"/>
                </a:lnTo>
                <a:lnTo>
                  <a:pt x="104" y="65"/>
                </a:lnTo>
                <a:lnTo>
                  <a:pt x="0" y="0"/>
                </a:lnTo>
                <a:close/>
              </a:path>
            </a:pathLst>
          </a:custGeom>
          <a:solidFill>
            <a:srgbClr val="FFFFFF"/>
          </a:solidFill>
          <a:ln w="12700" cap="flat">
            <a:solidFill>
              <a:srgbClr val="000000"/>
            </a:solidFill>
            <a:prstDash val="solid"/>
            <a:miter lim="800000"/>
            <a:headEnd/>
            <a:tailEnd/>
          </a:ln>
        </p:spPr>
        <p:txBody>
          <a:bodyPr/>
          <a:lstStyle/>
          <a:p>
            <a:endParaRPr lang="ar-EG"/>
          </a:p>
        </p:txBody>
      </p:sp>
      <p:sp>
        <p:nvSpPr>
          <p:cNvPr id="68723" name="Freeform 115"/>
          <p:cNvSpPr>
            <a:spLocks/>
          </p:cNvSpPr>
          <p:nvPr/>
        </p:nvSpPr>
        <p:spPr bwMode="auto">
          <a:xfrm>
            <a:off x="6200775" y="1844675"/>
            <a:ext cx="165100" cy="209550"/>
          </a:xfrm>
          <a:custGeom>
            <a:avLst/>
            <a:gdLst>
              <a:gd name="T0" fmla="*/ 0 w 104"/>
              <a:gd name="T1" fmla="*/ 0 h 132"/>
              <a:gd name="T2" fmla="*/ 0 w 104"/>
              <a:gd name="T3" fmla="*/ 2147483647 h 132"/>
              <a:gd name="T4" fmla="*/ 2147483647 w 104"/>
              <a:gd name="T5" fmla="*/ 2147483647 h 132"/>
              <a:gd name="T6" fmla="*/ 0 w 104"/>
              <a:gd name="T7" fmla="*/ 0 h 132"/>
              <a:gd name="T8" fmla="*/ 0 w 104"/>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32">
                <a:moveTo>
                  <a:pt x="0" y="0"/>
                </a:moveTo>
                <a:lnTo>
                  <a:pt x="0" y="132"/>
                </a:lnTo>
                <a:lnTo>
                  <a:pt x="104" y="64"/>
                </a:lnTo>
                <a:lnTo>
                  <a:pt x="0" y="0"/>
                </a:lnTo>
                <a:close/>
              </a:path>
            </a:pathLst>
          </a:custGeom>
          <a:solidFill>
            <a:srgbClr val="FFFFFF"/>
          </a:solidFill>
          <a:ln w="12700" cap="flat">
            <a:solidFill>
              <a:srgbClr val="000000"/>
            </a:solidFill>
            <a:prstDash val="solid"/>
            <a:miter lim="800000"/>
            <a:headEnd/>
            <a:tailEnd/>
          </a:ln>
        </p:spPr>
        <p:txBody>
          <a:bodyPr/>
          <a:lstStyle/>
          <a:p>
            <a:endParaRPr lang="ar-EG"/>
          </a:p>
        </p:txBody>
      </p:sp>
      <p:sp>
        <p:nvSpPr>
          <p:cNvPr id="68724" name="Freeform 116"/>
          <p:cNvSpPr>
            <a:spLocks/>
          </p:cNvSpPr>
          <p:nvPr/>
        </p:nvSpPr>
        <p:spPr bwMode="auto">
          <a:xfrm>
            <a:off x="7262813" y="5700713"/>
            <a:ext cx="231775" cy="279400"/>
          </a:xfrm>
          <a:custGeom>
            <a:avLst/>
            <a:gdLst>
              <a:gd name="T0" fmla="*/ 2147483647 w 90"/>
              <a:gd name="T1" fmla="*/ 0 h 108"/>
              <a:gd name="T2" fmla="*/ 0 w 90"/>
              <a:gd name="T3" fmla="*/ 0 h 108"/>
              <a:gd name="T4" fmla="*/ 0 w 90"/>
              <a:gd name="T5" fmla="*/ 2147483647 h 108"/>
              <a:gd name="T6" fmla="*/ 2147483647 w 90"/>
              <a:gd name="T7" fmla="*/ 2147483647 h 108"/>
              <a:gd name="T8" fmla="*/ 2147483647 w 90"/>
              <a:gd name="T9" fmla="*/ 2147483647 h 108"/>
              <a:gd name="T10" fmla="*/ 2147483647 w 90"/>
              <a:gd name="T11" fmla="*/ 0 h 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108">
                <a:moveTo>
                  <a:pt x="90" y="0"/>
                </a:moveTo>
                <a:cubicBezTo>
                  <a:pt x="0" y="0"/>
                  <a:pt x="0" y="0"/>
                  <a:pt x="0" y="0"/>
                </a:cubicBezTo>
                <a:cubicBezTo>
                  <a:pt x="0" y="63"/>
                  <a:pt x="0" y="63"/>
                  <a:pt x="0" y="63"/>
                </a:cubicBezTo>
                <a:cubicBezTo>
                  <a:pt x="0" y="88"/>
                  <a:pt x="20" y="108"/>
                  <a:pt x="44" y="108"/>
                </a:cubicBezTo>
                <a:cubicBezTo>
                  <a:pt x="69" y="108"/>
                  <a:pt x="90" y="89"/>
                  <a:pt x="90" y="64"/>
                </a:cubicBezTo>
                <a:cubicBezTo>
                  <a:pt x="90" y="0"/>
                  <a:pt x="90" y="0"/>
                  <a:pt x="90" y="0"/>
                </a:cubicBezTo>
                <a:close/>
              </a:path>
            </a:pathLst>
          </a:custGeom>
          <a:solidFill>
            <a:srgbClr val="FFFFFF"/>
          </a:solidFill>
          <a:ln w="12700" cap="flat">
            <a:solidFill>
              <a:srgbClr val="000000"/>
            </a:solidFill>
            <a:prstDash val="solid"/>
            <a:miter lim="800000"/>
            <a:headEnd/>
            <a:tailEnd/>
          </a:ln>
        </p:spPr>
        <p:txBody>
          <a:bodyPr/>
          <a:lstStyle/>
          <a:p>
            <a:endParaRPr lang="ar-EG"/>
          </a:p>
        </p:txBody>
      </p:sp>
      <p:sp>
        <p:nvSpPr>
          <p:cNvPr id="68725" name="Freeform 117"/>
          <p:cNvSpPr>
            <a:spLocks/>
          </p:cNvSpPr>
          <p:nvPr/>
        </p:nvSpPr>
        <p:spPr bwMode="auto">
          <a:xfrm>
            <a:off x="4835525" y="5500688"/>
            <a:ext cx="236538" cy="279400"/>
          </a:xfrm>
          <a:custGeom>
            <a:avLst/>
            <a:gdLst>
              <a:gd name="T0" fmla="*/ 0 w 91"/>
              <a:gd name="T1" fmla="*/ 2147483647 h 108"/>
              <a:gd name="T2" fmla="*/ 2147483647 w 91"/>
              <a:gd name="T3" fmla="*/ 2147483647 h 108"/>
              <a:gd name="T4" fmla="*/ 2147483647 w 91"/>
              <a:gd name="T5" fmla="*/ 2147483647 h 108"/>
              <a:gd name="T6" fmla="*/ 2147483647 w 91"/>
              <a:gd name="T7" fmla="*/ 0 h 108"/>
              <a:gd name="T8" fmla="*/ 0 w 91"/>
              <a:gd name="T9" fmla="*/ 2147483647 h 108"/>
              <a:gd name="T10" fmla="*/ 0 w 91"/>
              <a:gd name="T11" fmla="*/ 2147483647 h 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108">
                <a:moveTo>
                  <a:pt x="0" y="108"/>
                </a:moveTo>
                <a:cubicBezTo>
                  <a:pt x="91" y="108"/>
                  <a:pt x="91" y="108"/>
                  <a:pt x="91" y="108"/>
                </a:cubicBezTo>
                <a:cubicBezTo>
                  <a:pt x="90" y="45"/>
                  <a:pt x="90" y="45"/>
                  <a:pt x="90" y="45"/>
                </a:cubicBezTo>
                <a:cubicBezTo>
                  <a:pt x="90" y="20"/>
                  <a:pt x="70" y="0"/>
                  <a:pt x="46" y="0"/>
                </a:cubicBezTo>
                <a:cubicBezTo>
                  <a:pt x="21" y="0"/>
                  <a:pt x="1" y="19"/>
                  <a:pt x="0" y="44"/>
                </a:cubicBezTo>
                <a:cubicBezTo>
                  <a:pt x="0" y="108"/>
                  <a:pt x="0" y="108"/>
                  <a:pt x="0" y="108"/>
                </a:cubicBezTo>
                <a:close/>
              </a:path>
            </a:pathLst>
          </a:custGeom>
          <a:solidFill>
            <a:srgbClr val="FFFFFF"/>
          </a:solidFill>
          <a:ln w="12700" cap="flat">
            <a:solidFill>
              <a:srgbClr val="000000"/>
            </a:solidFill>
            <a:prstDash val="solid"/>
            <a:miter lim="800000"/>
            <a:headEnd/>
            <a:tailEnd/>
          </a:ln>
        </p:spPr>
        <p:txBody>
          <a:bodyPr/>
          <a:lstStyle/>
          <a:p>
            <a:endParaRPr lang="ar-EG"/>
          </a:p>
        </p:txBody>
      </p:sp>
      <p:sp>
        <p:nvSpPr>
          <p:cNvPr id="68726" name="Rectangle 118"/>
          <p:cNvSpPr>
            <a:spLocks noChangeArrowheads="1"/>
          </p:cNvSpPr>
          <p:nvPr/>
        </p:nvSpPr>
        <p:spPr bwMode="auto">
          <a:xfrm>
            <a:off x="4802188" y="6292850"/>
            <a:ext cx="330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Read/</a:t>
            </a:r>
            <a:endParaRPr lang="en-US" altLang="en-US" sz="4000"/>
          </a:p>
        </p:txBody>
      </p:sp>
      <p:sp>
        <p:nvSpPr>
          <p:cNvPr id="68727" name="Rectangle 119"/>
          <p:cNvSpPr>
            <a:spLocks noChangeArrowheads="1"/>
          </p:cNvSpPr>
          <p:nvPr/>
        </p:nvSpPr>
        <p:spPr bwMode="auto">
          <a:xfrm>
            <a:off x="4802188" y="6413500"/>
            <a:ext cx="317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Write</a:t>
            </a:r>
            <a:endParaRPr lang="en-US" altLang="en-US" sz="4000"/>
          </a:p>
        </p:txBody>
      </p:sp>
      <p:sp>
        <p:nvSpPr>
          <p:cNvPr id="68728" name="Line 120"/>
          <p:cNvSpPr>
            <a:spLocks noChangeShapeType="1"/>
          </p:cNvSpPr>
          <p:nvPr/>
        </p:nvSpPr>
        <p:spPr bwMode="auto">
          <a:xfrm>
            <a:off x="4805363" y="6426200"/>
            <a:ext cx="26670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729" name="Rectangle 121"/>
          <p:cNvSpPr>
            <a:spLocks noChangeArrowheads="1"/>
          </p:cNvSpPr>
          <p:nvPr/>
        </p:nvSpPr>
        <p:spPr bwMode="auto">
          <a:xfrm>
            <a:off x="7805738" y="5197475"/>
            <a:ext cx="3302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Read/</a:t>
            </a:r>
            <a:endParaRPr lang="en-US" altLang="en-US" sz="4000"/>
          </a:p>
        </p:txBody>
      </p:sp>
      <p:sp>
        <p:nvSpPr>
          <p:cNvPr id="68730" name="Rectangle 122"/>
          <p:cNvSpPr>
            <a:spLocks noChangeArrowheads="1"/>
          </p:cNvSpPr>
          <p:nvPr/>
        </p:nvSpPr>
        <p:spPr bwMode="auto">
          <a:xfrm>
            <a:off x="7805738" y="5319713"/>
            <a:ext cx="317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latin typeface="TimesTen"/>
              </a:rPr>
              <a:t>Write</a:t>
            </a:r>
            <a:endParaRPr lang="en-US" altLang="en-US" sz="4000"/>
          </a:p>
        </p:txBody>
      </p:sp>
      <p:sp>
        <p:nvSpPr>
          <p:cNvPr id="68731" name="Line 123"/>
          <p:cNvSpPr>
            <a:spLocks noChangeShapeType="1"/>
          </p:cNvSpPr>
          <p:nvPr/>
        </p:nvSpPr>
        <p:spPr bwMode="auto">
          <a:xfrm>
            <a:off x="7805738" y="5330825"/>
            <a:ext cx="26670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8732" name="Oval 124"/>
          <p:cNvSpPr>
            <a:spLocks noChangeArrowheads="1"/>
          </p:cNvSpPr>
          <p:nvPr/>
        </p:nvSpPr>
        <p:spPr bwMode="auto">
          <a:xfrm>
            <a:off x="4271963" y="2447925"/>
            <a:ext cx="41275" cy="41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733" name="Oval 125"/>
          <p:cNvSpPr>
            <a:spLocks noChangeArrowheads="1"/>
          </p:cNvSpPr>
          <p:nvPr/>
        </p:nvSpPr>
        <p:spPr bwMode="auto">
          <a:xfrm>
            <a:off x="4271963" y="2533650"/>
            <a:ext cx="41275" cy="41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734" name="Oval 126"/>
          <p:cNvSpPr>
            <a:spLocks noChangeArrowheads="1"/>
          </p:cNvSpPr>
          <p:nvPr/>
        </p:nvSpPr>
        <p:spPr bwMode="auto">
          <a:xfrm>
            <a:off x="4271963" y="2622550"/>
            <a:ext cx="41275"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735" name="Oval 127"/>
          <p:cNvSpPr>
            <a:spLocks noChangeArrowheads="1"/>
          </p:cNvSpPr>
          <p:nvPr/>
        </p:nvSpPr>
        <p:spPr bwMode="auto">
          <a:xfrm>
            <a:off x="5757863" y="2930525"/>
            <a:ext cx="41275"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736" name="Oval 128"/>
          <p:cNvSpPr>
            <a:spLocks noChangeArrowheads="1"/>
          </p:cNvSpPr>
          <p:nvPr/>
        </p:nvSpPr>
        <p:spPr bwMode="auto">
          <a:xfrm>
            <a:off x="5757863" y="3014663"/>
            <a:ext cx="41275" cy="39687"/>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737" name="Oval 129"/>
          <p:cNvSpPr>
            <a:spLocks noChangeArrowheads="1"/>
          </p:cNvSpPr>
          <p:nvPr/>
        </p:nvSpPr>
        <p:spPr bwMode="auto">
          <a:xfrm>
            <a:off x="5757863" y="3100388"/>
            <a:ext cx="41275" cy="41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738" name="Oval 130"/>
          <p:cNvSpPr>
            <a:spLocks noChangeArrowheads="1"/>
          </p:cNvSpPr>
          <p:nvPr/>
        </p:nvSpPr>
        <p:spPr bwMode="auto">
          <a:xfrm>
            <a:off x="7435850" y="3346450"/>
            <a:ext cx="41275" cy="396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739" name="Oval 131"/>
          <p:cNvSpPr>
            <a:spLocks noChangeArrowheads="1"/>
          </p:cNvSpPr>
          <p:nvPr/>
        </p:nvSpPr>
        <p:spPr bwMode="auto">
          <a:xfrm>
            <a:off x="7435850" y="3432175"/>
            <a:ext cx="41275" cy="396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740" name="Oval 132"/>
          <p:cNvSpPr>
            <a:spLocks noChangeArrowheads="1"/>
          </p:cNvSpPr>
          <p:nvPr/>
        </p:nvSpPr>
        <p:spPr bwMode="auto">
          <a:xfrm>
            <a:off x="7435850" y="3517900"/>
            <a:ext cx="41275" cy="41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741" name="Oval 133"/>
          <p:cNvSpPr>
            <a:spLocks noChangeArrowheads="1"/>
          </p:cNvSpPr>
          <p:nvPr/>
        </p:nvSpPr>
        <p:spPr bwMode="auto">
          <a:xfrm>
            <a:off x="8153400" y="3570288"/>
            <a:ext cx="38100"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742" name="Oval 134"/>
          <p:cNvSpPr>
            <a:spLocks noChangeArrowheads="1"/>
          </p:cNvSpPr>
          <p:nvPr/>
        </p:nvSpPr>
        <p:spPr bwMode="auto">
          <a:xfrm>
            <a:off x="8153400" y="3654425"/>
            <a:ext cx="38100" cy="41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8743" name="Oval 135"/>
          <p:cNvSpPr>
            <a:spLocks noChangeArrowheads="1"/>
          </p:cNvSpPr>
          <p:nvPr/>
        </p:nvSpPr>
        <p:spPr bwMode="auto">
          <a:xfrm>
            <a:off x="8153400" y="3740150"/>
            <a:ext cx="38100" cy="4127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Tree>
    <p:extLst>
      <p:ext uri="{BB962C8B-B14F-4D97-AF65-F5344CB8AC3E}">
        <p14:creationId xmlns:p14="http://schemas.microsoft.com/office/powerpoint/2010/main" val="371368850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61309"/>
          </a:xfrm>
        </p:spPr>
        <p:txBody>
          <a:bodyPr>
            <a:noAutofit/>
          </a:bodyPr>
          <a:lstStyle/>
          <a:p>
            <a:pPr rtl="0"/>
            <a:r>
              <a:rPr lang="en-US" sz="3600" b="1" dirty="0"/>
              <a:t>Block Diagram of a DRAM</a:t>
            </a:r>
            <a:endParaRPr lang="ar-EG" sz="3600" dirty="0"/>
          </a:p>
        </p:txBody>
      </p:sp>
      <p:pic>
        <p:nvPicPr>
          <p:cNvPr id="4" name="Content Placeholder 3"/>
          <p:cNvPicPr>
            <a:picLocks noGrp="1" noChangeAspect="1"/>
          </p:cNvPicPr>
          <p:nvPr>
            <p:ph idx="1"/>
          </p:nvPr>
        </p:nvPicPr>
        <p:blipFill>
          <a:blip r:embed="rId2"/>
          <a:stretch>
            <a:fillRect/>
          </a:stretch>
        </p:blipFill>
        <p:spPr>
          <a:xfrm>
            <a:off x="457200" y="1431235"/>
            <a:ext cx="8229600" cy="5205873"/>
          </a:xfrm>
          <a:prstGeom prst="rect">
            <a:avLst/>
          </a:prstGeom>
        </p:spPr>
      </p:pic>
    </p:spTree>
    <p:extLst>
      <p:ext uri="{BB962C8B-B14F-4D97-AF65-F5344CB8AC3E}">
        <p14:creationId xmlns:p14="http://schemas.microsoft.com/office/powerpoint/2010/main" val="67372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sz="3600" b="1" dirty="0"/>
              <a:t>How to handle addressing in DRAMs</a:t>
            </a:r>
            <a:endParaRPr lang="ar-EG" sz="3600" b="1" dirty="0"/>
          </a:p>
        </p:txBody>
      </p:sp>
      <p:sp>
        <p:nvSpPr>
          <p:cNvPr id="3" name="Content Placeholder 2"/>
          <p:cNvSpPr>
            <a:spLocks noGrp="1"/>
          </p:cNvSpPr>
          <p:nvPr>
            <p:ph idx="1"/>
          </p:nvPr>
        </p:nvSpPr>
        <p:spPr/>
        <p:txBody>
          <a:bodyPr>
            <a:noAutofit/>
          </a:bodyPr>
          <a:lstStyle/>
          <a:p>
            <a:pPr algn="l" rtl="0"/>
            <a:r>
              <a:rPr lang="en-US" sz="2800" dirty="0"/>
              <a:t>To reduce the number of pins, the DRAM address </a:t>
            </a:r>
            <a:r>
              <a:rPr lang="en-US" altLang="en-US" sz="2800" dirty="0">
                <a:cs typeface="Arial" pitchFamily="34" charset="0"/>
              </a:rPr>
              <a:t>is split to roughly halve the large number of address pins on the typical RAM IC.</a:t>
            </a:r>
          </a:p>
          <a:p>
            <a:pPr algn="l" rtl="0"/>
            <a:r>
              <a:rPr lang="en-US" altLang="en-US" sz="2800" dirty="0">
                <a:cs typeface="Arial" pitchFamily="34" charset="0"/>
              </a:rPr>
              <a:t>The row address first is used to select the row of cells to be read within the memory.</a:t>
            </a:r>
          </a:p>
          <a:p>
            <a:pPr algn="l" rtl="0"/>
            <a:r>
              <a:rPr lang="en-US" altLang="en-US" sz="2800" dirty="0">
                <a:cs typeface="Arial" pitchFamily="34" charset="0"/>
              </a:rPr>
              <a:t>The column address secondly is used to select the word to be placed on the output from the data read from the row of cells.</a:t>
            </a:r>
          </a:p>
        </p:txBody>
      </p:sp>
    </p:spTree>
    <p:extLst>
      <p:ext uri="{BB962C8B-B14F-4D97-AF65-F5344CB8AC3E}">
        <p14:creationId xmlns:p14="http://schemas.microsoft.com/office/powerpoint/2010/main" val="41454795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549</TotalTime>
  <Words>1302</Words>
  <Application>Microsoft Office PowerPoint</Application>
  <PresentationFormat>On-screen Show (4:3)</PresentationFormat>
  <Paragraphs>194</Paragraphs>
  <Slides>28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MathematicalPi 1</vt:lpstr>
      <vt:lpstr>TimesTen</vt:lpstr>
      <vt:lpstr>Arial</vt:lpstr>
      <vt:lpstr>Calibri</vt:lpstr>
      <vt:lpstr>Calibri Light</vt:lpstr>
      <vt:lpstr>Cambria Math</vt:lpstr>
      <vt:lpstr>Comic Sans MS</vt:lpstr>
      <vt:lpstr>Times New Roman</vt:lpstr>
      <vt:lpstr>Wingdings</vt:lpstr>
      <vt:lpstr>Office Theme</vt:lpstr>
      <vt:lpstr>Lecture 3 </vt:lpstr>
      <vt:lpstr>Introduction</vt:lpstr>
      <vt:lpstr>DRAM Cell</vt:lpstr>
      <vt:lpstr>Cont.,</vt:lpstr>
      <vt:lpstr>Cont.,</vt:lpstr>
      <vt:lpstr>Destructive &amp; Non Destructive Memory Readout</vt:lpstr>
      <vt:lpstr>Dynamic RAM - Bit Slice Model</vt:lpstr>
      <vt:lpstr>Block Diagram of a DRAM</vt:lpstr>
      <vt:lpstr>How to handle addressing in DRAMs</vt:lpstr>
      <vt:lpstr>Cont.,</vt:lpstr>
      <vt:lpstr>Control signals</vt:lpstr>
      <vt:lpstr>Handle Row Address</vt:lpstr>
      <vt:lpstr>Handle Column Address</vt:lpstr>
      <vt:lpstr>For Write Operation</vt:lpstr>
      <vt:lpstr>PowerPoint Presentation</vt:lpstr>
      <vt:lpstr>For READ Operation</vt:lpstr>
      <vt:lpstr>Dynamic RAM Read Timing </vt:lpstr>
      <vt:lpstr>Memory Refresh</vt:lpstr>
      <vt:lpstr>Cont.,</vt:lpstr>
      <vt:lpstr>Block Diagram of a DRAM Including Refresh Logic</vt:lpstr>
      <vt:lpstr>How Refresh Works?</vt:lpstr>
      <vt:lpstr>The standard triggering ways</vt:lpstr>
      <vt:lpstr>Cont.,</vt:lpstr>
      <vt:lpstr>Refreshing Types</vt:lpstr>
      <vt:lpstr>Example</vt:lpstr>
      <vt:lpstr>Cont.,</vt:lpstr>
      <vt:lpstr>Assignment</vt:lpstr>
      <vt:lpstr>Sheet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Infinity</cp:lastModifiedBy>
  <cp:revision>79</cp:revision>
  <dcterms:created xsi:type="dcterms:W3CDTF">2019-10-14T22:00:45Z</dcterms:created>
  <dcterms:modified xsi:type="dcterms:W3CDTF">2025-10-04T22:03:59Z</dcterms:modified>
</cp:coreProperties>
</file>