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3" r:id="rId11"/>
    <p:sldId id="274" r:id="rId12"/>
    <p:sldId id="266" r:id="rId13"/>
    <p:sldId id="272" r:id="rId14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059210-C45B-406B-9C7D-56C6D98F0765}">
  <a:tblStyle styleId="{34059210-C45B-406B-9C7D-56C6D98F07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35" y="5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08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2940" y="2069521"/>
            <a:ext cx="15071695" cy="828000"/>
            <a:chOff x="-16184" y="8640154"/>
            <a:chExt cx="4045716" cy="439424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4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AltiQ</a:t>
              </a:r>
              <a:r>
                <a:rPr lang="en-GB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Hospitality Analysis</a:t>
              </a: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208756" y="698500"/>
            <a:ext cx="11277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Grands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7437834" y="5012877"/>
            <a:ext cx="4134644" cy="667645"/>
            <a:chOff x="601553" y="8642689"/>
            <a:chExt cx="3734795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7295356" y="6265569"/>
            <a:ext cx="4419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Hamza Ali Ghaffar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- 2023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Analyst/ BI developer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D55CD-1554-E2A4-65EE-48F03A8F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520" y="406613"/>
            <a:ext cx="1763236" cy="1876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63" name="Google Shape;263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7</a:t>
              </a: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. </a:t>
              </a:r>
              <a:r>
                <a:rPr lang="en-GB" sz="5400" b="0" i="0" u="none" strike="noStrike" kern="100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Calibri"/>
                </a:rPr>
                <a:t>I</a:t>
              </a:r>
              <a:r>
                <a:rPr lang="en-GB" sz="54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nsights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5544800" cy="738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Mumbai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is a major contributor to </a:t>
            </a:r>
            <a:r>
              <a:rPr lang="en-GB" sz="32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Grands' revenue.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Delhi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has the highest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occupancy rate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(60%) and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rating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(3.8) of all </a:t>
            </a:r>
            <a:r>
              <a:rPr lang="en-GB" sz="32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Grands hotels.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The ADR of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presidential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rooms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is high, but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elite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room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category revenue is also high.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The revenue of </a:t>
            </a:r>
            <a:r>
              <a:rPr lang="en-GB" sz="3200" b="1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Exotica 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property is high, and cancellation rates are lower than at other properties.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Occupancy is higher on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weekends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compared to weekdays.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Grands is getting more bookings from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third-party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platforms than from its own website.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Luxury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category rooms are generating more revenue than </a:t>
            </a:r>
            <a:r>
              <a:rPr lang="en-GB" sz="3200" b="1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Business</a:t>
            </a:r>
            <a:r>
              <a:rPr lang="en-GB" sz="32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rooms.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3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63" name="Google Shape;263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26281" y="774690"/>
            <a:ext cx="15071695" cy="827999"/>
            <a:chOff x="-16184" y="8640158"/>
            <a:chExt cx="4045716" cy="439424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6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8. </a:t>
              </a:r>
              <a:r>
                <a:rPr lang="en-GB" sz="54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Actionable Insights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306959" y="2077224"/>
            <a:ext cx="14841067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marketing and advertising campaigns to target potential guests in Mumbai and Delhi.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loyalty programs to repeatedly encourage guests to stay at </a:t>
            </a:r>
            <a:r>
              <a:rPr lang="en-GB" sz="32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 hotels.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 to invest in </a:t>
            </a:r>
            <a:r>
              <a:rPr lang="en-GB" sz="32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Exotica property to maintain its high revenue and low cancellation rates.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 user experience and booking process on </a:t>
            </a:r>
            <a:r>
              <a:rPr lang="en-GB" sz="32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Grands' website.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attracting and retaining business </a:t>
            </a:r>
            <a:r>
              <a:rPr lang="en-GB" sz="32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especially in Delhi.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GB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offering discounts 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guests who book directly through </a:t>
            </a:r>
            <a:r>
              <a:rPr lang="en-GB" sz="320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2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Grands' 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</p:txBody>
      </p:sp>
    </p:spTree>
    <p:extLst>
      <p:ext uri="{BB962C8B-B14F-4D97-AF65-F5344CB8AC3E}">
        <p14:creationId xmlns:p14="http://schemas.microsoft.com/office/powerpoint/2010/main" val="337980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Google Shape;279;p2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81" name="Google Shape;281;p2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 - 2023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7729344" y="9911199"/>
            <a:ext cx="961453" cy="38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84" name="Google Shape;284;p2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9. </a:t>
              </a:r>
              <a:r>
                <a:rPr lang="en-US" sz="5400" b="0" i="0" u="none" strike="noStrike" cap="none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Impact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1199356" y="2070100"/>
            <a:ext cx="155448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actionable insights, </a:t>
            </a:r>
            <a:r>
              <a:rPr lang="en-GB" sz="36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 can regain its market share and revenue in the luxury/business hotels category. By focusing on key markets like Mumbai and Delhi, investing in its properties and website, and attracting and retaining business </a:t>
            </a:r>
            <a:r>
              <a:rPr lang="en-GB" sz="36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GB" sz="3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3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 can position itself for long-term success.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1" y="9613602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- 2023</a:t>
            </a:r>
            <a:endParaRPr lang="en-GB" sz="2800" dirty="0">
              <a:effectLst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199356" y="1765300"/>
            <a:ext cx="11125200" cy="817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Approach</a:t>
            </a: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Up Dashboard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Training</a:t>
            </a: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  <a:p>
            <a:pPr marL="571500" indent="-571500">
              <a:lnSpc>
                <a:spcPct val="150000"/>
              </a:lnSpc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GB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140" name="Google Shape;140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689"/>
            <a:ext cx="15071695" cy="827999"/>
            <a:chOff x="-16184" y="8640158"/>
            <a:chExt cx="4045716" cy="439424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62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1.</a:t>
              </a:r>
              <a:r>
                <a:rPr lang="en-GB" sz="54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 </a:t>
              </a:r>
              <a:endParaRPr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1274198" y="2261680"/>
            <a:ext cx="1465468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GB" sz="4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Grands is a luxury hotel chain in India.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2. </a:t>
              </a:r>
              <a:r>
                <a:rPr lang="en-GB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  <a:endParaRPr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199356" y="2070100"/>
            <a:ext cx="14615888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4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Grands was losing market share and revenue to competitors.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They wanted to incorporate "Business and Data Intelligence" to regain their market share and revenue.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But they didn't have an in-house data analytics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3. </a:t>
              </a:r>
              <a:r>
                <a:rPr lang="en-GB" sz="5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Solution and Approach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/>
          <p:nvPr/>
        </p:nvSpPr>
        <p:spPr>
          <a:xfrm>
            <a:off x="1199356" y="2070100"/>
            <a:ext cx="14615888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0800">
              <a:lnSpc>
                <a:spcPct val="150000"/>
              </a:lnSpc>
            </a:pPr>
            <a:r>
              <a:rPr lang="en-GB" sz="36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 Grands hired a data analyst to provide them with insights from their historical data. His task was to:</a:t>
            </a: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Create metrics according to the metric list provided by stakeholders</a:t>
            </a: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Create a dashboard according to the mock-up provided by stakeholders</a:t>
            </a: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Create relevant insights that are not provided in the metric list/mock-up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4. </a:t>
              </a:r>
              <a:r>
                <a:rPr lang="en-US" sz="5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Mock Up Dashboard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06406E-684A-0839-2BA3-18B97287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77" y="2225599"/>
            <a:ext cx="15067758" cy="7114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0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27" name="Google Shape;227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0" name="Google Shape;230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5</a:t>
              </a: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. </a:t>
              </a:r>
              <a:r>
                <a:rPr lang="en-GB" sz="5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Dataset</a:t>
              </a: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0"/>
          <p:cNvSpPr txBox="1"/>
          <p:nvPr/>
        </p:nvSpPr>
        <p:spPr>
          <a:xfrm>
            <a:off x="1199356" y="2070100"/>
            <a:ext cx="14615888" cy="821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 provided 3 months’ booking details of all the </a:t>
            </a:r>
            <a:r>
              <a:rPr lang="en-GB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AtliQ</a:t>
            </a: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hotels.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set contains some Excel files:</a:t>
            </a:r>
          </a:p>
          <a:p>
            <a:pPr marL="1548000" lvl="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Dim_date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Dim_rooms</a:t>
            </a:r>
            <a:endParaRPr lang="en-GB" sz="36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Dim_hotels</a:t>
            </a:r>
            <a:endParaRPr lang="en-GB" sz="36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Dim_aggregated_booking</a:t>
            </a:r>
            <a:endParaRPr lang="en-GB" sz="36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5480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Fact_booking</a:t>
            </a:r>
            <a:endParaRPr lang="en-GB" sz="36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Metric </a:t>
            </a: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list Excel file </a:t>
            </a:r>
          </a:p>
          <a:p>
            <a:pPr marL="457200" lvl="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Mock up </a:t>
            </a: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dashboard</a:t>
            </a:r>
            <a:b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GB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45" name="Google Shape;245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8" name="Google Shape;248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5. Model View</a:t>
              </a: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0C0663-B7B9-4596-4CBA-C3FE7216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41117"/>
            <a:ext cx="15396010" cy="7398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AltiQ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263" name="Google Shape;263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- 2023</a:t>
            </a:r>
            <a:endParaRPr lang="en-GB" sz="2800" dirty="0">
              <a:effectLst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6" name="Google Shape;266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6. Key Metrics</a:t>
              </a:r>
              <a:endParaRPr lang="en-GB"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2"/>
          <p:cNvSpPr txBox="1"/>
          <p:nvPr/>
        </p:nvSpPr>
        <p:spPr>
          <a:xfrm>
            <a:off x="1199356" y="2070100"/>
            <a:ext cx="14615888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I created the following metrics: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Revenue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Occupancy rate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Average daily rate (ADR)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Revenue per available room (RevPAR)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Daily sellable rate nights (DSRN)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Daily Booked Room Nights (DBRN)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Daily Utilized Room Nights (DURN)</a:t>
            </a:r>
          </a:p>
          <a:p>
            <a:pPr algn="l">
              <a:lnSpc>
                <a:spcPct val="150000"/>
              </a:lnSpc>
            </a:pPr>
            <a:endParaRPr lang="en-GB" sz="3600" dirty="0">
              <a:solidFill>
                <a:srgbClr val="1F1F1F"/>
              </a:solidFill>
              <a:latin typeface="Google Sans"/>
            </a:endParaRPr>
          </a:p>
          <a:p>
            <a:pPr algn="l">
              <a:lnSpc>
                <a:spcPct val="150000"/>
              </a:lnSpc>
            </a:pPr>
            <a:endParaRPr lang="en-GB" sz="36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607</Words>
  <Application>Microsoft Office PowerPoint</Application>
  <PresentationFormat>Custom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Google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Ali</dc:creator>
  <cp:lastModifiedBy>Hamza Ali</cp:lastModifiedBy>
  <cp:revision>19</cp:revision>
  <dcterms:modified xsi:type="dcterms:W3CDTF">2023-11-04T08:04:08Z</dcterms:modified>
</cp:coreProperties>
</file>