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6"/>
  </p:notesMasterIdLst>
  <p:handoutMasterIdLst>
    <p:handoutMasterId r:id="rId27"/>
  </p:handoutMasterIdLst>
  <p:sldIdLst>
    <p:sldId id="298" r:id="rId5"/>
    <p:sldId id="300" r:id="rId6"/>
    <p:sldId id="302" r:id="rId7"/>
    <p:sldId id="303" r:id="rId8"/>
    <p:sldId id="304" r:id="rId9"/>
    <p:sldId id="305" r:id="rId10"/>
    <p:sldId id="306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59216C-0125-4EB2-8E1A-BA99EC416A14}">
          <p14:sldIdLst>
            <p14:sldId id="298"/>
            <p14:sldId id="300"/>
            <p14:sldId id="302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Untitled Section" id="{DEB1E212-46D3-4430-A713-66E08489B386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data%20analysis\Bootcamp\SQL\Projects\result\unique_produ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data%20analysis\Bootcamp\SQL\Projects\result\segment_p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data%20analysis\Bootcamp\SQL\Projects\result\product_p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Unique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unique_product!$A$1</c:f>
              <c:strCache>
                <c:ptCount val="1"/>
                <c:pt idx="0">
                  <c:v>unique_products_2020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val>
            <c:numRef>
              <c:f>unique_product!$A$2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D-4C20-8ECC-0F1DFF6D3F04}"/>
            </c:ext>
          </c:extLst>
        </c:ser>
        <c:ser>
          <c:idx val="1"/>
          <c:order val="1"/>
          <c:tx>
            <c:strRef>
              <c:f>unique_product!$B$1</c:f>
              <c:strCache>
                <c:ptCount val="1"/>
                <c:pt idx="0">
                  <c:v>unique_products_2021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val>
            <c:numRef>
              <c:f>unique_product!$B$2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D-4C20-8ECC-0F1DFF6D3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0210304"/>
        <c:axId val="1835169072"/>
      </c:barChart>
      <c:lineChart>
        <c:grouping val="standard"/>
        <c:varyColors val="0"/>
        <c:ser>
          <c:idx val="2"/>
          <c:order val="2"/>
          <c:tx>
            <c:strRef>
              <c:f>unique_product!$C$1</c:f>
              <c:strCache>
                <c:ptCount val="1"/>
                <c:pt idx="0">
                  <c:v>percentage_chg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unique_product!$C$2</c:f>
              <c:numCache>
                <c:formatCode>General</c:formatCode>
                <c:ptCount val="1"/>
                <c:pt idx="0">
                  <c:v>36.326500000000003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7D-4C20-8ECC-0F1DFF6D3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0210304"/>
        <c:axId val="1835169072"/>
      </c:lineChart>
      <c:catAx>
        <c:axId val="16202103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835169072"/>
        <c:crosses val="autoZero"/>
        <c:auto val="1"/>
        <c:lblAlgn val="ctr"/>
        <c:lblOffset val="100"/>
        <c:noMultiLvlLbl val="0"/>
      </c:catAx>
      <c:valAx>
        <c:axId val="183516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2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Products</a:t>
            </a:r>
            <a:r>
              <a:rPr lang="en-US" baseline="0" dirty="0"/>
              <a:t> per Segment</a:t>
            </a:r>
            <a:endParaRPr lang="en-US" dirty="0"/>
          </a:p>
        </c:rich>
      </c:tx>
      <c:layout>
        <c:manualLayout>
          <c:xMode val="edge"/>
          <c:yMode val="edge"/>
          <c:x val="0.15999631361985053"/>
          <c:y val="3.162064521055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segment_p3!$B$1</c:f>
              <c:strCache>
                <c:ptCount val="1"/>
                <c:pt idx="0">
                  <c:v>product_count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segment_p3!$A$2:$A$7</c:f>
              <c:strCache>
                <c:ptCount val="6"/>
                <c:pt idx="0">
                  <c:v>Accessories</c:v>
                </c:pt>
                <c:pt idx="1">
                  <c:v>Peripherals</c:v>
                </c:pt>
                <c:pt idx="2">
                  <c:v>Notebook</c:v>
                </c:pt>
                <c:pt idx="3">
                  <c:v>Storage</c:v>
                </c:pt>
                <c:pt idx="4">
                  <c:v>Desktop</c:v>
                </c:pt>
                <c:pt idx="5">
                  <c:v>Networking</c:v>
                </c:pt>
              </c:strCache>
            </c:strRef>
          </c:cat>
          <c:val>
            <c:numRef>
              <c:f>segment_p3!$B$2:$B$7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17</c:v>
                </c:pt>
                <c:pt idx="3">
                  <c:v>9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E-4828-84D6-2D5C70A96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0244384"/>
        <c:axId val="1887115520"/>
      </c:barChart>
      <c:catAx>
        <c:axId val="162024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115520"/>
        <c:crosses val="autoZero"/>
        <c:auto val="1"/>
        <c:lblAlgn val="ctr"/>
        <c:lblOffset val="100"/>
        <c:noMultiLvlLbl val="0"/>
      </c:catAx>
      <c:valAx>
        <c:axId val="188711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24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Product</a:t>
            </a:r>
            <a:r>
              <a:rPr lang="en-GB" baseline="0"/>
              <a:t> Difference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8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product_p4!$A$2:$A$7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product_p4!$B$2:$B$7</c:f>
              <c:numCache>
                <c:formatCode>General</c:formatCode>
                <c:ptCount val="6"/>
                <c:pt idx="0">
                  <c:v>13</c:v>
                </c:pt>
                <c:pt idx="1">
                  <c:v>1</c:v>
                </c:pt>
                <c:pt idx="2">
                  <c:v>2</c:v>
                </c:pt>
                <c:pt idx="3">
                  <c:v>14</c:v>
                </c:pt>
                <c:pt idx="4">
                  <c:v>15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4B22-A6CD-9BBE303B7C97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product_p4!$A$2:$A$7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product_p4!$C$2:$C$7</c:f>
              <c:numCache>
                <c:formatCode>General</c:formatCode>
                <c:ptCount val="6"/>
                <c:pt idx="0">
                  <c:v>19</c:v>
                </c:pt>
                <c:pt idx="1">
                  <c:v>3</c:v>
                </c:pt>
                <c:pt idx="2">
                  <c:v>3</c:v>
                </c:pt>
                <c:pt idx="3">
                  <c:v>16</c:v>
                </c:pt>
                <c:pt idx="4">
                  <c:v>20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4B22-A6CD-9BBE303B7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9082784"/>
        <c:axId val="2031011472"/>
      </c:barChart>
      <c:lineChart>
        <c:grouping val="standard"/>
        <c:varyColors val="0"/>
        <c:ser>
          <c:idx val="2"/>
          <c:order val="2"/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product_p4!$A$2:$A$7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product_p4!$D$2:$D$7</c:f>
              <c:numCache>
                <c:formatCode>General</c:formatCode>
                <c:ptCount val="6"/>
                <c:pt idx="0">
                  <c:v>46.153799999999997</c:v>
                </c:pt>
                <c:pt idx="1">
                  <c:v>200</c:v>
                </c:pt>
                <c:pt idx="2">
                  <c:v>50</c:v>
                </c:pt>
                <c:pt idx="3">
                  <c:v>14.2857</c:v>
                </c:pt>
                <c:pt idx="4">
                  <c:v>33.333300000000001</c:v>
                </c:pt>
                <c:pt idx="5">
                  <c:v>16.666699999999999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CB-4B22-A6CD-9BBE303B7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9080864"/>
        <c:axId val="2031019408"/>
      </c:lineChart>
      <c:catAx>
        <c:axId val="20290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011472"/>
        <c:crosses val="autoZero"/>
        <c:auto val="1"/>
        <c:lblAlgn val="ctr"/>
        <c:lblOffset val="100"/>
        <c:noMultiLvlLbl val="0"/>
      </c:catAx>
      <c:valAx>
        <c:axId val="203101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082784"/>
        <c:crosses val="autoZero"/>
        <c:crossBetween val="between"/>
      </c:valAx>
      <c:valAx>
        <c:axId val="203101940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080864"/>
        <c:crosses val="max"/>
        <c:crossBetween val="between"/>
      </c:valAx>
      <c:catAx>
        <c:axId val="2029080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31019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5B1A-6DB7-4CED-A54B-377FE5577673}" type="datetime1">
              <a:rPr lang="en-GB" smtClean="0"/>
              <a:t>23/01/2024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EA438-8B65-4D13-AA42-BA57E155A6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70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58DBC-65F2-4BD2-9AD8-2B73EA439260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151F-66B2-4EE0-8956-9F20DBE8F1A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548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628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94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22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488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178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71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53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176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50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095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30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907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43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15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2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37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48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58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5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81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1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B47CC9-938B-4541-B481-E31574CB0C96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572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62128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1332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4087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26543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12130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7782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1520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94850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BB0E3E-2D44-4E62-B790-FEF74818D1B8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15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007FCF-E8BA-43A0-91CA-069142741CF2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02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5FAB88-1B1E-4CCF-800A-E8B8F70870E9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208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AAE631-BA18-4136-9A30-D5746C437046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631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0DF7EE-89B0-4ED7-A169-C9E278BFC4F8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10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5C22B9-AE40-46D1-95EF-6F38A3213529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069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DED581-478E-49B3-AFA7-E4919570B28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00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5F460F-C71D-4649-9D64-5BFD37510D02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262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BDF0783-7615-4503-8DA8-A0B2AC7FF7D1}" type="datetime1">
              <a:rPr lang="en-GB" noProof="0" smtClean="0"/>
              <a:t>23/01/2024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07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hamzaalighaffa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BEAB0F-E9EF-77E9-39A9-D32764F4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" y="9525"/>
            <a:ext cx="12208981" cy="6848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7127" y="4648199"/>
            <a:ext cx="4714873" cy="2200276"/>
          </a:xfrm>
          <a:ln>
            <a:noFill/>
          </a:ln>
        </p:spPr>
        <p:txBody>
          <a:bodyPr rtlCol="0" anchor="b">
            <a:normAutofit/>
          </a:bodyPr>
          <a:lstStyle/>
          <a:p>
            <a:pPr algn="l"/>
            <a:r>
              <a:rPr lang="en-GB" sz="4400" b="1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Goods</a:t>
            </a:r>
            <a:br>
              <a:rPr lang="en-GB" sz="4400" b="1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i="0" u="none" strike="noStrike" baseline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Ad_Hoc</a:t>
            </a:r>
            <a:r>
              <a:rPr lang="en-GB" sz="4400" b="1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Insights</a:t>
            </a:r>
            <a:endParaRPr lang="en-GB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486708" y="2548576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5" y="4480023"/>
            <a:ext cx="866160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Some product categories, like gaming products or high-performance processors, might have higher manufacturing costs compared to others.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Gaming-related products like "AQ Gamer 1," "AQ Gamer 2," and "AQ Gamer 3" have varying manufacturing costs.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145B5-85AD-ECBC-7851-53E5FCE3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95" y="1182162"/>
            <a:ext cx="3621224" cy="2773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7AC97-02FD-87B2-3B18-47798E9FB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389" y="1182161"/>
            <a:ext cx="3456459" cy="27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6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Customer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2021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2800" b="1" dirty="0">
              <a:solidFill>
                <a:srgbClr val="FF9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Generate a report which contains the top 5 customers who received an average high 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pre_invoice_discount_pct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for the fiscal year 2021 and in the Indian market. The final output contains these fields, </a:t>
            </a:r>
          </a:p>
          <a:p>
            <a:r>
              <a:rPr lang="en-GB" sz="1800" b="0" i="0" u="none" strike="noStrike" baseline="0" dirty="0">
                <a:latin typeface="Arial" panose="020B0604020202020204" pitchFamily="34" charset="0"/>
              </a:rPr>
              <a:t>	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customer_code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r>
              <a:rPr lang="en-GB" sz="1800" b="0" i="0" u="none" strike="noStrike" baseline="0" dirty="0">
                <a:latin typeface="Arial" panose="020B0604020202020204" pitchFamily="34" charset="0"/>
              </a:rPr>
              <a:t>				customer </a:t>
            </a:r>
          </a:p>
          <a:p>
            <a:r>
              <a:rPr lang="en-GB" sz="1800" b="0" i="0" u="none" strike="noStrike" baseline="0" dirty="0">
                <a:latin typeface="Arial" panose="020B0604020202020204" pitchFamily="34" charset="0"/>
              </a:rPr>
              <a:t>	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average_discount_percentage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D4FA9-CCBF-FF0C-EB71-4A23DEB6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16" y="4514303"/>
            <a:ext cx="5136325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8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486708" y="2548576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5" y="3860910"/>
            <a:ext cx="866160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The top four customers (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Flipkart, </a:t>
            </a:r>
            <a:r>
              <a:rPr lang="en-GB" dirty="0" err="1">
                <a:solidFill>
                  <a:srgbClr val="FFFF00"/>
                </a:solidFill>
                <a:latin typeface="Poppins-Regular"/>
              </a:rPr>
              <a:t>Viveks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, Ezone, and Croma</a:t>
            </a:r>
            <a:r>
              <a:rPr lang="en-GB" dirty="0">
                <a:latin typeface="Arial" panose="020B0604020202020204" pitchFamily="34" charset="0"/>
              </a:rPr>
              <a:t>) have very similar average discount percentages, indicating a competitive pricing strategy among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 Amazon, while still offering discounts, seems to have a slightly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lower average </a:t>
            </a:r>
            <a:r>
              <a:rPr lang="en-GB" dirty="0">
                <a:latin typeface="Arial" panose="020B0604020202020204" pitchFamily="34" charset="0"/>
              </a:rPr>
              <a:t>discount percentage, suggesting a different approach to pricing or possibly a focus on other factors such as service or product variety.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59C5F-85DC-AA8B-CBB7-04A4D5B23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46" y="1559006"/>
            <a:ext cx="3341250" cy="1684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2814E-98E5-5C4F-E20D-039C0BE24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892" y="1531632"/>
            <a:ext cx="3432871" cy="1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7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Gross Sales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each </a:t>
            </a:r>
            <a:r>
              <a:rPr lang="en-GB" sz="2800" dirty="0">
                <a:latin typeface="Arial" panose="020B0604020202020204" pitchFamily="34" charset="0"/>
              </a:rPr>
              <a:t>month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2800" b="1" dirty="0">
              <a:solidFill>
                <a:srgbClr val="FF9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294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Get the complete report of the Gross sales amount for the customer </a:t>
            </a:r>
            <a:r>
              <a:rPr lang="en-GB" sz="1800" b="1" i="0" u="none" strike="noStrike" baseline="0" dirty="0">
                <a:latin typeface="Arial" panose="020B0604020202020204" pitchFamily="34" charset="0"/>
              </a:rPr>
              <a:t>“</a:t>
            </a:r>
            <a:r>
              <a:rPr lang="en-GB" sz="1800" b="1" i="0" u="none" strike="noStrike" baseline="0" dirty="0" err="1">
                <a:latin typeface="Arial" panose="020B0604020202020204" pitchFamily="34" charset="0"/>
              </a:rPr>
              <a:t>Atliq</a:t>
            </a:r>
            <a:r>
              <a:rPr lang="en-GB" sz="1800" b="1" i="0" u="none" strike="noStrike" baseline="0" dirty="0">
                <a:latin typeface="Arial" panose="020B0604020202020204" pitchFamily="34" charset="0"/>
              </a:rPr>
              <a:t> Exclusive” 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for each month </a:t>
            </a:r>
            <a:r>
              <a:rPr lang="en-GB" sz="18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This analysis helps to get an idea of low and high-performing months and take strategic decisions. The final report contains these columns: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</a:rPr>
              <a:t>				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Month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</a:rPr>
              <a:t>				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Year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</a:rPr>
              <a:t>				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Gross sales Amount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AADA5-AA40-F147-215A-BA39554F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4858575"/>
            <a:ext cx="4242115" cy="15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8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486708" y="2548576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5" y="4480023"/>
            <a:ext cx="8661606" cy="212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For both fiscal years, there is an increase in sales during the later months of the fiscal year, with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November and October </a:t>
            </a:r>
            <a:r>
              <a:rPr lang="en-GB" dirty="0">
                <a:latin typeface="Arial" panose="020B0604020202020204" pitchFamily="34" charset="0"/>
              </a:rPr>
              <a:t>showing the highest sales in both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There was a significant drop in sales during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March and April 2020</a:t>
            </a:r>
            <a:r>
              <a:rPr lang="en-GB" dirty="0">
                <a:latin typeface="Arial" panose="020B0604020202020204" pitchFamily="34" charset="0"/>
              </a:rPr>
              <a:t>, which might be attributed to the global impact of the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COVID-19</a:t>
            </a:r>
            <a:r>
              <a:rPr lang="en-GB" dirty="0">
                <a:latin typeface="Arial" panose="020B0604020202020204" pitchFamily="34" charset="0"/>
              </a:rPr>
              <a:t> pandemic.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5D994-6F3D-70BF-C459-F1D9EA7C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3" y="1446247"/>
            <a:ext cx="3549755" cy="1794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0A68C-780F-B14E-96E0-40B44D4C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40" y="1446247"/>
            <a:ext cx="3549755" cy="17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8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 Quantity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each quarter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2800" b="1" dirty="0">
              <a:solidFill>
                <a:srgbClr val="FF9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170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In which quarter of 2020, got the maximum 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? The final output contains these fields sorted by the 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	Quarter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8A64C-5922-36B6-CDB5-61345A2D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7" y="4916448"/>
            <a:ext cx="3065460" cy="14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486708" y="2548576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5" y="4480023"/>
            <a:ext cx="866160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The maximum total sold quantity in 2020 occurred in Q1 (first quarter) with a total of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7,005,619</a:t>
            </a:r>
            <a:r>
              <a:rPr lang="en-GB" dirty="0">
                <a:latin typeface="Arial" panose="020B0604020202020204" pitchFamily="34" charset="0"/>
              </a:rPr>
              <a:t> units. This indicates a significant level of sales activity during the initial months of the fiscal year.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There were variations in sales activity across the different quarters of the fiscal year.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0350D-8C7C-D4C3-30AE-20B65A43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95" y="1531620"/>
            <a:ext cx="2796782" cy="161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E8585-A0E0-20A7-B94B-C4ABE2BF8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444" y="1531632"/>
            <a:ext cx="245385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3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9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Gross Sales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fiscal 2021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2800" b="1" dirty="0">
              <a:solidFill>
                <a:srgbClr val="FF9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21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Which channel helped to bring more gross sales in the fiscal year 2021 and the percentage of contribution? The final output contains these fields, 				channel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gross_sales_mln</a:t>
            </a:r>
            <a:endParaRPr lang="en-GB" sz="1800" b="0" i="0" u="none" strike="noStrike" baseline="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percentage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7B4ED-923E-20E7-7C00-4C201A8F7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65" y="4356859"/>
            <a:ext cx="4199593" cy="20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4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704114" y="2277988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5" y="3985133"/>
            <a:ext cx="866160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The distribution of gross sales across different channels indicates a reliance on the "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Retailer</a:t>
            </a:r>
            <a:r>
              <a:rPr lang="en-GB" dirty="0">
                <a:latin typeface="Arial" panose="020B0604020202020204" pitchFamily="34" charset="0"/>
              </a:rPr>
              <a:t>" channel, which significantly dominates the contribution.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The percentage contribution provides a clear understanding of each channel's share in the overall gross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46709-CE18-CA50-EA53-0D42338C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95" y="1446250"/>
            <a:ext cx="3525262" cy="1426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CDE29-E286-5433-A66A-712D3F7C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444" y="1516390"/>
            <a:ext cx="2751058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10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GB" sz="24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each </a:t>
            </a:r>
            <a:r>
              <a:rPr lang="en-GB" sz="2800" dirty="0">
                <a:latin typeface="Arial" panose="020B0604020202020204" pitchFamily="34" charset="0"/>
              </a:rPr>
              <a:t>division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2800" b="1" dirty="0">
              <a:solidFill>
                <a:srgbClr val="FF9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Get the Top 3 products in each division that have a high 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in the 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fiscal_year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2021? The final output contains these fields,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division </a:t>
            </a:r>
          </a:p>
          <a:p>
            <a:pPr algn="l"/>
            <a:r>
              <a:rPr lang="en-GB" sz="1800" b="0" i="0" u="none" strike="noStrike" baseline="0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product_code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</a:t>
            </a:r>
            <a:endParaRPr lang="en-GB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800" b="0" i="0" u="none" strike="noStrike" baseline="0" dirty="0">
                <a:latin typeface="Arial" panose="020B0604020202020204" pitchFamily="34" charset="0"/>
              </a:rPr>
              <a:t>			product </a:t>
            </a:r>
          </a:p>
          <a:p>
            <a:r>
              <a:rPr lang="en-GB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r>
              <a:rPr lang="en-GB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rank_order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AD175-B8C9-47D2-3B1A-B5B841E7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89" y="4562669"/>
            <a:ext cx="6242179" cy="17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4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157980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3" y="390901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list</a:t>
            </a:r>
            <a:r>
              <a:rPr lang="en-GB" sz="2800" b="1" i="0" u="none" strike="noStrike" baseline="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GB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Exclusive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GB" sz="2800" b="1" i="0" u="none" strike="noStrike" baseline="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42153" y="1534884"/>
            <a:ext cx="7907691" cy="87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Provide the list of markets in which customer "</a:t>
            </a:r>
            <a:r>
              <a:rPr lang="en-GB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Exclusive" operates its business in the APAC region.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551869-217C-AAF4-9D87-2CE5E927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88" y="3429000"/>
            <a:ext cx="1973256" cy="2651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6C07C-65D2-AEB6-5799-F48C9E28021D}"/>
              </a:ext>
            </a:extLst>
          </p:cNvPr>
          <p:cNvSpPr txBox="1"/>
          <p:nvPr/>
        </p:nvSpPr>
        <p:spPr>
          <a:xfrm>
            <a:off x="849085" y="3620086"/>
            <a:ext cx="722750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	SELECT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		DISTINCT market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	FROM </a:t>
            </a:r>
            <a:r>
              <a:rPr lang="en-GB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dim_customer</a:t>
            </a:r>
            <a:endParaRPr lang="en-GB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	WHERE customer = '</a:t>
            </a:r>
            <a:r>
              <a:rPr lang="en-GB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Exclusive' AND region = 'APAC'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775957" y="2473931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5" y="4384069"/>
            <a:ext cx="866160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Notice variations in the total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sold quantity </a:t>
            </a:r>
            <a:r>
              <a:rPr lang="en-GB" dirty="0">
                <a:latin typeface="Arial" panose="020B0604020202020204" pitchFamily="34" charset="0"/>
              </a:rPr>
              <a:t>within each division, suggesting differences in product preferences or market demand.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</a:rPr>
              <a:t>Analyze</a:t>
            </a:r>
            <a:r>
              <a:rPr lang="en-GB" dirty="0">
                <a:latin typeface="Arial" panose="020B0604020202020204" pitchFamily="34" charset="0"/>
              </a:rPr>
              <a:t> the competition and market dynamics within each division. The rank order provides insights into the relative performance of products against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89C6B-8129-7E9B-0E75-7AE3092B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66" y="1531632"/>
            <a:ext cx="3402409" cy="1746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CA9F8-32E7-A7C5-B01F-F8FBB469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449" y="1531633"/>
            <a:ext cx="3274352" cy="17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2068897" y="2644170"/>
            <a:ext cx="8730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i="0" u="none" strike="noStrike" baseline="0" dirty="0">
                <a:solidFill>
                  <a:srgbClr val="FF9A00"/>
                </a:solidFill>
                <a:latin typeface="TimesNewRomanPS-BoldMT"/>
              </a:rPr>
              <a:t>The End</a:t>
            </a:r>
            <a:endParaRPr lang="en-GB" sz="9600" b="1" dirty="0">
              <a:solidFill>
                <a:srgbClr val="FF9A00"/>
              </a:solidFill>
              <a:latin typeface="TimesNewRomanPS-Bold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437F6-551D-426E-32C2-73F00F11F8C1}"/>
              </a:ext>
            </a:extLst>
          </p:cNvPr>
          <p:cNvSpPr txBox="1"/>
          <p:nvPr/>
        </p:nvSpPr>
        <p:spPr>
          <a:xfrm>
            <a:off x="7408762" y="6226528"/>
            <a:ext cx="4533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Poppins-Regular"/>
              </a:rPr>
              <a:t>Follow More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LinkedIn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54D548-D581-3AF7-5553-1039E60FA3C8}"/>
              </a:ext>
            </a:extLst>
          </p:cNvPr>
          <p:cNvCxnSpPr>
            <a:cxnSpLocks/>
          </p:cNvCxnSpPr>
          <p:nvPr/>
        </p:nvCxnSpPr>
        <p:spPr>
          <a:xfrm>
            <a:off x="9760153" y="6525460"/>
            <a:ext cx="55751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9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  <a:r>
              <a:rPr lang="en-GB" sz="24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2021 vs. 2020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21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What is the percentage of unique product increase in 2021 vs. 2020? The final output contains these fields,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	unique_products_2020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	unique_products_2021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percentage_chg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B5F-0E36-20FF-5D01-6D31A39A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671" y="4712774"/>
            <a:ext cx="5982218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2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B5F-0E36-20FF-5D01-6D31A39A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07" y="1744545"/>
            <a:ext cx="3348328" cy="1296573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591CAC-A8A3-17EF-5FE1-0BE481CC2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662881"/>
              </p:ext>
            </p:extLst>
          </p:nvPr>
        </p:nvGraphicFramePr>
        <p:xfrm>
          <a:off x="6345125" y="1350301"/>
          <a:ext cx="4206241" cy="231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486708" y="2548576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6" y="4581284"/>
            <a:ext cx="8661606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growth in the variety of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products sold </a:t>
            </a:r>
            <a:r>
              <a:rPr lang="en-GB" sz="1800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2020 and 2021.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positive trends such as product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expansion, diversification</a:t>
            </a:r>
            <a:r>
              <a:rPr lang="en-GB" sz="1800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the introduction of new items.</a:t>
            </a:r>
            <a:r>
              <a:rPr lang="en-GB" sz="1800" b="0" i="0" u="none" strike="noStrike" baseline="0" dirty="0">
                <a:solidFill>
                  <a:srgbClr val="FFFF00"/>
                </a:solidFill>
                <a:latin typeface="Poppins-Regular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  <a:r>
              <a:rPr lang="en-GB" sz="24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count</a:t>
            </a:r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each segment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2800" b="1" dirty="0">
              <a:solidFill>
                <a:srgbClr val="FF9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21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Provide a report with all the unique product counts for each segment and sort them in descending order of product counts. The final output contains 2 fields,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</a:t>
            </a:r>
            <a:r>
              <a:rPr lang="en-GB" dirty="0">
                <a:latin typeface="Arial" panose="020B0604020202020204" pitchFamily="34" charset="0"/>
              </a:rPr>
              <a:t>	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segment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product_count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D8D1-8CD7-F6C2-FD36-1F5EE722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74" y="4301061"/>
            <a:ext cx="2980652" cy="21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5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486708" y="2548576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5" y="4480023"/>
            <a:ext cx="8661606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Accessories and Peripherals segments have the highest product counts, each with 20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Desktop and Networking segments have fewer product options, with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4 and 3 </a:t>
            </a:r>
            <a:r>
              <a:rPr lang="en-GB" dirty="0">
                <a:latin typeface="Arial" panose="020B0604020202020204" pitchFamily="34" charset="0"/>
              </a:rPr>
              <a:t>items, respectively. This could imply either a lower demand or a more specialized market for these products.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5A78B-0E2D-707F-FCB6-2A37FC529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21" y="1295716"/>
            <a:ext cx="3390900" cy="240982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00AABC-F1F9-DCCA-B5B1-0006BAFBB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598991"/>
              </p:ext>
            </p:extLst>
          </p:nvPr>
        </p:nvGraphicFramePr>
        <p:xfrm>
          <a:off x="6522892" y="1196319"/>
          <a:ext cx="3776062" cy="24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851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Increase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unique products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2800" b="1" dirty="0">
              <a:solidFill>
                <a:srgbClr val="FF9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253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Follow-up: Which segment had the most increase in unique products in 2021 vs 2020? The final output contains these fields,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segment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product_count_2020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product_count_2021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difference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A4945-FF8C-28B0-FDD9-19E72542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39" y="4461167"/>
            <a:ext cx="5476458" cy="19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8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633" y="1008412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dirty="0">
                <a:solidFill>
                  <a:srgbClr val="FFF3CD"/>
                </a:solidFill>
                <a:latin typeface="Poppins-Bold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MT"/>
              </a:rPr>
            </a:br>
            <a:r>
              <a:rPr lang="en-GB" sz="2400" b="1" i="0" u="none" strike="noStrike" baseline="0" dirty="0">
                <a:solidFill>
                  <a:srgbClr val="FF9A00"/>
                </a:solidFill>
                <a:latin typeface="TimesNewRomanPS-BoldMT"/>
              </a:rPr>
              <a:t>Insights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Poppins-Bold"/>
              </a:rPr>
            </a:br>
            <a:endParaRPr lang="en-GB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40632" y="485192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0" u="none" strike="noStrike" baseline="0" dirty="0">
                <a:solidFill>
                  <a:srgbClr val="FF9A00"/>
                </a:solidFill>
                <a:latin typeface="TimesNewRomanPS-BoldMT"/>
              </a:rPr>
              <a:t>Conversion of Output to visual</a:t>
            </a:r>
            <a:endParaRPr lang="en-GB" sz="2800" b="1" dirty="0">
              <a:solidFill>
                <a:srgbClr val="FF9A00"/>
              </a:solidFill>
              <a:latin typeface="TimesNewRomanPS-BoldM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6EEC4-C046-C315-E944-335E366F2A08}"/>
              </a:ext>
            </a:extLst>
          </p:cNvPr>
          <p:cNvCxnSpPr/>
          <p:nvPr/>
        </p:nvCxnSpPr>
        <p:spPr>
          <a:xfrm>
            <a:off x="5486708" y="2548576"/>
            <a:ext cx="783772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1113-25CF-4C5F-5C28-AF7ECF223339}"/>
              </a:ext>
            </a:extLst>
          </p:cNvPr>
          <p:cNvSpPr txBox="1"/>
          <p:nvPr/>
        </p:nvSpPr>
        <p:spPr>
          <a:xfrm>
            <a:off x="1765195" y="4480023"/>
            <a:ext cx="866160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Overall, there was a </a:t>
            </a:r>
            <a:r>
              <a:rPr lang="en-GB" dirty="0">
                <a:solidFill>
                  <a:srgbClr val="FFFF00"/>
                </a:solidFill>
                <a:latin typeface="Poppins-Regular"/>
              </a:rPr>
              <a:t>60.07% </a:t>
            </a:r>
            <a:r>
              <a:rPr lang="en-GB" dirty="0">
                <a:latin typeface="Arial" panose="020B0604020202020204" pitchFamily="34" charset="0"/>
              </a:rPr>
              <a:t>increase in product count from 2020 to 2021. This is a positive sign that indicates strong growth in product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Consider promotional strategies for growing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Explore customer preferences and market trends.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ABCE52-A891-0F2C-FCCF-E34BAE6AC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15651"/>
              </p:ext>
            </p:extLst>
          </p:nvPr>
        </p:nvGraphicFramePr>
        <p:xfrm>
          <a:off x="6382139" y="1295717"/>
          <a:ext cx="3941640" cy="2238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14AB97-1E03-B2A7-493F-891D6B6C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196" y="1295718"/>
            <a:ext cx="3493925" cy="22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415" y="1073614"/>
            <a:ext cx="8910733" cy="53091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b="1" i="0" u="none" strike="noStrike" baseline="0" dirty="0">
                <a:solidFill>
                  <a:srgbClr val="FFF3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73D23-27C7-1141-75CA-FF48E665AFA3}"/>
              </a:ext>
            </a:extLst>
          </p:cNvPr>
          <p:cNvSpPr txBox="1"/>
          <p:nvPr/>
        </p:nvSpPr>
        <p:spPr>
          <a:xfrm>
            <a:off x="1634413" y="263655"/>
            <a:ext cx="891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Cost 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overall</a:t>
            </a:r>
            <a:r>
              <a:rPr lang="en-GB" sz="2800" b="1" i="0" u="none" strike="noStrike" baseline="0" dirty="0">
                <a:solidFill>
                  <a:srgbClr val="29CD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GB" sz="2800" b="1" dirty="0">
              <a:solidFill>
                <a:srgbClr val="FF9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A3057-D0D1-1955-EAAE-35409FB5BE8D}"/>
              </a:ext>
            </a:extLst>
          </p:cNvPr>
          <p:cNvSpPr txBox="1"/>
          <p:nvPr/>
        </p:nvSpPr>
        <p:spPr>
          <a:xfrm>
            <a:off x="2135935" y="1497803"/>
            <a:ext cx="7907691" cy="21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Get the products that have the highest and lowest manufacturing costs. The final output should contain these fields,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product_code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Product</a:t>
            </a:r>
          </a:p>
          <a:p>
            <a:pPr>
              <a:lnSpc>
                <a:spcPct val="150000"/>
              </a:lnSpc>
            </a:pPr>
            <a:r>
              <a:rPr lang="en-GB" sz="1800" b="0" i="0" u="none" strike="noStrike" baseline="0" dirty="0">
                <a:latin typeface="Arial" panose="020B0604020202020204" pitchFamily="34" charset="0"/>
              </a:rPr>
              <a:t>			</a:t>
            </a:r>
            <a:r>
              <a:rPr lang="en-GB" sz="1800" b="0" i="0" u="none" strike="noStrike" baseline="0" dirty="0" err="1">
                <a:latin typeface="Arial" panose="020B0604020202020204" pitchFamily="34" charset="0"/>
              </a:rPr>
              <a:t>manufacturing_cost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BC2CD-5F43-818C-12A0-85E9250F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29" y="4301911"/>
            <a:ext cx="6345899" cy="20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1378</TotalTime>
  <Words>1343</Words>
  <Application>Microsoft Office PowerPoint</Application>
  <PresentationFormat>Widescreen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ArialMT</vt:lpstr>
      <vt:lpstr>Calibri</vt:lpstr>
      <vt:lpstr>Century Gothic</vt:lpstr>
      <vt:lpstr>Poppins-Bold</vt:lpstr>
      <vt:lpstr>Poppins-Regular</vt:lpstr>
      <vt:lpstr>TimesNewRomanPS-BoldMT</vt:lpstr>
      <vt:lpstr>Wingdings 3</vt:lpstr>
      <vt:lpstr>Ion</vt:lpstr>
      <vt:lpstr>Consumer Goods Ad_Hoc Insights</vt:lpstr>
      <vt:lpstr>Question 1      Output:  </vt:lpstr>
      <vt:lpstr>Question 2          Output:  </vt:lpstr>
      <vt:lpstr>           Insights  </vt:lpstr>
      <vt:lpstr>Question 3          Output:  </vt:lpstr>
      <vt:lpstr>           Insights  </vt:lpstr>
      <vt:lpstr>Question 4           Output:  </vt:lpstr>
      <vt:lpstr>           Insights  </vt:lpstr>
      <vt:lpstr>Question 5          Output:  </vt:lpstr>
      <vt:lpstr>           Insights  </vt:lpstr>
      <vt:lpstr>Question 6          Output:  </vt:lpstr>
      <vt:lpstr>         Insights  </vt:lpstr>
      <vt:lpstr>Question 7            Output:  </vt:lpstr>
      <vt:lpstr>           Insights  </vt:lpstr>
      <vt:lpstr>Question 8            Output:  </vt:lpstr>
      <vt:lpstr>           Insights  </vt:lpstr>
      <vt:lpstr>Question 9          Output:  </vt:lpstr>
      <vt:lpstr>         Insights  </vt:lpstr>
      <vt:lpstr>Question 10           Output:  </vt:lpstr>
      <vt:lpstr>          Insights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>Hamza Ali</dc:creator>
  <cp:lastModifiedBy>Hamza Ali</cp:lastModifiedBy>
  <cp:revision>10</cp:revision>
  <dcterms:created xsi:type="dcterms:W3CDTF">2024-01-16T03:44:12Z</dcterms:created>
  <dcterms:modified xsi:type="dcterms:W3CDTF">2024-01-23T13:17:37Z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