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306" r:id="rId3"/>
    <p:sldId id="257" r:id="rId4"/>
    <p:sldId id="297" r:id="rId5"/>
    <p:sldId id="298" r:id="rId6"/>
    <p:sldId id="300" r:id="rId7"/>
    <p:sldId id="299" r:id="rId8"/>
    <p:sldId id="301" r:id="rId9"/>
    <p:sldId id="302" r:id="rId10"/>
    <p:sldId id="307" r:id="rId11"/>
    <p:sldId id="303" r:id="rId12"/>
    <p:sldId id="304" r:id="rId13"/>
    <p:sldId id="305" r:id="rId14"/>
    <p:sldId id="309" r:id="rId15"/>
    <p:sldId id="30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Livvic Light" pitchFamily="2" charset="0"/>
      <p:regular r:id="rId24"/>
      <p:italic r:id="rId25"/>
    </p:embeddedFont>
    <p:embeddedFont>
      <p:font typeface="Maven Pro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Share Tech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FCC"/>
    <a:srgbClr val="3AA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7A57D6-535E-4D22-B241-428741114E33}">
  <a:tblStyle styleId="{BF7A57D6-535E-4D22-B241-428741114E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 </a:t>
            </a:r>
            <a:r>
              <a:rPr lang="en" dirty="0">
                <a:solidFill>
                  <a:srgbClr val="3AA1A0"/>
                </a:solidFill>
              </a:rPr>
              <a:t>SENTIMENT</a:t>
            </a:r>
            <a:r>
              <a:rPr lang="en" dirty="0"/>
              <a:t> ANALYSIS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619550-314B-E3AD-F38E-9B9F4D03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921" y="1246525"/>
            <a:ext cx="8428158" cy="2203811"/>
          </a:xfrm>
        </p:spPr>
        <p:txBody>
          <a:bodyPr/>
          <a:lstStyle/>
          <a:p>
            <a:pPr algn="l"/>
            <a:r>
              <a:rPr lang="en-US" dirty="0"/>
              <a:t>All tweets were converted to lower case</a:t>
            </a:r>
          </a:p>
          <a:p>
            <a:pPr algn="l"/>
            <a:r>
              <a:rPr lang="en-US" dirty="0"/>
              <a:t>All links and URLs were replaced by generic word URL</a:t>
            </a:r>
          </a:p>
          <a:p>
            <a:pPr algn="l"/>
            <a:r>
              <a:rPr lang="en-US" dirty="0"/>
              <a:t>All usernames were replaced by generic word USER</a:t>
            </a:r>
          </a:p>
          <a:p>
            <a:pPr algn="l"/>
            <a:r>
              <a:rPr lang="en-US" dirty="0"/>
              <a:t>Words with hashtags were replaced with the same words without the hashtag</a:t>
            </a:r>
          </a:p>
          <a:p>
            <a:pPr algn="l"/>
            <a:r>
              <a:rPr lang="en-US" dirty="0"/>
              <a:t>Punctuations and additional white spaces were removed from the tweets.</a:t>
            </a:r>
          </a:p>
          <a:p>
            <a:pPr algn="l"/>
            <a:r>
              <a:rPr lang="en-US" dirty="0"/>
              <a:t>All the above work was done in python via regular expression matching.</a:t>
            </a:r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86FE-F6C0-C753-208F-DA9775A5A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6456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92A28-37E9-7A9E-FF87-ABDEEEE90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en-PK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56F634-3256-24AD-44B8-E3857137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" y="1121664"/>
            <a:ext cx="8752381" cy="38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9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AFA0CE-77FA-0ED9-8887-4F1AC5599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757336" cy="577800"/>
          </a:xfrm>
        </p:spPr>
        <p:txBody>
          <a:bodyPr/>
          <a:lstStyle/>
          <a:p>
            <a:r>
              <a:rPr lang="en-US" dirty="0"/>
              <a:t>Outputs of Elon Musk Account Analysis</a:t>
            </a:r>
            <a:endParaRPr lang="en-PK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75330BB-B6F2-F290-C157-1E080C51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40" y="1205357"/>
            <a:ext cx="8000920" cy="33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1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CA0258-ADC4-7B0F-3681-BE576EE5A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 Cont.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3A7BF-1C99-7EE8-2FAA-A73CAAE2B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6" y="989475"/>
            <a:ext cx="8098454" cy="36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6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9C0D-326E-8ED0-9A98-981A0F76B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01DC2-D5E6-C664-7CEB-001584016F91}"/>
              </a:ext>
            </a:extLst>
          </p:cNvPr>
          <p:cNvSpPr txBox="1"/>
          <p:nvPr/>
        </p:nvSpPr>
        <p:spPr>
          <a:xfrm>
            <a:off x="524256" y="1155978"/>
            <a:ext cx="8095488" cy="332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aven Pro"/>
                <a:sym typeface="Maven Pro"/>
              </a:rPr>
              <a:t>Twitter sentiment  analysis comes  under the category  of text and opinion mining. It focuses on analyzing the sentiments of the tweets and feeding the data to a machine learning model in order to train it and then check its accuracy, so that we can use this model for future use according to the results. </a:t>
            </a:r>
            <a:endParaRPr lang="en-PK" sz="1600" dirty="0">
              <a:solidFill>
                <a:schemeClr val="bg1"/>
              </a:solidFill>
              <a:latin typeface="Maven Pro"/>
              <a:sym typeface="Maven Pro"/>
            </a:endParaRPr>
          </a:p>
          <a:p>
            <a:endParaRPr lang="en-US" sz="1600" dirty="0">
              <a:solidFill>
                <a:schemeClr val="bg1"/>
              </a:solidFill>
              <a:latin typeface="Maven Pro"/>
              <a:sym typeface="Maven Pro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Maven Pro"/>
                <a:sym typeface="Maven Pro"/>
              </a:rPr>
              <a:t>But it still lacks the dimension of diversity in the data. Along with this it has a lot of application issues with the slang used and the short forms of words. Many analyzers don’t perform well when the number of classes  are increased. </a:t>
            </a:r>
            <a:endParaRPr lang="en-PK" sz="1600" dirty="0">
              <a:solidFill>
                <a:schemeClr val="bg1"/>
              </a:solidFill>
              <a:latin typeface="Maven Pro"/>
              <a:sym typeface="Maven Pro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Maven Pro"/>
                <a:sym typeface="Maven Pro"/>
              </a:rPr>
              <a:t>Also, it’s still not tested that how accurate the model will be for topics other than the one in consideration. Hence, sentiment analysis has a very bright scope of development in future.</a:t>
            </a:r>
            <a:endParaRPr lang="en-PK" sz="1600" dirty="0">
              <a:solidFill>
                <a:schemeClr val="bg1"/>
              </a:solidFill>
              <a:latin typeface="Maven Pro"/>
              <a:sym typeface="Maven Pro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7440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688D-9F5B-EFE7-5F04-86D61AC2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35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7649-A8D5-520F-BB95-D42713182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17612-C350-87CB-5284-D6D69927410B}"/>
              </a:ext>
            </a:extLst>
          </p:cNvPr>
          <p:cNvSpPr txBox="1"/>
          <p:nvPr/>
        </p:nvSpPr>
        <p:spPr>
          <a:xfrm>
            <a:off x="618825" y="1670304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Muhammad Asif Khan                     SP20-BCS-130</a:t>
            </a:r>
            <a:endParaRPr lang="en-PK" sz="1800" kern="1400" spc="-5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Hamza Chaudhary                             SP20-BCS-082</a:t>
            </a:r>
            <a:endParaRPr lang="en-PK" sz="1800" kern="1400" spc="-5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kern="1400" spc="-5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Shahmeer</a:t>
            </a:r>
            <a:r>
              <a:rPr lang="en-US" sz="1800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Hameed                           SP20-BCS-061</a:t>
            </a:r>
            <a:endParaRPr lang="en-PK" sz="1800" kern="1400" spc="-5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kern="1400" spc="-5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Luqman</a:t>
            </a:r>
            <a:r>
              <a:rPr lang="en-US" sz="1800" b="1" kern="1400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Kareem Butt                       SP20-BCS-031</a:t>
            </a:r>
            <a:endParaRPr lang="en-PK" sz="1800" kern="1400" spc="-5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Few Definitions: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400" dirty="0">
                <a:solidFill>
                  <a:srgbClr val="00CFCC"/>
                </a:solidFill>
              </a:rPr>
              <a:t>Sentiments</a:t>
            </a:r>
            <a:r>
              <a:rPr lang="en-US" sz="1400" dirty="0"/>
              <a:t> are feelings, opinions, emotions, likes/dislikes, good/bad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-US" sz="1400" dirty="0">
                <a:solidFill>
                  <a:srgbClr val="00CFCC"/>
                </a:solidFill>
              </a:rPr>
              <a:t>Sentiment Analysis </a:t>
            </a:r>
            <a:r>
              <a:rPr lang="en-US" sz="1400" dirty="0"/>
              <a:t>is a study of human behavior in which we extract user opinion and emotion from plain text</a:t>
            </a:r>
          </a:p>
          <a:p>
            <a:pPr marL="628650" lvl="1" indent="-1714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Identification of whether the opinion expressed in a text is positive or negative </a:t>
            </a:r>
            <a:endParaRPr lang="en-US" sz="1600" dirty="0"/>
          </a:p>
          <a:p>
            <a:pPr marL="171450" indent="-171450">
              <a:spcAft>
                <a:spcPts val="1600"/>
              </a:spcAft>
            </a:pPr>
            <a:r>
              <a:rPr lang="en-US" sz="1400" dirty="0">
                <a:solidFill>
                  <a:srgbClr val="00CFCC"/>
                </a:solidFill>
              </a:rPr>
              <a:t>Twitter Sentiment Analysis </a:t>
            </a:r>
            <a:r>
              <a:rPr lang="en-US" sz="1400" dirty="0"/>
              <a:t>is study of emotions hidden in tweets by a user/a topic</a:t>
            </a: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Sentiment?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BEB5BE-4A40-98DD-4B7E-95FA95DD5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314908"/>
            <a:ext cx="7806366" cy="1296300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800" dirty="0"/>
              <a:t>User Opinions: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CFCC"/>
                </a:solidFill>
              </a:rPr>
              <a:t>Alia</a:t>
            </a:r>
            <a:r>
              <a:rPr lang="en-US" dirty="0"/>
              <a:t> : It’s a great movie (Positive statement) 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CFCC"/>
                </a:solidFill>
              </a:rPr>
              <a:t>Hamza</a:t>
            </a:r>
            <a:r>
              <a:rPr lang="en-US" dirty="0"/>
              <a:t> : Nah!! I didn’t like it at all (Negative statement) 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CFCC"/>
                </a:solidFill>
              </a:rPr>
              <a:t>Asif</a:t>
            </a:r>
            <a:r>
              <a:rPr lang="en-US" dirty="0"/>
              <a:t> : The new iOS7 is awesome..!!!(Positive statement)</a:t>
            </a:r>
            <a:endParaRPr lang="en-P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EFD42-05AF-9E63-5269-7A1E57236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76151C-51DD-151A-BA81-031188DA839E}"/>
              </a:ext>
            </a:extLst>
          </p:cNvPr>
          <p:cNvSpPr txBox="1">
            <a:spLocks/>
          </p:cNvSpPr>
          <p:nvPr/>
        </p:nvSpPr>
        <p:spPr>
          <a:xfrm>
            <a:off x="618825" y="2936641"/>
            <a:ext cx="7806366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lnSpc>
                <a:spcPct val="150000"/>
              </a:lnSpc>
              <a:buFont typeface="Maven Pro"/>
              <a:buNone/>
            </a:pPr>
            <a:r>
              <a:rPr lang="en-US" sz="1800" dirty="0"/>
              <a:t>Polarity: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Positive</a:t>
            </a:r>
          </a:p>
          <a:p>
            <a:r>
              <a:rPr lang="en-US" sz="1400" dirty="0"/>
              <a:t>Negative</a:t>
            </a:r>
          </a:p>
          <a:p>
            <a:r>
              <a:rPr lang="en-US" sz="1400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370526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CB28-3753-D566-3235-A718916C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210474"/>
            <a:ext cx="8729471" cy="1230300"/>
          </a:xfrm>
        </p:spPr>
        <p:txBody>
          <a:bodyPr/>
          <a:lstStyle/>
          <a:p>
            <a:r>
              <a:rPr lang="en-US" sz="6000" dirty="0"/>
              <a:t>Need of Sentiment Analysis</a:t>
            </a:r>
            <a:endParaRPr lang="en-PK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FC1AD-67AB-4A3F-F94D-644F9451C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391" y="1763861"/>
            <a:ext cx="6681216" cy="1615777"/>
          </a:xfrm>
        </p:spPr>
        <p:txBody>
          <a:bodyPr/>
          <a:lstStyle/>
          <a:p>
            <a:pPr algn="l"/>
            <a:r>
              <a:rPr lang="en-US" dirty="0"/>
              <a:t>Rapid growth of available subjective text on the internet</a:t>
            </a:r>
          </a:p>
          <a:p>
            <a:pPr algn="l"/>
            <a:r>
              <a:rPr lang="en-US" dirty="0"/>
              <a:t>To make decisions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84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843E4B-D6A8-15FE-836D-2BD0A18E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6" y="1243584"/>
            <a:ext cx="7842942" cy="2251741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Business and Organizations</a:t>
            </a:r>
          </a:p>
          <a:p>
            <a:r>
              <a:rPr lang="en-US" dirty="0"/>
              <a:t>Brand analysis</a:t>
            </a:r>
          </a:p>
          <a:p>
            <a:r>
              <a:rPr lang="en-US" dirty="0"/>
              <a:t>New product perception product and service benchmarking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sz="1800" b="1" dirty="0"/>
              <a:t>Individuals:</a:t>
            </a:r>
          </a:p>
          <a:p>
            <a:r>
              <a:rPr lang="en-US" dirty="0"/>
              <a:t>Find mood of person </a:t>
            </a:r>
          </a:p>
          <a:p>
            <a:r>
              <a:rPr lang="en-US" dirty="0"/>
              <a:t>Finding opinion on political topics, movies, etc.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C657C-8005-BE6D-E904-0B1BE2036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6534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6971-65CA-D27A-BCB1-56E417D3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699" y="381162"/>
            <a:ext cx="5676600" cy="1230300"/>
          </a:xfrm>
        </p:spPr>
        <p:txBody>
          <a:bodyPr/>
          <a:lstStyle/>
          <a:p>
            <a:r>
              <a:rPr lang="en-US" dirty="0"/>
              <a:t>Our Goal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C41E-7F64-4BE7-A1A9-716BD006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016" y="2214000"/>
            <a:ext cx="7363967" cy="7155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 determine whether the expressed opinion in the tweets is positive, negative, neutral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493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21DC45-8267-45AF-4E68-5CC24DFF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711344"/>
            <a:ext cx="7977054" cy="2299824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NLP:</a:t>
            </a:r>
          </a:p>
          <a:p>
            <a:r>
              <a:rPr lang="en-US" dirty="0"/>
              <a:t>Natural Language Toolkit which uses VADER (Valence Aware Dictionary and sentiment Reasoner) Deep Learning Algorithm to analyze Tweets 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sz="1800" b="1" dirty="0"/>
              <a:t>Machine Learning:</a:t>
            </a:r>
          </a:p>
          <a:p>
            <a:r>
              <a:rPr lang="en-US" dirty="0"/>
              <a:t>Gaussian Naïve Byes Classifier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FCA99-FD64-2F7B-D2F2-93165E5ED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15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B85A-4033-C785-AF2C-197A9A3A8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358" y="411675"/>
            <a:ext cx="4727700" cy="577800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B5818EF-345E-CCC8-354C-EA1775C8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989475"/>
            <a:ext cx="7678222" cy="36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0879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441</Words>
  <Application>Microsoft Office PowerPoint</Application>
  <PresentationFormat>On-screen Show (16:9)</PresentationFormat>
  <Paragraphs>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Livvic Light</vt:lpstr>
      <vt:lpstr>Calibri Light</vt:lpstr>
      <vt:lpstr>Nunito Light</vt:lpstr>
      <vt:lpstr>Share Tech</vt:lpstr>
      <vt:lpstr>Maven Pro</vt:lpstr>
      <vt:lpstr>Arial</vt:lpstr>
      <vt:lpstr>Data Science Consulting by Slidesgo</vt:lpstr>
      <vt:lpstr>TWITTER SENTIMENT ANALYSIS</vt:lpstr>
      <vt:lpstr>Group Members</vt:lpstr>
      <vt:lpstr>What is a Sentiment?</vt:lpstr>
      <vt:lpstr>Example</vt:lpstr>
      <vt:lpstr>Need of Sentiment Analysis</vt:lpstr>
      <vt:lpstr>Applications</vt:lpstr>
      <vt:lpstr>Our Goal</vt:lpstr>
      <vt:lpstr>Approach</vt:lpstr>
      <vt:lpstr>Implementation</vt:lpstr>
      <vt:lpstr>Preprocessing</vt:lpstr>
      <vt:lpstr>System Design</vt:lpstr>
      <vt:lpstr>Outputs of Elon Musk Account Analysis</vt:lpstr>
      <vt:lpstr>Output Cont.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cp:lastModifiedBy>SP20-BCS-082</cp:lastModifiedBy>
  <cp:revision>2</cp:revision>
  <dcterms:modified xsi:type="dcterms:W3CDTF">2022-12-11T18:32:23Z</dcterms:modified>
</cp:coreProperties>
</file>