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8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0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2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7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8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7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18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-793668" y="0"/>
            <a:ext cx="7935099" cy="867827"/>
          </a:xfrm>
        </p:spPr>
        <p:txBody>
          <a:bodyPr>
            <a:normAutofit/>
          </a:bodyPr>
          <a:p>
            <a:r>
              <a:rPr altLang="zh-CN" b="1" sz="4000" i="1" lang="en-US" u="none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zh-CN" b="1" sz="4000" i="1" lang="en-US" u="none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zh-CN" b="1" sz="4000" i="1" lang="en-US" u="none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altLang="zh-CN" b="1" sz="4000" i="1" lang="en-US" u="none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zh-CN" b="1" sz="4000" i="1" lang="en-US" u="none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al</a:t>
            </a:r>
            <a:r>
              <a:rPr altLang="zh-CN" b="1" sz="4000" i="1" lang="en-US" u="none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zh-CN" b="1" sz="4000" i="1" lang="en-US" u="none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Behavioral</a:t>
            </a:r>
            <a:r>
              <a:rPr altLang="ar" b="1" sz="4000" i="1" lang="en-US" u="none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zh-CN" b="1" sz="4000" i="1" lang="en-US" u="none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Styles: </a:t>
            </a:r>
            <a:endParaRPr altLang="zh-CN" b="1" i="1" lang="en-US" u="none">
              <a:solidFill>
                <a:srgbClr val="00206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0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"/>
          <p:cNvSpPr txBox="1"/>
          <p:nvPr/>
        </p:nvSpPr>
        <p:spPr>
          <a:xfrm>
            <a:off x="635894" y="65319"/>
            <a:ext cx="5660016" cy="1043939"/>
          </a:xfrm>
          <a:prstGeom prst="rect"/>
          <a:noFill/>
          <a:ln>
            <a:noFill/>
            <a:prstDash val="solid"/>
          </a:ln>
        </p:spPr>
        <p:txBody>
          <a:bodyPr rtlCol="0" wrap="square">
            <a:spAutoFit/>
          </a:bodyPr>
          <a:p>
            <a:pPr algn="l" indent="-571500" marL="571500">
              <a:buFont typeface="Arial"/>
              <a:buChar char="•"/>
            </a:pPr>
            <a:r>
              <a:rPr b="1" sz="3600" i="0" lang="en-US" u="sng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b="1" sz="3600" i="0" lang="en-US" u="sng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1" sz="3600" i="0" lang="en-US" u="sng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b="1" sz="3600" i="0" lang="en-US" u="sng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b="1" sz="3600" i="0" lang="en-US" u="sng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oduction</a:t>
            </a:r>
            <a:r>
              <a:rPr b="1" sz="36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endParaRPr b="1" sz="4000" lang="en-AU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  <a:p>
            <a:pPr indent="-457200" marL="457200">
              <a:buFont typeface="Arial"/>
              <a:buChar char="•"/>
            </a:pPr>
            <a:endParaRPr b="1" sz="2800" lang="en-AU">
              <a:solidFill>
                <a:srgbClr val="000000"/>
              </a:solidFill>
            </a:endParaRPr>
          </a:p>
        </p:txBody>
      </p:sp>
      <p:sp>
        <p:nvSpPr>
          <p:cNvPr id="1048591" name=""/>
          <p:cNvSpPr txBox="1"/>
          <p:nvPr/>
        </p:nvSpPr>
        <p:spPr>
          <a:xfrm>
            <a:off x="187060" y="836930"/>
            <a:ext cx="8795643" cy="5933440"/>
          </a:xfrm>
          <a:prstGeom prst="rect"/>
        </p:spPr>
        <p:txBody>
          <a:bodyPr rtlCol="0" wrap="square">
            <a:spAutoFit/>
          </a:bodyPr>
          <a:p>
            <a:r>
              <a:rPr sz="2800" lang="en-AU">
                <a:solidFill>
                  <a:srgbClr val="000000"/>
                </a:solidFill>
              </a:rPr>
              <a:t>The Social Style model categorizes people according to personality and how they interact with others. </a:t>
            </a:r>
            <a:endParaRPr sz="2800" lang="en-AU">
              <a:solidFill>
                <a:srgbClr val="000000"/>
              </a:solidFill>
            </a:endParaRPr>
          </a:p>
          <a:p>
            <a:pPr indent="0" marL="0">
              <a:buNone/>
            </a:pPr>
            <a:endParaRPr sz="2800" lang="en-AU">
              <a:solidFill>
                <a:srgbClr val="000080"/>
              </a:solidFill>
            </a:endParaRPr>
          </a:p>
          <a:p>
            <a:pPr indent="0" marL="0">
              <a:buNone/>
            </a:pPr>
            <a:endParaRPr sz="2800" lang="en-AU">
              <a:solidFill>
                <a:srgbClr val="000080"/>
              </a:solidFill>
            </a:endParaRPr>
          </a:p>
          <a:p>
            <a:pPr indent="0" marL="0">
              <a:buNone/>
            </a:pPr>
            <a:r>
              <a:rPr b="1" sz="3200" i="1" lang="en-US">
                <a:solidFill>
                  <a:srgbClr val="000080"/>
                </a:solidFill>
              </a:rPr>
              <a:t> </a:t>
            </a:r>
            <a:endParaRPr sz="2800" lang="en-AU">
              <a:solidFill>
                <a:srgbClr val="000080"/>
              </a:solidFill>
            </a:endParaRPr>
          </a:p>
          <a:p>
            <a:endParaRPr sz="2800" lang="en-AU">
              <a:solidFill>
                <a:srgbClr val="000000"/>
              </a:solidFill>
            </a:endParaRPr>
          </a:p>
          <a:p>
            <a:endParaRPr sz="2800" lang="en-AU">
              <a:solidFill>
                <a:srgbClr val="000000"/>
              </a:solidFill>
            </a:endParaRPr>
          </a:p>
          <a:p>
            <a:pPr algn="l"/>
            <a:endParaRPr sz="2800" lang="en-AU">
              <a:solidFill>
                <a:srgbClr val="000000"/>
              </a:solidFill>
            </a:endParaRPr>
          </a:p>
          <a:p>
            <a:pPr algn="l"/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AU">
                <a:solidFill>
                  <a:srgbClr val="000000"/>
                </a:solidFill>
              </a:rPr>
              <a:t>Awareness of social style can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AU">
                <a:solidFill>
                  <a:srgbClr val="000000"/>
                </a:solidFill>
              </a:rPr>
              <a:t>help improve relationships among co-workers and individual performance. </a:t>
            </a:r>
            <a:endParaRPr sz="2800" lang="en-AU">
              <a:solidFill>
                <a:srgbClr val="000000"/>
              </a:solidFill>
            </a:endParaRPr>
          </a:p>
          <a:p>
            <a:pPr algn="l"/>
            <a:endParaRPr sz="2800" lang="en-AU">
              <a:solidFill>
                <a:srgbClr val="000000"/>
              </a:solidFill>
            </a:endParaRPr>
          </a:p>
          <a:p>
            <a:pPr algn="l"/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b="1" sz="32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b="1" sz="32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ople</a:t>
            </a:r>
            <a:r>
              <a:rPr b="1" sz="32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32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b="1" sz="32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b="1" sz="32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ke</a:t>
            </a:r>
            <a:r>
              <a:rPr b="1" sz="32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32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b="1" sz="32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b="1" sz="32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1" sz="32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ple</a:t>
            </a:r>
            <a:r>
              <a:rPr b="1" sz="32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32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themselves</a:t>
            </a:r>
            <a:r>
              <a:rPr b="1" sz="32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endParaRPr b="1" sz="2800" lang="en-AU">
              <a:solidFill>
                <a:srgbClr val="7030A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  <a:p>
            <a:endParaRPr altLang="en-US" lang="zh-CN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35894" y="2043141"/>
            <a:ext cx="7360573" cy="2061354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"/>
          <p:cNvSpPr txBox="1"/>
          <p:nvPr/>
        </p:nvSpPr>
        <p:spPr>
          <a:xfrm>
            <a:off x="2829129" y="3146208"/>
            <a:ext cx="4028560" cy="929641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Wingdings" charset="2"/>
              <a:buChar char="n"/>
            </a:pPr>
            <a:r>
              <a:rPr b="1" sz="2800" i="1" lang="en-US">
                <a:solidFill>
                  <a:srgbClr val="000000"/>
                </a:solidFill>
              </a:rPr>
              <a:t>Assertiveness</a:t>
            </a:r>
            <a:r>
              <a:rPr b="1" sz="2800" i="1" lang="en-US">
                <a:solidFill>
                  <a:srgbClr val="000000"/>
                </a:solidFill>
              </a:rPr>
              <a:t> </a:t>
            </a:r>
            <a:endParaRPr sz="2400" lang="en-AU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b="1" sz="2800" i="1" lang="en-US">
                <a:solidFill>
                  <a:srgbClr val="000000"/>
                </a:solidFill>
              </a:rPr>
              <a:t>R</a:t>
            </a:r>
            <a:r>
              <a:rPr b="1" sz="2800" i="1" lang="en-US">
                <a:solidFill>
                  <a:srgbClr val="000000"/>
                </a:solidFill>
              </a:rPr>
              <a:t>e</a:t>
            </a:r>
            <a:r>
              <a:rPr b="1" sz="2800" i="1" lang="en-US">
                <a:solidFill>
                  <a:srgbClr val="000000"/>
                </a:solidFill>
              </a:rPr>
              <a:t>s</a:t>
            </a:r>
            <a:r>
              <a:rPr b="1" sz="2800" i="1" lang="en-US">
                <a:solidFill>
                  <a:srgbClr val="000000"/>
                </a:solidFill>
              </a:rPr>
              <a:t>p</a:t>
            </a:r>
            <a:r>
              <a:rPr b="1" sz="2800" i="1" lang="en-US">
                <a:solidFill>
                  <a:srgbClr val="000000"/>
                </a:solidFill>
              </a:rPr>
              <a:t>o</a:t>
            </a:r>
            <a:r>
              <a:rPr b="1" sz="2800" i="1" lang="en-US">
                <a:solidFill>
                  <a:srgbClr val="000000"/>
                </a:solidFill>
              </a:rPr>
              <a:t>n</a:t>
            </a:r>
            <a:r>
              <a:rPr b="1" sz="2800" i="1" lang="en-US">
                <a:solidFill>
                  <a:srgbClr val="000000"/>
                </a:solidFill>
              </a:rPr>
              <a:t>s</a:t>
            </a:r>
            <a:r>
              <a:rPr b="1" sz="2800" i="1" lang="en-US">
                <a:solidFill>
                  <a:srgbClr val="000000"/>
                </a:solidFill>
              </a:rPr>
              <a:t>i</a:t>
            </a:r>
            <a:r>
              <a:rPr b="1" sz="2800" i="1" lang="en-US">
                <a:solidFill>
                  <a:srgbClr val="000000"/>
                </a:solidFill>
              </a:rPr>
              <a:t>v</a:t>
            </a:r>
            <a:r>
              <a:rPr b="1" sz="2800" i="1" lang="en-US">
                <a:solidFill>
                  <a:srgbClr val="000000"/>
                </a:solidFill>
              </a:rPr>
              <a:t>eness</a:t>
            </a:r>
            <a:r>
              <a:rPr b="1" sz="2800" i="1" lang="en-US">
                <a:solidFill>
                  <a:srgbClr val="000000"/>
                </a:solidFill>
              </a:rPr>
              <a:t> </a:t>
            </a:r>
            <a:endParaRPr sz="2800" lang="en-AU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0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"/>
          <p:cNvSpPr txBox="1"/>
          <p:nvPr/>
        </p:nvSpPr>
        <p:spPr>
          <a:xfrm>
            <a:off x="124794" y="1201891"/>
            <a:ext cx="7432817" cy="3863340"/>
          </a:xfrm>
          <a:prstGeom prst="rect"/>
        </p:spPr>
        <p:txBody>
          <a:bodyPr rtlCol="0" wrap="square">
            <a:spAutoFit/>
          </a:bodyPr>
          <a:p>
            <a:r>
              <a:rPr sz="2800" lang="en-AU">
                <a:solidFill>
                  <a:srgbClr val="000000"/>
                </a:solidFill>
              </a:rPr>
              <a:t>Driver-style people concrete goals and tangible results are essential. </a:t>
            </a:r>
            <a:endParaRPr sz="2800" lang="en-AU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AU">
                <a:solidFill>
                  <a:srgbClr val="000000"/>
                </a:solidFill>
              </a:rPr>
              <a:t>are motivated by a sense of purpose</a:t>
            </a:r>
            <a:endParaRPr sz="2800" lang="en-AU">
              <a:solidFill>
                <a:srgbClr val="000000"/>
              </a:solidFill>
            </a:endParaRPr>
          </a:p>
          <a:p>
            <a:endParaRPr sz="2800" lang="en-AU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altLang="en-AU" sz="2800" lang="en-AU">
                <a:solidFill>
                  <a:srgbClr val="000000"/>
                </a:solidFill>
              </a:rPr>
              <a:t>action-orientated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US" sz="2800" lang="en-AU">
                <a:solidFill>
                  <a:srgbClr val="000000"/>
                </a:solidFill>
              </a:rPr>
              <a:t>▪︎</a:t>
            </a:r>
            <a:r>
              <a:rPr sz="2800" lang="en-AU">
                <a:solidFill>
                  <a:srgbClr val="000000"/>
                </a:solidFill>
              </a:rPr>
              <a:t>forceful</a:t>
            </a:r>
            <a:endParaRPr sz="2800" lang="en-AU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AU">
                <a:solidFill>
                  <a:srgbClr val="000000"/>
                </a:solidFill>
              </a:rPr>
              <a:t>strong-minded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▪︎</a:t>
            </a:r>
            <a:r>
              <a:rPr sz="2800" lang="en-US">
                <a:solidFill>
                  <a:srgbClr val="000000"/>
                </a:solidFill>
              </a:rPr>
              <a:t>discard details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AU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altLang="en-AU" sz="2800" lang="en-US">
                <a:solidFill>
                  <a:srgbClr val="000000"/>
                </a:solidFill>
              </a:rPr>
              <a:t>decisive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US" sz="2800" lang="en-AU">
                <a:solidFill>
                  <a:srgbClr val="000000"/>
                </a:solidFill>
              </a:rPr>
              <a:t>▪︎</a:t>
            </a:r>
            <a:r>
              <a:rPr altLang="en-AU" sz="2800" lang="en-US">
                <a:solidFill>
                  <a:srgbClr val="000000"/>
                </a:solidFill>
              </a:rPr>
              <a:t>problem solver </a:t>
            </a:r>
            <a:endParaRPr sz="2800" lang="en-AU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altLang="en-AU" sz="2800" lang="en-US">
                <a:solidFill>
                  <a:srgbClr val="000000"/>
                </a:solidFill>
              </a:rPr>
              <a:t>direct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US" sz="2800" lang="en-AU">
                <a:solidFill>
                  <a:srgbClr val="000000"/>
                </a:solidFill>
              </a:rPr>
              <a:t>▪︎</a:t>
            </a:r>
            <a:r>
              <a:rPr altLang="en-AU" sz="2800" lang="en-US">
                <a:solidFill>
                  <a:srgbClr val="000000"/>
                </a:solidFill>
              </a:rPr>
              <a:t>competitive </a:t>
            </a:r>
            <a:endParaRPr sz="2800" lang="en-AU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endParaRPr sz="2800" lang="en-AU">
              <a:solidFill>
                <a:srgbClr val="000000"/>
              </a:solidFill>
            </a:endParaRPr>
          </a:p>
        </p:txBody>
      </p:sp>
      <p:sp>
        <p:nvSpPr>
          <p:cNvPr id="1048594" name=""/>
          <p:cNvSpPr txBox="1"/>
          <p:nvPr/>
        </p:nvSpPr>
        <p:spPr>
          <a:xfrm>
            <a:off x="2416984" y="194112"/>
            <a:ext cx="4654699" cy="891541"/>
          </a:xfrm>
          <a:prstGeom prst="rect"/>
        </p:spPr>
        <p:txBody>
          <a:bodyPr rtlCol="0" wrap="square">
            <a:spAutoFit/>
          </a:bodyPr>
          <a:p>
            <a:pPr algn="ctr"/>
            <a:r>
              <a:rPr b="1" sz="54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b="1" sz="54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b="1" sz="54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iver</a:t>
            </a:r>
            <a:r>
              <a:rPr b="1" sz="54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54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b="1" sz="54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b="1" sz="54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y</a:t>
            </a:r>
            <a:r>
              <a:rPr b="1" sz="54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le</a:t>
            </a:r>
            <a:r>
              <a:rPr b="1" sz="54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endParaRPr b="1" sz="2800" lang="en-AU">
              <a:solidFill>
                <a:srgbClr val="00206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26388" t="5694" r="52365" b="13045"/>
          <a:stretch>
            <a:fillRect/>
          </a:stretch>
        </p:blipFill>
        <p:spPr>
          <a:xfrm rot="0">
            <a:off x="7421385" y="1085652"/>
            <a:ext cx="1378508" cy="4343143"/>
          </a:xfrm>
          <a:prstGeom prst="rect"/>
        </p:spPr>
      </p:pic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t="30310" b="30310"/>
          <a:stretch>
            <a:fillRect/>
          </a:stretch>
        </p:blipFill>
        <p:spPr>
          <a:xfrm rot="0">
            <a:off x="1808613" y="4420296"/>
            <a:ext cx="2464891" cy="2410361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0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"/>
          <p:cNvSpPr txBox="1"/>
          <p:nvPr/>
        </p:nvSpPr>
        <p:spPr>
          <a:xfrm>
            <a:off x="2296320" y="261304"/>
            <a:ext cx="4000000" cy="815340"/>
          </a:xfrm>
          <a:prstGeom prst="rect"/>
          <a:ln>
            <a:noFill/>
            <a:prstDash val="solid"/>
          </a:ln>
        </p:spPr>
        <p:txBody>
          <a:bodyPr rtlCol="0" wrap="square">
            <a:spAutoFit/>
          </a:bodyPr>
          <a:p>
            <a:pPr algn="ctr"/>
            <a:r>
              <a:rPr b="1" sz="48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b="1" sz="48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</a:t>
            </a:r>
            <a:r>
              <a:rPr b="1" sz="48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b="1" sz="48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able</a:t>
            </a:r>
            <a:r>
              <a:rPr b="1" sz="48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48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b="1" sz="48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b="1" sz="48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y</a:t>
            </a:r>
            <a:r>
              <a:rPr b="1" sz="48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le</a:t>
            </a:r>
            <a:r>
              <a:rPr b="1" sz="48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endParaRPr b="1" sz="2800" lang="en-AU">
              <a:solidFill>
                <a:srgbClr val="00206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62737" t="15104" r="12273" b="54682"/>
          <a:stretch>
            <a:fillRect/>
          </a:stretch>
        </p:blipFill>
        <p:spPr>
          <a:xfrm>
            <a:off x="1965532" y="4353678"/>
            <a:ext cx="3882464" cy="2181060"/>
          </a:xfrm>
          <a:prstGeom prst="rect"/>
        </p:spPr>
      </p:pic>
      <p:sp>
        <p:nvSpPr>
          <p:cNvPr id="1048596" name=""/>
          <p:cNvSpPr txBox="1"/>
          <p:nvPr/>
        </p:nvSpPr>
        <p:spPr>
          <a:xfrm>
            <a:off x="252197" y="1202591"/>
            <a:ext cx="7309136" cy="3025140"/>
          </a:xfrm>
          <a:prstGeom prst="rect"/>
        </p:spPr>
        <p:txBody>
          <a:bodyPr rtlCol="0" wrap="square">
            <a:spAutoFit/>
          </a:bodyPr>
          <a:p>
            <a:r>
              <a:rPr altLang="ar" sz="2800" lang="en-US">
                <a:solidFill>
                  <a:srgbClr val="000000"/>
                </a:solidFill>
              </a:rPr>
              <a:t>Consumers with amiable personality types value empathy</a:t>
            </a:r>
            <a:r>
              <a:rPr altLang="ar" sz="2800" lang="en-US">
                <a:solidFill>
                  <a:srgbClr val="000000"/>
                </a:solidFill>
              </a:rPr>
              <a:t> </a:t>
            </a:r>
            <a:r>
              <a:rPr altLang="ar" sz="2800" lang="en-US">
                <a:solidFill>
                  <a:srgbClr val="000000"/>
                </a:solidFill>
              </a:rPr>
              <a:t>trust and relationships  </a:t>
            </a:r>
            <a:endParaRPr sz="2800" lang="en-AU">
              <a:solidFill>
                <a:srgbClr val="000000"/>
              </a:solidFill>
            </a:endParaRPr>
          </a:p>
          <a:p>
            <a:pPr indent="0" marL="0">
              <a:buNone/>
            </a:pPr>
            <a:endParaRPr sz="2800" lang="en-AU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▪︎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ated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AU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▪︎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AU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ring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▪︎</a:t>
            </a:r>
            <a:r>
              <a:rPr sz="2800" lang="en-US">
                <a:solidFill>
                  <a:srgbClr val="000000"/>
                </a:solidFill>
              </a:rPr>
              <a:t>considerate</a:t>
            </a:r>
            <a:endParaRPr sz="2800" lang="en-AU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▪︎</a:t>
            </a:r>
            <a:r>
              <a:rPr altLang="en-AU" sz="2800" lang="en-US">
                <a:solidFill>
                  <a:srgbClr val="000000"/>
                </a:solidFill>
              </a:rPr>
              <a:t>p</a:t>
            </a:r>
            <a:r>
              <a:rPr altLang="en-AU" sz="2800" lang="en-US">
                <a:solidFill>
                  <a:srgbClr val="000000"/>
                </a:solidFill>
              </a:rPr>
              <a:t>r</a:t>
            </a:r>
            <a:r>
              <a:rPr altLang="en-AU" sz="2800" lang="en-US">
                <a:solidFill>
                  <a:srgbClr val="000000"/>
                </a:solidFill>
              </a:rPr>
              <a:t>o</a:t>
            </a:r>
            <a:r>
              <a:rPr altLang="en-AU" sz="2800" lang="en-US">
                <a:solidFill>
                  <a:srgbClr val="000000"/>
                </a:solidFill>
              </a:rPr>
              <a:t>vides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r>
              <a:rPr altLang="en-AU" sz="2800" lang="en-US">
                <a:solidFill>
                  <a:srgbClr val="000000"/>
                </a:solidFill>
              </a:rPr>
              <a:t>s</a:t>
            </a:r>
            <a:r>
              <a:rPr altLang="en-AU" sz="2800" lang="en-US">
                <a:solidFill>
                  <a:srgbClr val="000000"/>
                </a:solidFill>
              </a:rPr>
              <a:t>u</a:t>
            </a:r>
            <a:r>
              <a:rPr altLang="en-AU" sz="2800" lang="en-US">
                <a:solidFill>
                  <a:srgbClr val="000000"/>
                </a:solidFill>
              </a:rPr>
              <a:t>pport</a:t>
            </a:r>
            <a:r>
              <a:rPr altLang="en-AU" sz="2800" lang="en-US">
                <a:solidFill>
                  <a:srgbClr val="000000"/>
                </a:solidFill>
              </a:rPr>
              <a:t> </a:t>
            </a:r>
            <a:endParaRPr sz="2800" lang="en-AU">
              <a:solidFill>
                <a:srgbClr val="000000"/>
              </a:solidFill>
            </a:endParaRPr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6951" t="9840" r="73486" b="12485"/>
          <a:stretch>
            <a:fillRect/>
          </a:stretch>
        </p:blipFill>
        <p:spPr>
          <a:xfrm rot="64004">
            <a:off x="7601819" y="842942"/>
            <a:ext cx="1174373" cy="4360201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0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"/>
          <p:cNvSpPr txBox="1"/>
          <p:nvPr/>
        </p:nvSpPr>
        <p:spPr>
          <a:xfrm>
            <a:off x="2319202" y="167992"/>
            <a:ext cx="4904824" cy="7518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b="1" sz="4400" i="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Expressi</a:t>
            </a:r>
            <a:r>
              <a:rPr b="1" sz="4400" i="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ve</a:t>
            </a:r>
            <a:r>
              <a:rPr b="1" sz="4400" i="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4400" i="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b="1" sz="4400" i="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b="1" sz="4400" i="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y</a:t>
            </a:r>
            <a:r>
              <a:rPr b="1" sz="4400" i="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le</a:t>
            </a:r>
            <a:r>
              <a:rPr b="1" sz="4400" i="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endParaRPr b="1" sz="2800" i="0" lang="en-AU">
              <a:solidFill>
                <a:srgbClr val="7030A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598" name=""/>
          <p:cNvSpPr txBox="1"/>
          <p:nvPr/>
        </p:nvSpPr>
        <p:spPr>
          <a:xfrm>
            <a:off x="123650" y="1012516"/>
            <a:ext cx="6332258" cy="4282441"/>
          </a:xfrm>
          <a:prstGeom prst="rect"/>
        </p:spPr>
        <p:txBody>
          <a:bodyPr rtlCol="0" wrap="square">
            <a:spAutoFit/>
          </a:bodyPr>
          <a:p>
            <a:r>
              <a:rPr sz="2800" lang="en-AU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AU">
                <a:solidFill>
                  <a:srgbClr val="000000"/>
                </a:solidFill>
              </a:rPr>
              <a:t>n expressive style are outgoing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AU">
              <a:solidFill>
                <a:srgbClr val="000000"/>
              </a:solidFill>
            </a:endParaRPr>
          </a:p>
          <a:p>
            <a:pPr algn="ctr"/>
            <a:r>
              <a:rPr b="1" sz="2800" lang="en-US">
                <a:solidFill>
                  <a:srgbClr val="000000"/>
                </a:solidFill>
              </a:rPr>
              <a:t>Enthusiastic &amp; Emotional</a:t>
            </a:r>
            <a:endParaRPr sz="2800" lang="en-AU">
              <a:solidFill>
                <a:srgbClr val="000000"/>
              </a:solidFill>
            </a:endParaRPr>
          </a:p>
          <a:p>
            <a:pPr indent="0" marL="0">
              <a:buNone/>
            </a:pPr>
            <a:endParaRPr sz="2800" lang="en-AU">
              <a:solidFill>
                <a:srgbClr val="000000"/>
              </a:solidFill>
            </a:endParaRPr>
          </a:p>
          <a:p>
            <a:pPr indent="0" marL="0">
              <a:buNone/>
            </a:pPr>
            <a:r>
              <a:rPr altLang="ar" sz="2800" lang="en-US">
                <a:solidFill>
                  <a:srgbClr val="000000"/>
                </a:solidFill>
              </a:rPr>
              <a:t>They are impatient with details but are happy to focus on the big picture.</a:t>
            </a:r>
            <a:endParaRPr sz="2800" lang="en-AU">
              <a:solidFill>
                <a:srgbClr val="000000"/>
              </a:solidFill>
            </a:endParaRPr>
          </a:p>
          <a:p>
            <a:pPr indent="0" marL="0">
              <a:buNone/>
            </a:pPr>
            <a:endParaRPr sz="2800" lang="en-AU">
              <a:solidFill>
                <a:srgbClr val="000000"/>
              </a:solidFill>
            </a:endParaRPr>
          </a:p>
          <a:p>
            <a:pPr indent="0" marL="0">
              <a:buNone/>
            </a:pPr>
            <a:r>
              <a:rPr altLang="en-AU" sz="2800" lang="en-AU">
                <a:solidFill>
                  <a:srgbClr val="000000"/>
                </a:solidFill>
              </a:rPr>
              <a:t>▪</a:t>
            </a:r>
            <a:r>
              <a:rPr sz="2800" lang="en-AU">
                <a:solidFill>
                  <a:srgbClr val="000000"/>
                </a:solidFill>
              </a:rPr>
              <a:t>motivating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▪</a:t>
            </a:r>
            <a:r>
              <a:rPr sz="2800" lang="en-AU">
                <a:solidFill>
                  <a:srgbClr val="000000"/>
                </a:solidFill>
              </a:rPr>
              <a:t>enthusiastic </a:t>
            </a:r>
            <a:endParaRPr sz="2800" lang="en-AU">
              <a:solidFill>
                <a:srgbClr val="000000"/>
              </a:solidFill>
            </a:endParaRPr>
          </a:p>
          <a:p>
            <a:pPr indent="0" marL="0">
              <a:buNone/>
            </a:pPr>
            <a:r>
              <a:rPr altLang="en-AU" sz="2800" lang="en-AU">
                <a:solidFill>
                  <a:srgbClr val="000000"/>
                </a:solidFill>
              </a:rPr>
              <a:t>▪</a:t>
            </a:r>
            <a:r>
              <a:rPr sz="2800" lang="en-AU">
                <a:solidFill>
                  <a:srgbClr val="000000"/>
                </a:solidFill>
              </a:rPr>
              <a:t>convincing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▪</a:t>
            </a:r>
            <a:r>
              <a:rPr sz="2800" lang="en-AU">
                <a:solidFill>
                  <a:srgbClr val="000000"/>
                </a:solidFill>
              </a:rPr>
              <a:t>impulsive </a:t>
            </a:r>
            <a:endParaRPr sz="2800" lang="en-AU">
              <a:solidFill>
                <a:srgbClr val="000000"/>
              </a:solidFill>
            </a:endParaRPr>
          </a:p>
          <a:p>
            <a:pPr indent="0" marL="0">
              <a:buNone/>
            </a:pPr>
            <a:r>
              <a:rPr altLang="en-AU" sz="2800" lang="en-AU">
                <a:solidFill>
                  <a:srgbClr val="000000"/>
                </a:solidFill>
              </a:rPr>
              <a:t>▪</a:t>
            </a:r>
            <a:r>
              <a:rPr sz="2800" lang="en-AU">
                <a:solidFill>
                  <a:srgbClr val="000000"/>
                </a:solidFill>
              </a:rPr>
              <a:t>influential 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▪</a:t>
            </a:r>
            <a:r>
              <a:rPr sz="2800" lang="en-AU">
                <a:solidFill>
                  <a:srgbClr val="000000"/>
                </a:solidFill>
              </a:rPr>
              <a:t>confident </a:t>
            </a:r>
            <a:r>
              <a:rPr sz="2800" lang="en-AU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▪</a:t>
            </a:r>
            <a:r>
              <a:rPr sz="2800" lang="en-AU">
                <a:solidFill>
                  <a:srgbClr val="000000"/>
                </a:solidFill>
              </a:rPr>
              <a:t>optimistic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altLang="en-AU" sz="2800" lang="en-AU">
                <a:solidFill>
                  <a:srgbClr val="000000"/>
                </a:solidFill>
              </a:rPr>
              <a:t>▪</a:t>
            </a:r>
            <a:r>
              <a:rPr sz="2800" lang="en-AU">
                <a:solidFill>
                  <a:srgbClr val="000000"/>
                </a:solidFill>
              </a:rPr>
              <a:t>animated</a:t>
            </a:r>
            <a:endParaRPr sz="2800" lang="en-AU">
              <a:solidFill>
                <a:srgbClr val="000000"/>
              </a:solidFill>
            </a:endParaRPr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27022" r="11243" b="40062"/>
          <a:stretch>
            <a:fillRect/>
          </a:stretch>
        </p:blipFill>
        <p:spPr>
          <a:xfrm rot="0">
            <a:off x="6487248" y="1471881"/>
            <a:ext cx="2362223" cy="2274790"/>
          </a:xfrm>
          <a:prstGeom prst="rect"/>
        </p:spPr>
      </p:pic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30651" t="13516" r="31875" b="1535"/>
          <a:stretch>
            <a:fillRect/>
          </a:stretch>
        </p:blipFill>
        <p:spPr>
          <a:xfrm rot="0">
            <a:off x="5656025" y="4451891"/>
            <a:ext cx="2350975" cy="2084966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0"/>
        </a:solid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"/>
          <p:cNvSpPr txBox="1"/>
          <p:nvPr/>
        </p:nvSpPr>
        <p:spPr>
          <a:xfrm>
            <a:off x="2295149" y="227638"/>
            <a:ext cx="4863238" cy="815341"/>
          </a:xfrm>
          <a:prstGeom prst="rect"/>
        </p:spPr>
        <p:txBody>
          <a:bodyPr rtlCol="0" wrap="square">
            <a:spAutoFit/>
          </a:bodyPr>
          <a:p>
            <a:pPr algn="ctr"/>
            <a:r>
              <a:rPr b="1" sz="48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b="1" sz="48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1" sz="48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b="1" sz="48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ly</a:t>
            </a:r>
            <a:r>
              <a:rPr b="1" sz="48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b="1" sz="48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ical</a:t>
            </a:r>
            <a:r>
              <a:rPr b="1" sz="48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48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b="1" sz="48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b="1" sz="48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y</a:t>
            </a:r>
            <a:r>
              <a:rPr b="1" sz="48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le</a:t>
            </a:r>
            <a:r>
              <a:rPr b="1" sz="4800" lang="en-US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endParaRPr b="1" sz="2800" lang="en-AU">
              <a:solidFill>
                <a:srgbClr val="00206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11600" t="16391" r="61918" b="53541"/>
          <a:stretch>
            <a:fillRect/>
          </a:stretch>
        </p:blipFill>
        <p:spPr>
          <a:xfrm rot="0">
            <a:off x="5673879" y="1805194"/>
            <a:ext cx="2969016" cy="2758007"/>
          </a:xfrm>
          <a:prstGeom prst="rect"/>
        </p:spPr>
      </p:pic>
      <p:sp>
        <p:nvSpPr>
          <p:cNvPr id="1048600" name=""/>
          <p:cNvSpPr txBox="1"/>
          <p:nvPr/>
        </p:nvSpPr>
        <p:spPr>
          <a:xfrm>
            <a:off x="-1" y="1042978"/>
            <a:ext cx="7963493" cy="4282439"/>
          </a:xfrm>
          <a:prstGeom prst="rect"/>
        </p:spPr>
        <p:txBody>
          <a:bodyPr rtlCol="0" wrap="square">
            <a:spAutoFit/>
          </a:bodyPr>
          <a:p>
            <a:r>
              <a:rPr altLang="ar" sz="2800" lang="en-US">
                <a:solidFill>
                  <a:srgbClr val="000000"/>
                </a:solidFill>
              </a:rPr>
              <a:t>Analytical people are known for being systematic, well organized and deliberate.</a:t>
            </a:r>
            <a:endParaRPr sz="2800" lang="en-AU">
              <a:solidFill>
                <a:srgbClr val="000000"/>
              </a:solidFill>
            </a:endParaRPr>
          </a:p>
          <a:p>
            <a:endParaRPr sz="2800" lang="en-AU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AU">
                <a:solidFill>
                  <a:srgbClr val="000000"/>
                </a:solidFill>
              </a:rPr>
              <a:t>asks questions</a:t>
            </a:r>
            <a:endParaRPr sz="2800" lang="en-AU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AU">
                <a:solidFill>
                  <a:srgbClr val="000000"/>
                </a:solidFill>
              </a:rPr>
              <a:t>wants details and evidence</a:t>
            </a:r>
            <a:r>
              <a:rPr altLang="ar" sz="2800" lang="en-US">
                <a:solidFill>
                  <a:srgbClr val="000000"/>
                </a:solidFill>
              </a:rPr>
              <a:t> </a:t>
            </a:r>
            <a:endParaRPr sz="2800" lang="en-AU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AU">
                <a:solidFill>
                  <a:srgbClr val="000000"/>
                </a:solidFill>
              </a:rPr>
              <a:t>slow to make a decision</a:t>
            </a:r>
            <a:endParaRPr sz="2800" lang="en-AU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AU">
                <a:solidFill>
                  <a:srgbClr val="000000"/>
                </a:solidFill>
              </a:rPr>
              <a:t>AVOID MISTAKES</a:t>
            </a:r>
            <a:endParaRPr sz="2800" lang="en-AU">
              <a:solidFill>
                <a:srgbClr val="000000"/>
              </a:solidFill>
            </a:endParaRPr>
          </a:p>
          <a:p>
            <a:endParaRPr sz="2800" lang="en-AU">
              <a:solidFill>
                <a:srgbClr val="000000"/>
              </a:solidFill>
            </a:endParaRPr>
          </a:p>
          <a:p>
            <a:endParaRPr sz="2800" lang="en-AU">
              <a:solidFill>
                <a:srgbClr val="000000"/>
              </a:solidFill>
            </a:endParaRPr>
          </a:p>
          <a:p>
            <a:endParaRPr sz="2800" lang="en-AU">
              <a:solidFill>
                <a:srgbClr val="000000"/>
              </a:solidFill>
            </a:endParaRPr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7352" t="19348" r="0" b="38673"/>
          <a:stretch>
            <a:fillRect/>
          </a:stretch>
        </p:blipFill>
        <p:spPr>
          <a:xfrm rot="0">
            <a:off x="2846570" y="4311667"/>
            <a:ext cx="2568242" cy="236937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0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75355" y="0"/>
            <a:ext cx="9242903" cy="68580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"/>
          <p:cNvSpPr txBox="1"/>
          <p:nvPr/>
        </p:nvSpPr>
        <p:spPr>
          <a:xfrm>
            <a:off x="-73288" y="2693883"/>
            <a:ext cx="9290578" cy="1005840"/>
          </a:xfrm>
          <a:prstGeom prst="rect"/>
        </p:spPr>
        <p:txBody>
          <a:bodyPr rtlCol="0" wrap="square">
            <a:spAutoFit/>
          </a:bodyPr>
          <a:p>
            <a:pPr algn="l" indent="-457200" marL="457200">
              <a:buFont typeface="Wingdings" charset="2"/>
              <a:buChar char="n"/>
            </a:pPr>
            <a:r>
              <a:rPr b="1" sz="2000" lang="en-AU">
                <a:solidFill>
                  <a:srgbClr val="000080"/>
                </a:solidFill>
              </a:rPr>
              <a:t>Understanding and adapting to customer behavioral styles is</a:t>
            </a:r>
            <a:r>
              <a:rPr b="1" sz="2000" lang="en-US">
                <a:solidFill>
                  <a:srgbClr val="000080"/>
                </a:solidFill>
              </a:rPr>
              <a:t> </a:t>
            </a:r>
            <a:r>
              <a:rPr b="1" sz="2000" lang="en-AU">
                <a:solidFill>
                  <a:srgbClr val="000080"/>
                </a:solidFill>
              </a:rPr>
              <a:t>fundamental for fostering positive relationships, enhancing customer</a:t>
            </a:r>
            <a:r>
              <a:rPr b="1" sz="2000" lang="en-US">
                <a:solidFill>
                  <a:srgbClr val="000080"/>
                </a:solidFill>
              </a:rPr>
              <a:t> </a:t>
            </a:r>
            <a:r>
              <a:rPr b="1" sz="2000" lang="en-AU">
                <a:solidFill>
                  <a:srgbClr val="000080"/>
                </a:solidFill>
              </a:rPr>
              <a:t>satisfaction, and ultimately driving business growth</a:t>
            </a:r>
            <a:r>
              <a:rPr b="1" sz="2000" lang="en-US">
                <a:solidFill>
                  <a:srgbClr val="000080"/>
                </a:solidFill>
              </a:rPr>
              <a:t>.</a:t>
            </a:r>
            <a:endParaRPr b="1" sz="3600" lang="en-AU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SM-A307FN</dc:creator>
  <dcterms:created xsi:type="dcterms:W3CDTF">2015-05-11T09:30:45Z</dcterms:created>
  <dcterms:modified xsi:type="dcterms:W3CDTF">2024-04-20T08:08:38Z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664fefdcb0d5423481028654484f7b2a</vt:lpwstr>
  </property>
</Properties>
</file>