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2235200" cy="1257300"/>
  <p:notesSz cx="2235200" cy="1257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322C2C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" b="0" i="0">
                <a:solidFill>
                  <a:srgbClr val="32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322C2C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322C2C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0"/>
            <a:ext cx="2223770" cy="1249680"/>
          </a:xfrm>
          <a:custGeom>
            <a:avLst/>
            <a:gdLst/>
            <a:ahLst/>
            <a:cxnLst/>
            <a:rect l="l" t="t" r="r" b="b"/>
            <a:pathLst>
              <a:path w="2223770" h="1249680">
                <a:moveTo>
                  <a:pt x="0" y="1249203"/>
                </a:moveTo>
                <a:lnTo>
                  <a:pt x="2223336" y="1249203"/>
                </a:lnTo>
                <a:lnTo>
                  <a:pt x="2223336" y="0"/>
                </a:lnTo>
                <a:lnTo>
                  <a:pt x="0" y="0"/>
                </a:lnTo>
                <a:lnTo>
                  <a:pt x="0" y="1249203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252" y="182153"/>
            <a:ext cx="188869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322C2C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297" y="401894"/>
            <a:ext cx="1906604" cy="645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" b="0" i="0">
                <a:solidFill>
                  <a:srgbClr val="32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l@emaiil.com" TargetMode="External"/><Relationship Id="rId3" Type="http://schemas.openxmlformats.org/officeDocument/2006/relationships/hyperlink" Target="http://www.yourwebsite.com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409" y="326929"/>
            <a:ext cx="1844039" cy="58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1400"/>
              </a:lnSpc>
              <a:spcBef>
                <a:spcPts val="100"/>
              </a:spcBef>
            </a:pPr>
            <a:r>
              <a:rPr dirty="0" sz="1200" spc="-30">
                <a:solidFill>
                  <a:srgbClr val="322C2C"/>
                </a:solidFill>
                <a:latin typeface="Cambria"/>
                <a:cs typeface="Cambria"/>
              </a:rPr>
              <a:t>E</a:t>
            </a:r>
            <a:r>
              <a:rPr dirty="0" sz="1200" spc="-60">
                <a:solidFill>
                  <a:srgbClr val="322C2C"/>
                </a:solidFill>
                <a:latin typeface="Cambria"/>
                <a:cs typeface="Cambria"/>
              </a:rPr>
              <a:t>x</a:t>
            </a:r>
            <a:r>
              <a:rPr dirty="0" sz="1200" spc="5">
                <a:solidFill>
                  <a:srgbClr val="322C2C"/>
                </a:solidFill>
                <a:latin typeface="Cambria"/>
                <a:cs typeface="Cambria"/>
              </a:rPr>
              <a:t>p</a:t>
            </a:r>
            <a:r>
              <a:rPr dirty="0" sz="1200">
                <a:solidFill>
                  <a:srgbClr val="322C2C"/>
                </a:solidFill>
                <a:latin typeface="Cambria"/>
                <a:cs typeface="Cambria"/>
              </a:rPr>
              <a:t>l</a:t>
            </a:r>
            <a:r>
              <a:rPr dirty="0" sz="1200" spc="-25">
                <a:solidFill>
                  <a:srgbClr val="322C2C"/>
                </a:solidFill>
                <a:latin typeface="Cambria"/>
                <a:cs typeface="Cambria"/>
              </a:rPr>
              <a:t>o</a:t>
            </a:r>
            <a:r>
              <a:rPr dirty="0" sz="1200" spc="-30">
                <a:solidFill>
                  <a:srgbClr val="322C2C"/>
                </a:solidFill>
                <a:latin typeface="Cambria"/>
                <a:cs typeface="Cambria"/>
              </a:rPr>
              <a:t>r</a:t>
            </a:r>
            <a:r>
              <a:rPr dirty="0" sz="1200" spc="10">
                <a:solidFill>
                  <a:srgbClr val="322C2C"/>
                </a:solidFill>
                <a:latin typeface="Cambria"/>
                <a:cs typeface="Cambria"/>
              </a:rPr>
              <a:t>i</a:t>
            </a:r>
            <a:r>
              <a:rPr dirty="0" sz="1200" spc="5">
                <a:solidFill>
                  <a:srgbClr val="322C2C"/>
                </a:solidFill>
                <a:latin typeface="Cambria"/>
                <a:cs typeface="Cambria"/>
              </a:rPr>
              <a:t>n</a:t>
            </a:r>
            <a:r>
              <a:rPr dirty="0" sz="1200" spc="-15">
                <a:solidFill>
                  <a:srgbClr val="322C2C"/>
                </a:solidFill>
                <a:latin typeface="Cambria"/>
                <a:cs typeface="Cambria"/>
              </a:rPr>
              <a:t>g</a:t>
            </a:r>
            <a:r>
              <a:rPr dirty="0" sz="1200" spc="-35">
                <a:solidFill>
                  <a:srgbClr val="322C2C"/>
                </a:solidFill>
                <a:latin typeface="Cambria"/>
                <a:cs typeface="Cambria"/>
              </a:rPr>
              <a:t> </a:t>
            </a:r>
            <a:r>
              <a:rPr dirty="0" sz="1200" spc="-60">
                <a:solidFill>
                  <a:srgbClr val="322C2C"/>
                </a:solidFill>
                <a:latin typeface="Cambria"/>
                <a:cs typeface="Cambria"/>
              </a:rPr>
              <a:t>L</a:t>
            </a:r>
            <a:r>
              <a:rPr dirty="0" sz="1200" spc="10">
                <a:solidFill>
                  <a:srgbClr val="322C2C"/>
                </a:solidFill>
                <a:latin typeface="Cambria"/>
                <a:cs typeface="Cambria"/>
              </a:rPr>
              <a:t>i</a:t>
            </a:r>
            <a:r>
              <a:rPr dirty="0" sz="1200" spc="5">
                <a:solidFill>
                  <a:srgbClr val="322C2C"/>
                </a:solidFill>
                <a:latin typeface="Cambria"/>
                <a:cs typeface="Cambria"/>
              </a:rPr>
              <a:t>n</a:t>
            </a:r>
            <a:r>
              <a:rPr dirty="0" sz="1200" spc="-25">
                <a:solidFill>
                  <a:srgbClr val="322C2C"/>
                </a:solidFill>
                <a:latin typeface="Cambria"/>
                <a:cs typeface="Cambria"/>
              </a:rPr>
              <a:t>ea</a:t>
            </a:r>
            <a:r>
              <a:rPr dirty="0" sz="1200" spc="-25">
                <a:solidFill>
                  <a:srgbClr val="322C2C"/>
                </a:solidFill>
                <a:latin typeface="Cambria"/>
                <a:cs typeface="Cambria"/>
              </a:rPr>
              <a:t>r</a:t>
            </a:r>
            <a:r>
              <a:rPr dirty="0" sz="1200" spc="-35">
                <a:solidFill>
                  <a:srgbClr val="322C2C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322C2C"/>
                </a:solidFill>
                <a:latin typeface="Cambria"/>
                <a:cs typeface="Cambria"/>
              </a:rPr>
              <a:t>R</a:t>
            </a:r>
            <a:r>
              <a:rPr dirty="0" sz="1200" spc="-30">
                <a:solidFill>
                  <a:srgbClr val="322C2C"/>
                </a:solidFill>
                <a:latin typeface="Cambria"/>
                <a:cs typeface="Cambria"/>
              </a:rPr>
              <a:t>eg</a:t>
            </a:r>
            <a:r>
              <a:rPr dirty="0" sz="1200" spc="-25">
                <a:solidFill>
                  <a:srgbClr val="322C2C"/>
                </a:solidFill>
                <a:latin typeface="Cambria"/>
                <a:cs typeface="Cambria"/>
              </a:rPr>
              <a:t>r</a:t>
            </a:r>
            <a:r>
              <a:rPr dirty="0" sz="1200" spc="-40">
                <a:solidFill>
                  <a:srgbClr val="322C2C"/>
                </a:solidFill>
                <a:latin typeface="Cambria"/>
                <a:cs typeface="Cambria"/>
              </a:rPr>
              <a:t>es</a:t>
            </a:r>
            <a:r>
              <a:rPr dirty="0" sz="1200" spc="-35">
                <a:solidFill>
                  <a:srgbClr val="322C2C"/>
                </a:solidFill>
                <a:latin typeface="Cambria"/>
                <a:cs typeface="Cambria"/>
              </a:rPr>
              <a:t>s</a:t>
            </a:r>
            <a:r>
              <a:rPr dirty="0" sz="1200" spc="5">
                <a:solidFill>
                  <a:srgbClr val="322C2C"/>
                </a:solidFill>
                <a:latin typeface="Cambria"/>
                <a:cs typeface="Cambria"/>
              </a:rPr>
              <a:t>i</a:t>
            </a:r>
            <a:r>
              <a:rPr dirty="0" sz="1200" spc="-25">
                <a:solidFill>
                  <a:srgbClr val="322C2C"/>
                </a:solidFill>
                <a:latin typeface="Cambria"/>
                <a:cs typeface="Cambria"/>
              </a:rPr>
              <a:t>o</a:t>
            </a:r>
            <a:r>
              <a:rPr dirty="0" sz="1200" spc="5">
                <a:solidFill>
                  <a:srgbClr val="322C2C"/>
                </a:solidFill>
                <a:latin typeface="Cambria"/>
                <a:cs typeface="Cambria"/>
              </a:rPr>
              <a:t>n</a:t>
            </a:r>
            <a:r>
              <a:rPr dirty="0" sz="1200" spc="-65">
                <a:solidFill>
                  <a:srgbClr val="322C2C"/>
                </a:solidFill>
                <a:latin typeface="Cambria"/>
                <a:cs typeface="Cambria"/>
              </a:rPr>
              <a:t>:  </a:t>
            </a:r>
            <a:r>
              <a:rPr dirty="0" sz="1200" spc="-5">
                <a:solidFill>
                  <a:srgbClr val="322C2C"/>
                </a:solidFill>
                <a:latin typeface="Cambria"/>
                <a:cs typeface="Cambria"/>
              </a:rPr>
              <a:t>An In-depth </a:t>
            </a:r>
            <a:r>
              <a:rPr dirty="0" sz="1200" spc="-10">
                <a:solidFill>
                  <a:srgbClr val="322C2C"/>
                </a:solidFill>
                <a:latin typeface="Cambria"/>
                <a:cs typeface="Cambria"/>
              </a:rPr>
              <a:t>Analysis of </a:t>
            </a:r>
            <a:r>
              <a:rPr dirty="0" sz="1200" spc="-5">
                <a:solidFill>
                  <a:srgbClr val="322C2C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322C2C"/>
                </a:solidFill>
                <a:latin typeface="Cambria"/>
                <a:cs typeface="Cambria"/>
              </a:rPr>
              <a:t>Predictive</a:t>
            </a:r>
            <a:r>
              <a:rPr dirty="0" sz="1200" spc="-40">
                <a:solidFill>
                  <a:srgbClr val="322C2C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322C2C"/>
                </a:solidFill>
                <a:latin typeface="Cambria"/>
                <a:cs typeface="Cambria"/>
              </a:rPr>
              <a:t>Modeling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2" y="12"/>
            <a:ext cx="2223770" cy="309880"/>
          </a:xfrm>
          <a:custGeom>
            <a:avLst/>
            <a:gdLst/>
            <a:ahLst/>
            <a:cxnLst/>
            <a:rect l="l" t="t" r="r" b="b"/>
            <a:pathLst>
              <a:path w="2223770" h="309880">
                <a:moveTo>
                  <a:pt x="2223401" y="64033"/>
                </a:moveTo>
                <a:lnTo>
                  <a:pt x="411314" y="64033"/>
                </a:lnTo>
                <a:lnTo>
                  <a:pt x="421906" y="55968"/>
                </a:lnTo>
                <a:lnTo>
                  <a:pt x="474611" y="26149"/>
                </a:lnTo>
                <a:lnTo>
                  <a:pt x="532231" y="6286"/>
                </a:lnTo>
                <a:lnTo>
                  <a:pt x="560476" y="0"/>
                </a:lnTo>
                <a:lnTo>
                  <a:pt x="529310" y="0"/>
                </a:lnTo>
                <a:lnTo>
                  <a:pt x="471817" y="19875"/>
                </a:lnTo>
                <a:lnTo>
                  <a:pt x="418160" y="50253"/>
                </a:lnTo>
                <a:lnTo>
                  <a:pt x="400050" y="64033"/>
                </a:lnTo>
                <a:lnTo>
                  <a:pt x="12" y="64033"/>
                </a:lnTo>
                <a:lnTo>
                  <a:pt x="12" y="70116"/>
                </a:lnTo>
                <a:lnTo>
                  <a:pt x="392087" y="70116"/>
                </a:lnTo>
                <a:lnTo>
                  <a:pt x="367639" y="91071"/>
                </a:lnTo>
                <a:lnTo>
                  <a:pt x="333070" y="122593"/>
                </a:lnTo>
                <a:lnTo>
                  <a:pt x="293522" y="157657"/>
                </a:lnTo>
                <a:lnTo>
                  <a:pt x="250126" y="192976"/>
                </a:lnTo>
                <a:lnTo>
                  <a:pt x="202996" y="226593"/>
                </a:lnTo>
                <a:lnTo>
                  <a:pt x="152247" y="256501"/>
                </a:lnTo>
                <a:lnTo>
                  <a:pt x="85445" y="285203"/>
                </a:lnTo>
                <a:lnTo>
                  <a:pt x="18834" y="301688"/>
                </a:lnTo>
                <a:lnTo>
                  <a:pt x="0" y="301307"/>
                </a:lnTo>
                <a:lnTo>
                  <a:pt x="0" y="309727"/>
                </a:lnTo>
                <a:lnTo>
                  <a:pt x="9080" y="309727"/>
                </a:lnTo>
                <a:lnTo>
                  <a:pt x="14452" y="309321"/>
                </a:lnTo>
                <a:lnTo>
                  <a:pt x="53670" y="301688"/>
                </a:lnTo>
                <a:lnTo>
                  <a:pt x="121488" y="278726"/>
                </a:lnTo>
                <a:lnTo>
                  <a:pt x="206590" y="232460"/>
                </a:lnTo>
                <a:lnTo>
                  <a:pt x="254101" y="198577"/>
                </a:lnTo>
                <a:lnTo>
                  <a:pt x="297815" y="162979"/>
                </a:lnTo>
                <a:lnTo>
                  <a:pt x="337629" y="127660"/>
                </a:lnTo>
                <a:lnTo>
                  <a:pt x="371995" y="96342"/>
                </a:lnTo>
                <a:lnTo>
                  <a:pt x="396392" y="75412"/>
                </a:lnTo>
                <a:lnTo>
                  <a:pt x="403339" y="70116"/>
                </a:lnTo>
                <a:lnTo>
                  <a:pt x="2223401" y="70116"/>
                </a:lnTo>
                <a:lnTo>
                  <a:pt x="2223401" y="64033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" y="959434"/>
            <a:ext cx="2223770" cy="290195"/>
          </a:xfrm>
          <a:custGeom>
            <a:avLst/>
            <a:gdLst/>
            <a:ahLst/>
            <a:cxnLst/>
            <a:rect l="l" t="t" r="r" b="b"/>
            <a:pathLst>
              <a:path w="2223770" h="290194">
                <a:moveTo>
                  <a:pt x="2223389" y="226504"/>
                </a:moveTo>
                <a:lnTo>
                  <a:pt x="1874494" y="226504"/>
                </a:lnTo>
                <a:lnTo>
                  <a:pt x="1894903" y="208356"/>
                </a:lnTo>
                <a:lnTo>
                  <a:pt x="1926361" y="178612"/>
                </a:lnTo>
                <a:lnTo>
                  <a:pt x="1962353" y="145516"/>
                </a:lnTo>
                <a:lnTo>
                  <a:pt x="2001901" y="112102"/>
                </a:lnTo>
                <a:lnTo>
                  <a:pt x="2044928" y="80213"/>
                </a:lnTo>
                <a:lnTo>
                  <a:pt x="2091372" y="51676"/>
                </a:lnTo>
                <a:lnTo>
                  <a:pt x="2152688" y="23990"/>
                </a:lnTo>
                <a:lnTo>
                  <a:pt x="2214041" y="7607"/>
                </a:lnTo>
                <a:lnTo>
                  <a:pt x="2223325" y="7620"/>
                </a:lnTo>
                <a:lnTo>
                  <a:pt x="2223325" y="0"/>
                </a:lnTo>
                <a:lnTo>
                  <a:pt x="2222931" y="0"/>
                </a:lnTo>
                <a:lnTo>
                  <a:pt x="2181885" y="8178"/>
                </a:lnTo>
                <a:lnTo>
                  <a:pt x="2119465" y="30581"/>
                </a:lnTo>
                <a:lnTo>
                  <a:pt x="2041512" y="74828"/>
                </a:lnTo>
                <a:lnTo>
                  <a:pt x="1998116" y="106984"/>
                </a:lnTo>
                <a:lnTo>
                  <a:pt x="1958276" y="140652"/>
                </a:lnTo>
                <a:lnTo>
                  <a:pt x="1922056" y="174002"/>
                </a:lnTo>
                <a:lnTo>
                  <a:pt x="1890788" y="203568"/>
                </a:lnTo>
                <a:lnTo>
                  <a:pt x="1868576" y="223342"/>
                </a:lnTo>
                <a:lnTo>
                  <a:pt x="1864575" y="226504"/>
                </a:lnTo>
                <a:lnTo>
                  <a:pt x="0" y="226504"/>
                </a:lnTo>
                <a:lnTo>
                  <a:pt x="0" y="232587"/>
                </a:lnTo>
                <a:lnTo>
                  <a:pt x="1856879" y="232587"/>
                </a:lnTo>
                <a:lnTo>
                  <a:pt x="1845297" y="241757"/>
                </a:lnTo>
                <a:lnTo>
                  <a:pt x="1797037" y="270243"/>
                </a:lnTo>
                <a:lnTo>
                  <a:pt x="1744065" y="289598"/>
                </a:lnTo>
                <a:lnTo>
                  <a:pt x="1743329" y="289775"/>
                </a:lnTo>
                <a:lnTo>
                  <a:pt x="1764309" y="289775"/>
                </a:lnTo>
                <a:lnTo>
                  <a:pt x="1823732" y="263474"/>
                </a:lnTo>
                <a:lnTo>
                  <a:pt x="1867065" y="232587"/>
                </a:lnTo>
                <a:lnTo>
                  <a:pt x="2223389" y="232587"/>
                </a:lnTo>
                <a:lnTo>
                  <a:pt x="2223389" y="226504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3" y="474"/>
            <a:ext cx="2225040" cy="1250315"/>
            <a:chOff x="1373" y="474"/>
            <a:chExt cx="2225040" cy="1250315"/>
          </a:xfrm>
        </p:grpSpPr>
        <p:sp>
          <p:nvSpPr>
            <p:cNvPr id="3" name="object 3"/>
            <p:cNvSpPr/>
            <p:nvPr/>
          </p:nvSpPr>
          <p:spPr>
            <a:xfrm>
              <a:off x="2893" y="588511"/>
              <a:ext cx="628650" cy="661035"/>
            </a:xfrm>
            <a:custGeom>
              <a:avLst/>
              <a:gdLst/>
              <a:ahLst/>
              <a:cxnLst/>
              <a:rect l="l" t="t" r="r" b="b"/>
              <a:pathLst>
                <a:path w="628650" h="661035">
                  <a:moveTo>
                    <a:pt x="0" y="0"/>
                  </a:moveTo>
                  <a:lnTo>
                    <a:pt x="44390" y="11429"/>
                  </a:lnTo>
                  <a:lnTo>
                    <a:pt x="86034" y="30030"/>
                  </a:lnTo>
                  <a:lnTo>
                    <a:pt x="124230" y="54745"/>
                  </a:lnTo>
                  <a:lnTo>
                    <a:pt x="159411" y="84812"/>
                  </a:lnTo>
                  <a:lnTo>
                    <a:pt x="192007" y="119464"/>
                  </a:lnTo>
                  <a:lnTo>
                    <a:pt x="222449" y="157939"/>
                  </a:lnTo>
                  <a:lnTo>
                    <a:pt x="251168" y="199472"/>
                  </a:lnTo>
                  <a:lnTo>
                    <a:pt x="278594" y="243297"/>
                  </a:lnTo>
                  <a:lnTo>
                    <a:pt x="305159" y="288651"/>
                  </a:lnTo>
                  <a:lnTo>
                    <a:pt x="331293" y="334770"/>
                  </a:lnTo>
                  <a:lnTo>
                    <a:pt x="357428" y="380889"/>
                  </a:lnTo>
                  <a:lnTo>
                    <a:pt x="383995" y="426243"/>
                  </a:lnTo>
                  <a:lnTo>
                    <a:pt x="411422" y="470069"/>
                  </a:lnTo>
                  <a:lnTo>
                    <a:pt x="440142" y="511601"/>
                  </a:lnTo>
                  <a:lnTo>
                    <a:pt x="470585" y="550076"/>
                  </a:lnTo>
                  <a:lnTo>
                    <a:pt x="503181" y="584728"/>
                  </a:lnTo>
                  <a:lnTo>
                    <a:pt x="538363" y="614794"/>
                  </a:lnTo>
                  <a:lnTo>
                    <a:pt x="576560" y="639510"/>
                  </a:lnTo>
                  <a:lnTo>
                    <a:pt x="618203" y="658110"/>
                  </a:lnTo>
                  <a:lnTo>
                    <a:pt x="628229" y="660692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9949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A</a:t>
            </a:r>
            <a:r>
              <a:rPr dirty="0" spc="15"/>
              <a:t>p</a:t>
            </a:r>
            <a:r>
              <a:rPr dirty="0" spc="-65"/>
              <a:t>pli</a:t>
            </a:r>
            <a:r>
              <a:rPr dirty="0" spc="-35"/>
              <a:t>c</a:t>
            </a:r>
            <a:r>
              <a:rPr dirty="0" spc="-20"/>
              <a:t>a</a:t>
            </a:r>
            <a:r>
              <a:rPr dirty="0" spc="-105"/>
              <a:t>ti</a:t>
            </a:r>
            <a:r>
              <a:rPr dirty="0" spc="15"/>
              <a:t>o</a:t>
            </a:r>
            <a:r>
              <a:rPr dirty="0" spc="10"/>
              <a:t>n</a:t>
            </a:r>
            <a:r>
              <a:rPr dirty="0" spc="-55"/>
              <a:t>s</a:t>
            </a:r>
            <a:r>
              <a:rPr dirty="0" spc="-155"/>
              <a:t> </a:t>
            </a:r>
            <a:r>
              <a:rPr dirty="0" spc="-5"/>
              <a:t>o</a:t>
            </a:r>
            <a:r>
              <a:rPr dirty="0" spc="-100"/>
              <a:t>f</a:t>
            </a:r>
            <a:r>
              <a:rPr dirty="0" spc="-155"/>
              <a:t> </a:t>
            </a:r>
            <a:r>
              <a:rPr dirty="0" spc="-15"/>
              <a:t>L</a:t>
            </a:r>
            <a:r>
              <a:rPr dirty="0" spc="-110"/>
              <a:t>i</a:t>
            </a:r>
            <a:r>
              <a:rPr dirty="0" spc="20"/>
              <a:t>n</a:t>
            </a:r>
            <a:r>
              <a:rPr dirty="0" spc="-20"/>
              <a:t>e</a:t>
            </a:r>
            <a:r>
              <a:rPr dirty="0" spc="-25"/>
              <a:t>a</a:t>
            </a:r>
            <a:r>
              <a:rPr dirty="0" spc="-55"/>
              <a:t>r</a:t>
            </a:r>
            <a:r>
              <a:rPr dirty="0" spc="-155"/>
              <a:t> </a:t>
            </a:r>
            <a:r>
              <a:rPr dirty="0" spc="50"/>
              <a:t>R</a:t>
            </a:r>
            <a:r>
              <a:rPr dirty="0" spc="-20"/>
              <a:t>e</a:t>
            </a:r>
            <a:r>
              <a:rPr dirty="0" spc="-25"/>
              <a:t>g</a:t>
            </a:r>
            <a:r>
              <a:rPr dirty="0" spc="-60"/>
              <a:t>r</a:t>
            </a:r>
            <a:r>
              <a:rPr dirty="0" spc="-40"/>
              <a:t>e</a:t>
            </a:r>
            <a:r>
              <a:rPr dirty="0" spc="-45"/>
              <a:t>s</a:t>
            </a:r>
            <a:r>
              <a:rPr dirty="0" spc="-60"/>
              <a:t>s</a:t>
            </a:r>
            <a:r>
              <a:rPr dirty="0" spc="-110"/>
              <a:t>i</a:t>
            </a:r>
            <a:r>
              <a:rPr dirty="0"/>
              <a:t>o</a:t>
            </a:r>
            <a:r>
              <a:rPr dirty="0" spc="25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7863" y="475262"/>
            <a:ext cx="900921" cy="2404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0947" y="401894"/>
            <a:ext cx="939800" cy="3352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Exploring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diverse applicatiions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lliinear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regression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variious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ﬁelds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such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latin typeface="Verdana"/>
                <a:cs typeface="Verdana"/>
              </a:rPr>
              <a:t>ﬁnance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latin typeface="Verdana"/>
                <a:cs typeface="Verdana"/>
              </a:rPr>
              <a:t>marketing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dirty="0" sz="300" spc="-5">
                <a:latin typeface="Verdana"/>
                <a:cs typeface="Verdana"/>
              </a:rPr>
              <a:t>heallthcare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-5">
                <a:latin typeface="Verdana"/>
                <a:cs typeface="Verdana"/>
              </a:rPr>
              <a:t>sociall </a:t>
            </a:r>
            <a:r>
              <a:rPr dirty="0" sz="300" spc="-10">
                <a:latin typeface="Verdana"/>
                <a:cs typeface="Verdana"/>
              </a:rPr>
              <a:t>sciiences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..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Un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45">
                <a:solidFill>
                  <a:srgbClr val="322C2C"/>
                </a:solidFill>
                <a:latin typeface="Verdana"/>
                <a:cs typeface="Verdana"/>
              </a:rPr>
              <a:t>w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is 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us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latin typeface="Verdana"/>
                <a:cs typeface="Verdana"/>
              </a:rPr>
              <a:t>f</a:t>
            </a:r>
            <a:r>
              <a:rPr dirty="0" sz="300" spc="20">
                <a:latin typeface="Verdana"/>
                <a:cs typeface="Verdana"/>
              </a:rPr>
              <a:t>o</a:t>
            </a:r>
            <a:r>
              <a:rPr dirty="0" sz="300">
                <a:latin typeface="Verdana"/>
                <a:cs typeface="Verdana"/>
              </a:rPr>
              <a:t>r</a:t>
            </a:r>
            <a:r>
              <a:rPr dirty="0" sz="300" spc="15">
                <a:latin typeface="Verdana"/>
                <a:cs typeface="Verdana"/>
              </a:rPr>
              <a:t>e</a:t>
            </a:r>
            <a:r>
              <a:rPr dirty="0" sz="300" spc="25">
                <a:latin typeface="Verdana"/>
                <a:cs typeface="Verdana"/>
              </a:rPr>
              <a:t>c</a:t>
            </a:r>
            <a:r>
              <a:rPr dirty="0" sz="300" spc="10">
                <a:latin typeface="Verdana"/>
                <a:cs typeface="Verdana"/>
              </a:rPr>
              <a:t>a</a:t>
            </a:r>
            <a:r>
              <a:rPr dirty="0" sz="300" spc="5">
                <a:latin typeface="Verdana"/>
                <a:cs typeface="Verdana"/>
              </a:rPr>
              <a:t>s</a:t>
            </a:r>
            <a:r>
              <a:rPr dirty="0" sz="300" spc="15">
                <a:latin typeface="Verdana"/>
                <a:cs typeface="Verdana"/>
              </a:rPr>
              <a:t>t</a:t>
            </a:r>
            <a:r>
              <a:rPr dirty="0" sz="300" spc="5">
                <a:latin typeface="Verdana"/>
                <a:cs typeface="Verdana"/>
              </a:rPr>
              <a:t>i</a:t>
            </a:r>
            <a:r>
              <a:rPr dirty="0" sz="300" spc="35">
                <a:latin typeface="Verdana"/>
                <a:cs typeface="Verdana"/>
              </a:rPr>
              <a:t>n</a:t>
            </a:r>
            <a:r>
              <a:rPr dirty="0" sz="300" spc="35">
                <a:latin typeface="Verdana"/>
                <a:cs typeface="Verdana"/>
              </a:rPr>
              <a:t>g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latin typeface="Verdana"/>
                <a:cs typeface="Verdana"/>
              </a:rPr>
              <a:t>t</a:t>
            </a:r>
            <a:r>
              <a:rPr dirty="0" sz="300" spc="5">
                <a:latin typeface="Verdana"/>
                <a:cs typeface="Verdana"/>
              </a:rPr>
              <a:t>r</a:t>
            </a:r>
            <a:r>
              <a:rPr dirty="0" sz="300" spc="15">
                <a:latin typeface="Verdana"/>
                <a:cs typeface="Verdana"/>
              </a:rPr>
              <a:t>e</a:t>
            </a:r>
            <a:r>
              <a:rPr dirty="0" sz="300" spc="35">
                <a:latin typeface="Verdana"/>
                <a:cs typeface="Verdana"/>
              </a:rPr>
              <a:t>n</a:t>
            </a:r>
            <a:r>
              <a:rPr dirty="0" sz="300" spc="40">
                <a:latin typeface="Verdana"/>
                <a:cs typeface="Verdana"/>
              </a:rPr>
              <a:t>d</a:t>
            </a:r>
            <a:r>
              <a:rPr dirty="0" sz="300" spc="-20">
                <a:latin typeface="Verdana"/>
                <a:cs typeface="Verdana"/>
              </a:rPr>
              <a:t> </a:t>
            </a:r>
            <a:r>
              <a:rPr dirty="0" sz="300" spc="10">
                <a:latin typeface="Verdana"/>
                <a:cs typeface="Verdana"/>
              </a:rPr>
              <a:t>a</a:t>
            </a:r>
            <a:r>
              <a:rPr dirty="0" sz="300" spc="30">
                <a:latin typeface="Verdana"/>
                <a:cs typeface="Verdana"/>
              </a:rPr>
              <a:t>n</a:t>
            </a:r>
            <a:r>
              <a:rPr dirty="0" sz="300" spc="10">
                <a:latin typeface="Verdana"/>
                <a:cs typeface="Verdana"/>
              </a:rPr>
              <a:t>a</a:t>
            </a:r>
            <a:r>
              <a:rPr dirty="0" sz="300" spc="-90">
                <a:latin typeface="Verdana"/>
                <a:cs typeface="Verdana"/>
              </a:rPr>
              <a:t>l</a:t>
            </a:r>
            <a:r>
              <a:rPr dirty="0" sz="300">
                <a:latin typeface="Verdana"/>
                <a:cs typeface="Verdana"/>
              </a:rPr>
              <a:t>l</a:t>
            </a:r>
            <a:r>
              <a:rPr dirty="0" sz="300" spc="-5">
                <a:latin typeface="Verdana"/>
                <a:cs typeface="Verdana"/>
              </a:rPr>
              <a:t>y</a:t>
            </a:r>
            <a:r>
              <a:rPr dirty="0" sz="300" spc="5">
                <a:latin typeface="Verdana"/>
                <a:cs typeface="Verdana"/>
              </a:rPr>
              <a:t>s</a:t>
            </a:r>
            <a:r>
              <a:rPr dirty="0" sz="300">
                <a:latin typeface="Verdana"/>
                <a:cs typeface="Verdana"/>
              </a:rPr>
              <a:t>i</a:t>
            </a:r>
            <a:r>
              <a:rPr dirty="0" sz="300" spc="5">
                <a:latin typeface="Verdana"/>
                <a:cs typeface="Verdana"/>
              </a:rPr>
              <a:t>s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  </a:t>
            </a:r>
            <a:r>
              <a:rPr dirty="0" sz="300" spc="5">
                <a:latin typeface="Verdana"/>
                <a:cs typeface="Verdana"/>
              </a:rPr>
              <a:t>risk</a:t>
            </a:r>
            <a:r>
              <a:rPr dirty="0" sz="300" spc="-25">
                <a:latin typeface="Verdana"/>
                <a:cs typeface="Verdana"/>
              </a:rPr>
              <a:t> </a:t>
            </a:r>
            <a:r>
              <a:rPr dirty="0" sz="300">
                <a:latin typeface="Verdana"/>
                <a:cs typeface="Verdana"/>
              </a:rPr>
              <a:t>assessment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..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741350"/>
            <a:ext cx="356235" cy="508000"/>
          </a:xfrm>
          <a:custGeom>
            <a:avLst/>
            <a:gdLst/>
            <a:ahLst/>
            <a:cxnLst/>
            <a:rect l="l" t="t" r="r" b="b"/>
            <a:pathLst>
              <a:path w="356235" h="508000">
                <a:moveTo>
                  <a:pt x="0" y="0"/>
                </a:moveTo>
                <a:lnTo>
                  <a:pt x="56135" y="54768"/>
                </a:lnTo>
                <a:lnTo>
                  <a:pt x="86578" y="93243"/>
                </a:lnTo>
                <a:lnTo>
                  <a:pt x="115298" y="134775"/>
                </a:lnTo>
                <a:lnTo>
                  <a:pt x="142726" y="178600"/>
                </a:lnTo>
                <a:lnTo>
                  <a:pt x="169292" y="223954"/>
                </a:lnTo>
                <a:lnTo>
                  <a:pt x="195429" y="270073"/>
                </a:lnTo>
                <a:lnTo>
                  <a:pt x="221563" y="316191"/>
                </a:lnTo>
                <a:lnTo>
                  <a:pt x="248127" y="361545"/>
                </a:lnTo>
                <a:lnTo>
                  <a:pt x="275553" y="405369"/>
                </a:lnTo>
                <a:lnTo>
                  <a:pt x="304271" y="446900"/>
                </a:lnTo>
                <a:lnTo>
                  <a:pt x="334713" y="485373"/>
                </a:lnTo>
                <a:lnTo>
                  <a:pt x="355859" y="507853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896" y="1215"/>
            <a:ext cx="2223770" cy="1248410"/>
            <a:chOff x="2896" y="1215"/>
            <a:chExt cx="2223770" cy="1248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155" y="1215"/>
              <a:ext cx="975073" cy="12479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88111" y="401550"/>
            <a:ext cx="915669" cy="386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Summariizing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key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takeaways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from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our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or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predictive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modeling..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Emphasiziing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iimportance of understandiing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princiiples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techniiques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linear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regression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accurate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predictiive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6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5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s.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83" y="170633"/>
            <a:ext cx="450850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20"/>
              <a:t>Conclusion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8949" y="964811"/>
            <a:ext cx="357505" cy="284480"/>
          </a:xfrm>
          <a:custGeom>
            <a:avLst/>
            <a:gdLst/>
            <a:ahLst/>
            <a:cxnLst/>
            <a:rect l="l" t="t" r="r" b="b"/>
            <a:pathLst>
              <a:path w="357505" h="284480">
                <a:moveTo>
                  <a:pt x="357282" y="0"/>
                </a:moveTo>
                <a:lnTo>
                  <a:pt x="320009" y="10128"/>
                </a:lnTo>
                <a:lnTo>
                  <a:pt x="277015" y="30657"/>
                </a:lnTo>
                <a:lnTo>
                  <a:pt x="238983" y="56916"/>
                </a:lnTo>
                <a:lnTo>
                  <a:pt x="204672" y="87472"/>
                </a:lnTo>
                <a:lnTo>
                  <a:pt x="172840" y="120892"/>
                </a:lnTo>
                <a:lnTo>
                  <a:pt x="142247" y="155744"/>
                </a:lnTo>
                <a:lnTo>
                  <a:pt x="111654" y="190592"/>
                </a:lnTo>
                <a:lnTo>
                  <a:pt x="79822" y="224009"/>
                </a:lnTo>
                <a:lnTo>
                  <a:pt x="45511" y="254563"/>
                </a:lnTo>
                <a:lnTo>
                  <a:pt x="7479" y="280820"/>
                </a:lnTo>
                <a:lnTo>
                  <a:pt x="0" y="284391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73" y="0"/>
            <a:ext cx="2225040" cy="283845"/>
            <a:chOff x="1373" y="0"/>
            <a:chExt cx="2225040" cy="283845"/>
          </a:xfrm>
        </p:grpSpPr>
        <p:sp>
          <p:nvSpPr>
            <p:cNvPr id="4" name="object 4"/>
            <p:cNvSpPr/>
            <p:nvPr/>
          </p:nvSpPr>
          <p:spPr>
            <a:xfrm>
              <a:off x="2893" y="0"/>
              <a:ext cx="335280" cy="281305"/>
            </a:xfrm>
            <a:custGeom>
              <a:avLst/>
              <a:gdLst/>
              <a:ahLst/>
              <a:cxnLst/>
              <a:rect l="l" t="t" r="r" b="b"/>
              <a:pathLst>
                <a:path w="335280" h="281305">
                  <a:moveTo>
                    <a:pt x="335198" y="0"/>
                  </a:moveTo>
                  <a:lnTo>
                    <a:pt x="278098" y="35359"/>
                  </a:lnTo>
                  <a:lnTo>
                    <a:pt x="243787" y="65912"/>
                  </a:lnTo>
                  <a:lnTo>
                    <a:pt x="211957" y="99331"/>
                  </a:lnTo>
                  <a:lnTo>
                    <a:pt x="181368" y="134183"/>
                  </a:lnTo>
                  <a:lnTo>
                    <a:pt x="150775" y="169031"/>
                  </a:lnTo>
                  <a:lnTo>
                    <a:pt x="118941" y="202447"/>
                  </a:lnTo>
                  <a:lnTo>
                    <a:pt x="84628" y="233001"/>
                  </a:lnTo>
                  <a:lnTo>
                    <a:pt x="46594" y="259258"/>
                  </a:lnTo>
                  <a:lnTo>
                    <a:pt x="3601" y="279787"/>
                  </a:lnTo>
                  <a:lnTo>
                    <a:pt x="0" y="280766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95" y="65201"/>
              <a:ext cx="2223770" cy="6350"/>
            </a:xfrm>
            <a:custGeom>
              <a:avLst/>
              <a:gdLst/>
              <a:ahLst/>
              <a:cxnLst/>
              <a:rect l="l" t="t" r="r" b="b"/>
              <a:pathLst>
                <a:path w="2223770" h="635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2895" y="1185887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1895" y="258138"/>
            <a:ext cx="525780" cy="20827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/>
              <a:t>Thanks!</a:t>
            </a:r>
            <a:endParaRPr sz="1200"/>
          </a:p>
        </p:txBody>
      </p:sp>
      <p:sp>
        <p:nvSpPr>
          <p:cNvPr id="8" name="object 8"/>
          <p:cNvSpPr txBox="1"/>
          <p:nvPr/>
        </p:nvSpPr>
        <p:spPr>
          <a:xfrm>
            <a:off x="804284" y="516146"/>
            <a:ext cx="619760" cy="2832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you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have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any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questiions?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  <a:hlinkClick r:id="rId2"/>
              </a:rPr>
              <a:t>youremaill@emaiil.com</a:t>
            </a:r>
            <a:endParaRPr sz="3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+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9</a:t>
            </a:r>
            <a:r>
              <a:rPr dirty="0" sz="300" spc="-70">
                <a:solidFill>
                  <a:srgbClr val="322C2C"/>
                </a:solidFill>
                <a:latin typeface="Verdana"/>
                <a:cs typeface="Verdana"/>
              </a:rPr>
              <a:t>1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6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2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0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4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21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8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38</a:t>
            </a:r>
            <a:endParaRPr sz="300">
              <a:latin typeface="Verdana"/>
              <a:cs typeface="Verdana"/>
            </a:endParaRPr>
          </a:p>
          <a:p>
            <a:pPr algn="ctr" marL="67945" marR="60325">
              <a:lnSpc>
                <a:spcPct val="112999"/>
              </a:lnSpc>
            </a:pPr>
            <a:r>
              <a:rPr dirty="0" sz="300" spc="4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ww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w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300" spc="-5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y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u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r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w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b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s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i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t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300" spc="-5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c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m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@yourusername</a:t>
            </a:r>
            <a:endParaRPr sz="3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071" y="874894"/>
            <a:ext cx="133697" cy="1336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774" y="875336"/>
            <a:ext cx="133694" cy="1336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1453" y="875370"/>
            <a:ext cx="133682" cy="133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9" y="380654"/>
            <a:ext cx="876300" cy="870585"/>
            <a:chOff x="1351919" y="380654"/>
            <a:chExt cx="876300" cy="870585"/>
          </a:xfrm>
        </p:grpSpPr>
        <p:sp>
          <p:nvSpPr>
            <p:cNvPr id="3" name="object 3"/>
            <p:cNvSpPr/>
            <p:nvPr/>
          </p:nvSpPr>
          <p:spPr>
            <a:xfrm>
              <a:off x="1591563" y="682812"/>
              <a:ext cx="635000" cy="566420"/>
            </a:xfrm>
            <a:custGeom>
              <a:avLst/>
              <a:gdLst/>
              <a:ahLst/>
              <a:cxnLst/>
              <a:rect l="l" t="t" r="r" b="b"/>
              <a:pathLst>
                <a:path w="635000" h="566419">
                  <a:moveTo>
                    <a:pt x="634668" y="0"/>
                  </a:moveTo>
                  <a:lnTo>
                    <a:pt x="570968" y="11361"/>
                  </a:lnTo>
                  <a:lnTo>
                    <a:pt x="526231" y="27809"/>
                  </a:lnTo>
                  <a:lnTo>
                    <a:pt x="485197" y="49665"/>
                  </a:lnTo>
                  <a:lnTo>
                    <a:pt x="447402" y="76252"/>
                  </a:lnTo>
                  <a:lnTo>
                    <a:pt x="412383" y="106896"/>
                  </a:lnTo>
                  <a:lnTo>
                    <a:pt x="379678" y="140919"/>
                  </a:lnTo>
                  <a:lnTo>
                    <a:pt x="348824" y="177647"/>
                  </a:lnTo>
                  <a:lnTo>
                    <a:pt x="319358" y="216403"/>
                  </a:lnTo>
                  <a:lnTo>
                    <a:pt x="290817" y="256512"/>
                  </a:lnTo>
                  <a:lnTo>
                    <a:pt x="262739" y="297297"/>
                  </a:lnTo>
                  <a:lnTo>
                    <a:pt x="234665" y="338079"/>
                  </a:lnTo>
                  <a:lnTo>
                    <a:pt x="206127" y="378186"/>
                  </a:lnTo>
                  <a:lnTo>
                    <a:pt x="176664" y="416941"/>
                  </a:lnTo>
                  <a:lnTo>
                    <a:pt x="145811" y="453669"/>
                  </a:lnTo>
                  <a:lnTo>
                    <a:pt x="113108" y="487693"/>
                  </a:lnTo>
                  <a:lnTo>
                    <a:pt x="78090" y="518338"/>
                  </a:lnTo>
                  <a:lnTo>
                    <a:pt x="40295" y="544927"/>
                  </a:lnTo>
                  <a:lnTo>
                    <a:pt x="0" y="56639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919" y="380654"/>
              <a:ext cx="635233" cy="63524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462" y="425266"/>
            <a:ext cx="360389" cy="417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7812" y="402050"/>
            <a:ext cx="916940" cy="3879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  <a:spcBef>
                <a:spcPts val="40"/>
              </a:spcBef>
            </a:pP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An </a:t>
            </a:r>
            <a:r>
              <a:rPr dirty="0" sz="300" spc="5">
                <a:latin typeface="Verdana"/>
                <a:cs typeface="Verdana"/>
              </a:rPr>
              <a:t>iin-depth </a:t>
            </a:r>
            <a:r>
              <a:rPr dirty="0" sz="300" spc="10">
                <a:latin typeface="Verdana"/>
                <a:cs typeface="Verdana"/>
              </a:rPr>
              <a:t>analysis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50" spc="-35" i="1">
                <a:solidFill>
                  <a:srgbClr val="322C2C"/>
                </a:solidFill>
                <a:latin typeface="Verdana"/>
                <a:cs typeface="Verdana"/>
              </a:rPr>
              <a:t>lliinear </a:t>
            </a:r>
            <a:r>
              <a:rPr dirty="0" sz="350" spc="-15" i="1">
                <a:solidFill>
                  <a:srgbClr val="322C2C"/>
                </a:solidFill>
                <a:latin typeface="Verdana"/>
                <a:cs typeface="Verdana"/>
              </a:rPr>
              <a:t>regression </a:t>
            </a:r>
            <a:r>
              <a:rPr dirty="0" sz="350" spc="-1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prediictiive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modelling..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Understandiing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the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priinciiples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appliications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llinear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regression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iin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data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anallysis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prediictiion..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Explloriing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key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concepts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techniques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building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accurate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predictive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modells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using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llinear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regression..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4710" y="172443"/>
            <a:ext cx="506730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latin typeface="Verdana"/>
                <a:cs typeface="Verdana"/>
              </a:rPr>
              <a:t>Introduction</a:t>
            </a:r>
            <a:endParaRPr sz="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46" y="378345"/>
            <a:ext cx="635233" cy="6352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91563" y="682812"/>
            <a:ext cx="635000" cy="566420"/>
          </a:xfrm>
          <a:custGeom>
            <a:avLst/>
            <a:gdLst/>
            <a:ahLst/>
            <a:cxnLst/>
            <a:rect l="l" t="t" r="r" b="b"/>
            <a:pathLst>
              <a:path w="635000" h="566419">
                <a:moveTo>
                  <a:pt x="634668" y="0"/>
                </a:moveTo>
                <a:lnTo>
                  <a:pt x="570968" y="11361"/>
                </a:lnTo>
                <a:lnTo>
                  <a:pt x="526231" y="27809"/>
                </a:lnTo>
                <a:lnTo>
                  <a:pt x="485197" y="49665"/>
                </a:lnTo>
                <a:lnTo>
                  <a:pt x="447402" y="76252"/>
                </a:lnTo>
                <a:lnTo>
                  <a:pt x="412383" y="106896"/>
                </a:lnTo>
                <a:lnTo>
                  <a:pt x="379678" y="140919"/>
                </a:lnTo>
                <a:lnTo>
                  <a:pt x="348824" y="177647"/>
                </a:lnTo>
                <a:lnTo>
                  <a:pt x="319358" y="216403"/>
                </a:lnTo>
                <a:lnTo>
                  <a:pt x="290817" y="256512"/>
                </a:lnTo>
                <a:lnTo>
                  <a:pt x="262739" y="297297"/>
                </a:lnTo>
                <a:lnTo>
                  <a:pt x="234665" y="338079"/>
                </a:lnTo>
                <a:lnTo>
                  <a:pt x="206127" y="378186"/>
                </a:lnTo>
                <a:lnTo>
                  <a:pt x="176664" y="416941"/>
                </a:lnTo>
                <a:lnTo>
                  <a:pt x="145811" y="453669"/>
                </a:lnTo>
                <a:lnTo>
                  <a:pt x="113108" y="487693"/>
                </a:lnTo>
                <a:lnTo>
                  <a:pt x="78090" y="518338"/>
                </a:lnTo>
                <a:lnTo>
                  <a:pt x="40295" y="544927"/>
                </a:lnTo>
                <a:lnTo>
                  <a:pt x="0" y="56639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865" y="475106"/>
            <a:ext cx="350151" cy="1885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3743" y="526779"/>
            <a:ext cx="275822" cy="9323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3595" y="401537"/>
            <a:ext cx="925194" cy="386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Exploring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fundamentall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concepts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latin typeface="Verdana"/>
                <a:cs typeface="Verdana"/>
              </a:rPr>
              <a:t>llinear </a:t>
            </a:r>
            <a:r>
              <a:rPr dirty="0" sz="300">
                <a:latin typeface="Verdana"/>
                <a:cs typeface="Verdana"/>
              </a:rPr>
              <a:t>regression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..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Understandiing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relationshiip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between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25">
                <a:latin typeface="Verdana"/>
                <a:cs typeface="Verdana"/>
              </a:rPr>
              <a:t>dependent </a:t>
            </a:r>
            <a:r>
              <a:rPr dirty="0" sz="300" spc="30">
                <a:latin typeface="Verdana"/>
                <a:cs typeface="Verdana"/>
              </a:rPr>
              <a:t> </a:t>
            </a:r>
            <a:r>
              <a:rPr dirty="0" sz="300" spc="-10">
                <a:latin typeface="Verdana"/>
                <a:cs typeface="Verdana"/>
              </a:rPr>
              <a:t>v</a:t>
            </a:r>
            <a:r>
              <a:rPr dirty="0" sz="300" spc="10">
                <a:latin typeface="Verdana"/>
                <a:cs typeface="Verdana"/>
              </a:rPr>
              <a:t>a</a:t>
            </a:r>
            <a:r>
              <a:rPr dirty="0" sz="300">
                <a:latin typeface="Verdana"/>
                <a:cs typeface="Verdana"/>
              </a:rPr>
              <a:t>r</a:t>
            </a:r>
            <a:r>
              <a:rPr dirty="0" sz="300" spc="-90">
                <a:latin typeface="Verdana"/>
                <a:cs typeface="Verdana"/>
              </a:rPr>
              <a:t>i</a:t>
            </a:r>
            <a:r>
              <a:rPr dirty="0" sz="300">
                <a:latin typeface="Verdana"/>
                <a:cs typeface="Verdana"/>
              </a:rPr>
              <a:t>i</a:t>
            </a:r>
            <a:r>
              <a:rPr dirty="0" sz="300" spc="25">
                <a:latin typeface="Verdana"/>
                <a:cs typeface="Verdana"/>
              </a:rPr>
              <a:t>a</a:t>
            </a:r>
            <a:r>
              <a:rPr dirty="0" sz="300" spc="20">
                <a:latin typeface="Verdana"/>
                <a:cs typeface="Verdana"/>
              </a:rPr>
              <a:t>b</a:t>
            </a:r>
            <a:r>
              <a:rPr dirty="0" sz="300" spc="-90">
                <a:latin typeface="Verdana"/>
                <a:cs typeface="Verdana"/>
              </a:rPr>
              <a:t>l</a:t>
            </a:r>
            <a:r>
              <a:rPr dirty="0" sz="300">
                <a:latin typeface="Verdana"/>
                <a:cs typeface="Verdana"/>
              </a:rPr>
              <a:t>l</a:t>
            </a:r>
            <a:r>
              <a:rPr dirty="0" sz="300" spc="20">
                <a:latin typeface="Verdana"/>
                <a:cs typeface="Verdana"/>
              </a:rPr>
              <a:t>e</a:t>
            </a:r>
            <a:r>
              <a:rPr dirty="0" sz="300" spc="-20"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6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latin typeface="Verdana"/>
                <a:cs typeface="Verdana"/>
              </a:rPr>
              <a:t>in</a:t>
            </a:r>
            <a:r>
              <a:rPr dirty="0" sz="300" spc="30">
                <a:latin typeface="Verdana"/>
                <a:cs typeface="Verdana"/>
              </a:rPr>
              <a:t>d</a:t>
            </a:r>
            <a:r>
              <a:rPr dirty="0" sz="300" spc="25">
                <a:latin typeface="Verdana"/>
                <a:cs typeface="Verdana"/>
              </a:rPr>
              <a:t>e</a:t>
            </a:r>
            <a:r>
              <a:rPr dirty="0" sz="300" spc="30">
                <a:latin typeface="Verdana"/>
                <a:cs typeface="Verdana"/>
              </a:rPr>
              <a:t>p</a:t>
            </a:r>
            <a:r>
              <a:rPr dirty="0" sz="300" spc="25">
                <a:latin typeface="Verdana"/>
                <a:cs typeface="Verdana"/>
              </a:rPr>
              <a:t>e</a:t>
            </a:r>
            <a:r>
              <a:rPr dirty="0" sz="300" spc="35">
                <a:latin typeface="Verdana"/>
                <a:cs typeface="Verdana"/>
              </a:rPr>
              <a:t>n</a:t>
            </a:r>
            <a:r>
              <a:rPr dirty="0" sz="300" spc="35">
                <a:latin typeface="Verdana"/>
                <a:cs typeface="Verdana"/>
              </a:rPr>
              <a:t>d</a:t>
            </a:r>
            <a:r>
              <a:rPr dirty="0" sz="300" spc="15">
                <a:latin typeface="Verdana"/>
                <a:cs typeface="Verdana"/>
              </a:rPr>
              <a:t>e</a:t>
            </a:r>
            <a:r>
              <a:rPr dirty="0" sz="300" spc="30">
                <a:latin typeface="Verdana"/>
                <a:cs typeface="Verdana"/>
              </a:rPr>
              <a:t>n</a:t>
            </a:r>
            <a:r>
              <a:rPr dirty="0" sz="300" spc="15">
                <a:latin typeface="Verdana"/>
                <a:cs typeface="Verdana"/>
              </a:rPr>
              <a:t>t  </a:t>
            </a:r>
            <a:r>
              <a:rPr dirty="0" sz="300" spc="-20">
                <a:latin typeface="Verdana"/>
                <a:cs typeface="Verdana"/>
              </a:rPr>
              <a:t>variiablles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..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Examiining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assumptions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-1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llimitations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linear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regression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predictive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modeling..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0321" y="173660"/>
            <a:ext cx="939165" cy="1060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0"/>
              <a:t>Un</a:t>
            </a:r>
            <a:r>
              <a:rPr dirty="0" spc="-10"/>
              <a:t>de</a:t>
            </a:r>
            <a:r>
              <a:rPr dirty="0" spc="-15"/>
              <a:t>r</a:t>
            </a:r>
            <a:r>
              <a:rPr dirty="0" spc="-45"/>
              <a:t>s</a:t>
            </a:r>
            <a:r>
              <a:rPr dirty="0" spc="-50"/>
              <a:t>ta</a:t>
            </a:r>
            <a:r>
              <a:rPr dirty="0" spc="35"/>
              <a:t>n</a:t>
            </a:r>
            <a:r>
              <a:rPr dirty="0" spc="-35"/>
              <a:t>di</a:t>
            </a:r>
            <a:r>
              <a:rPr dirty="0" spc="35"/>
              <a:t>n</a:t>
            </a:r>
            <a:r>
              <a:rPr dirty="0" spc="-5"/>
              <a:t>g</a:t>
            </a:r>
            <a:r>
              <a:rPr dirty="0" spc="-150"/>
              <a:t> </a:t>
            </a:r>
            <a:r>
              <a:rPr dirty="0"/>
              <a:t>L</a:t>
            </a:r>
            <a:r>
              <a:rPr dirty="0" spc="-105"/>
              <a:t>i</a:t>
            </a:r>
            <a:r>
              <a:rPr dirty="0" spc="35"/>
              <a:t>n</a:t>
            </a:r>
            <a:r>
              <a:rPr dirty="0" spc="-10"/>
              <a:t>e</a:t>
            </a:r>
            <a:r>
              <a:rPr dirty="0" spc="-15"/>
              <a:t>a</a:t>
            </a:r>
            <a:r>
              <a:rPr dirty="0" spc="-45"/>
              <a:t>r</a:t>
            </a:r>
            <a:r>
              <a:rPr dirty="0" spc="-150"/>
              <a:t> </a:t>
            </a:r>
            <a:r>
              <a:rPr dirty="0" spc="55"/>
              <a:t>R</a:t>
            </a:r>
            <a:r>
              <a:rPr dirty="0" spc="-10"/>
              <a:t>e</a:t>
            </a:r>
            <a:r>
              <a:rPr dirty="0" spc="-15"/>
              <a:t>g</a:t>
            </a:r>
            <a:r>
              <a:rPr dirty="0" spc="-45"/>
              <a:t>r</a:t>
            </a:r>
            <a:r>
              <a:rPr dirty="0" spc="-30"/>
              <a:t>e</a:t>
            </a:r>
            <a:r>
              <a:rPr dirty="0" spc="-35"/>
              <a:t>s</a:t>
            </a:r>
            <a:r>
              <a:rPr dirty="0" spc="-50"/>
              <a:t>s</a:t>
            </a:r>
            <a:r>
              <a:rPr dirty="0" spc="-50"/>
              <a:t>io</a:t>
            </a:r>
            <a:r>
              <a:rPr dirty="0" spc="40"/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9" y="380654"/>
            <a:ext cx="876300" cy="870585"/>
            <a:chOff x="1351919" y="380654"/>
            <a:chExt cx="876300" cy="870585"/>
          </a:xfrm>
        </p:grpSpPr>
        <p:sp>
          <p:nvSpPr>
            <p:cNvPr id="3" name="object 3"/>
            <p:cNvSpPr/>
            <p:nvPr/>
          </p:nvSpPr>
          <p:spPr>
            <a:xfrm>
              <a:off x="1591563" y="682812"/>
              <a:ext cx="635000" cy="566420"/>
            </a:xfrm>
            <a:custGeom>
              <a:avLst/>
              <a:gdLst/>
              <a:ahLst/>
              <a:cxnLst/>
              <a:rect l="l" t="t" r="r" b="b"/>
              <a:pathLst>
                <a:path w="635000" h="566419">
                  <a:moveTo>
                    <a:pt x="634668" y="0"/>
                  </a:moveTo>
                  <a:lnTo>
                    <a:pt x="570968" y="11361"/>
                  </a:lnTo>
                  <a:lnTo>
                    <a:pt x="526231" y="27809"/>
                  </a:lnTo>
                  <a:lnTo>
                    <a:pt x="485197" y="49665"/>
                  </a:lnTo>
                  <a:lnTo>
                    <a:pt x="447402" y="76252"/>
                  </a:lnTo>
                  <a:lnTo>
                    <a:pt x="412383" y="106896"/>
                  </a:lnTo>
                  <a:lnTo>
                    <a:pt x="379678" y="140919"/>
                  </a:lnTo>
                  <a:lnTo>
                    <a:pt x="348824" y="177647"/>
                  </a:lnTo>
                  <a:lnTo>
                    <a:pt x="319358" y="216403"/>
                  </a:lnTo>
                  <a:lnTo>
                    <a:pt x="290817" y="256512"/>
                  </a:lnTo>
                  <a:lnTo>
                    <a:pt x="262739" y="297297"/>
                  </a:lnTo>
                  <a:lnTo>
                    <a:pt x="234665" y="338079"/>
                  </a:lnTo>
                  <a:lnTo>
                    <a:pt x="206127" y="378186"/>
                  </a:lnTo>
                  <a:lnTo>
                    <a:pt x="176664" y="416941"/>
                  </a:lnTo>
                  <a:lnTo>
                    <a:pt x="145811" y="453669"/>
                  </a:lnTo>
                  <a:lnTo>
                    <a:pt x="113108" y="487693"/>
                  </a:lnTo>
                  <a:lnTo>
                    <a:pt x="78090" y="518338"/>
                  </a:lnTo>
                  <a:lnTo>
                    <a:pt x="40295" y="544927"/>
                  </a:lnTo>
                  <a:lnTo>
                    <a:pt x="0" y="56639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919" y="380654"/>
              <a:ext cx="635233" cy="63524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459" y="580061"/>
            <a:ext cx="781343" cy="854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7812" y="403358"/>
            <a:ext cx="914400" cy="3352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Explloriing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techniiques for buildiing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accurate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prediictiive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models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using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linear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regression..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Understanding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process of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latin typeface="Verdana"/>
                <a:cs typeface="Verdana"/>
              </a:rPr>
              <a:t>modell </a:t>
            </a:r>
            <a:r>
              <a:rPr dirty="0" sz="300" spc="-10">
                <a:latin typeface="Verdana"/>
                <a:cs typeface="Verdana"/>
              </a:rPr>
              <a:t>sellection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dirty="0" sz="300" spc="10">
                <a:latin typeface="Verdana"/>
                <a:cs typeface="Verdana"/>
              </a:rPr>
              <a:t>feature </a:t>
            </a:r>
            <a:r>
              <a:rPr dirty="0" sz="300" spc="-5">
                <a:latin typeface="Verdana"/>
                <a:cs typeface="Verdana"/>
              </a:rPr>
              <a:t>engiineeriing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latin typeface="Verdana"/>
                <a:cs typeface="Verdana"/>
              </a:rPr>
              <a:t>e</a:t>
            </a:r>
            <a:r>
              <a:rPr dirty="0" sz="300" spc="-10">
                <a:latin typeface="Verdana"/>
                <a:cs typeface="Verdana"/>
              </a:rPr>
              <a:t>v</a:t>
            </a:r>
            <a:r>
              <a:rPr dirty="0" sz="300" spc="10">
                <a:latin typeface="Verdana"/>
                <a:cs typeface="Verdana"/>
              </a:rPr>
              <a:t>a</a:t>
            </a:r>
            <a:r>
              <a:rPr dirty="0" sz="300" spc="-90">
                <a:latin typeface="Verdana"/>
                <a:cs typeface="Verdana"/>
              </a:rPr>
              <a:t>l</a:t>
            </a:r>
            <a:r>
              <a:rPr dirty="0" sz="300">
                <a:latin typeface="Verdana"/>
                <a:cs typeface="Verdana"/>
              </a:rPr>
              <a:t>l</a:t>
            </a:r>
            <a:r>
              <a:rPr dirty="0" sz="300" spc="25">
                <a:latin typeface="Verdana"/>
                <a:cs typeface="Verdana"/>
              </a:rPr>
              <a:t>u</a:t>
            </a:r>
            <a:r>
              <a:rPr dirty="0" sz="300" spc="20">
                <a:latin typeface="Verdana"/>
                <a:cs typeface="Verdana"/>
              </a:rPr>
              <a:t>a</a:t>
            </a:r>
            <a:r>
              <a:rPr dirty="0" sz="300" spc="15">
                <a:latin typeface="Verdana"/>
                <a:cs typeface="Verdana"/>
              </a:rPr>
              <a:t>t</a:t>
            </a:r>
            <a:r>
              <a:rPr dirty="0" sz="300" spc="5">
                <a:latin typeface="Verdana"/>
                <a:cs typeface="Verdana"/>
              </a:rPr>
              <a:t>i</a:t>
            </a:r>
            <a:r>
              <a:rPr dirty="0" sz="300" spc="20">
                <a:latin typeface="Verdana"/>
                <a:cs typeface="Verdana"/>
              </a:rPr>
              <a:t>o</a:t>
            </a:r>
            <a:r>
              <a:rPr dirty="0" sz="300" spc="35">
                <a:latin typeface="Verdana"/>
                <a:cs typeface="Verdana"/>
              </a:rPr>
              <a:t>n</a:t>
            </a:r>
            <a:r>
              <a:rPr dirty="0" sz="300" spc="-20">
                <a:latin typeface="Verdana"/>
                <a:cs typeface="Verdana"/>
              </a:rPr>
              <a:t> </a:t>
            </a:r>
            <a:r>
              <a:rPr dirty="0" sz="300" spc="60">
                <a:latin typeface="Verdana"/>
                <a:cs typeface="Verdana"/>
              </a:rPr>
              <a:t>m</a:t>
            </a:r>
            <a:r>
              <a:rPr dirty="0" sz="300" spc="20">
                <a:latin typeface="Verdana"/>
                <a:cs typeface="Verdana"/>
              </a:rPr>
              <a:t>e</a:t>
            </a:r>
            <a:r>
              <a:rPr dirty="0" sz="300" spc="10">
                <a:latin typeface="Verdana"/>
                <a:cs typeface="Verdana"/>
              </a:rPr>
              <a:t>t</a:t>
            </a:r>
            <a:r>
              <a:rPr dirty="0" sz="300">
                <a:latin typeface="Verdana"/>
                <a:cs typeface="Verdana"/>
              </a:rPr>
              <a:t>r</a:t>
            </a:r>
            <a:r>
              <a:rPr dirty="0" sz="300" spc="-90">
                <a:latin typeface="Verdana"/>
                <a:cs typeface="Verdana"/>
              </a:rPr>
              <a:t>i</a:t>
            </a:r>
            <a:r>
              <a:rPr dirty="0" sz="300">
                <a:latin typeface="Verdana"/>
                <a:cs typeface="Verdana"/>
              </a:rPr>
              <a:t>i</a:t>
            </a:r>
            <a:r>
              <a:rPr dirty="0" sz="300" spc="25">
                <a:latin typeface="Verdana"/>
                <a:cs typeface="Verdana"/>
              </a:rPr>
              <a:t>c</a:t>
            </a:r>
            <a:r>
              <a:rPr dirty="0" sz="300" spc="5">
                <a:latin typeface="Verdana"/>
                <a:cs typeface="Verdana"/>
              </a:rPr>
              <a:t>s</a:t>
            </a:r>
            <a:r>
              <a:rPr dirty="0" sz="300" spc="-20"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n 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models..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4640" y="172444"/>
            <a:ext cx="916940" cy="1206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185"/>
              <a:t>M</a:t>
            </a:r>
            <a:r>
              <a:rPr dirty="0" sz="600" spc="5"/>
              <a:t>o</a:t>
            </a:r>
            <a:r>
              <a:rPr dirty="0" sz="600" spc="5"/>
              <a:t>d</a:t>
            </a:r>
            <a:r>
              <a:rPr dirty="0" sz="600"/>
              <a:t>e</a:t>
            </a:r>
            <a:r>
              <a:rPr dirty="0" sz="600" spc="-125"/>
              <a:t>l</a:t>
            </a:r>
            <a:r>
              <a:rPr dirty="0" sz="600" spc="-185"/>
              <a:t> </a:t>
            </a:r>
            <a:r>
              <a:rPr dirty="0" sz="600" spc="50"/>
              <a:t>B</a:t>
            </a:r>
            <a:r>
              <a:rPr dirty="0" sz="600" spc="45"/>
              <a:t>u</a:t>
            </a:r>
            <a:r>
              <a:rPr dirty="0" sz="600" spc="-125"/>
              <a:t>i</a:t>
            </a:r>
            <a:r>
              <a:rPr dirty="0" sz="600" spc="-50"/>
              <a:t>ld</a:t>
            </a:r>
            <a:r>
              <a:rPr dirty="0" sz="600" spc="-125"/>
              <a:t>i</a:t>
            </a:r>
            <a:r>
              <a:rPr dirty="0" sz="600" spc="35"/>
              <a:t>n</a:t>
            </a:r>
            <a:r>
              <a:rPr dirty="0" sz="600" spc="-5"/>
              <a:t>g</a:t>
            </a:r>
            <a:r>
              <a:rPr dirty="0" sz="600" spc="-185"/>
              <a:t> </a:t>
            </a:r>
            <a:r>
              <a:rPr dirty="0" sz="600" spc="45"/>
              <a:t>T</a:t>
            </a:r>
            <a:r>
              <a:rPr dirty="0" sz="600" spc="-25"/>
              <a:t>e</a:t>
            </a:r>
            <a:r>
              <a:rPr dirty="0" sz="600" spc="-35"/>
              <a:t>c</a:t>
            </a:r>
            <a:r>
              <a:rPr dirty="0" sz="600" spc="40"/>
              <a:t>h</a:t>
            </a:r>
            <a:r>
              <a:rPr dirty="0" sz="600" spc="35"/>
              <a:t>n</a:t>
            </a:r>
            <a:r>
              <a:rPr dirty="0" sz="600" spc="-20"/>
              <a:t>iqu</a:t>
            </a:r>
            <a:r>
              <a:rPr dirty="0" sz="600" spc="-25"/>
              <a:t>e</a:t>
            </a:r>
            <a:r>
              <a:rPr dirty="0" sz="600" spc="-55"/>
              <a:t>s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563" y="682812"/>
            <a:ext cx="635000" cy="566420"/>
          </a:xfrm>
          <a:custGeom>
            <a:avLst/>
            <a:gdLst/>
            <a:ahLst/>
            <a:cxnLst/>
            <a:rect l="l" t="t" r="r" b="b"/>
            <a:pathLst>
              <a:path w="635000" h="566419">
                <a:moveTo>
                  <a:pt x="634668" y="0"/>
                </a:moveTo>
                <a:lnTo>
                  <a:pt x="570968" y="11361"/>
                </a:lnTo>
                <a:lnTo>
                  <a:pt x="526231" y="27809"/>
                </a:lnTo>
                <a:lnTo>
                  <a:pt x="485197" y="49665"/>
                </a:lnTo>
                <a:lnTo>
                  <a:pt x="447402" y="76252"/>
                </a:lnTo>
                <a:lnTo>
                  <a:pt x="412383" y="106896"/>
                </a:lnTo>
                <a:lnTo>
                  <a:pt x="379678" y="140919"/>
                </a:lnTo>
                <a:lnTo>
                  <a:pt x="348824" y="177647"/>
                </a:lnTo>
                <a:lnTo>
                  <a:pt x="319358" y="216403"/>
                </a:lnTo>
                <a:lnTo>
                  <a:pt x="290817" y="256512"/>
                </a:lnTo>
                <a:lnTo>
                  <a:pt x="262739" y="297297"/>
                </a:lnTo>
                <a:lnTo>
                  <a:pt x="234665" y="338079"/>
                </a:lnTo>
                <a:lnTo>
                  <a:pt x="206127" y="378186"/>
                </a:lnTo>
                <a:lnTo>
                  <a:pt x="176664" y="416941"/>
                </a:lnTo>
                <a:lnTo>
                  <a:pt x="145811" y="453669"/>
                </a:lnTo>
                <a:lnTo>
                  <a:pt x="113108" y="487693"/>
                </a:lnTo>
                <a:lnTo>
                  <a:pt x="78090" y="518338"/>
                </a:lnTo>
                <a:lnTo>
                  <a:pt x="40295" y="544927"/>
                </a:lnTo>
                <a:lnTo>
                  <a:pt x="0" y="56639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5238" y="184041"/>
            <a:ext cx="916940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100">
                <a:solidFill>
                  <a:srgbClr val="322C2C"/>
                </a:solidFill>
                <a:latin typeface="SimSun"/>
                <a:cs typeface="SimSun"/>
              </a:rPr>
              <a:t>M</a:t>
            </a:r>
            <a:r>
              <a:rPr dirty="0" sz="600" spc="95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dirty="0" sz="600" spc="30">
                <a:solidFill>
                  <a:srgbClr val="322C2C"/>
                </a:solidFill>
                <a:latin typeface="SimSun"/>
                <a:cs typeface="SimSun"/>
              </a:rPr>
              <a:t>d</a:t>
            </a:r>
            <a:r>
              <a:rPr dirty="0" sz="600" spc="-75">
                <a:solidFill>
                  <a:srgbClr val="322C2C"/>
                </a:solidFill>
                <a:latin typeface="SimSun"/>
                <a:cs typeface="SimSun"/>
              </a:rPr>
              <a:t>e</a:t>
            </a:r>
            <a:r>
              <a:rPr dirty="0" sz="600" spc="-70">
                <a:solidFill>
                  <a:srgbClr val="322C2C"/>
                </a:solidFill>
                <a:latin typeface="SimSun"/>
                <a:cs typeface="SimSun"/>
              </a:rPr>
              <a:t>l</a:t>
            </a:r>
            <a:r>
              <a:rPr dirty="0" sz="600" spc="-185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dirty="0" sz="600" spc="55">
                <a:solidFill>
                  <a:srgbClr val="322C2C"/>
                </a:solidFill>
                <a:latin typeface="SimSun"/>
                <a:cs typeface="SimSun"/>
              </a:rPr>
              <a:t>B</a:t>
            </a:r>
            <a:r>
              <a:rPr dirty="0" sz="600" spc="40">
                <a:solidFill>
                  <a:srgbClr val="322C2C"/>
                </a:solidFill>
                <a:latin typeface="SimSun"/>
                <a:cs typeface="SimSun"/>
              </a:rPr>
              <a:t>u</a:t>
            </a:r>
            <a:r>
              <a:rPr dirty="0" sz="600" spc="-130">
                <a:solidFill>
                  <a:srgbClr val="322C2C"/>
                </a:solidFill>
                <a:latin typeface="SimSun"/>
                <a:cs typeface="SimSun"/>
              </a:rPr>
              <a:t>i</a:t>
            </a:r>
            <a:r>
              <a:rPr dirty="0" sz="600" spc="-125">
                <a:solidFill>
                  <a:srgbClr val="322C2C"/>
                </a:solidFill>
                <a:latin typeface="SimSun"/>
                <a:cs typeface="SimSun"/>
              </a:rPr>
              <a:t>l</a:t>
            </a:r>
            <a:r>
              <a:rPr dirty="0" sz="600" spc="30">
                <a:solidFill>
                  <a:srgbClr val="322C2C"/>
                </a:solidFill>
                <a:latin typeface="SimSun"/>
                <a:cs typeface="SimSun"/>
              </a:rPr>
              <a:t>d</a:t>
            </a:r>
            <a:r>
              <a:rPr dirty="0" sz="600" spc="-125">
                <a:solidFill>
                  <a:srgbClr val="322C2C"/>
                </a:solidFill>
                <a:latin typeface="SimSun"/>
                <a:cs typeface="SimSun"/>
              </a:rPr>
              <a:t>i</a:t>
            </a:r>
            <a:r>
              <a:rPr dirty="0" sz="600" spc="35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dirty="0" sz="600" spc="-5">
                <a:solidFill>
                  <a:srgbClr val="322C2C"/>
                </a:solidFill>
                <a:latin typeface="SimSun"/>
                <a:cs typeface="SimSun"/>
              </a:rPr>
              <a:t>g</a:t>
            </a:r>
            <a:r>
              <a:rPr dirty="0" sz="600" spc="-185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dirty="0" sz="600" spc="40">
                <a:solidFill>
                  <a:srgbClr val="322C2C"/>
                </a:solidFill>
                <a:latin typeface="SimSun"/>
                <a:cs typeface="SimSun"/>
              </a:rPr>
              <a:t>T</a:t>
            </a:r>
            <a:r>
              <a:rPr dirty="0" sz="600" spc="-30">
                <a:solidFill>
                  <a:srgbClr val="322C2C"/>
                </a:solidFill>
                <a:latin typeface="SimSun"/>
                <a:cs typeface="SimSun"/>
              </a:rPr>
              <a:t>e</a:t>
            </a:r>
            <a:r>
              <a:rPr dirty="0" sz="600" spc="-35">
                <a:solidFill>
                  <a:srgbClr val="322C2C"/>
                </a:solidFill>
                <a:latin typeface="SimSun"/>
                <a:cs typeface="SimSun"/>
              </a:rPr>
              <a:t>c</a:t>
            </a:r>
            <a:r>
              <a:rPr dirty="0" sz="600" spc="40">
                <a:solidFill>
                  <a:srgbClr val="322C2C"/>
                </a:solidFill>
                <a:latin typeface="SimSun"/>
                <a:cs typeface="SimSun"/>
              </a:rPr>
              <a:t>h</a:t>
            </a:r>
            <a:r>
              <a:rPr dirty="0" sz="600" spc="35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dirty="0" sz="600" spc="-20">
                <a:solidFill>
                  <a:srgbClr val="322C2C"/>
                </a:solidFill>
                <a:latin typeface="SimSun"/>
                <a:cs typeface="SimSun"/>
              </a:rPr>
              <a:t>iqu</a:t>
            </a:r>
            <a:r>
              <a:rPr dirty="0" sz="600" spc="-40">
                <a:solidFill>
                  <a:srgbClr val="322C2C"/>
                </a:solidFill>
                <a:latin typeface="SimSun"/>
                <a:cs typeface="SimSun"/>
              </a:rPr>
              <a:t>es</a:t>
            </a:r>
            <a:endParaRPr sz="6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53" y="365873"/>
            <a:ext cx="1626037" cy="6441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563" y="682812"/>
            <a:ext cx="635000" cy="566420"/>
          </a:xfrm>
          <a:custGeom>
            <a:avLst/>
            <a:gdLst/>
            <a:ahLst/>
            <a:cxnLst/>
            <a:rect l="l" t="t" r="r" b="b"/>
            <a:pathLst>
              <a:path w="635000" h="566419">
                <a:moveTo>
                  <a:pt x="634668" y="0"/>
                </a:moveTo>
                <a:lnTo>
                  <a:pt x="570968" y="11361"/>
                </a:lnTo>
                <a:lnTo>
                  <a:pt x="526231" y="27809"/>
                </a:lnTo>
                <a:lnTo>
                  <a:pt x="485197" y="49665"/>
                </a:lnTo>
                <a:lnTo>
                  <a:pt x="447402" y="76252"/>
                </a:lnTo>
                <a:lnTo>
                  <a:pt x="412383" y="106896"/>
                </a:lnTo>
                <a:lnTo>
                  <a:pt x="379678" y="140919"/>
                </a:lnTo>
                <a:lnTo>
                  <a:pt x="348824" y="177647"/>
                </a:lnTo>
                <a:lnTo>
                  <a:pt x="319358" y="216403"/>
                </a:lnTo>
                <a:lnTo>
                  <a:pt x="290817" y="256512"/>
                </a:lnTo>
                <a:lnTo>
                  <a:pt x="262739" y="297297"/>
                </a:lnTo>
                <a:lnTo>
                  <a:pt x="234665" y="338079"/>
                </a:lnTo>
                <a:lnTo>
                  <a:pt x="206127" y="378186"/>
                </a:lnTo>
                <a:lnTo>
                  <a:pt x="176664" y="416941"/>
                </a:lnTo>
                <a:lnTo>
                  <a:pt x="145811" y="453669"/>
                </a:lnTo>
                <a:lnTo>
                  <a:pt x="113108" y="487693"/>
                </a:lnTo>
                <a:lnTo>
                  <a:pt x="78090" y="518338"/>
                </a:lnTo>
                <a:lnTo>
                  <a:pt x="40295" y="544927"/>
                </a:lnTo>
                <a:lnTo>
                  <a:pt x="0" y="56639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238" y="184041"/>
            <a:ext cx="916940" cy="1206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100"/>
              <a:t>M</a:t>
            </a:r>
            <a:r>
              <a:rPr dirty="0" sz="600" spc="95"/>
              <a:t>o</a:t>
            </a:r>
            <a:r>
              <a:rPr dirty="0" sz="600" spc="30"/>
              <a:t>d</a:t>
            </a:r>
            <a:r>
              <a:rPr dirty="0" sz="600" spc="-75"/>
              <a:t>e</a:t>
            </a:r>
            <a:r>
              <a:rPr dirty="0" sz="600" spc="-70"/>
              <a:t>l</a:t>
            </a:r>
            <a:r>
              <a:rPr dirty="0" sz="600" spc="-185"/>
              <a:t> </a:t>
            </a:r>
            <a:r>
              <a:rPr dirty="0" sz="600" spc="55"/>
              <a:t>B</a:t>
            </a:r>
            <a:r>
              <a:rPr dirty="0" sz="600" spc="40"/>
              <a:t>u</a:t>
            </a:r>
            <a:r>
              <a:rPr dirty="0" sz="600" spc="-130"/>
              <a:t>i</a:t>
            </a:r>
            <a:r>
              <a:rPr dirty="0" sz="600" spc="-125"/>
              <a:t>l</a:t>
            </a:r>
            <a:r>
              <a:rPr dirty="0" sz="600" spc="30"/>
              <a:t>d</a:t>
            </a:r>
            <a:r>
              <a:rPr dirty="0" sz="600" spc="-125"/>
              <a:t>i</a:t>
            </a:r>
            <a:r>
              <a:rPr dirty="0" sz="600" spc="35"/>
              <a:t>n</a:t>
            </a:r>
            <a:r>
              <a:rPr dirty="0" sz="600" spc="-5"/>
              <a:t>g</a:t>
            </a:r>
            <a:r>
              <a:rPr dirty="0" sz="600" spc="-185"/>
              <a:t> </a:t>
            </a:r>
            <a:r>
              <a:rPr dirty="0" sz="600" spc="40"/>
              <a:t>T</a:t>
            </a:r>
            <a:r>
              <a:rPr dirty="0" sz="600" spc="-30"/>
              <a:t>e</a:t>
            </a:r>
            <a:r>
              <a:rPr dirty="0" sz="600" spc="-35"/>
              <a:t>c</a:t>
            </a:r>
            <a:r>
              <a:rPr dirty="0" sz="600" spc="40"/>
              <a:t>h</a:t>
            </a:r>
            <a:r>
              <a:rPr dirty="0" sz="600" spc="35"/>
              <a:t>n</a:t>
            </a:r>
            <a:r>
              <a:rPr dirty="0" sz="600" spc="-20"/>
              <a:t>iqu</a:t>
            </a:r>
            <a:r>
              <a:rPr dirty="0" sz="600" spc="-40"/>
              <a:t>es</a:t>
            </a:r>
            <a:endParaRPr sz="600"/>
          </a:p>
        </p:txBody>
      </p:sp>
      <p:sp>
        <p:nvSpPr>
          <p:cNvPr id="6" name="object 6"/>
          <p:cNvSpPr txBox="1"/>
          <p:nvPr/>
        </p:nvSpPr>
        <p:spPr>
          <a:xfrm>
            <a:off x="166358" y="318153"/>
            <a:ext cx="1593850" cy="744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7000"/>
              </a:lnSpc>
              <a:spcBef>
                <a:spcPts val="90"/>
              </a:spcBef>
            </a:pPr>
            <a:r>
              <a:rPr dirty="0" sz="550" spc="20">
                <a:latin typeface="Calibri"/>
                <a:cs typeface="Calibri"/>
              </a:rPr>
              <a:t>There</a:t>
            </a:r>
            <a:r>
              <a:rPr dirty="0" sz="550" spc="25">
                <a:latin typeface="Calibri"/>
                <a:cs typeface="Calibri"/>
              </a:rPr>
              <a:t> </a:t>
            </a:r>
            <a:r>
              <a:rPr dirty="0" sz="550" spc="10">
                <a:latin typeface="Calibri"/>
                <a:cs typeface="Calibri"/>
              </a:rPr>
              <a:t>are</a:t>
            </a:r>
            <a:r>
              <a:rPr dirty="0" sz="550" spc="15">
                <a:latin typeface="Calibri"/>
                <a:cs typeface="Calibri"/>
              </a:rPr>
              <a:t> four</a:t>
            </a:r>
            <a:r>
              <a:rPr dirty="0" sz="550" spc="155">
                <a:latin typeface="Calibri"/>
                <a:cs typeface="Calibri"/>
              </a:rPr>
              <a:t> </a:t>
            </a:r>
            <a:r>
              <a:rPr dirty="0" sz="550" spc="15">
                <a:latin typeface="Calibri"/>
                <a:cs typeface="Calibri"/>
              </a:rPr>
              <a:t>major</a:t>
            </a:r>
            <a:r>
              <a:rPr dirty="0" sz="550" spc="155">
                <a:latin typeface="Calibri"/>
                <a:cs typeface="Calibri"/>
              </a:rPr>
              <a:t> </a:t>
            </a:r>
            <a:r>
              <a:rPr dirty="0" sz="550" spc="15">
                <a:latin typeface="Calibri"/>
                <a:cs typeface="Calibri"/>
              </a:rPr>
              <a:t>statistical</a:t>
            </a:r>
            <a:r>
              <a:rPr dirty="0" sz="550" spc="155">
                <a:latin typeface="Calibri"/>
                <a:cs typeface="Calibri"/>
              </a:rPr>
              <a:t> </a:t>
            </a:r>
            <a:r>
              <a:rPr dirty="0" sz="550" spc="15">
                <a:latin typeface="Calibri"/>
                <a:cs typeface="Calibri"/>
              </a:rPr>
              <a:t>assumptions </a:t>
            </a:r>
            <a:r>
              <a:rPr dirty="0" sz="550" spc="20">
                <a:latin typeface="Calibri"/>
                <a:cs typeface="Calibri"/>
              </a:rPr>
              <a:t> </a:t>
            </a:r>
            <a:r>
              <a:rPr dirty="0" sz="550" spc="15">
                <a:latin typeface="Calibri"/>
                <a:cs typeface="Calibri"/>
              </a:rPr>
              <a:t>involved </a:t>
            </a:r>
            <a:r>
              <a:rPr dirty="0" sz="550" spc="35">
                <a:latin typeface="Calibri"/>
                <a:cs typeface="Calibri"/>
              </a:rPr>
              <a:t>in </a:t>
            </a:r>
            <a:r>
              <a:rPr dirty="0" sz="550" spc="10">
                <a:latin typeface="Calibri"/>
                <a:cs typeface="Calibri"/>
              </a:rPr>
              <a:t>the </a:t>
            </a:r>
            <a:r>
              <a:rPr dirty="0" sz="550" spc="15">
                <a:latin typeface="Calibri"/>
                <a:cs typeface="Calibri"/>
              </a:rPr>
              <a:t>speciﬁcation </a:t>
            </a:r>
            <a:r>
              <a:rPr dirty="0" sz="550">
                <a:latin typeface="Calibri"/>
                <a:cs typeface="Calibri"/>
              </a:rPr>
              <a:t>of </a:t>
            </a:r>
            <a:r>
              <a:rPr dirty="0" sz="550" spc="15">
                <a:latin typeface="Calibri"/>
                <a:cs typeface="Calibri"/>
              </a:rPr>
              <a:t>model </a:t>
            </a:r>
            <a:r>
              <a:rPr dirty="0" sz="550">
                <a:latin typeface="Calibri"/>
                <a:cs typeface="Calibri"/>
              </a:rPr>
              <a:t>(1) </a:t>
            </a:r>
            <a:r>
              <a:rPr dirty="0" sz="550" spc="15">
                <a:latin typeface="Calibri"/>
                <a:cs typeface="Calibri"/>
              </a:rPr>
              <a:t>or </a:t>
            </a:r>
            <a:r>
              <a:rPr dirty="0" sz="550">
                <a:latin typeface="Calibri"/>
                <a:cs typeface="Calibri"/>
              </a:rPr>
              <a:t>(2), </a:t>
            </a:r>
            <a:r>
              <a:rPr dirty="0" sz="550" spc="20">
                <a:latin typeface="Calibri"/>
                <a:cs typeface="Calibri"/>
              </a:rPr>
              <a:t>and </a:t>
            </a:r>
            <a:r>
              <a:rPr dirty="0" sz="550" spc="-110">
                <a:latin typeface="Calibri"/>
                <a:cs typeface="Calibri"/>
              </a:rPr>
              <a:t> </a:t>
            </a:r>
            <a:r>
              <a:rPr dirty="0" sz="550" spc="10">
                <a:latin typeface="Calibri"/>
                <a:cs typeface="Calibri"/>
              </a:rPr>
              <a:t>they</a:t>
            </a:r>
            <a:r>
              <a:rPr dirty="0" sz="550" spc="-20">
                <a:latin typeface="Calibri"/>
                <a:cs typeface="Calibri"/>
              </a:rPr>
              <a:t> </a:t>
            </a:r>
            <a:r>
              <a:rPr dirty="0" sz="550" spc="10">
                <a:latin typeface="Calibri"/>
                <a:cs typeface="Calibri"/>
              </a:rPr>
              <a:t>are</a:t>
            </a:r>
            <a:endParaRPr sz="550">
              <a:latin typeface="Calibri"/>
              <a:cs typeface="Calibri"/>
            </a:endParaRPr>
          </a:p>
          <a:p>
            <a:pPr marL="102870" indent="-6350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103505" algn="l"/>
              </a:tabLst>
            </a:pPr>
            <a:r>
              <a:rPr dirty="0" sz="550" spc="20">
                <a:latin typeface="Calibri"/>
                <a:cs typeface="Calibri"/>
              </a:rPr>
              <a:t>(Linearity)</a:t>
            </a:r>
            <a:r>
              <a:rPr dirty="0" sz="550" spc="-10">
                <a:latin typeface="Calibri"/>
                <a:cs typeface="Calibri"/>
              </a:rPr>
              <a:t> </a:t>
            </a:r>
            <a:r>
              <a:rPr dirty="0" sz="550" spc="20">
                <a:latin typeface="Lucida Sans Unicode"/>
                <a:cs typeface="Lucida Sans Unicode"/>
              </a:rPr>
              <a:t>μ</a:t>
            </a:r>
            <a:r>
              <a:rPr dirty="0" sz="550" spc="-60">
                <a:latin typeface="Lucida Sans Unicode"/>
                <a:cs typeface="Lucida Sans Unicode"/>
              </a:rPr>
              <a:t> </a:t>
            </a:r>
            <a:r>
              <a:rPr dirty="0" sz="550" spc="-100">
                <a:latin typeface="Lucida Sans Unicode"/>
                <a:cs typeface="Lucida Sans Unicode"/>
              </a:rPr>
              <a:t>≡</a:t>
            </a:r>
            <a:r>
              <a:rPr dirty="0" sz="550" spc="-65">
                <a:latin typeface="Lucida Sans Unicode"/>
                <a:cs typeface="Lucida Sans Unicode"/>
              </a:rPr>
              <a:t> </a:t>
            </a:r>
            <a:r>
              <a:rPr dirty="0" sz="550" spc="5">
                <a:latin typeface="Calibri"/>
                <a:cs typeface="Calibri"/>
              </a:rPr>
              <a:t>[E(yi|xi)]n×1</a:t>
            </a:r>
            <a:r>
              <a:rPr dirty="0" sz="550" spc="-10">
                <a:latin typeface="Calibri"/>
                <a:cs typeface="Calibri"/>
              </a:rPr>
              <a:t> </a:t>
            </a:r>
            <a:r>
              <a:rPr dirty="0" sz="550" spc="-5">
                <a:latin typeface="Calibri"/>
                <a:cs typeface="Calibri"/>
              </a:rPr>
              <a:t>=</a:t>
            </a:r>
            <a:r>
              <a:rPr dirty="0" sz="550" spc="-10">
                <a:latin typeface="Calibri"/>
                <a:cs typeface="Calibri"/>
              </a:rPr>
              <a:t> </a:t>
            </a:r>
            <a:r>
              <a:rPr dirty="0" sz="550" spc="15">
                <a:latin typeface="Calibri"/>
                <a:cs typeface="Calibri"/>
              </a:rPr>
              <a:t>X</a:t>
            </a:r>
            <a:r>
              <a:rPr dirty="0" sz="550" spc="15">
                <a:latin typeface="Lucida Sans Unicode"/>
                <a:cs typeface="Lucida Sans Unicode"/>
              </a:rPr>
              <a:t>β</a:t>
            </a:r>
            <a:r>
              <a:rPr dirty="0" sz="550" spc="15">
                <a:latin typeface="Calibri"/>
                <a:cs typeface="Calibri"/>
              </a:rPr>
              <a:t>;</a:t>
            </a:r>
            <a:endParaRPr sz="550">
              <a:latin typeface="Calibri"/>
              <a:cs typeface="Calibri"/>
            </a:endParaRPr>
          </a:p>
          <a:p>
            <a:pPr marL="102870" marR="5080" indent="-66675">
              <a:lnSpc>
                <a:spcPts val="720"/>
              </a:lnSpc>
              <a:spcBef>
                <a:spcPts val="10"/>
              </a:spcBef>
              <a:buAutoNum type="arabicPeriod"/>
              <a:tabLst>
                <a:tab pos="103505" algn="l"/>
              </a:tabLst>
            </a:pPr>
            <a:r>
              <a:rPr dirty="0" sz="550" spc="15">
                <a:latin typeface="Calibri"/>
                <a:cs typeface="Calibri"/>
              </a:rPr>
              <a:t>(Independence)</a:t>
            </a:r>
            <a:r>
              <a:rPr dirty="0" sz="550" spc="20">
                <a:latin typeface="Calibri"/>
                <a:cs typeface="Calibri"/>
              </a:rPr>
              <a:t> </a:t>
            </a:r>
            <a:r>
              <a:rPr dirty="0" sz="550">
                <a:latin typeface="Lucida Sans Unicode"/>
                <a:cs typeface="Lucida Sans Unicode"/>
              </a:rPr>
              <a:t>ε</a:t>
            </a:r>
            <a:r>
              <a:rPr dirty="0" sz="550">
                <a:latin typeface="Calibri"/>
                <a:cs typeface="Calibri"/>
              </a:rPr>
              <a:t>i’s</a:t>
            </a:r>
            <a:r>
              <a:rPr dirty="0" sz="550" spc="5">
                <a:latin typeface="Calibri"/>
                <a:cs typeface="Calibri"/>
              </a:rPr>
              <a:t> </a:t>
            </a:r>
            <a:r>
              <a:rPr dirty="0" sz="550" spc="10">
                <a:latin typeface="Calibri"/>
                <a:cs typeface="Calibri"/>
              </a:rPr>
              <a:t>are</a:t>
            </a:r>
            <a:r>
              <a:rPr dirty="0" sz="550" spc="15">
                <a:latin typeface="Calibri"/>
                <a:cs typeface="Calibri"/>
              </a:rPr>
              <a:t> independent</a:t>
            </a:r>
            <a:r>
              <a:rPr dirty="0" sz="550" spc="20">
                <a:latin typeface="Calibri"/>
                <a:cs typeface="Calibri"/>
              </a:rPr>
              <a:t> </a:t>
            </a:r>
            <a:r>
              <a:rPr dirty="0" sz="550">
                <a:latin typeface="Calibri"/>
                <a:cs typeface="Calibri"/>
              </a:rPr>
              <a:t>of</a:t>
            </a:r>
            <a:r>
              <a:rPr dirty="0" sz="550" spc="5">
                <a:latin typeface="Calibri"/>
                <a:cs typeface="Calibri"/>
              </a:rPr>
              <a:t> </a:t>
            </a:r>
            <a:r>
              <a:rPr dirty="0" sz="550" spc="10">
                <a:latin typeface="Calibri"/>
                <a:cs typeface="Calibri"/>
              </a:rPr>
              <a:t>each </a:t>
            </a:r>
            <a:r>
              <a:rPr dirty="0" sz="550" spc="-110">
                <a:latin typeface="Calibri"/>
                <a:cs typeface="Calibri"/>
              </a:rPr>
              <a:t> </a:t>
            </a:r>
            <a:r>
              <a:rPr dirty="0" sz="550">
                <a:latin typeface="Calibri"/>
                <a:cs typeface="Calibri"/>
              </a:rPr>
              <a:t>other;</a:t>
            </a:r>
            <a:endParaRPr sz="550">
              <a:latin typeface="Calibri"/>
              <a:cs typeface="Calibri"/>
            </a:endParaRPr>
          </a:p>
          <a:p>
            <a:pPr marL="102870" indent="-66675">
              <a:lnSpc>
                <a:spcPts val="660"/>
              </a:lnSpc>
              <a:buAutoNum type="arabicPeriod"/>
              <a:tabLst>
                <a:tab pos="103505" algn="l"/>
              </a:tabLst>
            </a:pPr>
            <a:r>
              <a:rPr dirty="0" sz="550" spc="15">
                <a:latin typeface="Calibri"/>
                <a:cs typeface="Calibri"/>
              </a:rPr>
              <a:t>(Homoscedasticity)</a:t>
            </a:r>
            <a:r>
              <a:rPr dirty="0" sz="550" spc="-10">
                <a:latin typeface="Calibri"/>
                <a:cs typeface="Calibri"/>
              </a:rPr>
              <a:t> </a:t>
            </a:r>
            <a:r>
              <a:rPr dirty="0" sz="550">
                <a:latin typeface="Lucida Sans Unicode"/>
                <a:cs typeface="Lucida Sans Unicode"/>
              </a:rPr>
              <a:t>ε</a:t>
            </a:r>
            <a:r>
              <a:rPr dirty="0" sz="550">
                <a:latin typeface="Calibri"/>
                <a:cs typeface="Calibri"/>
              </a:rPr>
              <a:t>i’s</a:t>
            </a:r>
            <a:r>
              <a:rPr dirty="0" sz="550" spc="-15">
                <a:latin typeface="Calibri"/>
                <a:cs typeface="Calibri"/>
              </a:rPr>
              <a:t> </a:t>
            </a:r>
            <a:r>
              <a:rPr dirty="0" sz="550" spc="10">
                <a:latin typeface="Calibri"/>
                <a:cs typeface="Calibri"/>
              </a:rPr>
              <a:t>have</a:t>
            </a:r>
            <a:r>
              <a:rPr dirty="0" sz="550" spc="-15">
                <a:latin typeface="Calibri"/>
                <a:cs typeface="Calibri"/>
              </a:rPr>
              <a:t> </a:t>
            </a:r>
            <a:r>
              <a:rPr dirty="0" sz="550" spc="15">
                <a:latin typeface="Calibri"/>
                <a:cs typeface="Calibri"/>
              </a:rPr>
              <a:t>equal</a:t>
            </a:r>
            <a:r>
              <a:rPr dirty="0" sz="550" spc="-10">
                <a:latin typeface="Calibri"/>
                <a:cs typeface="Calibri"/>
              </a:rPr>
              <a:t> </a:t>
            </a:r>
            <a:r>
              <a:rPr dirty="0" sz="550" spc="15">
                <a:latin typeface="Calibri"/>
                <a:cs typeface="Calibri"/>
              </a:rPr>
              <a:t>variance</a:t>
            </a:r>
            <a:r>
              <a:rPr dirty="0" sz="550" spc="-10">
                <a:latin typeface="Calibri"/>
                <a:cs typeface="Calibri"/>
              </a:rPr>
              <a:t> </a:t>
            </a:r>
            <a:r>
              <a:rPr dirty="0" sz="550" spc="-25">
                <a:latin typeface="Lucida Sans Unicode"/>
                <a:cs typeface="Lucida Sans Unicode"/>
              </a:rPr>
              <a:t>σ</a:t>
            </a:r>
            <a:r>
              <a:rPr dirty="0" sz="550" spc="-25">
                <a:latin typeface="Calibri"/>
                <a:cs typeface="Calibri"/>
              </a:rPr>
              <a:t>2;</a:t>
            </a:r>
            <a:endParaRPr sz="550">
              <a:latin typeface="Calibri"/>
              <a:cs typeface="Calibri"/>
            </a:endParaRPr>
          </a:p>
          <a:p>
            <a:pPr marL="102870" indent="-66040">
              <a:lnSpc>
                <a:spcPct val="100000"/>
              </a:lnSpc>
              <a:spcBef>
                <a:spcPts val="55"/>
              </a:spcBef>
              <a:buAutoNum type="arabicPeriod"/>
              <a:tabLst>
                <a:tab pos="103505" algn="l"/>
              </a:tabLst>
            </a:pPr>
            <a:r>
              <a:rPr dirty="0" sz="550" spc="20">
                <a:latin typeface="Calibri"/>
                <a:cs typeface="Calibri"/>
              </a:rPr>
              <a:t>(Normality)</a:t>
            </a:r>
            <a:r>
              <a:rPr dirty="0" sz="550" spc="-25">
                <a:latin typeface="Calibri"/>
                <a:cs typeface="Calibri"/>
              </a:rPr>
              <a:t> </a:t>
            </a:r>
            <a:r>
              <a:rPr dirty="0" sz="550">
                <a:latin typeface="Lucida Sans Unicode"/>
                <a:cs typeface="Lucida Sans Unicode"/>
              </a:rPr>
              <a:t>ε</a:t>
            </a:r>
            <a:r>
              <a:rPr dirty="0" sz="550">
                <a:latin typeface="Calibri"/>
                <a:cs typeface="Calibri"/>
              </a:rPr>
              <a:t>i’s</a:t>
            </a:r>
            <a:r>
              <a:rPr dirty="0" sz="550" spc="-25">
                <a:latin typeface="Calibri"/>
                <a:cs typeface="Calibri"/>
              </a:rPr>
              <a:t> </a:t>
            </a:r>
            <a:r>
              <a:rPr dirty="0" sz="550" spc="10">
                <a:latin typeface="Calibri"/>
                <a:cs typeface="Calibri"/>
              </a:rPr>
              <a:t>are</a:t>
            </a:r>
            <a:r>
              <a:rPr dirty="0" sz="550" spc="-25">
                <a:latin typeface="Calibri"/>
                <a:cs typeface="Calibri"/>
              </a:rPr>
              <a:t> </a:t>
            </a:r>
            <a:r>
              <a:rPr dirty="0" sz="550" spc="25">
                <a:latin typeface="Calibri"/>
                <a:cs typeface="Calibri"/>
              </a:rPr>
              <a:t>normally</a:t>
            </a:r>
            <a:r>
              <a:rPr dirty="0" sz="550" spc="-25">
                <a:latin typeface="Calibri"/>
                <a:cs typeface="Calibri"/>
              </a:rPr>
              <a:t> </a:t>
            </a:r>
            <a:r>
              <a:rPr dirty="0" sz="550" spc="15">
                <a:latin typeface="Calibri"/>
                <a:cs typeface="Calibri"/>
              </a:rPr>
              <a:t>distributed.</a:t>
            </a:r>
            <a:endParaRPr sz="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3" y="474"/>
            <a:ext cx="2225040" cy="1250315"/>
            <a:chOff x="1373" y="474"/>
            <a:chExt cx="2225040" cy="1250315"/>
          </a:xfrm>
        </p:grpSpPr>
        <p:sp>
          <p:nvSpPr>
            <p:cNvPr id="3" name="object 3"/>
            <p:cNvSpPr/>
            <p:nvPr/>
          </p:nvSpPr>
          <p:spPr>
            <a:xfrm>
              <a:off x="2893" y="588511"/>
              <a:ext cx="628650" cy="661035"/>
            </a:xfrm>
            <a:custGeom>
              <a:avLst/>
              <a:gdLst/>
              <a:ahLst/>
              <a:cxnLst/>
              <a:rect l="l" t="t" r="r" b="b"/>
              <a:pathLst>
                <a:path w="628650" h="661035">
                  <a:moveTo>
                    <a:pt x="0" y="0"/>
                  </a:moveTo>
                  <a:lnTo>
                    <a:pt x="44390" y="11429"/>
                  </a:lnTo>
                  <a:lnTo>
                    <a:pt x="86034" y="30030"/>
                  </a:lnTo>
                  <a:lnTo>
                    <a:pt x="124230" y="54745"/>
                  </a:lnTo>
                  <a:lnTo>
                    <a:pt x="159411" y="84812"/>
                  </a:lnTo>
                  <a:lnTo>
                    <a:pt x="192007" y="119464"/>
                  </a:lnTo>
                  <a:lnTo>
                    <a:pt x="222449" y="157939"/>
                  </a:lnTo>
                  <a:lnTo>
                    <a:pt x="251168" y="199472"/>
                  </a:lnTo>
                  <a:lnTo>
                    <a:pt x="278594" y="243297"/>
                  </a:lnTo>
                  <a:lnTo>
                    <a:pt x="305159" y="288651"/>
                  </a:lnTo>
                  <a:lnTo>
                    <a:pt x="331293" y="334770"/>
                  </a:lnTo>
                  <a:lnTo>
                    <a:pt x="357428" y="380889"/>
                  </a:lnTo>
                  <a:lnTo>
                    <a:pt x="383995" y="426243"/>
                  </a:lnTo>
                  <a:lnTo>
                    <a:pt x="411422" y="470069"/>
                  </a:lnTo>
                  <a:lnTo>
                    <a:pt x="440142" y="511601"/>
                  </a:lnTo>
                  <a:lnTo>
                    <a:pt x="470585" y="550076"/>
                  </a:lnTo>
                  <a:lnTo>
                    <a:pt x="503181" y="584728"/>
                  </a:lnTo>
                  <a:lnTo>
                    <a:pt x="538363" y="614794"/>
                  </a:lnTo>
                  <a:lnTo>
                    <a:pt x="576560" y="639510"/>
                  </a:lnTo>
                  <a:lnTo>
                    <a:pt x="618203" y="658110"/>
                  </a:lnTo>
                  <a:lnTo>
                    <a:pt x="628229" y="660692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0270" y="182146"/>
            <a:ext cx="911225" cy="109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65">
                <a:latin typeface="Georgia"/>
                <a:cs typeface="Georgia"/>
              </a:rPr>
              <a:t>E</a:t>
            </a:r>
            <a:r>
              <a:rPr dirty="0" sz="550" spc="-20">
                <a:latin typeface="Georgia"/>
                <a:cs typeface="Georgia"/>
              </a:rPr>
              <a:t>v</a:t>
            </a:r>
            <a:r>
              <a:rPr dirty="0" sz="550" spc="-30">
                <a:latin typeface="Georgia"/>
                <a:cs typeface="Georgia"/>
              </a:rPr>
              <a:t>a</a:t>
            </a:r>
            <a:r>
              <a:rPr dirty="0" sz="550" spc="-15">
                <a:latin typeface="Georgia"/>
                <a:cs typeface="Georgia"/>
              </a:rPr>
              <a:t>lu</a:t>
            </a:r>
            <a:r>
              <a:rPr dirty="0" sz="550" spc="-20">
                <a:latin typeface="Georgia"/>
                <a:cs typeface="Georgia"/>
              </a:rPr>
              <a:t>a</a:t>
            </a:r>
            <a:r>
              <a:rPr dirty="0" sz="550" spc="-15">
                <a:latin typeface="Georgia"/>
                <a:cs typeface="Georgia"/>
              </a:rPr>
              <a:t>t</a:t>
            </a:r>
            <a:r>
              <a:rPr dirty="0" sz="550" spc="-10">
                <a:latin typeface="Georgia"/>
                <a:cs typeface="Georgia"/>
              </a:rPr>
              <a:t>i</a:t>
            </a:r>
            <a:r>
              <a:rPr dirty="0" sz="550" spc="-30">
                <a:latin typeface="Georgia"/>
                <a:cs typeface="Georgia"/>
              </a:rPr>
              <a:t>n</a:t>
            </a:r>
            <a:r>
              <a:rPr dirty="0" sz="550" spc="-20">
                <a:latin typeface="Georgia"/>
                <a:cs typeface="Georgia"/>
              </a:rPr>
              <a:t>g</a:t>
            </a:r>
            <a:r>
              <a:rPr dirty="0" sz="550" spc="-30">
                <a:latin typeface="Georgia"/>
                <a:cs typeface="Georgia"/>
              </a:rPr>
              <a:t> </a:t>
            </a:r>
            <a:r>
              <a:rPr dirty="0" sz="550" spc="-85">
                <a:latin typeface="Georgia"/>
                <a:cs typeface="Georgia"/>
              </a:rPr>
              <a:t>M</a:t>
            </a:r>
            <a:r>
              <a:rPr dirty="0" sz="550" spc="-25">
                <a:latin typeface="Georgia"/>
                <a:cs typeface="Georgia"/>
              </a:rPr>
              <a:t>o</a:t>
            </a:r>
            <a:r>
              <a:rPr dirty="0" sz="550" spc="-15">
                <a:latin typeface="Georgia"/>
                <a:cs typeface="Georgia"/>
              </a:rPr>
              <a:t>del</a:t>
            </a:r>
            <a:r>
              <a:rPr dirty="0" sz="550" spc="-30">
                <a:latin typeface="Georgia"/>
                <a:cs typeface="Georgia"/>
              </a:rPr>
              <a:t> </a:t>
            </a:r>
            <a:r>
              <a:rPr dirty="0" sz="550" spc="-40">
                <a:latin typeface="Georgia"/>
                <a:cs typeface="Georgia"/>
              </a:rPr>
              <a:t>P</a:t>
            </a:r>
            <a:r>
              <a:rPr dirty="0" sz="550" spc="-15">
                <a:latin typeface="Georgia"/>
                <a:cs typeface="Georgia"/>
              </a:rPr>
              <a:t>e</a:t>
            </a:r>
            <a:r>
              <a:rPr dirty="0" sz="550" spc="-20">
                <a:latin typeface="Georgia"/>
                <a:cs typeface="Georgia"/>
              </a:rPr>
              <a:t>r</a:t>
            </a:r>
            <a:r>
              <a:rPr dirty="0" sz="550" spc="-15">
                <a:latin typeface="Georgia"/>
                <a:cs typeface="Georgia"/>
              </a:rPr>
              <a:t>f</a:t>
            </a:r>
            <a:r>
              <a:rPr dirty="0" sz="550" spc="-25">
                <a:latin typeface="Georgia"/>
                <a:cs typeface="Georgia"/>
              </a:rPr>
              <a:t>o</a:t>
            </a:r>
            <a:r>
              <a:rPr dirty="0" sz="550" spc="-20">
                <a:latin typeface="Georgia"/>
                <a:cs typeface="Georgia"/>
              </a:rPr>
              <a:t>r</a:t>
            </a:r>
            <a:r>
              <a:rPr dirty="0" sz="550" spc="-55">
                <a:latin typeface="Georgia"/>
                <a:cs typeface="Georgia"/>
              </a:rPr>
              <a:t>m</a:t>
            </a:r>
            <a:r>
              <a:rPr dirty="0" sz="550" spc="-20">
                <a:latin typeface="Georgia"/>
                <a:cs typeface="Georgia"/>
              </a:rPr>
              <a:t>a</a:t>
            </a:r>
            <a:r>
              <a:rPr dirty="0" sz="550" spc="-30">
                <a:latin typeface="Georgia"/>
                <a:cs typeface="Georgia"/>
              </a:rPr>
              <a:t>n</a:t>
            </a:r>
            <a:r>
              <a:rPr dirty="0" sz="550" spc="-20">
                <a:latin typeface="Georgia"/>
                <a:cs typeface="Georgia"/>
              </a:rPr>
              <a:t>c</a:t>
            </a:r>
            <a:r>
              <a:rPr dirty="0" sz="550" spc="-20">
                <a:latin typeface="Georgia"/>
                <a:cs typeface="Georgia"/>
              </a:rPr>
              <a:t>e</a:t>
            </a:r>
            <a:endParaRPr sz="55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3783" y="527148"/>
            <a:ext cx="543592" cy="93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5598" y="578809"/>
            <a:ext cx="232245" cy="4157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0947" y="401894"/>
            <a:ext cx="930275" cy="2832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Examiiniing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methods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evaluatiing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55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8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6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. 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Un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latin typeface="Verdana"/>
                <a:cs typeface="Verdana"/>
              </a:rPr>
              <a:t>R</a:t>
            </a:r>
            <a:r>
              <a:rPr dirty="0" sz="300" spc="10">
                <a:latin typeface="Verdana"/>
                <a:cs typeface="Verdana"/>
              </a:rPr>
              <a:t>-s</a:t>
            </a:r>
            <a:r>
              <a:rPr dirty="0" sz="300" spc="10">
                <a:latin typeface="Verdana"/>
                <a:cs typeface="Verdana"/>
              </a:rPr>
              <a:t>q</a:t>
            </a:r>
            <a:r>
              <a:rPr dirty="0" sz="300" spc="25">
                <a:latin typeface="Verdana"/>
                <a:cs typeface="Verdana"/>
              </a:rPr>
              <a:t>u</a:t>
            </a:r>
            <a:r>
              <a:rPr dirty="0" sz="300" spc="20">
                <a:latin typeface="Verdana"/>
                <a:cs typeface="Verdana"/>
              </a:rPr>
              <a:t>a</a:t>
            </a:r>
            <a:r>
              <a:rPr dirty="0" sz="300">
                <a:latin typeface="Verdana"/>
                <a:cs typeface="Verdana"/>
              </a:rPr>
              <a:t>r</a:t>
            </a:r>
            <a:r>
              <a:rPr dirty="0" sz="300" spc="15">
                <a:latin typeface="Verdana"/>
                <a:cs typeface="Verdana"/>
              </a:rPr>
              <a:t>e</a:t>
            </a:r>
            <a:r>
              <a:rPr dirty="0" sz="300" spc="40">
                <a:latin typeface="Verdana"/>
                <a:cs typeface="Verdana"/>
              </a:rPr>
              <a:t>d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60">
                <a:latin typeface="Verdana"/>
                <a:cs typeface="Verdana"/>
              </a:rPr>
              <a:t>m</a:t>
            </a:r>
            <a:r>
              <a:rPr dirty="0" sz="300" spc="10">
                <a:latin typeface="Verdana"/>
                <a:cs typeface="Verdana"/>
              </a:rPr>
              <a:t>e</a:t>
            </a:r>
            <a:r>
              <a:rPr dirty="0" sz="300" spc="10">
                <a:latin typeface="Verdana"/>
                <a:cs typeface="Verdana"/>
              </a:rPr>
              <a:t>a</a:t>
            </a:r>
            <a:r>
              <a:rPr dirty="0" sz="300" spc="35">
                <a:latin typeface="Verdana"/>
                <a:cs typeface="Verdana"/>
              </a:rPr>
              <a:t>n</a:t>
            </a:r>
            <a:r>
              <a:rPr dirty="0" sz="300" spc="-20">
                <a:latin typeface="Verdana"/>
                <a:cs typeface="Verdana"/>
              </a:rPr>
              <a:t> </a:t>
            </a:r>
            <a:r>
              <a:rPr dirty="0" sz="300">
                <a:latin typeface="Verdana"/>
                <a:cs typeface="Verdana"/>
              </a:rPr>
              <a:t>s</a:t>
            </a:r>
            <a:r>
              <a:rPr dirty="0" sz="300" spc="35">
                <a:latin typeface="Verdana"/>
                <a:cs typeface="Verdana"/>
              </a:rPr>
              <a:t>q</a:t>
            </a:r>
            <a:r>
              <a:rPr dirty="0" sz="300" spc="30">
                <a:latin typeface="Verdana"/>
                <a:cs typeface="Verdana"/>
              </a:rPr>
              <a:t>u</a:t>
            </a:r>
            <a:r>
              <a:rPr dirty="0" sz="300" spc="10">
                <a:latin typeface="Verdana"/>
                <a:cs typeface="Verdana"/>
              </a:rPr>
              <a:t>a</a:t>
            </a:r>
            <a:r>
              <a:rPr dirty="0" sz="300">
                <a:latin typeface="Verdana"/>
                <a:cs typeface="Verdana"/>
              </a:rPr>
              <a:t>r</a:t>
            </a:r>
            <a:r>
              <a:rPr dirty="0" sz="300" spc="15">
                <a:latin typeface="Verdana"/>
                <a:cs typeface="Verdana"/>
              </a:rPr>
              <a:t>e</a:t>
            </a:r>
            <a:r>
              <a:rPr dirty="0" sz="300" spc="25">
                <a:latin typeface="Verdana"/>
                <a:cs typeface="Verdana"/>
              </a:rPr>
              <a:t>d  </a:t>
            </a:r>
            <a:r>
              <a:rPr dirty="0" sz="300" spc="15">
                <a:latin typeface="Verdana"/>
                <a:cs typeface="Verdana"/>
              </a:rPr>
              <a:t>e</a:t>
            </a:r>
            <a:r>
              <a:rPr dirty="0" sz="300" spc="5">
                <a:latin typeface="Verdana"/>
                <a:cs typeface="Verdana"/>
              </a:rPr>
              <a:t>r</a:t>
            </a:r>
            <a:r>
              <a:rPr dirty="0" sz="300">
                <a:latin typeface="Verdana"/>
                <a:cs typeface="Verdana"/>
              </a:rPr>
              <a:t>r</a:t>
            </a:r>
            <a:r>
              <a:rPr dirty="0" sz="300" spc="20">
                <a:latin typeface="Verdana"/>
                <a:cs typeface="Verdana"/>
              </a:rPr>
              <a:t>o</a:t>
            </a:r>
            <a:r>
              <a:rPr dirty="0" sz="300" spc="5">
                <a:latin typeface="Verdana"/>
                <a:cs typeface="Verdana"/>
              </a:rPr>
              <a:t>r</a:t>
            </a:r>
            <a:r>
              <a:rPr dirty="0" sz="300" spc="-20">
                <a:latin typeface="Verdana"/>
                <a:cs typeface="Verdana"/>
              </a:rPr>
              <a:t> </a:t>
            </a:r>
            <a:r>
              <a:rPr dirty="0" sz="300" spc="-35">
                <a:latin typeface="Verdana"/>
                <a:cs typeface="Verdana"/>
              </a:rPr>
              <a:t>(</a:t>
            </a:r>
            <a:r>
              <a:rPr dirty="0" sz="300" spc="60">
                <a:latin typeface="Verdana"/>
                <a:cs typeface="Verdana"/>
              </a:rPr>
              <a:t>M</a:t>
            </a:r>
            <a:r>
              <a:rPr dirty="0" sz="300" spc="-5">
                <a:latin typeface="Verdana"/>
                <a:cs typeface="Verdana"/>
              </a:rPr>
              <a:t>S</a:t>
            </a:r>
            <a:r>
              <a:rPr dirty="0" sz="300" spc="25">
                <a:latin typeface="Verdana"/>
                <a:cs typeface="Verdana"/>
              </a:rPr>
              <a:t>E</a:t>
            </a:r>
            <a:r>
              <a:rPr dirty="0" sz="300" spc="-30">
                <a:latin typeface="Verdana"/>
                <a:cs typeface="Verdana"/>
              </a:rPr>
              <a:t>)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latin typeface="Verdana"/>
                <a:cs typeface="Verdana"/>
              </a:rPr>
              <a:t>r</a:t>
            </a:r>
            <a:r>
              <a:rPr dirty="0" sz="300" spc="15">
                <a:latin typeface="Verdana"/>
                <a:cs typeface="Verdana"/>
              </a:rPr>
              <a:t>e</a:t>
            </a:r>
            <a:r>
              <a:rPr dirty="0" sz="300" spc="5">
                <a:latin typeface="Verdana"/>
                <a:cs typeface="Verdana"/>
              </a:rPr>
              <a:t>s</a:t>
            </a:r>
            <a:r>
              <a:rPr dirty="0" sz="300">
                <a:latin typeface="Verdana"/>
                <a:cs typeface="Verdana"/>
              </a:rPr>
              <a:t>i</a:t>
            </a:r>
            <a:r>
              <a:rPr dirty="0" sz="300" spc="35">
                <a:latin typeface="Verdana"/>
                <a:cs typeface="Verdana"/>
              </a:rPr>
              <a:t>d</a:t>
            </a:r>
            <a:r>
              <a:rPr dirty="0" sz="300" spc="30">
                <a:latin typeface="Verdana"/>
                <a:cs typeface="Verdana"/>
              </a:rPr>
              <a:t>u</a:t>
            </a:r>
            <a:r>
              <a:rPr dirty="0" sz="300" spc="10">
                <a:latin typeface="Verdana"/>
                <a:cs typeface="Verdana"/>
              </a:rPr>
              <a:t>al</a:t>
            </a:r>
            <a:r>
              <a:rPr dirty="0" sz="300" spc="-20">
                <a:latin typeface="Verdana"/>
                <a:cs typeface="Verdana"/>
              </a:rPr>
              <a:t> </a:t>
            </a:r>
            <a:r>
              <a:rPr dirty="0" sz="300" spc="25">
                <a:latin typeface="Verdana"/>
                <a:cs typeface="Verdana"/>
              </a:rPr>
              <a:t>a</a:t>
            </a:r>
            <a:r>
              <a:rPr dirty="0" sz="300" spc="20">
                <a:latin typeface="Verdana"/>
                <a:cs typeface="Verdana"/>
              </a:rPr>
              <a:t>n</a:t>
            </a:r>
            <a:r>
              <a:rPr dirty="0" sz="300" spc="15">
                <a:latin typeface="Verdana"/>
                <a:cs typeface="Verdana"/>
              </a:rPr>
              <a:t>a</a:t>
            </a:r>
            <a:r>
              <a:rPr dirty="0" sz="300">
                <a:latin typeface="Verdana"/>
                <a:cs typeface="Verdana"/>
              </a:rPr>
              <a:t>l</a:t>
            </a:r>
            <a:r>
              <a:rPr dirty="0" sz="300" spc="-5">
                <a:latin typeface="Verdana"/>
                <a:cs typeface="Verdana"/>
              </a:rPr>
              <a:t>y</a:t>
            </a:r>
            <a:r>
              <a:rPr dirty="0" sz="300">
                <a:latin typeface="Verdana"/>
                <a:cs typeface="Verdana"/>
              </a:rPr>
              <a:t>s</a:t>
            </a:r>
            <a:r>
              <a:rPr dirty="0" sz="300" spc="5">
                <a:latin typeface="Verdana"/>
                <a:cs typeface="Verdana"/>
              </a:rPr>
              <a:t>is</a:t>
            </a:r>
            <a:r>
              <a:rPr dirty="0" sz="300" spc="-20"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assessing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modell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accuracy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relliabiliity..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3" y="474"/>
            <a:ext cx="2225040" cy="1250315"/>
            <a:chOff x="1373" y="474"/>
            <a:chExt cx="2225040" cy="1250315"/>
          </a:xfrm>
        </p:grpSpPr>
        <p:sp>
          <p:nvSpPr>
            <p:cNvPr id="3" name="object 3"/>
            <p:cNvSpPr/>
            <p:nvPr/>
          </p:nvSpPr>
          <p:spPr>
            <a:xfrm>
              <a:off x="2893" y="588511"/>
              <a:ext cx="628650" cy="661035"/>
            </a:xfrm>
            <a:custGeom>
              <a:avLst/>
              <a:gdLst/>
              <a:ahLst/>
              <a:cxnLst/>
              <a:rect l="l" t="t" r="r" b="b"/>
              <a:pathLst>
                <a:path w="628650" h="661035">
                  <a:moveTo>
                    <a:pt x="0" y="0"/>
                  </a:moveTo>
                  <a:lnTo>
                    <a:pt x="44390" y="11429"/>
                  </a:lnTo>
                  <a:lnTo>
                    <a:pt x="86034" y="30030"/>
                  </a:lnTo>
                  <a:lnTo>
                    <a:pt x="124230" y="54745"/>
                  </a:lnTo>
                  <a:lnTo>
                    <a:pt x="159411" y="84812"/>
                  </a:lnTo>
                  <a:lnTo>
                    <a:pt x="192007" y="119464"/>
                  </a:lnTo>
                  <a:lnTo>
                    <a:pt x="222449" y="157939"/>
                  </a:lnTo>
                  <a:lnTo>
                    <a:pt x="251168" y="199472"/>
                  </a:lnTo>
                  <a:lnTo>
                    <a:pt x="278594" y="243297"/>
                  </a:lnTo>
                  <a:lnTo>
                    <a:pt x="305159" y="288651"/>
                  </a:lnTo>
                  <a:lnTo>
                    <a:pt x="331293" y="334770"/>
                  </a:lnTo>
                  <a:lnTo>
                    <a:pt x="357428" y="380889"/>
                  </a:lnTo>
                  <a:lnTo>
                    <a:pt x="383995" y="426243"/>
                  </a:lnTo>
                  <a:lnTo>
                    <a:pt x="411422" y="470069"/>
                  </a:lnTo>
                  <a:lnTo>
                    <a:pt x="440142" y="511601"/>
                  </a:lnTo>
                  <a:lnTo>
                    <a:pt x="470585" y="550076"/>
                  </a:lnTo>
                  <a:lnTo>
                    <a:pt x="503181" y="584728"/>
                  </a:lnTo>
                  <a:lnTo>
                    <a:pt x="538363" y="614794"/>
                  </a:lnTo>
                  <a:lnTo>
                    <a:pt x="576560" y="639510"/>
                  </a:lnTo>
                  <a:lnTo>
                    <a:pt x="618203" y="658110"/>
                  </a:lnTo>
                  <a:lnTo>
                    <a:pt x="628229" y="660692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0273" y="182146"/>
            <a:ext cx="462915" cy="109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Trebuchet MS"/>
                <a:cs typeface="Trebuchet MS"/>
              </a:rPr>
              <a:t>R</a:t>
            </a:r>
            <a:r>
              <a:rPr dirty="0" sz="550" spc="-30">
                <a:latin typeface="Trebuchet MS"/>
                <a:cs typeface="Trebuchet MS"/>
              </a:rPr>
              <a:t>-</a:t>
            </a:r>
            <a:r>
              <a:rPr dirty="0" sz="550" spc="-15">
                <a:latin typeface="Trebuchet MS"/>
                <a:cs typeface="Trebuchet MS"/>
              </a:rPr>
              <a:t>s</a:t>
            </a:r>
            <a:r>
              <a:rPr dirty="0" sz="550" spc="-5">
                <a:latin typeface="Trebuchet MS"/>
                <a:cs typeface="Trebuchet MS"/>
              </a:rPr>
              <a:t>q</a:t>
            </a:r>
            <a:r>
              <a:rPr dirty="0" sz="550" spc="-10">
                <a:latin typeface="Trebuchet MS"/>
                <a:cs typeface="Trebuchet MS"/>
              </a:rPr>
              <a:t>u</a:t>
            </a:r>
            <a:r>
              <a:rPr dirty="0" sz="550" spc="-35">
                <a:latin typeface="Trebuchet MS"/>
                <a:cs typeface="Trebuchet MS"/>
              </a:rPr>
              <a:t>a</a:t>
            </a:r>
            <a:r>
              <a:rPr dirty="0" sz="550" spc="-5">
                <a:latin typeface="Trebuchet MS"/>
                <a:cs typeface="Trebuchet MS"/>
              </a:rPr>
              <a:t>r</a:t>
            </a:r>
            <a:r>
              <a:rPr dirty="0" sz="550" spc="-35">
                <a:latin typeface="Trebuchet MS"/>
                <a:cs typeface="Trebuchet MS"/>
              </a:rPr>
              <a:t>e</a:t>
            </a:r>
            <a:r>
              <a:rPr dirty="0" sz="550" spc="-30">
                <a:latin typeface="Trebuchet MS"/>
                <a:cs typeface="Trebuchet MS"/>
              </a:rPr>
              <a:t>d</a:t>
            </a:r>
            <a:r>
              <a:rPr dirty="0" sz="550" spc="-65">
                <a:latin typeface="Trebuchet MS"/>
                <a:cs typeface="Trebuchet MS"/>
              </a:rPr>
              <a:t> </a:t>
            </a:r>
            <a:r>
              <a:rPr dirty="0" sz="550" spc="-25">
                <a:latin typeface="Trebuchet MS"/>
                <a:cs typeface="Trebuchet MS"/>
              </a:rPr>
              <a:t>(</a:t>
            </a:r>
            <a:r>
              <a:rPr dirty="0" sz="550">
                <a:latin typeface="Trebuchet MS"/>
                <a:cs typeface="Trebuchet MS"/>
              </a:rPr>
              <a:t>R</a:t>
            </a:r>
            <a:r>
              <a:rPr dirty="0" sz="550" spc="-65">
                <a:latin typeface="Trebuchet MS"/>
                <a:cs typeface="Trebuchet MS"/>
              </a:rPr>
              <a:t>²</a:t>
            </a:r>
            <a:r>
              <a:rPr dirty="0" sz="550" spc="-60">
                <a:latin typeface="Trebuchet MS"/>
                <a:cs typeface="Trebuchet MS"/>
              </a:rPr>
              <a:t>):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009015" marR="6350">
              <a:lnSpc>
                <a:spcPct val="112999"/>
              </a:lnSpc>
              <a:spcBef>
                <a:spcPts val="85"/>
              </a:spcBef>
            </a:pPr>
            <a:r>
              <a:rPr dirty="0" spc="15"/>
              <a:t>R-squared </a:t>
            </a:r>
            <a:r>
              <a:rPr dirty="0" spc="-30"/>
              <a:t>iis </a:t>
            </a:r>
            <a:r>
              <a:rPr dirty="0" spc="15"/>
              <a:t>a </a:t>
            </a:r>
            <a:r>
              <a:rPr dirty="0"/>
              <a:t>statisticall </a:t>
            </a:r>
            <a:r>
              <a:rPr dirty="0" spc="20"/>
              <a:t>measure </a:t>
            </a:r>
            <a:r>
              <a:rPr dirty="0" spc="15"/>
              <a:t>of </a:t>
            </a:r>
            <a:r>
              <a:rPr dirty="0" spc="30"/>
              <a:t>how </a:t>
            </a:r>
            <a:r>
              <a:rPr dirty="0" spc="-95"/>
              <a:t> </a:t>
            </a:r>
            <a:r>
              <a:rPr dirty="0" spc="-5"/>
              <a:t>cllose </a:t>
            </a:r>
            <a:r>
              <a:rPr dirty="0" spc="20"/>
              <a:t>the data </a:t>
            </a:r>
            <a:r>
              <a:rPr dirty="0"/>
              <a:t>poiints </a:t>
            </a:r>
            <a:r>
              <a:rPr dirty="0" spc="10"/>
              <a:t>are </a:t>
            </a:r>
            <a:r>
              <a:rPr dirty="0" spc="15"/>
              <a:t>to </a:t>
            </a:r>
            <a:r>
              <a:rPr dirty="0" spc="20"/>
              <a:t>the ﬁtted </a:t>
            </a:r>
            <a:r>
              <a:rPr dirty="0" spc="25"/>
              <a:t> </a:t>
            </a:r>
            <a:r>
              <a:rPr dirty="0"/>
              <a:t>r</a:t>
            </a:r>
            <a:r>
              <a:rPr dirty="0" spc="30"/>
              <a:t>e</a:t>
            </a:r>
            <a:r>
              <a:rPr dirty="0" spc="25"/>
              <a:t>g</a:t>
            </a:r>
            <a:r>
              <a:rPr dirty="0"/>
              <a:t>r</a:t>
            </a:r>
            <a:r>
              <a:rPr dirty="0" spc="15"/>
              <a:t>e</a:t>
            </a:r>
            <a:r>
              <a:rPr dirty="0" spc="5"/>
              <a:t>s</a:t>
            </a:r>
            <a:r>
              <a:rPr dirty="0"/>
              <a:t>s</a:t>
            </a:r>
            <a:r>
              <a:rPr dirty="0" spc="10"/>
              <a:t>i</a:t>
            </a:r>
            <a:r>
              <a:rPr dirty="0" spc="15"/>
              <a:t>o</a:t>
            </a:r>
            <a:r>
              <a:rPr dirty="0" spc="35"/>
              <a:t>n</a:t>
            </a:r>
            <a:r>
              <a:rPr dirty="0" spc="-20"/>
              <a:t> </a:t>
            </a:r>
            <a:r>
              <a:rPr dirty="0" spc="5"/>
              <a:t>l</a:t>
            </a:r>
            <a:r>
              <a:rPr dirty="0"/>
              <a:t>i</a:t>
            </a:r>
            <a:r>
              <a:rPr dirty="0" spc="35"/>
              <a:t>n</a:t>
            </a:r>
            <a:r>
              <a:rPr dirty="0" spc="15"/>
              <a:t>e</a:t>
            </a:r>
            <a:r>
              <a:rPr dirty="0" spc="-114"/>
              <a:t>.</a:t>
            </a:r>
            <a:r>
              <a:rPr dirty="0" spc="-40"/>
              <a:t>.</a:t>
            </a:r>
            <a:r>
              <a:rPr dirty="0" spc="-20"/>
              <a:t> </a:t>
            </a:r>
            <a:r>
              <a:rPr dirty="0" spc="-35"/>
              <a:t>I</a:t>
            </a:r>
            <a:r>
              <a:rPr dirty="0" spc="15"/>
              <a:t>t</a:t>
            </a:r>
            <a:r>
              <a:rPr dirty="0" spc="-20"/>
              <a:t> 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5"/>
              <a:t>s</a:t>
            </a:r>
            <a:r>
              <a:rPr dirty="0" spc="-20"/>
              <a:t> </a:t>
            </a:r>
            <a:r>
              <a:rPr dirty="0" spc="15"/>
              <a:t>a</a:t>
            </a:r>
            <a:r>
              <a:rPr dirty="0" spc="-20"/>
              <a:t> </a:t>
            </a:r>
            <a:r>
              <a:rPr dirty="0" spc="35"/>
              <a:t>p</a:t>
            </a:r>
            <a:r>
              <a:rPr dirty="0"/>
              <a:t>r</a:t>
            </a:r>
            <a:r>
              <a:rPr dirty="0" spc="20"/>
              <a:t>o</a:t>
            </a:r>
            <a:r>
              <a:rPr dirty="0" spc="35"/>
              <a:t>p</a:t>
            </a:r>
            <a:r>
              <a:rPr dirty="0" spc="20"/>
              <a:t>o</a:t>
            </a:r>
            <a:r>
              <a:rPr dirty="0" spc="15"/>
              <a:t>r</a:t>
            </a:r>
            <a:r>
              <a:rPr dirty="0" spc="10"/>
              <a:t>t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30"/>
              <a:t>on</a:t>
            </a:r>
            <a:r>
              <a:rPr dirty="0" spc="-20"/>
              <a:t> </a:t>
            </a:r>
            <a:r>
              <a:rPr dirty="0" spc="20"/>
              <a:t>o</a:t>
            </a:r>
            <a:r>
              <a:rPr dirty="0" spc="5"/>
              <a:t>f</a:t>
            </a:r>
            <a:r>
              <a:rPr dirty="0" spc="-20"/>
              <a:t> </a:t>
            </a:r>
            <a:r>
              <a:rPr dirty="0" spc="10"/>
              <a:t>t</a:t>
            </a:r>
            <a:r>
              <a:rPr dirty="0" spc="35"/>
              <a:t>h</a:t>
            </a:r>
            <a:r>
              <a:rPr dirty="0" spc="15"/>
              <a:t>e  </a:t>
            </a:r>
            <a:r>
              <a:rPr dirty="0" spc="10"/>
              <a:t>variance</a:t>
            </a:r>
            <a:r>
              <a:rPr dirty="0" spc="-15"/>
              <a:t> </a:t>
            </a:r>
            <a:r>
              <a:rPr dirty="0" spc="-20"/>
              <a:t>iin</a:t>
            </a:r>
            <a:r>
              <a:rPr dirty="0" spc="-15"/>
              <a:t> </a:t>
            </a:r>
            <a:r>
              <a:rPr dirty="0" spc="20"/>
              <a:t>the</a:t>
            </a:r>
            <a:r>
              <a:rPr dirty="0" spc="-15"/>
              <a:t> </a:t>
            </a:r>
            <a:r>
              <a:rPr dirty="0" spc="25"/>
              <a:t>dependent</a:t>
            </a:r>
            <a:r>
              <a:rPr dirty="0" spc="-10"/>
              <a:t> variiablle</a:t>
            </a:r>
            <a:r>
              <a:rPr dirty="0" spc="-15"/>
              <a:t> </a:t>
            </a:r>
            <a:r>
              <a:rPr dirty="0" spc="15"/>
              <a:t>that</a:t>
            </a:r>
            <a:r>
              <a:rPr dirty="0" spc="-15"/>
              <a:t> </a:t>
            </a:r>
            <a:r>
              <a:rPr dirty="0" spc="5"/>
              <a:t>is </a:t>
            </a:r>
            <a:r>
              <a:rPr dirty="0" spc="10"/>
              <a:t> predictablle </a:t>
            </a:r>
            <a:r>
              <a:rPr dirty="0" spc="30"/>
              <a:t>from </a:t>
            </a:r>
            <a:r>
              <a:rPr dirty="0" spc="25"/>
              <a:t>the independent </a:t>
            </a:r>
            <a:r>
              <a:rPr dirty="0" spc="30"/>
              <a:t> </a:t>
            </a:r>
            <a:r>
              <a:rPr dirty="0" spc="5"/>
              <a:t>variables.</a:t>
            </a:r>
          </a:p>
          <a:p>
            <a:pPr marL="1059815" marR="5080" indent="-50165">
              <a:lnSpc>
                <a:spcPct val="112999"/>
              </a:lnSpc>
            </a:pPr>
            <a:r>
              <a:rPr dirty="0" spc="145"/>
              <a:t>l</a:t>
            </a:r>
            <a:r>
              <a:rPr dirty="0" spc="-114"/>
              <a:t>.</a:t>
            </a:r>
            <a:r>
              <a:rPr dirty="0" spc="-40"/>
              <a:t>.</a:t>
            </a:r>
            <a:r>
              <a:rPr dirty="0" spc="-20"/>
              <a:t> </a:t>
            </a:r>
            <a:r>
              <a:rPr dirty="0" spc="25"/>
              <a:t>R</a:t>
            </a:r>
            <a:r>
              <a:rPr dirty="0" spc="25"/>
              <a:t>an</a:t>
            </a:r>
            <a:r>
              <a:rPr dirty="0" spc="35"/>
              <a:t>g</a:t>
            </a:r>
            <a:r>
              <a:rPr dirty="0" spc="15"/>
              <a:t>e</a:t>
            </a:r>
            <a:r>
              <a:rPr dirty="0" spc="-145"/>
              <a:t>:</a:t>
            </a:r>
            <a:r>
              <a:rPr dirty="0" spc="-70"/>
              <a:t>:</a:t>
            </a:r>
            <a:r>
              <a:rPr dirty="0" spc="-20"/>
              <a:t> </a:t>
            </a:r>
            <a:r>
              <a:rPr dirty="0" spc="30"/>
              <a:t>0</a:t>
            </a:r>
            <a:r>
              <a:rPr dirty="0" spc="-20"/>
              <a:t> </a:t>
            </a:r>
            <a:r>
              <a:rPr dirty="0" spc="5"/>
              <a:t>t</a:t>
            </a:r>
            <a:r>
              <a:rPr dirty="0" spc="25"/>
              <a:t>o</a:t>
            </a:r>
            <a:r>
              <a:rPr dirty="0" spc="-20"/>
              <a:t> </a:t>
            </a:r>
            <a:r>
              <a:rPr dirty="0" spc="-55"/>
              <a:t>1,</a:t>
            </a:r>
            <a:r>
              <a:rPr dirty="0" spc="-20"/>
              <a:t> </a:t>
            </a:r>
            <a:r>
              <a:rPr dirty="0" spc="40"/>
              <a:t>w</a:t>
            </a:r>
            <a:r>
              <a:rPr dirty="0" spc="35"/>
              <a:t>h</a:t>
            </a:r>
            <a:r>
              <a:rPr dirty="0" spc="15"/>
              <a:t>e</a:t>
            </a:r>
            <a:r>
              <a:rPr dirty="0"/>
              <a:t>r</a:t>
            </a:r>
            <a:r>
              <a:rPr dirty="0" spc="20"/>
              <a:t>e</a:t>
            </a:r>
            <a:r>
              <a:rPr dirty="0" spc="-20"/>
              <a:t> </a:t>
            </a:r>
            <a:r>
              <a:rPr dirty="0" spc="30"/>
              <a:t>0</a:t>
            </a:r>
            <a:r>
              <a:rPr dirty="0" spc="-20"/>
              <a:t> </a:t>
            </a:r>
            <a:r>
              <a:rPr dirty="0" spc="20"/>
              <a:t>in</a:t>
            </a:r>
            <a:r>
              <a:rPr dirty="0" spc="35"/>
              <a:t>d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25"/>
              <a:t>c</a:t>
            </a:r>
            <a:r>
              <a:rPr dirty="0" spc="10"/>
              <a:t>a</a:t>
            </a:r>
            <a:r>
              <a:rPr dirty="0" spc="5"/>
              <a:t>t</a:t>
            </a:r>
            <a:r>
              <a:rPr dirty="0" spc="15"/>
              <a:t>e</a:t>
            </a:r>
            <a:r>
              <a:rPr dirty="0" spc="5"/>
              <a:t>s</a:t>
            </a:r>
            <a:r>
              <a:rPr dirty="0" spc="-20"/>
              <a:t> </a:t>
            </a:r>
            <a:r>
              <a:rPr dirty="0" spc="30"/>
              <a:t>p</a:t>
            </a:r>
            <a:r>
              <a:rPr dirty="0" spc="25"/>
              <a:t>o</a:t>
            </a:r>
            <a:r>
              <a:rPr dirty="0" spc="20"/>
              <a:t>o</a:t>
            </a:r>
            <a:r>
              <a:rPr dirty="0" spc="5"/>
              <a:t>r</a:t>
            </a:r>
            <a:r>
              <a:rPr dirty="0" spc="-20"/>
              <a:t> </a:t>
            </a:r>
            <a:r>
              <a:rPr dirty="0" spc="35"/>
              <a:t>ﬁ</a:t>
            </a:r>
            <a:r>
              <a:rPr dirty="0" spc="15"/>
              <a:t>t  </a:t>
            </a:r>
            <a:r>
              <a:rPr dirty="0" spc="10"/>
              <a:t>a</a:t>
            </a:r>
            <a:r>
              <a:rPr dirty="0" spc="35"/>
              <a:t>n</a:t>
            </a:r>
            <a:r>
              <a:rPr dirty="0" spc="40"/>
              <a:t>d</a:t>
            </a:r>
            <a:r>
              <a:rPr dirty="0" spc="-20"/>
              <a:t> </a:t>
            </a:r>
            <a:r>
              <a:rPr dirty="0" spc="-70"/>
              <a:t>1</a:t>
            </a:r>
            <a:r>
              <a:rPr dirty="0" spc="-20"/>
              <a:t> </a:t>
            </a:r>
            <a:r>
              <a:rPr dirty="0" spc="20"/>
              <a:t>in</a:t>
            </a:r>
            <a:r>
              <a:rPr dirty="0" spc="35"/>
              <a:t>d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25"/>
              <a:t>c</a:t>
            </a:r>
            <a:r>
              <a:rPr dirty="0" spc="10"/>
              <a:t>a</a:t>
            </a:r>
            <a:r>
              <a:rPr dirty="0" spc="5"/>
              <a:t>t</a:t>
            </a:r>
            <a:r>
              <a:rPr dirty="0" spc="15"/>
              <a:t>e</a:t>
            </a:r>
            <a:r>
              <a:rPr dirty="0" spc="5"/>
              <a:t>s</a:t>
            </a:r>
            <a:r>
              <a:rPr dirty="0" spc="-20"/>
              <a:t> </a:t>
            </a:r>
            <a:r>
              <a:rPr dirty="0" spc="15"/>
              <a:t>a</a:t>
            </a:r>
            <a:r>
              <a:rPr dirty="0" spc="-20"/>
              <a:t> </a:t>
            </a:r>
            <a:r>
              <a:rPr dirty="0" spc="35"/>
              <a:t>p</a:t>
            </a:r>
            <a:r>
              <a:rPr dirty="0" spc="15"/>
              <a:t>e</a:t>
            </a:r>
            <a:r>
              <a:rPr dirty="0" spc="5"/>
              <a:t>r</a:t>
            </a:r>
            <a:r>
              <a:rPr dirty="0"/>
              <a:t>f</a:t>
            </a:r>
            <a:r>
              <a:rPr dirty="0" spc="15"/>
              <a:t>e</a:t>
            </a:r>
            <a:r>
              <a:rPr dirty="0" spc="30"/>
              <a:t>c</a:t>
            </a:r>
            <a:r>
              <a:rPr dirty="0" spc="15"/>
              <a:t>t</a:t>
            </a:r>
            <a:r>
              <a:rPr dirty="0" spc="-20"/>
              <a:t> </a:t>
            </a:r>
            <a:r>
              <a:rPr dirty="0" spc="35"/>
              <a:t>ﬁ</a:t>
            </a:r>
            <a:r>
              <a:rPr dirty="0" spc="15"/>
              <a:t>t</a:t>
            </a:r>
            <a:r>
              <a:rPr dirty="0" spc="-114"/>
              <a:t>.</a:t>
            </a:r>
            <a:r>
              <a:rPr dirty="0" spc="-45"/>
              <a:t>.</a:t>
            </a:r>
            <a:r>
              <a:rPr dirty="0" spc="-30"/>
              <a:t>I</a:t>
            </a:r>
          </a:p>
          <a:p>
            <a:pPr marL="1059815" marR="34290" indent="-50165">
              <a:lnSpc>
                <a:spcPct val="112999"/>
              </a:lnSpc>
            </a:pPr>
            <a:r>
              <a:rPr dirty="0" spc="-40"/>
              <a:t>2.. </a:t>
            </a:r>
            <a:r>
              <a:rPr dirty="0" spc="-5"/>
              <a:t>Interpretation:: </a:t>
            </a:r>
            <a:r>
              <a:rPr dirty="0" spc="15"/>
              <a:t>Measures </a:t>
            </a:r>
            <a:r>
              <a:rPr dirty="0" spc="30"/>
              <a:t>how </a:t>
            </a:r>
            <a:r>
              <a:rPr dirty="0" spc="-20"/>
              <a:t>wellll </a:t>
            </a:r>
            <a:r>
              <a:rPr dirty="0" spc="20"/>
              <a:t>the </a:t>
            </a:r>
            <a:r>
              <a:rPr dirty="0" spc="-95"/>
              <a:t> </a:t>
            </a:r>
            <a:r>
              <a:rPr dirty="0" spc="60"/>
              <a:t>m</a:t>
            </a:r>
            <a:r>
              <a:rPr dirty="0" spc="20"/>
              <a:t>o</a:t>
            </a:r>
            <a:r>
              <a:rPr dirty="0" spc="30"/>
              <a:t>d</a:t>
            </a:r>
            <a:r>
              <a:rPr dirty="0" spc="25"/>
              <a:t>e</a:t>
            </a:r>
            <a:r>
              <a:rPr dirty="0" spc="-90"/>
              <a:t>l</a:t>
            </a:r>
            <a:r>
              <a:rPr dirty="0" spc="5"/>
              <a:t>l</a:t>
            </a:r>
            <a:r>
              <a:rPr dirty="0" spc="-20"/>
              <a:t> </a:t>
            </a:r>
            <a:r>
              <a:rPr dirty="0" spc="10"/>
              <a:t>e</a:t>
            </a:r>
            <a:r>
              <a:rPr dirty="0" spc="20"/>
              <a:t>x</a:t>
            </a:r>
            <a:r>
              <a:rPr dirty="0" spc="15"/>
              <a:t>p</a:t>
            </a:r>
            <a:r>
              <a:rPr dirty="0" spc="-90"/>
              <a:t>l</a:t>
            </a:r>
            <a:r>
              <a:rPr dirty="0"/>
              <a:t>l</a:t>
            </a:r>
            <a:r>
              <a:rPr dirty="0" spc="15"/>
              <a:t>a</a:t>
            </a:r>
            <a:r>
              <a:rPr dirty="0"/>
              <a:t>i</a:t>
            </a:r>
            <a:r>
              <a:rPr dirty="0" spc="30"/>
              <a:t>n</a:t>
            </a:r>
            <a:r>
              <a:rPr dirty="0" spc="5"/>
              <a:t>s</a:t>
            </a:r>
            <a:r>
              <a:rPr dirty="0" spc="-20"/>
              <a:t> </a:t>
            </a:r>
            <a:r>
              <a:rPr dirty="0" spc="-10"/>
              <a:t>v</a:t>
            </a:r>
            <a:r>
              <a:rPr dirty="0" spc="10"/>
              <a:t>a</a:t>
            </a:r>
            <a:r>
              <a:rPr dirty="0"/>
              <a:t>r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10"/>
              <a:t>a</a:t>
            </a:r>
            <a:r>
              <a:rPr dirty="0" spc="30"/>
              <a:t>b</a:t>
            </a:r>
            <a:r>
              <a:rPr dirty="0" spc="5"/>
              <a:t>i</a:t>
            </a:r>
            <a:r>
              <a:rPr dirty="0" spc="5"/>
              <a:t>l</a:t>
            </a:r>
            <a:r>
              <a:rPr dirty="0"/>
              <a:t>i</a:t>
            </a:r>
            <a:r>
              <a:rPr dirty="0" spc="10"/>
              <a:t>t</a:t>
            </a:r>
            <a:r>
              <a:rPr dirty="0"/>
              <a:t>y</a:t>
            </a:r>
            <a:r>
              <a:rPr dirty="0" spc="-20"/>
              <a:t> 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35"/>
              <a:t>n</a:t>
            </a:r>
            <a:r>
              <a:rPr dirty="0" spc="-20"/>
              <a:t> </a:t>
            </a:r>
            <a:r>
              <a:rPr dirty="0" spc="25"/>
              <a:t>th</a:t>
            </a:r>
            <a:r>
              <a:rPr dirty="0" spc="20"/>
              <a:t>e</a:t>
            </a:r>
            <a:r>
              <a:rPr dirty="0" spc="-20"/>
              <a:t> </a:t>
            </a:r>
            <a:r>
              <a:rPr dirty="0" spc="25"/>
              <a:t>d</a:t>
            </a:r>
            <a:r>
              <a:rPr dirty="0" spc="20"/>
              <a:t>a</a:t>
            </a:r>
            <a:r>
              <a:rPr dirty="0" spc="10"/>
              <a:t>t</a:t>
            </a:r>
            <a:r>
              <a:rPr dirty="0" spc="15"/>
              <a:t>a</a:t>
            </a:r>
          </a:p>
          <a:p>
            <a:pPr marL="1059815" marR="33655" indent="-50165">
              <a:lnSpc>
                <a:spcPct val="112999"/>
              </a:lnSpc>
            </a:pPr>
            <a:r>
              <a:rPr dirty="0" spc="-40"/>
              <a:t>5..</a:t>
            </a:r>
            <a:r>
              <a:rPr dirty="0" spc="-20"/>
              <a:t> </a:t>
            </a:r>
            <a:r>
              <a:rPr dirty="0" spc="-15"/>
              <a:t>..Consideratiion:: </a:t>
            </a:r>
            <a:r>
              <a:rPr dirty="0" spc="20"/>
              <a:t>Should</a:t>
            </a:r>
            <a:r>
              <a:rPr dirty="0" spc="-20"/>
              <a:t> </a:t>
            </a:r>
            <a:r>
              <a:rPr dirty="0" spc="25"/>
              <a:t>not</a:t>
            </a:r>
            <a:r>
              <a:rPr dirty="0" spc="-15"/>
              <a:t> </a:t>
            </a:r>
            <a:r>
              <a:rPr dirty="0" spc="30"/>
              <a:t>be</a:t>
            </a:r>
            <a:r>
              <a:rPr dirty="0" spc="-20"/>
              <a:t> </a:t>
            </a:r>
            <a:r>
              <a:rPr dirty="0" spc="25"/>
              <a:t>the</a:t>
            </a:r>
            <a:r>
              <a:rPr dirty="0" spc="-15"/>
              <a:t> </a:t>
            </a:r>
            <a:r>
              <a:rPr dirty="0" spc="15"/>
              <a:t>sole </a:t>
            </a:r>
            <a:r>
              <a:rPr dirty="0" spc="-90"/>
              <a:t> </a:t>
            </a:r>
            <a:r>
              <a:rPr dirty="0" spc="25"/>
              <a:t>c</a:t>
            </a:r>
            <a:r>
              <a:rPr dirty="0"/>
              <a:t>r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5"/>
              <a:t>t</a:t>
            </a:r>
            <a:r>
              <a:rPr dirty="0" spc="15"/>
              <a:t>e</a:t>
            </a:r>
            <a:r>
              <a:rPr dirty="0"/>
              <a:t>r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30"/>
              <a:t>on</a:t>
            </a:r>
            <a:r>
              <a:rPr dirty="0" spc="-20"/>
              <a:t> </a:t>
            </a:r>
            <a:r>
              <a:rPr dirty="0"/>
              <a:t>f</a:t>
            </a:r>
            <a:r>
              <a:rPr dirty="0" spc="20"/>
              <a:t>o</a:t>
            </a:r>
            <a:r>
              <a:rPr dirty="0" spc="5"/>
              <a:t>r</a:t>
            </a:r>
            <a:r>
              <a:rPr dirty="0" spc="-20"/>
              <a:t> </a:t>
            </a:r>
            <a:r>
              <a:rPr dirty="0" spc="60"/>
              <a:t>m</a:t>
            </a:r>
            <a:r>
              <a:rPr dirty="0" spc="20"/>
              <a:t>o</a:t>
            </a:r>
            <a:r>
              <a:rPr dirty="0" spc="30"/>
              <a:t>d</a:t>
            </a:r>
            <a:r>
              <a:rPr dirty="0" spc="25"/>
              <a:t>e</a:t>
            </a:r>
            <a:r>
              <a:rPr dirty="0" spc="-90"/>
              <a:t>l</a:t>
            </a:r>
            <a:r>
              <a:rPr dirty="0" spc="5"/>
              <a:t>l</a:t>
            </a:r>
            <a:r>
              <a:rPr dirty="0" spc="-20"/>
              <a:t> </a:t>
            </a:r>
            <a:r>
              <a:rPr dirty="0" spc="15"/>
              <a:t>e</a:t>
            </a:r>
            <a:r>
              <a:rPr dirty="0" spc="-10"/>
              <a:t>v</a:t>
            </a:r>
            <a:r>
              <a:rPr dirty="0" spc="10"/>
              <a:t>a</a:t>
            </a:r>
            <a:r>
              <a:rPr dirty="0" spc="10"/>
              <a:t>l</a:t>
            </a:r>
            <a:r>
              <a:rPr dirty="0" spc="25"/>
              <a:t>u</a:t>
            </a:r>
            <a:r>
              <a:rPr dirty="0" spc="10"/>
              <a:t>a</a:t>
            </a:r>
            <a:r>
              <a:rPr dirty="0" spc="15"/>
              <a:t>t</a:t>
            </a:r>
            <a:r>
              <a:rPr dirty="0" spc="5"/>
              <a:t>i</a:t>
            </a:r>
            <a:r>
              <a:rPr dirty="0" spc="30"/>
              <a:t>o</a:t>
            </a:r>
            <a:r>
              <a:rPr dirty="0" spc="25"/>
              <a:t>n</a:t>
            </a:r>
            <a:r>
              <a:rPr dirty="0" spc="-114"/>
              <a:t>.</a:t>
            </a:r>
            <a:r>
              <a:rPr dirty="0" spc="-4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588511"/>
            <a:ext cx="628650" cy="661035"/>
          </a:xfrm>
          <a:custGeom>
            <a:avLst/>
            <a:gdLst/>
            <a:ahLst/>
            <a:cxnLst/>
            <a:rect l="l" t="t" r="r" b="b"/>
            <a:pathLst>
              <a:path w="628650" h="661035">
                <a:moveTo>
                  <a:pt x="0" y="0"/>
                </a:moveTo>
                <a:lnTo>
                  <a:pt x="44390" y="11429"/>
                </a:lnTo>
                <a:lnTo>
                  <a:pt x="86034" y="30030"/>
                </a:lnTo>
                <a:lnTo>
                  <a:pt x="124230" y="54745"/>
                </a:lnTo>
                <a:lnTo>
                  <a:pt x="159411" y="84812"/>
                </a:lnTo>
                <a:lnTo>
                  <a:pt x="192007" y="119464"/>
                </a:lnTo>
                <a:lnTo>
                  <a:pt x="222449" y="157939"/>
                </a:lnTo>
                <a:lnTo>
                  <a:pt x="251168" y="199472"/>
                </a:lnTo>
                <a:lnTo>
                  <a:pt x="278594" y="243297"/>
                </a:lnTo>
                <a:lnTo>
                  <a:pt x="305159" y="288651"/>
                </a:lnTo>
                <a:lnTo>
                  <a:pt x="331293" y="334770"/>
                </a:lnTo>
                <a:lnTo>
                  <a:pt x="357428" y="380889"/>
                </a:lnTo>
                <a:lnTo>
                  <a:pt x="383995" y="426243"/>
                </a:lnTo>
                <a:lnTo>
                  <a:pt x="411422" y="470069"/>
                </a:lnTo>
                <a:lnTo>
                  <a:pt x="440142" y="511601"/>
                </a:lnTo>
                <a:lnTo>
                  <a:pt x="470585" y="550076"/>
                </a:lnTo>
                <a:lnTo>
                  <a:pt x="503181" y="584728"/>
                </a:lnTo>
                <a:lnTo>
                  <a:pt x="538363" y="614794"/>
                </a:lnTo>
                <a:lnTo>
                  <a:pt x="576560" y="639510"/>
                </a:lnTo>
                <a:lnTo>
                  <a:pt x="618203" y="658110"/>
                </a:lnTo>
                <a:lnTo>
                  <a:pt x="628229" y="660692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0254" y="182146"/>
            <a:ext cx="545465" cy="109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45"/>
              <a:t>R</a:t>
            </a:r>
            <a:r>
              <a:rPr dirty="0" sz="550" spc="-45"/>
              <a:t>e</a:t>
            </a:r>
            <a:r>
              <a:rPr dirty="0" sz="550" spc="-50"/>
              <a:t>s</a:t>
            </a:r>
            <a:r>
              <a:rPr dirty="0" sz="550" spc="-120"/>
              <a:t>i</a:t>
            </a:r>
            <a:r>
              <a:rPr dirty="0" sz="550" spc="15"/>
              <a:t>d</a:t>
            </a:r>
            <a:r>
              <a:rPr dirty="0" sz="550" spc="20"/>
              <a:t>u</a:t>
            </a:r>
            <a:r>
              <a:rPr dirty="0" sz="550" spc="-15"/>
              <a:t>a</a:t>
            </a:r>
            <a:r>
              <a:rPr dirty="0" sz="550" spc="-120"/>
              <a:t>l</a:t>
            </a:r>
            <a:r>
              <a:rPr dirty="0" sz="550" spc="-175"/>
              <a:t> </a:t>
            </a:r>
            <a:r>
              <a:rPr dirty="0" sz="550" spc="50"/>
              <a:t>A</a:t>
            </a:r>
            <a:r>
              <a:rPr dirty="0" sz="550" spc="20"/>
              <a:t>n</a:t>
            </a:r>
            <a:r>
              <a:rPr dirty="0" sz="550" spc="-20"/>
              <a:t>a</a:t>
            </a:r>
            <a:r>
              <a:rPr dirty="0" sz="550" spc="-120"/>
              <a:t>l</a:t>
            </a:r>
            <a:r>
              <a:rPr dirty="0" sz="550" spc="-20"/>
              <a:t>y</a:t>
            </a:r>
            <a:r>
              <a:rPr dirty="0" sz="550" spc="-60"/>
              <a:t>s</a:t>
            </a:r>
            <a:r>
              <a:rPr dirty="0" sz="550" spc="-95"/>
              <a:t>is</a:t>
            </a:r>
            <a:r>
              <a:rPr dirty="0" sz="550" spc="-165"/>
              <a:t>:</a:t>
            </a:r>
            <a:endParaRPr sz="550"/>
          </a:p>
        </p:txBody>
      </p:sp>
      <p:sp>
        <p:nvSpPr>
          <p:cNvPr id="4" name="object 4"/>
          <p:cNvSpPr txBox="1"/>
          <p:nvPr/>
        </p:nvSpPr>
        <p:spPr>
          <a:xfrm>
            <a:off x="1161816" y="372845"/>
            <a:ext cx="805815" cy="784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5244" marR="5715" indent="-43180">
              <a:lnSpc>
                <a:spcPct val="115700"/>
              </a:lnSpc>
              <a:spcBef>
                <a:spcPts val="90"/>
              </a:spcBef>
            </a:pP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l.. </a:t>
            </a:r>
            <a:r>
              <a:rPr dirty="0" sz="250" spc="-10">
                <a:solidFill>
                  <a:srgbClr val="322C2C"/>
                </a:solidFill>
                <a:latin typeface="Verdana"/>
                <a:cs typeface="Verdana"/>
              </a:rPr>
              <a:t>Deﬁniitiion::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Examiinatiion 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off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diffferences 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between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observed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prediicted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vallues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-25">
                <a:solidFill>
                  <a:srgbClr val="322C2C"/>
                </a:solidFill>
                <a:latin typeface="Verdana"/>
                <a:cs typeface="Verdana"/>
              </a:rPr>
              <a:t>((resiidualls))..</a:t>
            </a:r>
            <a:endParaRPr sz="250">
              <a:latin typeface="Verdana"/>
              <a:cs typeface="Verdana"/>
            </a:endParaRPr>
          </a:p>
          <a:p>
            <a:pPr marL="55244" marR="52069" indent="-43180">
              <a:lnSpc>
                <a:spcPct val="115700"/>
              </a:lnSpc>
              <a:spcBef>
                <a:spcPts val="15"/>
              </a:spcBef>
            </a:pPr>
            <a:r>
              <a:rPr dirty="0" sz="250" spc="-30">
                <a:solidFill>
                  <a:srgbClr val="322C2C"/>
                </a:solidFill>
                <a:latin typeface="Verdana"/>
                <a:cs typeface="Verdana"/>
              </a:rPr>
              <a:t>2..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Residuall 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Plot:: 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Scatter 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plot 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off </a:t>
            </a:r>
            <a:r>
              <a:rPr dirty="0" sz="250" spc="-5">
                <a:solidFill>
                  <a:srgbClr val="322C2C"/>
                </a:solidFill>
                <a:latin typeface="Verdana"/>
                <a:cs typeface="Verdana"/>
              </a:rPr>
              <a:t>resiidualls 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agaiinst 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predicted 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vallues 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to identify 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patterns..</a:t>
            </a:r>
            <a:endParaRPr sz="250">
              <a:latin typeface="Verdana"/>
              <a:cs typeface="Verdana"/>
            </a:endParaRPr>
          </a:p>
          <a:p>
            <a:pPr marL="55244" marR="25400" indent="-43180">
              <a:lnSpc>
                <a:spcPct val="115700"/>
              </a:lnSpc>
              <a:spcBef>
                <a:spcPts val="10"/>
              </a:spcBef>
            </a:pPr>
            <a:r>
              <a:rPr dirty="0" sz="250" spc="-30">
                <a:solidFill>
                  <a:srgbClr val="322C2C"/>
                </a:solidFill>
                <a:latin typeface="Verdana"/>
                <a:cs typeface="Verdana"/>
              </a:rPr>
              <a:t>5..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Normallity 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off </a:t>
            </a:r>
            <a:r>
              <a:rPr dirty="0" sz="250" spc="-5">
                <a:solidFill>
                  <a:srgbClr val="322C2C"/>
                </a:solidFill>
                <a:latin typeface="Verdana"/>
                <a:cs typeface="Verdana"/>
              </a:rPr>
              <a:t>Residuals:: 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Check 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ffor </a:t>
            </a:r>
            <a:r>
              <a:rPr dirty="0" sz="25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normall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diistributiion usiing 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hiistogram 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or </a:t>
            </a:r>
            <a:r>
              <a:rPr dirty="0" sz="250" spc="-7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Q-Q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-10">
                <a:solidFill>
                  <a:srgbClr val="322C2C"/>
                </a:solidFill>
                <a:latin typeface="Verdana"/>
                <a:cs typeface="Verdana"/>
              </a:rPr>
              <a:t>plot..</a:t>
            </a:r>
            <a:endParaRPr sz="250">
              <a:latin typeface="Verdana"/>
              <a:cs typeface="Verdana"/>
            </a:endParaRPr>
          </a:p>
          <a:p>
            <a:pPr marL="55244" marR="5080" indent="-43180">
              <a:lnSpc>
                <a:spcPct val="117700"/>
              </a:lnSpc>
              <a:spcBef>
                <a:spcPts val="5"/>
              </a:spcBef>
            </a:pP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4</a:t>
            </a:r>
            <a:r>
              <a:rPr dirty="0" sz="250" spc="-9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250" spc="-3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4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250" spc="6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250" spc="-7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dirty="0" sz="250" spc="-120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250" spc="-55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-7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ls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250" spc="-7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d  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have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constant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variiance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across</a:t>
            </a:r>
            <a:r>
              <a:rPr dirty="0" sz="2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predicted 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250" spc="-7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-2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250" spc="-3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-120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250" spc="-55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ls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250" spc="-7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d  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be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iindependent;;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autocorrelatiion 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gg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la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k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250" spc="-9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-9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250" spc="-3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5</a:t>
            </a:r>
            <a:r>
              <a:rPr dirty="0" sz="250" spc="-9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250" spc="-3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-1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250" spc="-2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250" spc="55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25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25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-120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250" spc="-55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6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25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250" spc="-7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250" spc="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endParaRPr sz="250">
              <a:latin typeface="Verdana"/>
              <a:cs typeface="Verdana"/>
            </a:endParaRPr>
          </a:p>
          <a:p>
            <a:pPr marL="55244" marR="67310">
              <a:lnSpc>
                <a:spcPct val="119700"/>
              </a:lnSpc>
            </a:pPr>
            <a:r>
              <a:rPr dirty="0" sz="250" spc="20">
                <a:solidFill>
                  <a:srgbClr val="322C2C"/>
                </a:solidFill>
                <a:latin typeface="Verdana"/>
                <a:cs typeface="Verdana"/>
              </a:rPr>
              <a:t>assumptions </a:t>
            </a:r>
            <a:r>
              <a:rPr dirty="0" sz="250" spc="3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250">
                <a:solidFill>
                  <a:srgbClr val="322C2C"/>
                </a:solidFill>
                <a:latin typeface="Verdana"/>
                <a:cs typeface="Verdana"/>
              </a:rPr>
              <a:t>iidentiiﬁes potentiiall </a:t>
            </a:r>
            <a:r>
              <a:rPr dirty="0" sz="250" spc="-7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250" spc="-15">
                <a:solidFill>
                  <a:srgbClr val="322C2C"/>
                </a:solidFill>
                <a:latin typeface="Verdana"/>
                <a:cs typeface="Verdana"/>
              </a:rPr>
              <a:t>iissues..</a:t>
            </a:r>
            <a:endParaRPr sz="2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3" y="474"/>
            <a:ext cx="2223770" cy="1249045"/>
            <a:chOff x="2893" y="474"/>
            <a:chExt cx="2223770" cy="1249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2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2023-12-06T09:55:15Z</dcterms:created>
  <dcterms:modified xsi:type="dcterms:W3CDTF">2023-12-06T09:55:15Z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LastSaved">
    <vt:filetime>2023-12-06T00:00:00Z</vt:filetime>
  </property>
</Properties>
</file>