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256" r:id="rId5"/>
    <p:sldId id="257" r:id="rId6"/>
    <p:sldId id="273" r:id="rId7"/>
    <p:sldId id="258" r:id="rId8"/>
    <p:sldId id="320" r:id="rId9"/>
    <p:sldId id="261" r:id="rId10"/>
    <p:sldId id="319" r:id="rId11"/>
    <p:sldId id="271" r:id="rId12"/>
    <p:sldId id="278" r:id="rId13"/>
    <p:sldId id="294" r:id="rId14"/>
    <p:sldId id="308" r:id="rId15"/>
    <p:sldId id="321" r:id="rId16"/>
    <p:sldId id="295" r:id="rId17"/>
    <p:sldId id="310" r:id="rId18"/>
    <p:sldId id="322" r:id="rId19"/>
    <p:sldId id="283" r:id="rId20"/>
    <p:sldId id="285" r:id="rId21"/>
    <p:sldId id="323" r:id="rId22"/>
    <p:sldId id="327" r:id="rId23"/>
    <p:sldId id="326" r:id="rId24"/>
    <p:sldId id="324" r:id="rId25"/>
    <p:sldId id="312" r:id="rId26"/>
    <p:sldId id="325" r:id="rId27"/>
    <p:sldId id="292" r:id="rId28"/>
    <p:sldId id="291" r:id="rId29"/>
    <p:sldId id="318"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07BA06"/>
    <a:srgbClr val="F44560"/>
    <a:srgbClr val="A83242"/>
    <a:srgbClr val="32A852"/>
    <a:srgbClr val="0100D1"/>
    <a:srgbClr val="A10100"/>
    <a:srgbClr val="DAE5EF"/>
    <a:srgbClr val="006C31"/>
    <a:srgbClr val="FD30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71" autoAdjust="0"/>
    <p:restoredTop sz="94604" autoAdjust="0"/>
  </p:normalViewPr>
  <p:slideViewPr>
    <p:cSldViewPr snapToGrid="0">
      <p:cViewPr varScale="1">
        <p:scale>
          <a:sx n="71" d="100"/>
          <a:sy n="71" d="100"/>
        </p:scale>
        <p:origin x="756" y="6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26057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5/24/2024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5/24/2024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5/24/2024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5/24/2024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5/24/2024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5/24/2024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5/24/2024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5/24/2024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5/24/2024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5/24/2024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5/24/2024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5.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 Id="rId9"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242048" y="2326341"/>
            <a:ext cx="8767481" cy="1980747"/>
          </a:xfrm>
        </p:spPr>
        <p:txBody>
          <a:bodyPr/>
          <a:lstStyle/>
          <a:p>
            <a:r>
              <a:rPr lang="en-US" sz="4800" dirty="0">
                <a:cs typeface="Times New Roman" panose="02020603050405020304" pitchFamily="18" charset="0"/>
              </a:rPr>
              <a:t>Brain Tumors Detection Using Convolutional Neural Network</a:t>
            </a:r>
            <a:br>
              <a:rPr lang="en-US" sz="4400" dirty="0"/>
            </a:br>
            <a:endParaRPr lang="en-US" sz="44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529779" y="4933046"/>
            <a:ext cx="5643404" cy="1756176"/>
          </a:xfrm>
        </p:spPr>
        <p:txBody>
          <a:bodyPr/>
          <a:lstStyle/>
          <a:p>
            <a:endParaRPr lang="en-US" sz="2000" b="1" i="0" dirty="0">
              <a:solidFill>
                <a:srgbClr val="0068FF"/>
              </a:solidFill>
              <a:effectLst/>
              <a:latin typeface="OpenSans-Bold"/>
            </a:endParaRPr>
          </a:p>
          <a:p>
            <a:endParaRPr lang="en-US" sz="2400" dirty="0">
              <a:latin typeface="+mj-lt"/>
              <a:ea typeface="+mj-ea"/>
              <a:cs typeface="+mj-cs"/>
            </a:endParaRPr>
          </a:p>
          <a:p>
            <a:endParaRPr lang="en-US" sz="2400" dirty="0">
              <a:latin typeface="+mj-lt"/>
              <a:ea typeface="+mj-ea"/>
              <a:cs typeface="+mj-cs"/>
            </a:endParaRPr>
          </a:p>
        </p:txBody>
      </p:sp>
      <p:pic>
        <p:nvPicPr>
          <p:cNvPr id="6" name="Picture 5" descr="Icon&#10;&#10;Description automatically generated">
            <a:extLst>
              <a:ext uri="{FF2B5EF4-FFF2-40B4-BE49-F238E27FC236}">
                <a16:creationId xmlns:a16="http://schemas.microsoft.com/office/drawing/2014/main" id="{2E84BD37-4268-4C0F-9BFD-2EAAC72D5F34}"/>
              </a:ext>
            </a:extLst>
          </p:cNvPr>
          <p:cNvPicPr>
            <a:picLocks noChangeAspect="1"/>
          </p:cNvPicPr>
          <p:nvPr/>
        </p:nvPicPr>
        <p:blipFill>
          <a:blip r:embed="rId2"/>
          <a:stretch>
            <a:fillRect/>
          </a:stretch>
        </p:blipFill>
        <p:spPr>
          <a:xfrm>
            <a:off x="675990" y="5037456"/>
            <a:ext cx="1397843" cy="1397843"/>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idx="1"/>
          </p:nvPr>
        </p:nvSpPr>
        <p:spPr>
          <a:xfrm>
            <a:off x="791903" y="1239335"/>
            <a:ext cx="7853123" cy="477204"/>
          </a:xfrm>
        </p:spPr>
        <p:txBody>
          <a:bodyPr/>
          <a:lstStyle/>
          <a:p>
            <a:r>
              <a:rPr lang="en-US" sz="1800" b="1" dirty="0">
                <a:solidFill>
                  <a:srgbClr val="F44560"/>
                </a:solidFill>
                <a:latin typeface="+mj-lt"/>
              </a:rPr>
              <a:t>- Identifying images types and dimension:</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10</a:t>
            </a:fld>
            <a:endParaRPr lang="en-US" sz="1800" dirty="0"/>
          </a:p>
        </p:txBody>
      </p:sp>
      <p:sp>
        <p:nvSpPr>
          <p:cNvPr id="10" name="Title 1">
            <a:extLst>
              <a:ext uri="{FF2B5EF4-FFF2-40B4-BE49-F238E27FC236}">
                <a16:creationId xmlns:a16="http://schemas.microsoft.com/office/drawing/2014/main" id="{B1F1A7AA-9B31-4A9D-8914-472F820F6A45}"/>
              </a:ext>
            </a:extLst>
          </p:cNvPr>
          <p:cNvSpPr txBox="1">
            <a:spLocks/>
          </p:cNvSpPr>
          <p:nvPr/>
        </p:nvSpPr>
        <p:spPr>
          <a:xfrm>
            <a:off x="868103" y="466855"/>
            <a:ext cx="9779183" cy="61915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Exploratory Data Analysis</a:t>
            </a:r>
          </a:p>
        </p:txBody>
      </p:sp>
      <p:sp>
        <p:nvSpPr>
          <p:cNvPr id="14" name="TextBox 13">
            <a:extLst>
              <a:ext uri="{FF2B5EF4-FFF2-40B4-BE49-F238E27FC236}">
                <a16:creationId xmlns:a16="http://schemas.microsoft.com/office/drawing/2014/main" id="{8279B10F-EE44-4B1D-9388-DEDE449574DD}"/>
              </a:ext>
            </a:extLst>
          </p:cNvPr>
          <p:cNvSpPr txBox="1"/>
          <p:nvPr/>
        </p:nvSpPr>
        <p:spPr>
          <a:xfrm>
            <a:off x="720045" y="1970586"/>
            <a:ext cx="4187948"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292929"/>
                </a:solidFill>
              </a:rPr>
              <a:t>Images type : JPG</a:t>
            </a:r>
          </a:p>
          <a:p>
            <a:pPr marL="285750" indent="-285750">
              <a:buFont typeface="Arial" panose="020B0604020202020204" pitchFamily="34" charset="0"/>
              <a:buChar char="•"/>
            </a:pPr>
            <a:endParaRPr lang="en-US" dirty="0">
              <a:solidFill>
                <a:srgbClr val="292929"/>
              </a:solidFill>
            </a:endParaRPr>
          </a:p>
          <a:p>
            <a:pPr marL="285750" indent="-285750">
              <a:buFont typeface="Arial" panose="020B0604020202020204" pitchFamily="34" charset="0"/>
              <a:buChar char="•"/>
            </a:pPr>
            <a:r>
              <a:rPr lang="en-US" b="1" dirty="0">
                <a:solidFill>
                  <a:srgbClr val="292929"/>
                </a:solidFill>
              </a:rPr>
              <a:t>Dimensions : (width, height, 3) </a:t>
            </a:r>
          </a:p>
          <a:p>
            <a:pPr marL="285750" indent="-285750">
              <a:buFont typeface="Arial" panose="020B0604020202020204" pitchFamily="34" charset="0"/>
              <a:buChar char="•"/>
            </a:pPr>
            <a:endParaRPr lang="en-US" dirty="0">
              <a:solidFill>
                <a:srgbClr val="292929"/>
              </a:solidFill>
            </a:endParaRPr>
          </a:p>
          <a:p>
            <a:pPr marL="285750" indent="-285750">
              <a:buFont typeface="Arial" panose="020B0604020202020204" pitchFamily="34" charset="0"/>
              <a:buChar char="•"/>
            </a:pPr>
            <a:r>
              <a:rPr lang="en-US" b="1" dirty="0">
                <a:solidFill>
                  <a:srgbClr val="292929"/>
                </a:solidFill>
              </a:rPr>
              <a:t>Image sample: </a:t>
            </a:r>
            <a:r>
              <a:rPr lang="en-US" b="1" dirty="0">
                <a:solidFill>
                  <a:srgbClr val="F44560"/>
                </a:solidFill>
                <a:latin typeface="+mj-lt"/>
              </a:rPr>
              <a:t>“y652.jpg”</a:t>
            </a:r>
          </a:p>
          <a:p>
            <a:pPr marL="285750" indent="-285750">
              <a:buFont typeface="Arial" panose="020B0604020202020204" pitchFamily="34" charset="0"/>
              <a:buChar char="•"/>
            </a:pPr>
            <a:endParaRPr lang="en-US" b="0" i="0" dirty="0">
              <a:solidFill>
                <a:srgbClr val="D4D4D4"/>
              </a:solidFill>
              <a:effectLst/>
              <a:latin typeface="Consolas" panose="020B0609020204030204" pitchFamily="49" charset="0"/>
            </a:endParaRPr>
          </a:p>
          <a:p>
            <a:pPr marL="742950" lvl="1" indent="-285750">
              <a:buFont typeface="Arial" panose="020B0604020202020204" pitchFamily="34" charset="0"/>
              <a:buChar char="•"/>
            </a:pPr>
            <a:r>
              <a:rPr lang="en-US" b="1" dirty="0">
                <a:latin typeface="+mj-lt"/>
              </a:rPr>
              <a:t>(324, 278, 3)</a:t>
            </a:r>
          </a:p>
          <a:p>
            <a:br>
              <a:rPr lang="en-US" b="0" i="0" dirty="0">
                <a:solidFill>
                  <a:srgbClr val="D4D4D4"/>
                </a:solidFill>
                <a:effectLst/>
                <a:latin typeface="var(--vscode-editor-font-family)"/>
              </a:rPr>
            </a:br>
            <a:endParaRPr lang="en-US" dirty="0">
              <a:solidFill>
                <a:srgbClr val="292929"/>
              </a:solidFill>
            </a:endParaRPr>
          </a:p>
          <a:p>
            <a:endParaRPr lang="en-US" dirty="0">
              <a:solidFill>
                <a:srgbClr val="292929"/>
              </a:solidFill>
            </a:endParaRPr>
          </a:p>
        </p:txBody>
      </p:sp>
      <p:pic>
        <p:nvPicPr>
          <p:cNvPr id="13" name="Picture 12" descr="A close-up of a fetus&#10;&#10;Description automatically generated with low confidence">
            <a:extLst>
              <a:ext uri="{FF2B5EF4-FFF2-40B4-BE49-F238E27FC236}">
                <a16:creationId xmlns:a16="http://schemas.microsoft.com/office/drawing/2014/main" id="{AD289AB3-5B96-4825-BA31-25AF3B5508B2}"/>
              </a:ext>
            </a:extLst>
          </p:cNvPr>
          <p:cNvPicPr>
            <a:picLocks noChangeAspect="1"/>
          </p:cNvPicPr>
          <p:nvPr/>
        </p:nvPicPr>
        <p:blipFill>
          <a:blip r:embed="rId3"/>
          <a:stretch>
            <a:fillRect/>
          </a:stretch>
        </p:blipFill>
        <p:spPr>
          <a:xfrm>
            <a:off x="5393047" y="2112106"/>
            <a:ext cx="1889218" cy="2201823"/>
          </a:xfrm>
          <a:prstGeom prst="rect">
            <a:avLst/>
          </a:prstGeom>
        </p:spPr>
      </p:pic>
      <p:pic>
        <p:nvPicPr>
          <p:cNvPr id="17" name="Picture 16">
            <a:extLst>
              <a:ext uri="{FF2B5EF4-FFF2-40B4-BE49-F238E27FC236}">
                <a16:creationId xmlns:a16="http://schemas.microsoft.com/office/drawing/2014/main" id="{23F18F9C-60B3-4B45-88A4-9F94D8E00C4A}"/>
              </a:ext>
            </a:extLst>
          </p:cNvPr>
          <p:cNvPicPr>
            <a:picLocks noChangeAspect="1"/>
          </p:cNvPicPr>
          <p:nvPr/>
        </p:nvPicPr>
        <p:blipFill>
          <a:blip r:embed="rId4"/>
          <a:stretch>
            <a:fillRect/>
          </a:stretch>
        </p:blipFill>
        <p:spPr>
          <a:xfrm>
            <a:off x="8386415" y="4313929"/>
            <a:ext cx="957185" cy="1115568"/>
          </a:xfrm>
          <a:prstGeom prst="rect">
            <a:avLst/>
          </a:prstGeom>
        </p:spPr>
      </p:pic>
      <p:pic>
        <p:nvPicPr>
          <p:cNvPr id="22" name="Picture 21">
            <a:extLst>
              <a:ext uri="{FF2B5EF4-FFF2-40B4-BE49-F238E27FC236}">
                <a16:creationId xmlns:a16="http://schemas.microsoft.com/office/drawing/2014/main" id="{4578721B-35F2-4801-BC98-573959C02EB5}"/>
              </a:ext>
            </a:extLst>
          </p:cNvPr>
          <p:cNvPicPr>
            <a:picLocks noChangeAspect="1"/>
          </p:cNvPicPr>
          <p:nvPr/>
        </p:nvPicPr>
        <p:blipFill>
          <a:blip r:embed="rId5"/>
          <a:stretch>
            <a:fillRect/>
          </a:stretch>
        </p:blipFill>
        <p:spPr>
          <a:xfrm>
            <a:off x="8386415" y="2821112"/>
            <a:ext cx="957575" cy="1116023"/>
          </a:xfrm>
          <a:prstGeom prst="rect">
            <a:avLst/>
          </a:prstGeom>
        </p:spPr>
      </p:pic>
      <p:pic>
        <p:nvPicPr>
          <p:cNvPr id="27" name="Picture 26">
            <a:extLst>
              <a:ext uri="{FF2B5EF4-FFF2-40B4-BE49-F238E27FC236}">
                <a16:creationId xmlns:a16="http://schemas.microsoft.com/office/drawing/2014/main" id="{B5D597E3-4A19-466D-B0B6-3B54842DFCE0}"/>
              </a:ext>
            </a:extLst>
          </p:cNvPr>
          <p:cNvPicPr>
            <a:picLocks noChangeAspect="1"/>
          </p:cNvPicPr>
          <p:nvPr/>
        </p:nvPicPr>
        <p:blipFill>
          <a:blip r:embed="rId6"/>
          <a:stretch>
            <a:fillRect/>
          </a:stretch>
        </p:blipFill>
        <p:spPr>
          <a:xfrm>
            <a:off x="8386415" y="1328751"/>
            <a:ext cx="957185" cy="1115568"/>
          </a:xfrm>
          <a:prstGeom prst="rect">
            <a:avLst/>
          </a:prstGeom>
        </p:spPr>
      </p:pic>
      <p:sp>
        <p:nvSpPr>
          <p:cNvPr id="40" name="Arrow: Right 39">
            <a:extLst>
              <a:ext uri="{FF2B5EF4-FFF2-40B4-BE49-F238E27FC236}">
                <a16:creationId xmlns:a16="http://schemas.microsoft.com/office/drawing/2014/main" id="{62E2D3A8-5233-4156-A73A-1E1AE182B22B}"/>
              </a:ext>
            </a:extLst>
          </p:cNvPr>
          <p:cNvSpPr/>
          <p:nvPr/>
        </p:nvSpPr>
        <p:spPr>
          <a:xfrm rot="18551339">
            <a:off x="7715250" y="1970586"/>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D5390B62-46B8-4BC4-96B1-1F755B727CE3}"/>
              </a:ext>
            </a:extLst>
          </p:cNvPr>
          <p:cNvSpPr/>
          <p:nvPr/>
        </p:nvSpPr>
        <p:spPr>
          <a:xfrm>
            <a:off x="7694708" y="3260227"/>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310AFE0A-4D67-479F-96D5-7744ED045FCD}"/>
              </a:ext>
            </a:extLst>
          </p:cNvPr>
          <p:cNvSpPr/>
          <p:nvPr/>
        </p:nvSpPr>
        <p:spPr>
          <a:xfrm rot="2448449">
            <a:off x="7732253" y="4533823"/>
            <a:ext cx="409575" cy="14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3280391-7AD2-4839-B15E-BCA284B5D0AE}"/>
              </a:ext>
            </a:extLst>
          </p:cNvPr>
          <p:cNvSpPr txBox="1"/>
          <p:nvPr/>
        </p:nvSpPr>
        <p:spPr>
          <a:xfrm>
            <a:off x="9708418" y="1706673"/>
            <a:ext cx="1447832" cy="369332"/>
          </a:xfrm>
          <a:prstGeom prst="rect">
            <a:avLst/>
          </a:prstGeom>
          <a:noFill/>
        </p:spPr>
        <p:txBody>
          <a:bodyPr wrap="none" rtlCol="0">
            <a:spAutoFit/>
          </a:bodyPr>
          <a:lstStyle/>
          <a:p>
            <a:r>
              <a:rPr lang="en-US" dirty="0">
                <a:solidFill>
                  <a:srgbClr val="A10100"/>
                </a:solidFill>
              </a:rPr>
              <a:t>R – Channel </a:t>
            </a:r>
          </a:p>
        </p:txBody>
      </p:sp>
      <p:sp>
        <p:nvSpPr>
          <p:cNvPr id="48" name="TextBox 47">
            <a:extLst>
              <a:ext uri="{FF2B5EF4-FFF2-40B4-BE49-F238E27FC236}">
                <a16:creationId xmlns:a16="http://schemas.microsoft.com/office/drawing/2014/main" id="{C64EF8FC-A09F-4FA3-B8B9-F325937E6AD9}"/>
              </a:ext>
            </a:extLst>
          </p:cNvPr>
          <p:cNvSpPr txBox="1"/>
          <p:nvPr/>
        </p:nvSpPr>
        <p:spPr>
          <a:xfrm>
            <a:off x="9708418" y="3158241"/>
            <a:ext cx="1447832" cy="369332"/>
          </a:xfrm>
          <a:prstGeom prst="rect">
            <a:avLst/>
          </a:prstGeom>
          <a:noFill/>
        </p:spPr>
        <p:txBody>
          <a:bodyPr wrap="none" rtlCol="0">
            <a:spAutoFit/>
          </a:bodyPr>
          <a:lstStyle/>
          <a:p>
            <a:r>
              <a:rPr lang="en-US" dirty="0">
                <a:solidFill>
                  <a:srgbClr val="07BA06"/>
                </a:solidFill>
              </a:rPr>
              <a:t>G – Channel </a:t>
            </a:r>
          </a:p>
        </p:txBody>
      </p:sp>
      <p:sp>
        <p:nvSpPr>
          <p:cNvPr id="49" name="TextBox 48">
            <a:extLst>
              <a:ext uri="{FF2B5EF4-FFF2-40B4-BE49-F238E27FC236}">
                <a16:creationId xmlns:a16="http://schemas.microsoft.com/office/drawing/2014/main" id="{A475BB9E-674C-4BEB-BC44-B8A93CE76B71}"/>
              </a:ext>
            </a:extLst>
          </p:cNvPr>
          <p:cNvSpPr txBox="1"/>
          <p:nvPr/>
        </p:nvSpPr>
        <p:spPr>
          <a:xfrm>
            <a:off x="9708418" y="4597330"/>
            <a:ext cx="1447832" cy="369332"/>
          </a:xfrm>
          <a:prstGeom prst="rect">
            <a:avLst/>
          </a:prstGeom>
          <a:noFill/>
        </p:spPr>
        <p:txBody>
          <a:bodyPr wrap="none" rtlCol="0">
            <a:spAutoFit/>
          </a:bodyPr>
          <a:lstStyle/>
          <a:p>
            <a:r>
              <a:rPr lang="en-US" dirty="0">
                <a:solidFill>
                  <a:srgbClr val="0100D1"/>
                </a:solidFill>
              </a:rPr>
              <a:t>B – Channel </a:t>
            </a:r>
          </a:p>
        </p:txBody>
      </p:sp>
      <p:sp>
        <p:nvSpPr>
          <p:cNvPr id="52" name="TextBox 51">
            <a:extLst>
              <a:ext uri="{FF2B5EF4-FFF2-40B4-BE49-F238E27FC236}">
                <a16:creationId xmlns:a16="http://schemas.microsoft.com/office/drawing/2014/main" id="{31750CE9-46FC-46F7-AF7B-29A4725947D5}"/>
              </a:ext>
            </a:extLst>
          </p:cNvPr>
          <p:cNvSpPr txBox="1"/>
          <p:nvPr/>
        </p:nvSpPr>
        <p:spPr>
          <a:xfrm>
            <a:off x="4610100" y="2821112"/>
            <a:ext cx="782947" cy="584775"/>
          </a:xfrm>
          <a:prstGeom prst="rect">
            <a:avLst/>
          </a:prstGeom>
          <a:noFill/>
        </p:spPr>
        <p:txBody>
          <a:bodyPr wrap="square">
            <a:spAutoFit/>
          </a:bodyPr>
          <a:lstStyle/>
          <a:p>
            <a:pPr algn="ctr"/>
            <a:r>
              <a:rPr lang="en-US" sz="1600" b="1" dirty="0">
                <a:latin typeface="+mj-lt"/>
              </a:rPr>
              <a:t>324 pixels</a:t>
            </a:r>
          </a:p>
        </p:txBody>
      </p:sp>
      <p:sp>
        <p:nvSpPr>
          <p:cNvPr id="54" name="TextBox 53">
            <a:extLst>
              <a:ext uri="{FF2B5EF4-FFF2-40B4-BE49-F238E27FC236}">
                <a16:creationId xmlns:a16="http://schemas.microsoft.com/office/drawing/2014/main" id="{6E7F4480-6521-47B7-BA4F-4D2CDC18B358}"/>
              </a:ext>
            </a:extLst>
          </p:cNvPr>
          <p:cNvSpPr txBox="1"/>
          <p:nvPr/>
        </p:nvSpPr>
        <p:spPr>
          <a:xfrm>
            <a:off x="5755244" y="4417191"/>
            <a:ext cx="1299097" cy="338554"/>
          </a:xfrm>
          <a:prstGeom prst="rect">
            <a:avLst/>
          </a:prstGeom>
          <a:noFill/>
        </p:spPr>
        <p:txBody>
          <a:bodyPr wrap="square">
            <a:spAutoFit/>
          </a:bodyPr>
          <a:lstStyle/>
          <a:p>
            <a:pPr algn="ctr"/>
            <a:r>
              <a:rPr lang="en-US" sz="1600" b="1" dirty="0">
                <a:latin typeface="+mj-lt"/>
              </a:rPr>
              <a:t>278 pixels</a:t>
            </a:r>
          </a:p>
        </p:txBody>
      </p:sp>
      <p:sp>
        <p:nvSpPr>
          <p:cNvPr id="55" name="TextBox 54">
            <a:extLst>
              <a:ext uri="{FF2B5EF4-FFF2-40B4-BE49-F238E27FC236}">
                <a16:creationId xmlns:a16="http://schemas.microsoft.com/office/drawing/2014/main" id="{CE12969E-F9E8-4253-8A50-56D534928E58}"/>
              </a:ext>
            </a:extLst>
          </p:cNvPr>
          <p:cNvSpPr txBox="1"/>
          <p:nvPr/>
        </p:nvSpPr>
        <p:spPr>
          <a:xfrm>
            <a:off x="5794730" y="1622346"/>
            <a:ext cx="1085851" cy="369332"/>
          </a:xfrm>
          <a:prstGeom prst="rect">
            <a:avLst/>
          </a:prstGeom>
          <a:noFill/>
        </p:spPr>
        <p:txBody>
          <a:bodyPr wrap="square">
            <a:spAutoFit/>
          </a:bodyPr>
          <a:lstStyle/>
          <a:p>
            <a:r>
              <a:rPr lang="en-US" b="1" dirty="0">
                <a:solidFill>
                  <a:srgbClr val="F44560"/>
                </a:solidFill>
                <a:latin typeface="+mj-lt"/>
              </a:rPr>
              <a:t>y652.jpg</a:t>
            </a:r>
            <a:endParaRPr lang="en-US" dirty="0"/>
          </a:p>
        </p:txBody>
      </p:sp>
    </p:spTree>
    <p:extLst>
      <p:ext uri="{BB962C8B-B14F-4D97-AF65-F5344CB8AC3E}">
        <p14:creationId xmlns:p14="http://schemas.microsoft.com/office/powerpoint/2010/main" val="408153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208983" y="6357167"/>
            <a:ext cx="3167959"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11</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38747" y="774463"/>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Here we will compare between the classes</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pic>
        <p:nvPicPr>
          <p:cNvPr id="9" name="Picture 8">
            <a:extLst>
              <a:ext uri="{FF2B5EF4-FFF2-40B4-BE49-F238E27FC236}">
                <a16:creationId xmlns:a16="http://schemas.microsoft.com/office/drawing/2014/main" id="{335C2207-7956-40BA-A67B-66BF93BA75CC}"/>
              </a:ext>
            </a:extLst>
          </p:cNvPr>
          <p:cNvPicPr>
            <a:picLocks noChangeAspect="1"/>
          </p:cNvPicPr>
          <p:nvPr/>
        </p:nvPicPr>
        <p:blipFill rotWithShape="1">
          <a:blip r:embed="rId2"/>
          <a:srcRect b="2174"/>
          <a:stretch/>
        </p:blipFill>
        <p:spPr>
          <a:xfrm>
            <a:off x="1481138" y="1704975"/>
            <a:ext cx="3325630" cy="3429000"/>
          </a:xfrm>
          <a:prstGeom prst="rect">
            <a:avLst/>
          </a:prstGeom>
        </p:spPr>
      </p:pic>
      <p:pic>
        <p:nvPicPr>
          <p:cNvPr id="11" name="Picture 10">
            <a:extLst>
              <a:ext uri="{FF2B5EF4-FFF2-40B4-BE49-F238E27FC236}">
                <a16:creationId xmlns:a16="http://schemas.microsoft.com/office/drawing/2014/main" id="{5CEA83AC-A1E3-471E-8C53-F83076EEDF3D}"/>
              </a:ext>
            </a:extLst>
          </p:cNvPr>
          <p:cNvPicPr>
            <a:picLocks noChangeAspect="1"/>
          </p:cNvPicPr>
          <p:nvPr/>
        </p:nvPicPr>
        <p:blipFill rotWithShape="1">
          <a:blip r:embed="rId3"/>
          <a:srcRect b="-104"/>
          <a:stretch/>
        </p:blipFill>
        <p:spPr>
          <a:xfrm>
            <a:off x="6462713" y="1704975"/>
            <a:ext cx="3325630" cy="3429000"/>
          </a:xfrm>
          <a:prstGeom prst="rect">
            <a:avLst/>
          </a:prstGeom>
        </p:spPr>
      </p:pic>
      <p:sp>
        <p:nvSpPr>
          <p:cNvPr id="2" name="TextBox 1">
            <a:extLst>
              <a:ext uri="{FF2B5EF4-FFF2-40B4-BE49-F238E27FC236}">
                <a16:creationId xmlns:a16="http://schemas.microsoft.com/office/drawing/2014/main" id="{60C708BE-14D5-45BC-B723-39C5318E8171}"/>
              </a:ext>
            </a:extLst>
          </p:cNvPr>
          <p:cNvSpPr txBox="1"/>
          <p:nvPr/>
        </p:nvSpPr>
        <p:spPr>
          <a:xfrm>
            <a:off x="1455382" y="5353523"/>
            <a:ext cx="3180358" cy="369332"/>
          </a:xfrm>
          <a:prstGeom prst="rect">
            <a:avLst/>
          </a:prstGeom>
          <a:noFill/>
        </p:spPr>
        <p:txBody>
          <a:bodyPr wrap="none" rtlCol="0">
            <a:spAutoFit/>
          </a:bodyPr>
          <a:lstStyle/>
          <a:p>
            <a:r>
              <a:rPr lang="en-US" dirty="0">
                <a:solidFill>
                  <a:srgbClr val="32A852"/>
                </a:solidFill>
              </a:rPr>
              <a:t>No-Tumor images information</a:t>
            </a:r>
          </a:p>
        </p:txBody>
      </p:sp>
      <p:sp>
        <p:nvSpPr>
          <p:cNvPr id="12" name="TextBox 11">
            <a:extLst>
              <a:ext uri="{FF2B5EF4-FFF2-40B4-BE49-F238E27FC236}">
                <a16:creationId xmlns:a16="http://schemas.microsoft.com/office/drawing/2014/main" id="{373B3266-5A8E-4CFD-9F70-320A59879722}"/>
              </a:ext>
            </a:extLst>
          </p:cNvPr>
          <p:cNvSpPr txBox="1"/>
          <p:nvPr/>
        </p:nvSpPr>
        <p:spPr>
          <a:xfrm>
            <a:off x="6798361" y="5353523"/>
            <a:ext cx="2815001" cy="369332"/>
          </a:xfrm>
          <a:prstGeom prst="rect">
            <a:avLst/>
          </a:prstGeom>
          <a:noFill/>
        </p:spPr>
        <p:txBody>
          <a:bodyPr wrap="none" rtlCol="0">
            <a:spAutoFit/>
          </a:bodyPr>
          <a:lstStyle/>
          <a:p>
            <a:r>
              <a:rPr lang="en-US" dirty="0">
                <a:solidFill>
                  <a:srgbClr val="A83242"/>
                </a:solidFill>
              </a:rPr>
              <a:t>Tumor images information</a:t>
            </a:r>
          </a:p>
        </p:txBody>
      </p:sp>
    </p:spTree>
    <p:extLst>
      <p:ext uri="{BB962C8B-B14F-4D97-AF65-F5344CB8AC3E}">
        <p14:creationId xmlns:p14="http://schemas.microsoft.com/office/powerpoint/2010/main" val="377729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208983" y="6357167"/>
            <a:ext cx="3167959"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12</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538747" y="1042921"/>
            <a:ext cx="7367003"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Here we compare between images widths and heights in both classes  </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33972" y="226507"/>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Exploratory Data Analysis</a:t>
            </a:r>
          </a:p>
        </p:txBody>
      </p:sp>
      <p:sp>
        <p:nvSpPr>
          <p:cNvPr id="2" name="TextBox 1">
            <a:extLst>
              <a:ext uri="{FF2B5EF4-FFF2-40B4-BE49-F238E27FC236}">
                <a16:creationId xmlns:a16="http://schemas.microsoft.com/office/drawing/2014/main" id="{60C708BE-14D5-45BC-B723-39C5318E8171}"/>
              </a:ext>
            </a:extLst>
          </p:cNvPr>
          <p:cNvSpPr txBox="1"/>
          <p:nvPr/>
        </p:nvSpPr>
        <p:spPr>
          <a:xfrm>
            <a:off x="1031492" y="5234794"/>
            <a:ext cx="4690900" cy="369332"/>
          </a:xfrm>
          <a:prstGeom prst="rect">
            <a:avLst/>
          </a:prstGeom>
          <a:noFill/>
        </p:spPr>
        <p:txBody>
          <a:bodyPr wrap="none" rtlCol="0">
            <a:spAutoFit/>
          </a:bodyPr>
          <a:lstStyle/>
          <a:p>
            <a:r>
              <a:rPr lang="en-US" dirty="0">
                <a:solidFill>
                  <a:srgbClr val="32A852"/>
                </a:solidFill>
              </a:rPr>
              <a:t>No-Tumor images [width, height] distribution</a:t>
            </a:r>
          </a:p>
        </p:txBody>
      </p:sp>
      <p:pic>
        <p:nvPicPr>
          <p:cNvPr id="6" name="Picture 5">
            <a:extLst>
              <a:ext uri="{FF2B5EF4-FFF2-40B4-BE49-F238E27FC236}">
                <a16:creationId xmlns:a16="http://schemas.microsoft.com/office/drawing/2014/main" id="{07910D4A-D3FA-495F-A2A4-AE4F11FAE192}"/>
              </a:ext>
            </a:extLst>
          </p:cNvPr>
          <p:cNvPicPr>
            <a:picLocks noChangeAspect="1"/>
          </p:cNvPicPr>
          <p:nvPr/>
        </p:nvPicPr>
        <p:blipFill rotWithShape="1">
          <a:blip r:embed="rId2"/>
          <a:srcRect l="746" b="1804"/>
          <a:stretch/>
        </p:blipFill>
        <p:spPr>
          <a:xfrm>
            <a:off x="633089" y="1821989"/>
            <a:ext cx="5214353" cy="3318673"/>
          </a:xfrm>
          <a:prstGeom prst="rect">
            <a:avLst/>
          </a:prstGeom>
        </p:spPr>
      </p:pic>
      <p:pic>
        <p:nvPicPr>
          <p:cNvPr id="14" name="Picture 13">
            <a:extLst>
              <a:ext uri="{FF2B5EF4-FFF2-40B4-BE49-F238E27FC236}">
                <a16:creationId xmlns:a16="http://schemas.microsoft.com/office/drawing/2014/main" id="{5CC4E7E5-E573-4E15-BF75-E66AE7244A75}"/>
              </a:ext>
            </a:extLst>
          </p:cNvPr>
          <p:cNvPicPr>
            <a:picLocks noChangeAspect="1"/>
          </p:cNvPicPr>
          <p:nvPr/>
        </p:nvPicPr>
        <p:blipFill>
          <a:blip r:embed="rId3"/>
          <a:stretch>
            <a:fillRect/>
          </a:stretch>
        </p:blipFill>
        <p:spPr>
          <a:xfrm>
            <a:off x="6344560" y="1821989"/>
            <a:ext cx="5149779" cy="3301052"/>
          </a:xfrm>
          <a:prstGeom prst="rect">
            <a:avLst/>
          </a:prstGeom>
        </p:spPr>
      </p:pic>
      <p:sp>
        <p:nvSpPr>
          <p:cNvPr id="16" name="TextBox 15">
            <a:extLst>
              <a:ext uri="{FF2B5EF4-FFF2-40B4-BE49-F238E27FC236}">
                <a16:creationId xmlns:a16="http://schemas.microsoft.com/office/drawing/2014/main" id="{D4BBCD94-644F-43C6-B636-A5CED57BD46F}"/>
              </a:ext>
            </a:extLst>
          </p:cNvPr>
          <p:cNvSpPr txBox="1"/>
          <p:nvPr/>
        </p:nvSpPr>
        <p:spPr>
          <a:xfrm>
            <a:off x="6801532" y="5234794"/>
            <a:ext cx="5666692" cy="369332"/>
          </a:xfrm>
          <a:prstGeom prst="rect">
            <a:avLst/>
          </a:prstGeom>
          <a:noFill/>
        </p:spPr>
        <p:txBody>
          <a:bodyPr wrap="square" rtlCol="0">
            <a:spAutoFit/>
          </a:bodyPr>
          <a:lstStyle/>
          <a:p>
            <a:r>
              <a:rPr lang="en-US" dirty="0">
                <a:solidFill>
                  <a:srgbClr val="A83242"/>
                </a:solidFill>
              </a:rPr>
              <a:t>Tumor images [width, height] distribution</a:t>
            </a:r>
          </a:p>
        </p:txBody>
      </p:sp>
    </p:spTree>
    <p:extLst>
      <p:ext uri="{BB962C8B-B14F-4D97-AF65-F5344CB8AC3E}">
        <p14:creationId xmlns:p14="http://schemas.microsoft.com/office/powerpoint/2010/main" val="3913733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06203" y="210253"/>
            <a:ext cx="9779183" cy="753679"/>
          </a:xfrm>
        </p:spPr>
        <p:txBody>
          <a:bodyPr/>
          <a:lstStyle/>
          <a:p>
            <a:r>
              <a:rPr lang="en-US" dirty="0"/>
              <a:t>Exploratory Data Analysis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13</a:t>
            </a:fld>
            <a:endParaRPr lang="en-US" sz="1800" dirty="0"/>
          </a:p>
        </p:txBody>
      </p:sp>
      <p:pic>
        <p:nvPicPr>
          <p:cNvPr id="15" name="Picture 14">
            <a:extLst>
              <a:ext uri="{FF2B5EF4-FFF2-40B4-BE49-F238E27FC236}">
                <a16:creationId xmlns:a16="http://schemas.microsoft.com/office/drawing/2014/main" id="{A34055FC-6274-47C6-A7B9-87C6EDB7183A}"/>
              </a:ext>
            </a:extLst>
          </p:cNvPr>
          <p:cNvPicPr>
            <a:picLocks noChangeAspect="1"/>
          </p:cNvPicPr>
          <p:nvPr/>
        </p:nvPicPr>
        <p:blipFill>
          <a:blip r:embed="rId2"/>
          <a:stretch>
            <a:fillRect/>
          </a:stretch>
        </p:blipFill>
        <p:spPr>
          <a:xfrm>
            <a:off x="1916749" y="1672326"/>
            <a:ext cx="3314700" cy="3076575"/>
          </a:xfrm>
          <a:prstGeom prst="rect">
            <a:avLst/>
          </a:prstGeom>
        </p:spPr>
      </p:pic>
      <p:pic>
        <p:nvPicPr>
          <p:cNvPr id="20" name="Picture 19">
            <a:extLst>
              <a:ext uri="{FF2B5EF4-FFF2-40B4-BE49-F238E27FC236}">
                <a16:creationId xmlns:a16="http://schemas.microsoft.com/office/drawing/2014/main" id="{DBF3AE11-EF67-4B7C-8259-186E765A3E55}"/>
              </a:ext>
            </a:extLst>
          </p:cNvPr>
          <p:cNvPicPr>
            <a:picLocks noChangeAspect="1"/>
          </p:cNvPicPr>
          <p:nvPr/>
        </p:nvPicPr>
        <p:blipFill>
          <a:blip r:embed="rId3"/>
          <a:stretch>
            <a:fillRect/>
          </a:stretch>
        </p:blipFill>
        <p:spPr>
          <a:xfrm>
            <a:off x="6324600" y="1672326"/>
            <a:ext cx="3295650" cy="3067050"/>
          </a:xfrm>
          <a:prstGeom prst="rect">
            <a:avLst/>
          </a:prstGeom>
        </p:spPr>
      </p:pic>
      <p:sp>
        <p:nvSpPr>
          <p:cNvPr id="22" name="TextBox 21">
            <a:extLst>
              <a:ext uri="{FF2B5EF4-FFF2-40B4-BE49-F238E27FC236}">
                <a16:creationId xmlns:a16="http://schemas.microsoft.com/office/drawing/2014/main" id="{D2C6A68D-3ACD-4041-86B5-CBB51EC6C52A}"/>
              </a:ext>
            </a:extLst>
          </p:cNvPr>
          <p:cNvSpPr txBox="1"/>
          <p:nvPr/>
        </p:nvSpPr>
        <p:spPr>
          <a:xfrm>
            <a:off x="2154874" y="4816342"/>
            <a:ext cx="3152775" cy="369332"/>
          </a:xfrm>
          <a:prstGeom prst="rect">
            <a:avLst/>
          </a:prstGeom>
          <a:noFill/>
        </p:spPr>
        <p:txBody>
          <a:bodyPr wrap="square">
            <a:spAutoFit/>
          </a:bodyPr>
          <a:lstStyle/>
          <a:p>
            <a:r>
              <a:rPr lang="en-US" dirty="0">
                <a:solidFill>
                  <a:srgbClr val="32A852"/>
                </a:solidFill>
              </a:rPr>
              <a:t>No-Tumor Images Statistics </a:t>
            </a:r>
          </a:p>
        </p:txBody>
      </p:sp>
      <p:sp>
        <p:nvSpPr>
          <p:cNvPr id="23" name="TextBox 22">
            <a:extLst>
              <a:ext uri="{FF2B5EF4-FFF2-40B4-BE49-F238E27FC236}">
                <a16:creationId xmlns:a16="http://schemas.microsoft.com/office/drawing/2014/main" id="{90A8FAC1-561C-47BB-AA43-D02CCDC2121A}"/>
              </a:ext>
            </a:extLst>
          </p:cNvPr>
          <p:cNvSpPr txBox="1"/>
          <p:nvPr/>
        </p:nvSpPr>
        <p:spPr>
          <a:xfrm>
            <a:off x="6655764" y="4816342"/>
            <a:ext cx="2633321" cy="369332"/>
          </a:xfrm>
          <a:prstGeom prst="rect">
            <a:avLst/>
          </a:prstGeom>
          <a:noFill/>
        </p:spPr>
        <p:txBody>
          <a:bodyPr wrap="square" rtlCol="0">
            <a:spAutoFit/>
          </a:bodyPr>
          <a:lstStyle/>
          <a:p>
            <a:r>
              <a:rPr lang="en-US" dirty="0">
                <a:solidFill>
                  <a:srgbClr val="A83242"/>
                </a:solidFill>
              </a:rPr>
              <a:t>Tumor images Statistics </a:t>
            </a:r>
          </a:p>
        </p:txBody>
      </p:sp>
    </p:spTree>
    <p:extLst>
      <p:ext uri="{BB962C8B-B14F-4D97-AF65-F5344CB8AC3E}">
        <p14:creationId xmlns:p14="http://schemas.microsoft.com/office/powerpoint/2010/main" val="1131204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9" name="Picture 28" descr="A close-up of the moon&#10;&#10;Description automatically generated with medium confidence">
            <a:extLst>
              <a:ext uri="{FF2B5EF4-FFF2-40B4-BE49-F238E27FC236}">
                <a16:creationId xmlns:a16="http://schemas.microsoft.com/office/drawing/2014/main" id="{D7A293D5-5293-43C2-A8EB-31FA7E77D336}"/>
              </a:ext>
            </a:extLst>
          </p:cNvPr>
          <p:cNvPicPr preferRelativeResize="0">
            <a:picLocks/>
          </p:cNvPicPr>
          <p:nvPr/>
        </p:nvPicPr>
        <p:blipFill>
          <a:blip r:embed="rId2"/>
          <a:stretch>
            <a:fillRect/>
          </a:stretch>
        </p:blipFill>
        <p:spPr>
          <a:xfrm>
            <a:off x="1200150" y="3728732"/>
            <a:ext cx="1352550" cy="1323975"/>
          </a:xfrm>
          <a:prstGeom prst="rect">
            <a:avLst/>
          </a:prstGeom>
        </p:spPr>
      </p:pic>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0999" y="6356350"/>
            <a:ext cx="3801701"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14</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443497" y="836876"/>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Images Resizing </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p>
        </p:txBody>
      </p:sp>
      <p:sp>
        <p:nvSpPr>
          <p:cNvPr id="11" name="TextBox 10">
            <a:extLst>
              <a:ext uri="{FF2B5EF4-FFF2-40B4-BE49-F238E27FC236}">
                <a16:creationId xmlns:a16="http://schemas.microsoft.com/office/drawing/2014/main" id="{A67D2EC3-55EC-4B3E-BB5D-46B954776D2B}"/>
              </a:ext>
            </a:extLst>
          </p:cNvPr>
          <p:cNvSpPr txBox="1"/>
          <p:nvPr/>
        </p:nvSpPr>
        <p:spPr>
          <a:xfrm>
            <a:off x="380999" y="1347667"/>
            <a:ext cx="8738603" cy="2062103"/>
          </a:xfrm>
          <a:prstGeom prst="rect">
            <a:avLst/>
          </a:prstGeom>
          <a:noFill/>
        </p:spPr>
        <p:txBody>
          <a:bodyPr wrap="square">
            <a:spAutoFit/>
          </a:bodyPr>
          <a:lstStyle/>
          <a:p>
            <a:pPr algn="just"/>
            <a:r>
              <a:rPr lang="en-US" sz="1600" dirty="0"/>
              <a:t>Since we have images with different dimensions, we must uniform all the dimensions due to the architecture of deep learning models :</a:t>
            </a:r>
          </a:p>
          <a:p>
            <a:pPr algn="just"/>
            <a:endParaRPr lang="en-US" sz="1600" dirty="0"/>
          </a:p>
          <a:p>
            <a:pPr marL="285750" indent="-285750" algn="just">
              <a:buFont typeface="Arial" panose="020B0604020202020204" pitchFamily="34" charset="0"/>
              <a:buChar char="•"/>
            </a:pPr>
            <a:r>
              <a:rPr lang="en-US" sz="1600" dirty="0"/>
              <a:t>Input shape = 64 pixels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After reshaping every image, we store them in a NumPy array </a:t>
            </a:r>
          </a:p>
          <a:p>
            <a:pPr algn="just"/>
            <a:endParaRPr lang="en-US" sz="1600" dirty="0"/>
          </a:p>
          <a:p>
            <a:pPr algn="just"/>
            <a:endParaRPr lang="en-US" sz="1600" dirty="0"/>
          </a:p>
        </p:txBody>
      </p:sp>
      <p:sp>
        <p:nvSpPr>
          <p:cNvPr id="2" name="Rectangle 1">
            <a:extLst>
              <a:ext uri="{FF2B5EF4-FFF2-40B4-BE49-F238E27FC236}">
                <a16:creationId xmlns:a16="http://schemas.microsoft.com/office/drawing/2014/main" id="{97A782E9-A176-4212-9765-0DAD20603F04}"/>
              </a:ext>
            </a:extLst>
          </p:cNvPr>
          <p:cNvSpPr/>
          <p:nvPr/>
        </p:nvSpPr>
        <p:spPr>
          <a:xfrm>
            <a:off x="1200150" y="3718134"/>
            <a:ext cx="1352550" cy="1323975"/>
          </a:xfrm>
          <a:prstGeom prst="rect">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389582B-2212-4400-8B4C-A7FA2E59F4D3}"/>
              </a:ext>
            </a:extLst>
          </p:cNvPr>
          <p:cNvSpPr/>
          <p:nvPr/>
        </p:nvSpPr>
        <p:spPr>
          <a:xfrm>
            <a:off x="4343400" y="33716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0215AE7-6BEA-4077-9328-C96311C1CEA7}"/>
              </a:ext>
            </a:extLst>
          </p:cNvPr>
          <p:cNvSpPr/>
          <p:nvPr/>
        </p:nvSpPr>
        <p:spPr>
          <a:xfrm>
            <a:off x="4495800" y="35240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8F65AA-43F0-4058-8C60-055799FB23B2}"/>
              </a:ext>
            </a:extLst>
          </p:cNvPr>
          <p:cNvSpPr/>
          <p:nvPr/>
        </p:nvSpPr>
        <p:spPr>
          <a:xfrm>
            <a:off x="4648200" y="36764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6AC61E3-88AC-4653-8F6B-5D99AEB81EC5}"/>
              </a:ext>
            </a:extLst>
          </p:cNvPr>
          <p:cNvSpPr/>
          <p:nvPr/>
        </p:nvSpPr>
        <p:spPr>
          <a:xfrm>
            <a:off x="4800600" y="38288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EC64134-2B7B-4C80-8E19-DCE2E1A48A69}"/>
              </a:ext>
            </a:extLst>
          </p:cNvPr>
          <p:cNvSpPr/>
          <p:nvPr/>
        </p:nvSpPr>
        <p:spPr>
          <a:xfrm>
            <a:off x="4953000" y="39812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38833E4-2C3A-4D13-8326-82764B08ACAC}"/>
              </a:ext>
            </a:extLst>
          </p:cNvPr>
          <p:cNvSpPr/>
          <p:nvPr/>
        </p:nvSpPr>
        <p:spPr>
          <a:xfrm>
            <a:off x="5105400" y="4133667"/>
            <a:ext cx="1352550" cy="132397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96B8123-C087-4D45-B98F-96831830E464}"/>
              </a:ext>
            </a:extLst>
          </p:cNvPr>
          <p:cNvSpPr txBox="1"/>
          <p:nvPr/>
        </p:nvSpPr>
        <p:spPr>
          <a:xfrm>
            <a:off x="1291249" y="5357859"/>
            <a:ext cx="6096000" cy="369332"/>
          </a:xfrm>
          <a:prstGeom prst="rect">
            <a:avLst/>
          </a:prstGeom>
          <a:noFill/>
        </p:spPr>
        <p:txBody>
          <a:bodyPr wrap="square">
            <a:spAutoFit/>
          </a:bodyPr>
          <a:lstStyle/>
          <a:p>
            <a:r>
              <a:rPr lang="en-US" sz="1800" dirty="0"/>
              <a:t>64 x 64 x 3</a:t>
            </a:r>
            <a:endParaRPr lang="en-US" dirty="0"/>
          </a:p>
        </p:txBody>
      </p:sp>
      <p:cxnSp>
        <p:nvCxnSpPr>
          <p:cNvPr id="12" name="Straight Arrow Connector 11">
            <a:extLst>
              <a:ext uri="{FF2B5EF4-FFF2-40B4-BE49-F238E27FC236}">
                <a16:creationId xmlns:a16="http://schemas.microsoft.com/office/drawing/2014/main" id="{6639FCA8-CA82-4E32-BE7F-CC4E6090AAA3}"/>
              </a:ext>
            </a:extLst>
          </p:cNvPr>
          <p:cNvCxnSpPr/>
          <p:nvPr/>
        </p:nvCxnSpPr>
        <p:spPr>
          <a:xfrm>
            <a:off x="2831744" y="4570033"/>
            <a:ext cx="11878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828C583-5953-4FDB-A55F-966009B6B8E4}"/>
              </a:ext>
            </a:extLst>
          </p:cNvPr>
          <p:cNvSpPr/>
          <p:nvPr/>
        </p:nvSpPr>
        <p:spPr>
          <a:xfrm>
            <a:off x="7181850" y="35707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D358DD0-0055-4B4D-B2D8-5CD03457CA17}"/>
              </a:ext>
            </a:extLst>
          </p:cNvPr>
          <p:cNvSpPr/>
          <p:nvPr/>
        </p:nvSpPr>
        <p:spPr>
          <a:xfrm>
            <a:off x="7334250" y="37231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CF2CBF4-EAF9-45A1-96E6-7C734EAC38BB}"/>
              </a:ext>
            </a:extLst>
          </p:cNvPr>
          <p:cNvSpPr/>
          <p:nvPr/>
        </p:nvSpPr>
        <p:spPr>
          <a:xfrm>
            <a:off x="7486650" y="38755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1936383-850F-4AA2-AEE7-5E9533E7F4FA}"/>
              </a:ext>
            </a:extLst>
          </p:cNvPr>
          <p:cNvSpPr/>
          <p:nvPr/>
        </p:nvSpPr>
        <p:spPr>
          <a:xfrm>
            <a:off x="7639050" y="40279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5AD99867-B043-4E94-BB08-333BC537ABAB}"/>
              </a:ext>
            </a:extLst>
          </p:cNvPr>
          <p:cNvCxnSpPr>
            <a:cxnSpLocks/>
          </p:cNvCxnSpPr>
          <p:nvPr/>
        </p:nvCxnSpPr>
        <p:spPr>
          <a:xfrm>
            <a:off x="6589431" y="4584909"/>
            <a:ext cx="6258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7579481-5EFD-45C5-9EFF-A2CFD7570143}"/>
              </a:ext>
            </a:extLst>
          </p:cNvPr>
          <p:cNvSpPr/>
          <p:nvPr/>
        </p:nvSpPr>
        <p:spPr>
          <a:xfrm>
            <a:off x="7791450" y="41803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9B4A18A-2A0D-411D-BD1C-5A8C9228B237}"/>
              </a:ext>
            </a:extLst>
          </p:cNvPr>
          <p:cNvSpPr/>
          <p:nvPr/>
        </p:nvSpPr>
        <p:spPr>
          <a:xfrm>
            <a:off x="7943850" y="4332726"/>
            <a:ext cx="742950" cy="70938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2FEC4DC-4327-4D30-804A-8ACC16085385}"/>
              </a:ext>
            </a:extLst>
          </p:cNvPr>
          <p:cNvSpPr/>
          <p:nvPr/>
        </p:nvSpPr>
        <p:spPr>
          <a:xfrm>
            <a:off x="925830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FFBF1D7-BF62-4404-B8CC-42524223C301}"/>
              </a:ext>
            </a:extLst>
          </p:cNvPr>
          <p:cNvSpPr/>
          <p:nvPr/>
        </p:nvSpPr>
        <p:spPr>
          <a:xfrm>
            <a:off x="962406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BDC75F15-3DF6-45BF-B8E7-851CDCBB0B43}"/>
              </a:ext>
            </a:extLst>
          </p:cNvPr>
          <p:cNvSpPr/>
          <p:nvPr/>
        </p:nvSpPr>
        <p:spPr>
          <a:xfrm>
            <a:off x="9989820" y="4521334"/>
            <a:ext cx="91440" cy="91440"/>
          </a:xfrm>
          <a:prstGeom prst="ellipse">
            <a:avLst/>
          </a:prstGeom>
          <a:solidFill>
            <a:schemeClr val="accent1">
              <a:alpha val="7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6810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Oval 35">
            <a:extLst>
              <a:ext uri="{FF2B5EF4-FFF2-40B4-BE49-F238E27FC236}">
                <a16:creationId xmlns:a16="http://schemas.microsoft.com/office/drawing/2014/main" id="{635B1A41-0775-4383-AB23-59644CBBB10F}"/>
              </a:ext>
            </a:extLst>
          </p:cNvPr>
          <p:cNvSpPr/>
          <p:nvPr/>
        </p:nvSpPr>
        <p:spPr>
          <a:xfrm>
            <a:off x="4086131" y="3322869"/>
            <a:ext cx="2745054" cy="2821224"/>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2400</a:t>
            </a:r>
          </a:p>
          <a:p>
            <a:pPr algn="ctr"/>
            <a:r>
              <a:rPr lang="en-US" sz="1800" dirty="0"/>
              <a:t> images</a:t>
            </a:r>
            <a:endParaRPr lang="en-US"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0999" y="6356350"/>
            <a:ext cx="3801701" cy="365125"/>
          </a:xfrm>
        </p:spPr>
        <p:txBody>
          <a:bodyPr/>
          <a:lstStyle/>
          <a:p>
            <a:r>
              <a:rPr lang="en-US" dirty="0"/>
              <a:t>Deep Learning and Reinforcement Learning</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p:txBody>
          <a:bodyPr/>
          <a:lstStyle/>
          <a:p>
            <a:fld id="{294A09A9-5501-47C1-A89A-A340965A2BE2}" type="slidenum">
              <a:rPr lang="en-US" sz="1800"/>
              <a:pPr/>
              <a:t>15</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443497" y="868576"/>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Dataset Splitting</a:t>
            </a:r>
          </a:p>
        </p:txBody>
      </p:sp>
      <p:sp>
        <p:nvSpPr>
          <p:cNvPr id="15" name="TextBox 14">
            <a:extLst>
              <a:ext uri="{FF2B5EF4-FFF2-40B4-BE49-F238E27FC236}">
                <a16:creationId xmlns:a16="http://schemas.microsoft.com/office/drawing/2014/main" id="{32CA4A1E-18BE-4CA0-AB3F-8E5A7C94E6E5}"/>
              </a:ext>
            </a:extLst>
          </p:cNvPr>
          <p:cNvSpPr txBox="1"/>
          <p:nvPr/>
        </p:nvSpPr>
        <p:spPr>
          <a:xfrm>
            <a:off x="443497" y="68569"/>
            <a:ext cx="7762365" cy="757130"/>
          </a:xfrm>
          <a:prstGeom prst="rect">
            <a:avLst/>
          </a:prstGeom>
          <a:noFill/>
        </p:spPr>
        <p:txBody>
          <a:bodyPr wrap="square">
            <a:spAutoFit/>
          </a:bodyPr>
          <a:lstStyle/>
          <a:p>
            <a:pPr>
              <a:lnSpc>
                <a:spcPct val="90000"/>
              </a:lnSpc>
              <a:spcBef>
                <a:spcPct val="0"/>
              </a:spcBef>
            </a:pPr>
            <a:r>
              <a:rPr lang="en-US" sz="4800" b="1" dirty="0">
                <a:latin typeface="+mj-lt"/>
                <a:ea typeface="+mj-ea"/>
                <a:cs typeface="+mj-cs"/>
              </a:rPr>
              <a:t>Feature Engineering</a:t>
            </a:r>
          </a:p>
        </p:txBody>
      </p:sp>
      <p:sp>
        <p:nvSpPr>
          <p:cNvPr id="11" name="TextBox 10">
            <a:extLst>
              <a:ext uri="{FF2B5EF4-FFF2-40B4-BE49-F238E27FC236}">
                <a16:creationId xmlns:a16="http://schemas.microsoft.com/office/drawing/2014/main" id="{A67D2EC3-55EC-4B3E-BB5D-46B954776D2B}"/>
              </a:ext>
            </a:extLst>
          </p:cNvPr>
          <p:cNvSpPr txBox="1"/>
          <p:nvPr/>
        </p:nvSpPr>
        <p:spPr>
          <a:xfrm>
            <a:off x="662572" y="1659285"/>
            <a:ext cx="8738603" cy="3293209"/>
          </a:xfrm>
          <a:prstGeom prst="rect">
            <a:avLst/>
          </a:prstGeom>
          <a:noFill/>
        </p:spPr>
        <p:txBody>
          <a:bodyPr wrap="square">
            <a:spAutoFit/>
          </a:bodyPr>
          <a:lstStyle/>
          <a:p>
            <a:pPr algn="just"/>
            <a:r>
              <a:rPr lang="en-US" sz="1600" dirty="0"/>
              <a:t>As we mentioned before in this presentation, we have in total 3000 images from this point we are going to split these images into two sets 80% for training set and 20% testing set</a:t>
            </a:r>
          </a:p>
          <a:p>
            <a:pPr algn="just"/>
            <a:endParaRPr lang="en-US" sz="1600" dirty="0"/>
          </a:p>
          <a:p>
            <a:pPr algn="just"/>
            <a:endParaRPr lang="en-US" sz="1600" dirty="0"/>
          </a:p>
          <a:p>
            <a:pPr marL="285750" indent="-285750" algn="just">
              <a:buFont typeface="Arial" panose="020B0604020202020204" pitchFamily="34" charset="0"/>
              <a:buChar char="•"/>
            </a:pPr>
            <a:r>
              <a:rPr lang="en-US" sz="1600" dirty="0"/>
              <a:t>Training set: 2400 images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Testing set: 600 images</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p:txBody>
      </p:sp>
      <p:sp>
        <p:nvSpPr>
          <p:cNvPr id="7" name="Oval 6">
            <a:extLst>
              <a:ext uri="{FF2B5EF4-FFF2-40B4-BE49-F238E27FC236}">
                <a16:creationId xmlns:a16="http://schemas.microsoft.com/office/drawing/2014/main" id="{24E67B04-75B1-4F0D-8A9E-3CF53864D7CE}"/>
              </a:ext>
            </a:extLst>
          </p:cNvPr>
          <p:cNvSpPr/>
          <p:nvPr/>
        </p:nvSpPr>
        <p:spPr>
          <a:xfrm>
            <a:off x="6298540" y="4200807"/>
            <a:ext cx="1469334" cy="157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600 images</a:t>
            </a:r>
          </a:p>
        </p:txBody>
      </p:sp>
    </p:spTree>
    <p:extLst>
      <p:ext uri="{BB962C8B-B14F-4D97-AF65-F5344CB8AC3E}">
        <p14:creationId xmlns:p14="http://schemas.microsoft.com/office/powerpoint/2010/main" val="87798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Machine Learning Analysis &amp; Findings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333750"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16</a:t>
            </a:fld>
            <a:endParaRPr lang="en-US" sz="1800" dirty="0"/>
          </a:p>
        </p:txBody>
      </p:sp>
    </p:spTree>
    <p:extLst>
      <p:ext uri="{BB962C8B-B14F-4D97-AF65-F5344CB8AC3E}">
        <p14:creationId xmlns:p14="http://schemas.microsoft.com/office/powerpoint/2010/main" val="2277129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sz="4400" dirty="0"/>
              <a:t>Machine Learning Analysis &amp; Findings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10528823" cy="3436483"/>
          </a:xfrm>
        </p:spPr>
        <p:txBody>
          <a:bodyPr vert="horz" lIns="91440" tIns="45720" rIns="91440" bIns="45720" rtlCol="0" anchor="t">
            <a:normAutofit fontScale="92500" lnSpcReduction="20000"/>
          </a:bodyPr>
          <a:lstStyle/>
          <a:p>
            <a:pPr algn="just"/>
            <a:r>
              <a:rPr lang="en-US" dirty="0"/>
              <a:t>In the following slides we will compare between 2 different convolutional neural networks (CNN) one is based on Binary Cross Entropy and sigmoid function and the second one is based on Categorical Cross Entropy and SoftMax function for the final prediction layer.</a:t>
            </a:r>
          </a:p>
          <a:p>
            <a:pPr algn="just"/>
            <a:r>
              <a:rPr lang="en-US" dirty="0"/>
              <a:t>These two models aim to classify MRI brain images to distinguish between the images that contain tumors  and those that don’t , for the sake of helping doctors in the diagnostic processes in the healthcare sector.</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Deep Learning and Reinforcement Learning</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z="1800" smtClean="0"/>
              <a:pPr/>
              <a:t>17</a:t>
            </a:fld>
            <a:endParaRPr lang="en-US" sz="1800" dirty="0"/>
          </a:p>
        </p:txBody>
      </p:sp>
    </p:spTree>
    <p:extLst>
      <p:ext uri="{BB962C8B-B14F-4D97-AF65-F5344CB8AC3E}">
        <p14:creationId xmlns:p14="http://schemas.microsoft.com/office/powerpoint/2010/main" val="72629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6280" y="400853"/>
            <a:ext cx="9779183" cy="753679"/>
          </a:xfrm>
        </p:spPr>
        <p:txBody>
          <a:bodyPr/>
          <a:lstStyle/>
          <a:p>
            <a:r>
              <a:rPr lang="en-US" dirty="0"/>
              <a:t>Machine Learning Analysis</a:t>
            </a:r>
            <a:br>
              <a:rPr lang="en-US" dirty="0"/>
            </a:b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18</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869553" y="1040309"/>
            <a:ext cx="7512761"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01 : CNN Categorical Cross Entropy Based &amp; SoftMax Function.   </a:t>
            </a:r>
          </a:p>
        </p:txBody>
      </p:sp>
      <p:pic>
        <p:nvPicPr>
          <p:cNvPr id="11" name="Picture 10" descr="A close-up of the moon&#10;&#10;Description automatically generated with medium confidence">
            <a:extLst>
              <a:ext uri="{FF2B5EF4-FFF2-40B4-BE49-F238E27FC236}">
                <a16:creationId xmlns:a16="http://schemas.microsoft.com/office/drawing/2014/main" id="{112B1370-7A15-4909-8054-F7BABAC8890C}"/>
              </a:ext>
            </a:extLst>
          </p:cNvPr>
          <p:cNvPicPr preferRelativeResize="0">
            <a:picLocks/>
          </p:cNvPicPr>
          <p:nvPr/>
        </p:nvPicPr>
        <p:blipFill>
          <a:blip r:embed="rId2"/>
          <a:stretch>
            <a:fillRect/>
          </a:stretch>
        </p:blipFill>
        <p:spPr>
          <a:xfrm>
            <a:off x="401378" y="2713753"/>
            <a:ext cx="1097280" cy="1097280"/>
          </a:xfrm>
          <a:prstGeom prst="rect">
            <a:avLst/>
          </a:prstGeom>
        </p:spPr>
      </p:pic>
      <p:sp>
        <p:nvSpPr>
          <p:cNvPr id="19" name="TextBox 18">
            <a:extLst>
              <a:ext uri="{FF2B5EF4-FFF2-40B4-BE49-F238E27FC236}">
                <a16:creationId xmlns:a16="http://schemas.microsoft.com/office/drawing/2014/main" id="{00818C9C-C41B-433B-8EAA-B64DEDFB7CC5}"/>
              </a:ext>
            </a:extLst>
          </p:cNvPr>
          <p:cNvSpPr txBox="1"/>
          <p:nvPr/>
        </p:nvSpPr>
        <p:spPr>
          <a:xfrm>
            <a:off x="454065" y="3870450"/>
            <a:ext cx="1334535" cy="338554"/>
          </a:xfrm>
          <a:prstGeom prst="rect">
            <a:avLst/>
          </a:prstGeom>
          <a:noFill/>
        </p:spPr>
        <p:txBody>
          <a:bodyPr wrap="square">
            <a:spAutoFit/>
          </a:bodyPr>
          <a:lstStyle/>
          <a:p>
            <a:r>
              <a:rPr lang="en-US" sz="1600" dirty="0"/>
              <a:t>64x64x3</a:t>
            </a:r>
          </a:p>
        </p:txBody>
      </p:sp>
      <p:sp>
        <p:nvSpPr>
          <p:cNvPr id="3" name="Rectangle 2">
            <a:extLst>
              <a:ext uri="{FF2B5EF4-FFF2-40B4-BE49-F238E27FC236}">
                <a16:creationId xmlns:a16="http://schemas.microsoft.com/office/drawing/2014/main" id="{776D69F5-5ED6-4EC4-9D0A-EF237CC87249}"/>
              </a:ext>
            </a:extLst>
          </p:cNvPr>
          <p:cNvSpPr/>
          <p:nvPr/>
        </p:nvSpPr>
        <p:spPr>
          <a:xfrm>
            <a:off x="1770450" y="26670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921115C-69F9-4817-9D89-634293A242E5}"/>
              </a:ext>
            </a:extLst>
          </p:cNvPr>
          <p:cNvSpPr/>
          <p:nvPr/>
        </p:nvSpPr>
        <p:spPr>
          <a:xfrm>
            <a:off x="1922850" y="28194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9FD4478-F145-40C8-8C67-EDEE7D8D9997}"/>
              </a:ext>
            </a:extLst>
          </p:cNvPr>
          <p:cNvSpPr/>
          <p:nvPr/>
        </p:nvSpPr>
        <p:spPr>
          <a:xfrm>
            <a:off x="2075250" y="2971800"/>
            <a:ext cx="990600" cy="990600"/>
          </a:xfrm>
          <a:prstGeom prst="rect">
            <a:avLst/>
          </a:prstGeom>
          <a:solidFill>
            <a:srgbClr val="44546A">
              <a:alpha val="4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0E82F5E-E77B-45A0-9968-6BAFD4E1793D}"/>
              </a:ext>
            </a:extLst>
          </p:cNvPr>
          <p:cNvSpPr/>
          <p:nvPr/>
        </p:nvSpPr>
        <p:spPr>
          <a:xfrm>
            <a:off x="2227650" y="31242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845AA9D-D66A-4DA1-9A23-C9581DF2AD62}"/>
              </a:ext>
            </a:extLst>
          </p:cNvPr>
          <p:cNvSpPr/>
          <p:nvPr/>
        </p:nvSpPr>
        <p:spPr>
          <a:xfrm>
            <a:off x="2380050" y="32766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F876244-3B1A-4D78-8058-F0C24520F1FB}"/>
              </a:ext>
            </a:extLst>
          </p:cNvPr>
          <p:cNvSpPr/>
          <p:nvPr/>
        </p:nvSpPr>
        <p:spPr>
          <a:xfrm>
            <a:off x="2532450" y="34290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D63A3B5-1F17-41A6-A3D5-1F6E7A8DFBB6}"/>
              </a:ext>
            </a:extLst>
          </p:cNvPr>
          <p:cNvSpPr/>
          <p:nvPr/>
        </p:nvSpPr>
        <p:spPr>
          <a:xfrm>
            <a:off x="2684850" y="35814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6BEA397-E727-4DA3-9851-8E44536C6A1E}"/>
              </a:ext>
            </a:extLst>
          </p:cNvPr>
          <p:cNvSpPr/>
          <p:nvPr/>
        </p:nvSpPr>
        <p:spPr>
          <a:xfrm>
            <a:off x="2837250" y="3733800"/>
            <a:ext cx="990600" cy="990600"/>
          </a:xfrm>
          <a:prstGeom prst="rect">
            <a:avLst/>
          </a:prstGeom>
          <a:solidFill>
            <a:srgbClr val="44546A">
              <a:alpha val="4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0D74BFF-7CD0-4508-887B-45F31C3B46CA}"/>
              </a:ext>
            </a:extLst>
          </p:cNvPr>
          <p:cNvSpPr txBox="1"/>
          <p:nvPr/>
        </p:nvSpPr>
        <p:spPr>
          <a:xfrm>
            <a:off x="2791612" y="4735770"/>
            <a:ext cx="1520332" cy="307777"/>
          </a:xfrm>
          <a:prstGeom prst="rect">
            <a:avLst/>
          </a:prstGeom>
          <a:noFill/>
        </p:spPr>
        <p:txBody>
          <a:bodyPr wrap="square">
            <a:spAutoFit/>
          </a:bodyPr>
          <a:lstStyle/>
          <a:p>
            <a:r>
              <a:rPr lang="en-US" sz="1400" dirty="0"/>
              <a:t>62x62x32</a:t>
            </a:r>
          </a:p>
        </p:txBody>
      </p:sp>
      <p:sp>
        <p:nvSpPr>
          <p:cNvPr id="49" name="TextBox 48">
            <a:extLst>
              <a:ext uri="{FF2B5EF4-FFF2-40B4-BE49-F238E27FC236}">
                <a16:creationId xmlns:a16="http://schemas.microsoft.com/office/drawing/2014/main" id="{1F05687D-E459-4557-9F06-E001AB3444E3}"/>
              </a:ext>
            </a:extLst>
          </p:cNvPr>
          <p:cNvSpPr txBox="1"/>
          <p:nvPr/>
        </p:nvSpPr>
        <p:spPr>
          <a:xfrm>
            <a:off x="1731171" y="2321420"/>
            <a:ext cx="1737150" cy="307777"/>
          </a:xfrm>
          <a:prstGeom prst="rect">
            <a:avLst/>
          </a:prstGeom>
          <a:noFill/>
        </p:spPr>
        <p:txBody>
          <a:bodyPr wrap="square">
            <a:spAutoFit/>
          </a:bodyPr>
          <a:lstStyle/>
          <a:p>
            <a:r>
              <a:rPr lang="en-US" sz="1400" dirty="0"/>
              <a:t>Conv + Relu</a:t>
            </a:r>
          </a:p>
        </p:txBody>
      </p:sp>
      <p:sp>
        <p:nvSpPr>
          <p:cNvPr id="50" name="Rectangle 49">
            <a:extLst>
              <a:ext uri="{FF2B5EF4-FFF2-40B4-BE49-F238E27FC236}">
                <a16:creationId xmlns:a16="http://schemas.microsoft.com/office/drawing/2014/main" id="{E3D1BC0C-28E1-491F-825A-A3D6A0A208FF}"/>
              </a:ext>
            </a:extLst>
          </p:cNvPr>
          <p:cNvSpPr/>
          <p:nvPr/>
        </p:nvSpPr>
        <p:spPr>
          <a:xfrm>
            <a:off x="3676215" y="27432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E64A2B8-8899-4941-9EB5-E34F1C156549}"/>
              </a:ext>
            </a:extLst>
          </p:cNvPr>
          <p:cNvSpPr/>
          <p:nvPr/>
        </p:nvSpPr>
        <p:spPr>
          <a:xfrm>
            <a:off x="3828615" y="28956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0D6DD2A-AAE8-49F0-B5C6-BF29C73C888A}"/>
              </a:ext>
            </a:extLst>
          </p:cNvPr>
          <p:cNvSpPr/>
          <p:nvPr/>
        </p:nvSpPr>
        <p:spPr>
          <a:xfrm>
            <a:off x="3981015" y="30480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335CDE2-B256-4FA8-BF1D-ABA7A1258A1C}"/>
              </a:ext>
            </a:extLst>
          </p:cNvPr>
          <p:cNvSpPr/>
          <p:nvPr/>
        </p:nvSpPr>
        <p:spPr>
          <a:xfrm>
            <a:off x="4133415" y="32004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496B2FB-48A4-481F-A15B-71E18046B852}"/>
              </a:ext>
            </a:extLst>
          </p:cNvPr>
          <p:cNvSpPr/>
          <p:nvPr/>
        </p:nvSpPr>
        <p:spPr>
          <a:xfrm>
            <a:off x="4285815" y="33528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AB79EC-B01F-4D2D-8C00-BF229600F63E}"/>
              </a:ext>
            </a:extLst>
          </p:cNvPr>
          <p:cNvSpPr/>
          <p:nvPr/>
        </p:nvSpPr>
        <p:spPr>
          <a:xfrm>
            <a:off x="4438215" y="35052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C004F24-A39B-487E-AC25-AE165181F914}"/>
              </a:ext>
            </a:extLst>
          </p:cNvPr>
          <p:cNvSpPr/>
          <p:nvPr/>
        </p:nvSpPr>
        <p:spPr>
          <a:xfrm>
            <a:off x="4590615" y="3657600"/>
            <a:ext cx="548640" cy="548640"/>
          </a:xfrm>
          <a:prstGeom prst="rect">
            <a:avLst/>
          </a:prstGeom>
          <a:solidFill>
            <a:srgbClr val="44546A">
              <a:alpha val="30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4277D3EC-D20E-4461-B11F-A93504E17831}"/>
              </a:ext>
            </a:extLst>
          </p:cNvPr>
          <p:cNvSpPr txBox="1"/>
          <p:nvPr/>
        </p:nvSpPr>
        <p:spPr>
          <a:xfrm>
            <a:off x="4322669" y="4259758"/>
            <a:ext cx="1520332" cy="307777"/>
          </a:xfrm>
          <a:prstGeom prst="rect">
            <a:avLst/>
          </a:prstGeom>
          <a:noFill/>
        </p:spPr>
        <p:txBody>
          <a:bodyPr wrap="square">
            <a:spAutoFit/>
          </a:bodyPr>
          <a:lstStyle/>
          <a:p>
            <a:r>
              <a:rPr lang="en-US" sz="1400" dirty="0"/>
              <a:t>31x31x32</a:t>
            </a:r>
          </a:p>
        </p:txBody>
      </p:sp>
      <p:sp>
        <p:nvSpPr>
          <p:cNvPr id="8" name="Rectangle 7">
            <a:extLst>
              <a:ext uri="{FF2B5EF4-FFF2-40B4-BE49-F238E27FC236}">
                <a16:creationId xmlns:a16="http://schemas.microsoft.com/office/drawing/2014/main" id="{C931D64B-CDEA-4141-9A83-94F52499A62A}"/>
              </a:ext>
            </a:extLst>
          </p:cNvPr>
          <p:cNvSpPr/>
          <p:nvPr/>
        </p:nvSpPr>
        <p:spPr>
          <a:xfrm>
            <a:off x="774840" y="3340972"/>
            <a:ext cx="182880" cy="182880"/>
          </a:xfrm>
          <a:prstGeom prst="rect">
            <a:avLst/>
          </a:prstGeom>
          <a:solidFill>
            <a:srgbClr val="07BA06">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143B1CAD-03AE-4945-9C94-4AF5D4186F13}"/>
              </a:ext>
            </a:extLst>
          </p:cNvPr>
          <p:cNvCxnSpPr>
            <a:cxnSpLocks/>
          </p:cNvCxnSpPr>
          <p:nvPr/>
        </p:nvCxnSpPr>
        <p:spPr>
          <a:xfrm>
            <a:off x="653790" y="2337694"/>
            <a:ext cx="151530" cy="98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83D7328-E1B2-45C8-A3A4-3BFF592589D5}"/>
              </a:ext>
            </a:extLst>
          </p:cNvPr>
          <p:cNvSpPr txBox="1"/>
          <p:nvPr/>
        </p:nvSpPr>
        <p:spPr>
          <a:xfrm>
            <a:off x="86847" y="1976621"/>
            <a:ext cx="3309760" cy="815608"/>
          </a:xfrm>
          <a:prstGeom prst="rect">
            <a:avLst/>
          </a:prstGeom>
          <a:noFill/>
        </p:spPr>
        <p:txBody>
          <a:bodyPr wrap="square" rtlCol="0">
            <a:spAutoFit/>
          </a:bodyPr>
          <a:lstStyle/>
          <a:p>
            <a:r>
              <a:rPr lang="en-US" sz="1100" dirty="0"/>
              <a:t>3x3x(32 Filters)</a:t>
            </a:r>
          </a:p>
          <a:p>
            <a:endParaRPr lang="en-US" dirty="0"/>
          </a:p>
          <a:p>
            <a:r>
              <a:rPr lang="en-US" dirty="0"/>
              <a:t>  </a:t>
            </a:r>
          </a:p>
        </p:txBody>
      </p:sp>
      <p:sp>
        <p:nvSpPr>
          <p:cNvPr id="67" name="TextBox 66">
            <a:extLst>
              <a:ext uri="{FF2B5EF4-FFF2-40B4-BE49-F238E27FC236}">
                <a16:creationId xmlns:a16="http://schemas.microsoft.com/office/drawing/2014/main" id="{5FAAA398-AB5C-422B-BDA1-28B6A2F5E139}"/>
              </a:ext>
            </a:extLst>
          </p:cNvPr>
          <p:cNvSpPr txBox="1"/>
          <p:nvPr/>
        </p:nvSpPr>
        <p:spPr>
          <a:xfrm>
            <a:off x="3218250" y="2321420"/>
            <a:ext cx="1737150" cy="307777"/>
          </a:xfrm>
          <a:prstGeom prst="rect">
            <a:avLst/>
          </a:prstGeom>
          <a:noFill/>
        </p:spPr>
        <p:txBody>
          <a:bodyPr wrap="square">
            <a:spAutoFit/>
          </a:bodyPr>
          <a:lstStyle/>
          <a:p>
            <a:r>
              <a:rPr lang="en-US" sz="1400" dirty="0"/>
              <a:t>Pooling 2x2</a:t>
            </a:r>
          </a:p>
        </p:txBody>
      </p:sp>
      <p:sp>
        <p:nvSpPr>
          <p:cNvPr id="68" name="Rectangle 67">
            <a:extLst>
              <a:ext uri="{FF2B5EF4-FFF2-40B4-BE49-F238E27FC236}">
                <a16:creationId xmlns:a16="http://schemas.microsoft.com/office/drawing/2014/main" id="{BF446CC4-F905-4315-A375-E508867F5F2B}"/>
              </a:ext>
            </a:extLst>
          </p:cNvPr>
          <p:cNvSpPr/>
          <p:nvPr/>
        </p:nvSpPr>
        <p:spPr>
          <a:xfrm>
            <a:off x="4821533" y="27432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295EE0A-CBA5-4A85-89FA-61C1FA1E428E}"/>
              </a:ext>
            </a:extLst>
          </p:cNvPr>
          <p:cNvSpPr/>
          <p:nvPr/>
        </p:nvSpPr>
        <p:spPr>
          <a:xfrm>
            <a:off x="4973933" y="28956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E159108-DEDE-4840-938A-1A503D769C8F}"/>
              </a:ext>
            </a:extLst>
          </p:cNvPr>
          <p:cNvSpPr/>
          <p:nvPr/>
        </p:nvSpPr>
        <p:spPr>
          <a:xfrm>
            <a:off x="5126333" y="30480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E6FBB42-5B7B-47A1-92A3-882A443B47B3}"/>
              </a:ext>
            </a:extLst>
          </p:cNvPr>
          <p:cNvSpPr/>
          <p:nvPr/>
        </p:nvSpPr>
        <p:spPr>
          <a:xfrm>
            <a:off x="5278733" y="32004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F9AA592-F361-4DC7-9DF9-21E41D309B54}"/>
              </a:ext>
            </a:extLst>
          </p:cNvPr>
          <p:cNvSpPr/>
          <p:nvPr/>
        </p:nvSpPr>
        <p:spPr>
          <a:xfrm>
            <a:off x="5431133" y="33528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706BCAA-D8CC-4370-9024-A22A2C5A9843}"/>
              </a:ext>
            </a:extLst>
          </p:cNvPr>
          <p:cNvSpPr/>
          <p:nvPr/>
        </p:nvSpPr>
        <p:spPr>
          <a:xfrm>
            <a:off x="5583533" y="35052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58E1CDE-6EA9-4DDE-B94B-05B3DEB00C37}"/>
              </a:ext>
            </a:extLst>
          </p:cNvPr>
          <p:cNvSpPr/>
          <p:nvPr/>
        </p:nvSpPr>
        <p:spPr>
          <a:xfrm>
            <a:off x="5735933" y="36576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87E99A11-F010-440E-ACD2-FD0BF3BADD48}"/>
              </a:ext>
            </a:extLst>
          </p:cNvPr>
          <p:cNvSpPr txBox="1"/>
          <p:nvPr/>
        </p:nvSpPr>
        <p:spPr>
          <a:xfrm>
            <a:off x="4487310" y="2323267"/>
            <a:ext cx="1737150" cy="307777"/>
          </a:xfrm>
          <a:prstGeom prst="rect">
            <a:avLst/>
          </a:prstGeom>
          <a:noFill/>
        </p:spPr>
        <p:txBody>
          <a:bodyPr wrap="square">
            <a:spAutoFit/>
          </a:bodyPr>
          <a:lstStyle/>
          <a:p>
            <a:r>
              <a:rPr lang="en-US" sz="1400" dirty="0"/>
              <a:t>Conv + Relu</a:t>
            </a:r>
          </a:p>
        </p:txBody>
      </p:sp>
      <p:sp>
        <p:nvSpPr>
          <p:cNvPr id="76" name="TextBox 75">
            <a:extLst>
              <a:ext uri="{FF2B5EF4-FFF2-40B4-BE49-F238E27FC236}">
                <a16:creationId xmlns:a16="http://schemas.microsoft.com/office/drawing/2014/main" id="{D7033CC0-1403-4543-8678-A708C8A72608}"/>
              </a:ext>
            </a:extLst>
          </p:cNvPr>
          <p:cNvSpPr txBox="1"/>
          <p:nvPr/>
        </p:nvSpPr>
        <p:spPr>
          <a:xfrm>
            <a:off x="5587780" y="4359115"/>
            <a:ext cx="1520332" cy="307777"/>
          </a:xfrm>
          <a:prstGeom prst="rect">
            <a:avLst/>
          </a:prstGeom>
          <a:noFill/>
        </p:spPr>
        <p:txBody>
          <a:bodyPr wrap="square">
            <a:spAutoFit/>
          </a:bodyPr>
          <a:lstStyle/>
          <a:p>
            <a:r>
              <a:rPr lang="en-US" sz="1400" dirty="0"/>
              <a:t>29x29x32</a:t>
            </a:r>
          </a:p>
        </p:txBody>
      </p:sp>
      <p:sp>
        <p:nvSpPr>
          <p:cNvPr id="81" name="Rectangle 80">
            <a:extLst>
              <a:ext uri="{FF2B5EF4-FFF2-40B4-BE49-F238E27FC236}">
                <a16:creationId xmlns:a16="http://schemas.microsoft.com/office/drawing/2014/main" id="{F9270F7E-D61B-4B6E-9D36-7FB56CA279BF}"/>
              </a:ext>
            </a:extLst>
          </p:cNvPr>
          <p:cNvSpPr/>
          <p:nvPr/>
        </p:nvSpPr>
        <p:spPr>
          <a:xfrm>
            <a:off x="4601921" y="3665412"/>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27F183F-1689-4AE2-A836-4A7FAA27C3BF}"/>
              </a:ext>
            </a:extLst>
          </p:cNvPr>
          <p:cNvSpPr/>
          <p:nvPr/>
        </p:nvSpPr>
        <p:spPr>
          <a:xfrm>
            <a:off x="5888333" y="3810000"/>
            <a:ext cx="548640" cy="54864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38E2BA4-EF6D-47CF-868C-A96337E54B36}"/>
              </a:ext>
            </a:extLst>
          </p:cNvPr>
          <p:cNvSpPr/>
          <p:nvPr/>
        </p:nvSpPr>
        <p:spPr>
          <a:xfrm>
            <a:off x="6323714" y="28310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A9C05C8A-D5C1-4C45-B2CA-6FC8AB6A46CB}"/>
              </a:ext>
            </a:extLst>
          </p:cNvPr>
          <p:cNvSpPr/>
          <p:nvPr/>
        </p:nvSpPr>
        <p:spPr>
          <a:xfrm>
            <a:off x="6476114" y="29834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09B859A-A34C-4600-8F00-58940B3530CF}"/>
              </a:ext>
            </a:extLst>
          </p:cNvPr>
          <p:cNvSpPr/>
          <p:nvPr/>
        </p:nvSpPr>
        <p:spPr>
          <a:xfrm>
            <a:off x="6628514" y="31358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4A90476-D25D-4767-BC23-8AB29E4D4B87}"/>
              </a:ext>
            </a:extLst>
          </p:cNvPr>
          <p:cNvSpPr/>
          <p:nvPr/>
        </p:nvSpPr>
        <p:spPr>
          <a:xfrm>
            <a:off x="6780914" y="32882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CFAED26-8A62-4C4F-A29A-7A77E8A94C83}"/>
              </a:ext>
            </a:extLst>
          </p:cNvPr>
          <p:cNvSpPr/>
          <p:nvPr/>
        </p:nvSpPr>
        <p:spPr>
          <a:xfrm>
            <a:off x="6933314" y="34406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34FA499-FD0A-4730-875C-15982A45407C}"/>
              </a:ext>
            </a:extLst>
          </p:cNvPr>
          <p:cNvSpPr/>
          <p:nvPr/>
        </p:nvSpPr>
        <p:spPr>
          <a:xfrm>
            <a:off x="7085714" y="3593068"/>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A01DC3A0-369B-4F67-8E53-FE50968D43D7}"/>
              </a:ext>
            </a:extLst>
          </p:cNvPr>
          <p:cNvSpPr txBox="1"/>
          <p:nvPr/>
        </p:nvSpPr>
        <p:spPr>
          <a:xfrm>
            <a:off x="6784792" y="4050268"/>
            <a:ext cx="970875" cy="307777"/>
          </a:xfrm>
          <a:prstGeom prst="rect">
            <a:avLst/>
          </a:prstGeom>
          <a:noFill/>
        </p:spPr>
        <p:txBody>
          <a:bodyPr wrap="square">
            <a:spAutoFit/>
          </a:bodyPr>
          <a:lstStyle/>
          <a:p>
            <a:r>
              <a:rPr lang="en-US" sz="1400" dirty="0"/>
              <a:t>14x14x32</a:t>
            </a:r>
          </a:p>
        </p:txBody>
      </p:sp>
      <p:sp>
        <p:nvSpPr>
          <p:cNvPr id="90" name="TextBox 89">
            <a:extLst>
              <a:ext uri="{FF2B5EF4-FFF2-40B4-BE49-F238E27FC236}">
                <a16:creationId xmlns:a16="http://schemas.microsoft.com/office/drawing/2014/main" id="{A2703FE2-362D-4EDF-BE61-B92F59A701FA}"/>
              </a:ext>
            </a:extLst>
          </p:cNvPr>
          <p:cNvSpPr txBox="1"/>
          <p:nvPr/>
        </p:nvSpPr>
        <p:spPr>
          <a:xfrm>
            <a:off x="5720327" y="2326005"/>
            <a:ext cx="1737150" cy="307777"/>
          </a:xfrm>
          <a:prstGeom prst="rect">
            <a:avLst/>
          </a:prstGeom>
          <a:noFill/>
        </p:spPr>
        <p:txBody>
          <a:bodyPr wrap="square">
            <a:spAutoFit/>
          </a:bodyPr>
          <a:lstStyle/>
          <a:p>
            <a:r>
              <a:rPr lang="en-US" sz="1400" dirty="0"/>
              <a:t>Pooling 2x2</a:t>
            </a:r>
          </a:p>
        </p:txBody>
      </p:sp>
      <p:sp>
        <p:nvSpPr>
          <p:cNvPr id="91" name="Rectangle 90">
            <a:extLst>
              <a:ext uri="{FF2B5EF4-FFF2-40B4-BE49-F238E27FC236}">
                <a16:creationId xmlns:a16="http://schemas.microsoft.com/office/drawing/2014/main" id="{DEE14C0E-F649-41EC-B717-01920CE2D449}"/>
              </a:ext>
            </a:extLst>
          </p:cNvPr>
          <p:cNvSpPr/>
          <p:nvPr/>
        </p:nvSpPr>
        <p:spPr>
          <a:xfrm>
            <a:off x="6323714" y="2838212"/>
            <a:ext cx="182880" cy="182880"/>
          </a:xfrm>
          <a:prstGeom prst="rect">
            <a:avLst/>
          </a:prstGeom>
          <a:solidFill>
            <a:srgbClr val="FFC000">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026F62A3-A693-4558-8062-52E682BCEE5E}"/>
              </a:ext>
            </a:extLst>
          </p:cNvPr>
          <p:cNvSpPr/>
          <p:nvPr/>
        </p:nvSpPr>
        <p:spPr>
          <a:xfrm>
            <a:off x="7315514" y="28194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4DF9627-120F-4401-8A0E-3061008F6850}"/>
              </a:ext>
            </a:extLst>
          </p:cNvPr>
          <p:cNvSpPr/>
          <p:nvPr/>
        </p:nvSpPr>
        <p:spPr>
          <a:xfrm>
            <a:off x="7467914" y="29718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A9085D2-0CC5-4737-B454-BA214CE5B1A9}"/>
              </a:ext>
            </a:extLst>
          </p:cNvPr>
          <p:cNvSpPr/>
          <p:nvPr/>
        </p:nvSpPr>
        <p:spPr>
          <a:xfrm>
            <a:off x="7620314" y="31242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8DA6BC4-4B54-4123-84FB-EBB3712C25F6}"/>
              </a:ext>
            </a:extLst>
          </p:cNvPr>
          <p:cNvSpPr/>
          <p:nvPr/>
        </p:nvSpPr>
        <p:spPr>
          <a:xfrm>
            <a:off x="7772714" y="32766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5060E8D-69D3-4B1E-9324-5FCC0B7CC3F0}"/>
              </a:ext>
            </a:extLst>
          </p:cNvPr>
          <p:cNvSpPr/>
          <p:nvPr/>
        </p:nvSpPr>
        <p:spPr>
          <a:xfrm>
            <a:off x="7925114" y="34290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19E59CE-BDDE-4062-BF38-D360B328B2EA}"/>
              </a:ext>
            </a:extLst>
          </p:cNvPr>
          <p:cNvSpPr/>
          <p:nvPr/>
        </p:nvSpPr>
        <p:spPr>
          <a:xfrm>
            <a:off x="8077514" y="3581400"/>
            <a:ext cx="457200" cy="4572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22D9F5BE-0860-4271-BAE7-1829B9B4F94B}"/>
              </a:ext>
            </a:extLst>
          </p:cNvPr>
          <p:cNvSpPr txBox="1"/>
          <p:nvPr/>
        </p:nvSpPr>
        <p:spPr>
          <a:xfrm>
            <a:off x="6929055" y="2326063"/>
            <a:ext cx="1737150" cy="307777"/>
          </a:xfrm>
          <a:prstGeom prst="rect">
            <a:avLst/>
          </a:prstGeom>
          <a:noFill/>
        </p:spPr>
        <p:txBody>
          <a:bodyPr wrap="square">
            <a:spAutoFit/>
          </a:bodyPr>
          <a:lstStyle/>
          <a:p>
            <a:r>
              <a:rPr lang="en-US" sz="1400" dirty="0"/>
              <a:t>Conv + Relu</a:t>
            </a:r>
          </a:p>
        </p:txBody>
      </p:sp>
      <p:sp>
        <p:nvSpPr>
          <p:cNvPr id="100" name="TextBox 99">
            <a:extLst>
              <a:ext uri="{FF2B5EF4-FFF2-40B4-BE49-F238E27FC236}">
                <a16:creationId xmlns:a16="http://schemas.microsoft.com/office/drawing/2014/main" id="{E92E424F-3008-4232-ABAB-B26CE836E90E}"/>
              </a:ext>
            </a:extLst>
          </p:cNvPr>
          <p:cNvSpPr txBox="1"/>
          <p:nvPr/>
        </p:nvSpPr>
        <p:spPr>
          <a:xfrm>
            <a:off x="7815364" y="4063722"/>
            <a:ext cx="1520332" cy="307777"/>
          </a:xfrm>
          <a:prstGeom prst="rect">
            <a:avLst/>
          </a:prstGeom>
          <a:noFill/>
        </p:spPr>
        <p:txBody>
          <a:bodyPr wrap="square">
            <a:spAutoFit/>
          </a:bodyPr>
          <a:lstStyle/>
          <a:p>
            <a:r>
              <a:rPr lang="en-US" sz="1400" dirty="0"/>
              <a:t>12x12x32</a:t>
            </a:r>
          </a:p>
        </p:txBody>
      </p:sp>
      <p:sp>
        <p:nvSpPr>
          <p:cNvPr id="101" name="Rectangle 100">
            <a:extLst>
              <a:ext uri="{FF2B5EF4-FFF2-40B4-BE49-F238E27FC236}">
                <a16:creationId xmlns:a16="http://schemas.microsoft.com/office/drawing/2014/main" id="{42653C9D-51D6-4C7C-9175-7937817BF2A1}"/>
              </a:ext>
            </a:extLst>
          </p:cNvPr>
          <p:cNvSpPr/>
          <p:nvPr/>
        </p:nvSpPr>
        <p:spPr>
          <a:xfrm>
            <a:off x="8427238" y="27983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EBF79553-766C-41E2-8AA6-2B60F878FC23}"/>
              </a:ext>
            </a:extLst>
          </p:cNvPr>
          <p:cNvSpPr/>
          <p:nvPr/>
        </p:nvSpPr>
        <p:spPr>
          <a:xfrm>
            <a:off x="8579638" y="29507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057A79D1-B31D-4E6C-A386-D3C463BDEB9B}"/>
              </a:ext>
            </a:extLst>
          </p:cNvPr>
          <p:cNvSpPr/>
          <p:nvPr/>
        </p:nvSpPr>
        <p:spPr>
          <a:xfrm>
            <a:off x="8732038" y="31031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532F6885-54A6-40A0-9BF1-9C65F20462FF}"/>
              </a:ext>
            </a:extLst>
          </p:cNvPr>
          <p:cNvSpPr/>
          <p:nvPr/>
        </p:nvSpPr>
        <p:spPr>
          <a:xfrm>
            <a:off x="8884438" y="32555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D39D1F6B-EC20-4A98-8477-BF78F0AF1602}"/>
              </a:ext>
            </a:extLst>
          </p:cNvPr>
          <p:cNvSpPr/>
          <p:nvPr/>
        </p:nvSpPr>
        <p:spPr>
          <a:xfrm>
            <a:off x="9036838" y="3407955"/>
            <a:ext cx="274320" cy="27432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1CFA1000-0A11-4EA1-BC38-2903C7FA9B35}"/>
              </a:ext>
            </a:extLst>
          </p:cNvPr>
          <p:cNvSpPr txBox="1"/>
          <p:nvPr/>
        </p:nvSpPr>
        <p:spPr>
          <a:xfrm>
            <a:off x="8853958" y="3737372"/>
            <a:ext cx="1520332" cy="307777"/>
          </a:xfrm>
          <a:prstGeom prst="rect">
            <a:avLst/>
          </a:prstGeom>
          <a:noFill/>
        </p:spPr>
        <p:txBody>
          <a:bodyPr wrap="square">
            <a:spAutoFit/>
          </a:bodyPr>
          <a:lstStyle/>
          <a:p>
            <a:r>
              <a:rPr lang="en-US" sz="1400" dirty="0"/>
              <a:t>6x6x32</a:t>
            </a:r>
          </a:p>
        </p:txBody>
      </p:sp>
      <p:sp>
        <p:nvSpPr>
          <p:cNvPr id="107" name="TextBox 106">
            <a:extLst>
              <a:ext uri="{FF2B5EF4-FFF2-40B4-BE49-F238E27FC236}">
                <a16:creationId xmlns:a16="http://schemas.microsoft.com/office/drawing/2014/main" id="{AB607C97-FBFA-4CF8-B594-C1095D85C064}"/>
              </a:ext>
            </a:extLst>
          </p:cNvPr>
          <p:cNvSpPr txBox="1"/>
          <p:nvPr/>
        </p:nvSpPr>
        <p:spPr>
          <a:xfrm>
            <a:off x="8043242" y="2323325"/>
            <a:ext cx="1737150" cy="307777"/>
          </a:xfrm>
          <a:prstGeom prst="rect">
            <a:avLst/>
          </a:prstGeom>
          <a:noFill/>
        </p:spPr>
        <p:txBody>
          <a:bodyPr wrap="square">
            <a:spAutoFit/>
          </a:bodyPr>
          <a:lstStyle/>
          <a:p>
            <a:r>
              <a:rPr lang="en-US" sz="1400" dirty="0"/>
              <a:t>Pooling 2x2</a:t>
            </a:r>
          </a:p>
        </p:txBody>
      </p:sp>
      <p:sp>
        <p:nvSpPr>
          <p:cNvPr id="111" name="Rectangle 110">
            <a:extLst>
              <a:ext uri="{FF2B5EF4-FFF2-40B4-BE49-F238E27FC236}">
                <a16:creationId xmlns:a16="http://schemas.microsoft.com/office/drawing/2014/main" id="{02E310B4-FDCC-4C78-ABEA-FC79846E1B43}"/>
              </a:ext>
            </a:extLst>
          </p:cNvPr>
          <p:cNvSpPr/>
          <p:nvPr/>
        </p:nvSpPr>
        <p:spPr>
          <a:xfrm>
            <a:off x="9647899" y="2919877"/>
            <a:ext cx="206103" cy="1260119"/>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8CCCF8E9-BC6C-4E58-BCE2-5B1F9E3979AF}"/>
              </a:ext>
            </a:extLst>
          </p:cNvPr>
          <p:cNvSpPr txBox="1"/>
          <p:nvPr/>
        </p:nvSpPr>
        <p:spPr>
          <a:xfrm>
            <a:off x="9366671" y="2309786"/>
            <a:ext cx="1737150" cy="307777"/>
          </a:xfrm>
          <a:prstGeom prst="rect">
            <a:avLst/>
          </a:prstGeom>
          <a:noFill/>
        </p:spPr>
        <p:txBody>
          <a:bodyPr wrap="square">
            <a:spAutoFit/>
          </a:bodyPr>
          <a:lstStyle/>
          <a:p>
            <a:r>
              <a:rPr lang="en-US" sz="1400" dirty="0"/>
              <a:t>Flatten</a:t>
            </a:r>
          </a:p>
        </p:txBody>
      </p:sp>
      <p:sp>
        <p:nvSpPr>
          <p:cNvPr id="113" name="TextBox 112">
            <a:extLst>
              <a:ext uri="{FF2B5EF4-FFF2-40B4-BE49-F238E27FC236}">
                <a16:creationId xmlns:a16="http://schemas.microsoft.com/office/drawing/2014/main" id="{979FDBCC-5394-4A5E-AB18-DA5E5B35F48A}"/>
              </a:ext>
            </a:extLst>
          </p:cNvPr>
          <p:cNvSpPr txBox="1"/>
          <p:nvPr/>
        </p:nvSpPr>
        <p:spPr>
          <a:xfrm>
            <a:off x="9460022" y="4265711"/>
            <a:ext cx="1520332" cy="307777"/>
          </a:xfrm>
          <a:prstGeom prst="rect">
            <a:avLst/>
          </a:prstGeom>
          <a:noFill/>
        </p:spPr>
        <p:txBody>
          <a:bodyPr wrap="square">
            <a:spAutoFit/>
          </a:bodyPr>
          <a:lstStyle/>
          <a:p>
            <a:r>
              <a:rPr lang="en-US" sz="1400" dirty="0"/>
              <a:t>2304</a:t>
            </a:r>
          </a:p>
        </p:txBody>
      </p:sp>
      <p:sp>
        <p:nvSpPr>
          <p:cNvPr id="116" name="Oval 115">
            <a:extLst>
              <a:ext uri="{FF2B5EF4-FFF2-40B4-BE49-F238E27FC236}">
                <a16:creationId xmlns:a16="http://schemas.microsoft.com/office/drawing/2014/main" id="{D20B1273-D60E-4CE2-A7C4-588BA020D2D3}"/>
              </a:ext>
            </a:extLst>
          </p:cNvPr>
          <p:cNvSpPr/>
          <p:nvPr/>
        </p:nvSpPr>
        <p:spPr>
          <a:xfrm>
            <a:off x="10418029" y="2417501"/>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E62052C9-AADF-4A3E-95C0-C36C9DA92E03}"/>
              </a:ext>
            </a:extLst>
          </p:cNvPr>
          <p:cNvSpPr/>
          <p:nvPr/>
        </p:nvSpPr>
        <p:spPr>
          <a:xfrm>
            <a:off x="10421550" y="2751116"/>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00A3FB5A-C4F4-43F4-9236-D0DDCB6C018E}"/>
              </a:ext>
            </a:extLst>
          </p:cNvPr>
          <p:cNvSpPr/>
          <p:nvPr/>
        </p:nvSpPr>
        <p:spPr>
          <a:xfrm>
            <a:off x="10421550" y="3092439"/>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DABBC74-57F0-4EC0-B10C-3ECFE0E76C38}"/>
              </a:ext>
            </a:extLst>
          </p:cNvPr>
          <p:cNvSpPr/>
          <p:nvPr/>
        </p:nvSpPr>
        <p:spPr>
          <a:xfrm>
            <a:off x="10431195" y="3424960"/>
            <a:ext cx="182880" cy="182880"/>
          </a:xfrm>
          <a:prstGeom prst="ellipse">
            <a:avLst/>
          </a:prstGeom>
          <a:solidFill>
            <a:srgbClr val="44546A">
              <a:alpha val="51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B780682D-E4DF-4519-A305-BA5A08965A3F}"/>
              </a:ext>
            </a:extLst>
          </p:cNvPr>
          <p:cNvSpPr/>
          <p:nvPr/>
        </p:nvSpPr>
        <p:spPr>
          <a:xfrm>
            <a:off x="10424167" y="3760510"/>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1BE737B1-516F-406D-90E7-3D004842001B}"/>
              </a:ext>
            </a:extLst>
          </p:cNvPr>
          <p:cNvSpPr/>
          <p:nvPr/>
        </p:nvSpPr>
        <p:spPr>
          <a:xfrm>
            <a:off x="10431195" y="4501790"/>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64FAF58-7158-48C3-AF21-145222F91A3D}"/>
              </a:ext>
            </a:extLst>
          </p:cNvPr>
          <p:cNvSpPr/>
          <p:nvPr/>
        </p:nvSpPr>
        <p:spPr>
          <a:xfrm>
            <a:off x="11045533" y="2920275"/>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EB92AC6-36AF-4CA6-911F-FA8BC5EA6675}"/>
              </a:ext>
            </a:extLst>
          </p:cNvPr>
          <p:cNvSpPr/>
          <p:nvPr/>
        </p:nvSpPr>
        <p:spPr>
          <a:xfrm>
            <a:off x="11045533" y="3453675"/>
            <a:ext cx="182880" cy="182880"/>
          </a:xfrm>
          <a:prstGeom prst="ellipse">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a:extLst>
              <a:ext uri="{FF2B5EF4-FFF2-40B4-BE49-F238E27FC236}">
                <a16:creationId xmlns:a16="http://schemas.microsoft.com/office/drawing/2014/main" id="{0AF60B33-22AA-4038-A3E9-826CEC0F2797}"/>
              </a:ext>
            </a:extLst>
          </p:cNvPr>
          <p:cNvCxnSpPr>
            <a:stCxn id="116" idx="6"/>
            <a:endCxn id="190" idx="1"/>
          </p:cNvCxnSpPr>
          <p:nvPr/>
        </p:nvCxnSpPr>
        <p:spPr>
          <a:xfrm>
            <a:off x="10600909" y="2508941"/>
            <a:ext cx="471406" cy="43811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5AA0303B-F560-47B4-8026-E997B5BC08A1}"/>
              </a:ext>
            </a:extLst>
          </p:cNvPr>
          <p:cNvCxnSpPr>
            <a:stCxn id="116" idx="6"/>
            <a:endCxn id="191" idx="0"/>
          </p:cNvCxnSpPr>
          <p:nvPr/>
        </p:nvCxnSpPr>
        <p:spPr>
          <a:xfrm>
            <a:off x="10600909" y="2508941"/>
            <a:ext cx="536064" cy="944734"/>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ED5A306-4293-438E-A141-B251B7C79811}"/>
              </a:ext>
            </a:extLst>
          </p:cNvPr>
          <p:cNvCxnSpPr>
            <a:stCxn id="117" idx="6"/>
            <a:endCxn id="190" idx="2"/>
          </p:cNvCxnSpPr>
          <p:nvPr/>
        </p:nvCxnSpPr>
        <p:spPr>
          <a:xfrm>
            <a:off x="10604430" y="2842556"/>
            <a:ext cx="441103" cy="1691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EA90029-210A-4768-89F2-8FC47ABE5D77}"/>
              </a:ext>
            </a:extLst>
          </p:cNvPr>
          <p:cNvCxnSpPr>
            <a:stCxn id="117" idx="6"/>
            <a:endCxn id="191" idx="2"/>
          </p:cNvCxnSpPr>
          <p:nvPr/>
        </p:nvCxnSpPr>
        <p:spPr>
          <a:xfrm>
            <a:off x="10604430" y="2842556"/>
            <a:ext cx="441103" cy="70255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6BAEC59-68A6-4BF5-8AE6-2C5F1EF9DE49}"/>
              </a:ext>
            </a:extLst>
          </p:cNvPr>
          <p:cNvCxnSpPr>
            <a:stCxn id="118" idx="6"/>
            <a:endCxn id="190" idx="1"/>
          </p:cNvCxnSpPr>
          <p:nvPr/>
        </p:nvCxnSpPr>
        <p:spPr>
          <a:xfrm flipV="1">
            <a:off x="10604430" y="2947057"/>
            <a:ext cx="467885" cy="236822"/>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5926A011-9D68-44E8-A164-5C13FD2779F4}"/>
              </a:ext>
            </a:extLst>
          </p:cNvPr>
          <p:cNvCxnSpPr>
            <a:stCxn id="118" idx="6"/>
            <a:endCxn id="191" idx="1"/>
          </p:cNvCxnSpPr>
          <p:nvPr/>
        </p:nvCxnSpPr>
        <p:spPr>
          <a:xfrm>
            <a:off x="10604430" y="3183879"/>
            <a:ext cx="467885" cy="296578"/>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B6EF72D-8CBD-43A9-9E7D-08D4780A9E59}"/>
              </a:ext>
            </a:extLst>
          </p:cNvPr>
          <p:cNvCxnSpPr>
            <a:stCxn id="119" idx="6"/>
            <a:endCxn id="191" idx="2"/>
          </p:cNvCxnSpPr>
          <p:nvPr/>
        </p:nvCxnSpPr>
        <p:spPr>
          <a:xfrm>
            <a:off x="10614075" y="3516400"/>
            <a:ext cx="431458" cy="2871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B61944C-DE75-4897-974A-38D6B6AC1FD0}"/>
              </a:ext>
            </a:extLst>
          </p:cNvPr>
          <p:cNvCxnSpPr>
            <a:stCxn id="119" idx="7"/>
            <a:endCxn id="190" idx="3"/>
          </p:cNvCxnSpPr>
          <p:nvPr/>
        </p:nvCxnSpPr>
        <p:spPr>
          <a:xfrm flipV="1">
            <a:off x="10587293" y="3076373"/>
            <a:ext cx="485022" cy="37536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96CA7D69-C7FB-40D4-A0F0-4D7492F7C9F3}"/>
              </a:ext>
            </a:extLst>
          </p:cNvPr>
          <p:cNvCxnSpPr>
            <a:stCxn id="120" idx="7"/>
            <a:endCxn id="190" idx="3"/>
          </p:cNvCxnSpPr>
          <p:nvPr/>
        </p:nvCxnSpPr>
        <p:spPr>
          <a:xfrm flipV="1">
            <a:off x="10580265" y="3076373"/>
            <a:ext cx="492050" cy="710919"/>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D80B559-4A4E-478F-B21D-A5C5711DD911}"/>
              </a:ext>
            </a:extLst>
          </p:cNvPr>
          <p:cNvCxnSpPr>
            <a:stCxn id="120" idx="6"/>
            <a:endCxn id="191" idx="3"/>
          </p:cNvCxnSpPr>
          <p:nvPr/>
        </p:nvCxnSpPr>
        <p:spPr>
          <a:xfrm flipV="1">
            <a:off x="10607047" y="3545115"/>
            <a:ext cx="438486" cy="30683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53E3B2D-32CC-431B-8419-FCB4315509D9}"/>
              </a:ext>
            </a:extLst>
          </p:cNvPr>
          <p:cNvCxnSpPr>
            <a:stCxn id="121" idx="6"/>
            <a:endCxn id="190" idx="3"/>
          </p:cNvCxnSpPr>
          <p:nvPr/>
        </p:nvCxnSpPr>
        <p:spPr>
          <a:xfrm flipV="1">
            <a:off x="10614075" y="3076373"/>
            <a:ext cx="458240" cy="151685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A58C9EAC-8199-4BBC-987C-DC60255B860C}"/>
              </a:ext>
            </a:extLst>
          </p:cNvPr>
          <p:cNvCxnSpPr>
            <a:stCxn id="121" idx="6"/>
            <a:endCxn id="191" idx="4"/>
          </p:cNvCxnSpPr>
          <p:nvPr/>
        </p:nvCxnSpPr>
        <p:spPr>
          <a:xfrm flipV="1">
            <a:off x="10614075" y="3636555"/>
            <a:ext cx="522898" cy="95667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
        <p:nvSpPr>
          <p:cNvPr id="228" name="Oval 227">
            <a:extLst>
              <a:ext uri="{FF2B5EF4-FFF2-40B4-BE49-F238E27FC236}">
                <a16:creationId xmlns:a16="http://schemas.microsoft.com/office/drawing/2014/main" id="{C9371436-B16C-45B4-B0CC-7F6DBB014D17}"/>
              </a:ext>
            </a:extLst>
          </p:cNvPr>
          <p:cNvSpPr/>
          <p:nvPr/>
        </p:nvSpPr>
        <p:spPr>
          <a:xfrm>
            <a:off x="10490081" y="4088735"/>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44F75F92-7816-49A9-8357-2B85B89A6CC6}"/>
              </a:ext>
            </a:extLst>
          </p:cNvPr>
          <p:cNvSpPr/>
          <p:nvPr/>
        </p:nvSpPr>
        <p:spPr>
          <a:xfrm>
            <a:off x="10490081" y="4204733"/>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48209415-F581-4FC3-84F1-8E01C60C2A35}"/>
              </a:ext>
            </a:extLst>
          </p:cNvPr>
          <p:cNvSpPr/>
          <p:nvPr/>
        </p:nvSpPr>
        <p:spPr>
          <a:xfrm>
            <a:off x="10490081" y="4318420"/>
            <a:ext cx="45719" cy="52130"/>
          </a:xfrm>
          <a:prstGeom prst="ellips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7816914F-F458-4C89-85DB-59EA38B68DB8}"/>
              </a:ext>
            </a:extLst>
          </p:cNvPr>
          <p:cNvSpPr txBox="1"/>
          <p:nvPr/>
        </p:nvSpPr>
        <p:spPr>
          <a:xfrm>
            <a:off x="10347540" y="4729601"/>
            <a:ext cx="1520332" cy="307777"/>
          </a:xfrm>
          <a:prstGeom prst="rect">
            <a:avLst/>
          </a:prstGeom>
          <a:noFill/>
        </p:spPr>
        <p:txBody>
          <a:bodyPr wrap="square">
            <a:spAutoFit/>
          </a:bodyPr>
          <a:lstStyle/>
          <a:p>
            <a:r>
              <a:rPr lang="en-US" sz="1400" dirty="0"/>
              <a:t>64</a:t>
            </a:r>
          </a:p>
        </p:txBody>
      </p:sp>
      <p:sp>
        <p:nvSpPr>
          <p:cNvPr id="237" name="TextBox 236">
            <a:extLst>
              <a:ext uri="{FF2B5EF4-FFF2-40B4-BE49-F238E27FC236}">
                <a16:creationId xmlns:a16="http://schemas.microsoft.com/office/drawing/2014/main" id="{00876470-15A6-4E30-9EC1-2034B5C4AD6D}"/>
              </a:ext>
            </a:extLst>
          </p:cNvPr>
          <p:cNvSpPr txBox="1"/>
          <p:nvPr/>
        </p:nvSpPr>
        <p:spPr>
          <a:xfrm>
            <a:off x="9628220" y="1816049"/>
            <a:ext cx="1762497" cy="523220"/>
          </a:xfrm>
          <a:prstGeom prst="rect">
            <a:avLst/>
          </a:prstGeom>
          <a:noFill/>
        </p:spPr>
        <p:txBody>
          <a:bodyPr wrap="square" rtlCol="0">
            <a:spAutoFit/>
          </a:bodyPr>
          <a:lstStyle/>
          <a:p>
            <a:pPr algn="ctr"/>
            <a:r>
              <a:rPr lang="en-US" sz="1400" dirty="0"/>
              <a:t>Fully Connected NN</a:t>
            </a:r>
          </a:p>
          <a:p>
            <a:pPr algn="ctr"/>
            <a:r>
              <a:rPr lang="en-US" sz="1400" dirty="0"/>
              <a:t> +SoftMax </a:t>
            </a:r>
          </a:p>
        </p:txBody>
      </p:sp>
      <p:sp>
        <p:nvSpPr>
          <p:cNvPr id="238" name="TextBox 237">
            <a:extLst>
              <a:ext uri="{FF2B5EF4-FFF2-40B4-BE49-F238E27FC236}">
                <a16:creationId xmlns:a16="http://schemas.microsoft.com/office/drawing/2014/main" id="{1A9C31E3-3CB9-4124-860B-60A3EBDFDEA8}"/>
              </a:ext>
            </a:extLst>
          </p:cNvPr>
          <p:cNvSpPr txBox="1"/>
          <p:nvPr/>
        </p:nvSpPr>
        <p:spPr>
          <a:xfrm>
            <a:off x="11314434" y="2857826"/>
            <a:ext cx="1520332" cy="307777"/>
          </a:xfrm>
          <a:prstGeom prst="rect">
            <a:avLst/>
          </a:prstGeom>
          <a:noFill/>
        </p:spPr>
        <p:txBody>
          <a:bodyPr wrap="square">
            <a:spAutoFit/>
          </a:bodyPr>
          <a:lstStyle/>
          <a:p>
            <a:r>
              <a:rPr lang="en-US" sz="1400" dirty="0"/>
              <a:t>1</a:t>
            </a:r>
          </a:p>
        </p:txBody>
      </p:sp>
      <p:sp>
        <p:nvSpPr>
          <p:cNvPr id="239" name="TextBox 238">
            <a:extLst>
              <a:ext uri="{FF2B5EF4-FFF2-40B4-BE49-F238E27FC236}">
                <a16:creationId xmlns:a16="http://schemas.microsoft.com/office/drawing/2014/main" id="{C581A671-9AFA-44BD-A5AF-82036C2B5B93}"/>
              </a:ext>
            </a:extLst>
          </p:cNvPr>
          <p:cNvSpPr txBox="1"/>
          <p:nvPr/>
        </p:nvSpPr>
        <p:spPr>
          <a:xfrm>
            <a:off x="11301702" y="3378694"/>
            <a:ext cx="1520332" cy="307777"/>
          </a:xfrm>
          <a:prstGeom prst="rect">
            <a:avLst/>
          </a:prstGeom>
          <a:noFill/>
        </p:spPr>
        <p:txBody>
          <a:bodyPr wrap="square">
            <a:spAutoFit/>
          </a:bodyPr>
          <a:lstStyle/>
          <a:p>
            <a:r>
              <a:rPr lang="en-US" sz="1400" dirty="0"/>
              <a:t>0</a:t>
            </a:r>
          </a:p>
        </p:txBody>
      </p:sp>
      <p:sp>
        <p:nvSpPr>
          <p:cNvPr id="98" name="Rectangle 97">
            <a:extLst>
              <a:ext uri="{FF2B5EF4-FFF2-40B4-BE49-F238E27FC236}">
                <a16:creationId xmlns:a16="http://schemas.microsoft.com/office/drawing/2014/main" id="{B1076E5C-9D24-4893-9DE0-C57EF7C4CBFD}"/>
              </a:ext>
            </a:extLst>
          </p:cNvPr>
          <p:cNvSpPr/>
          <p:nvPr/>
        </p:nvSpPr>
        <p:spPr>
          <a:xfrm>
            <a:off x="10039194" y="3197700"/>
            <a:ext cx="148308" cy="726600"/>
          </a:xfrm>
          <a:prstGeom prst="rect">
            <a:avLst/>
          </a:prstGeom>
          <a:solidFill>
            <a:srgbClr val="44546A">
              <a:alpha val="52000"/>
            </a:srgbClr>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BF6CBE2-6093-44DA-A28F-72C9239BDF46}"/>
              </a:ext>
            </a:extLst>
          </p:cNvPr>
          <p:cNvCxnSpPr>
            <a:stCxn id="98" idx="0"/>
            <a:endCxn id="116" idx="1"/>
          </p:cNvCxnSpPr>
          <p:nvPr/>
        </p:nvCxnSpPr>
        <p:spPr>
          <a:xfrm flipV="1">
            <a:off x="10113348" y="2444283"/>
            <a:ext cx="331463" cy="753417"/>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87C9E3-C98A-4364-BD3E-86A2667110F0}"/>
              </a:ext>
            </a:extLst>
          </p:cNvPr>
          <p:cNvCxnSpPr>
            <a:stCxn id="98" idx="2"/>
            <a:endCxn id="121" idx="2"/>
          </p:cNvCxnSpPr>
          <p:nvPr/>
        </p:nvCxnSpPr>
        <p:spPr>
          <a:xfrm>
            <a:off x="10113348" y="3924300"/>
            <a:ext cx="317847" cy="668930"/>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AC525B-AA54-452B-9903-47998F722D58}"/>
              </a:ext>
            </a:extLst>
          </p:cNvPr>
          <p:cNvCxnSpPr>
            <a:stCxn id="98" idx="0"/>
          </p:cNvCxnSpPr>
          <p:nvPr/>
        </p:nvCxnSpPr>
        <p:spPr>
          <a:xfrm flipH="1" flipV="1">
            <a:off x="9854002" y="2927135"/>
            <a:ext cx="259346" cy="270565"/>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BDF9D9-88A2-4908-A6B4-AC00F37C2750}"/>
              </a:ext>
            </a:extLst>
          </p:cNvPr>
          <p:cNvCxnSpPr>
            <a:stCxn id="98" idx="2"/>
          </p:cNvCxnSpPr>
          <p:nvPr/>
        </p:nvCxnSpPr>
        <p:spPr>
          <a:xfrm flipH="1">
            <a:off x="9854002" y="3924300"/>
            <a:ext cx="259346" cy="255696"/>
          </a:xfrm>
          <a:prstGeom prst="line">
            <a:avLst/>
          </a:prstGeom>
          <a:ln>
            <a:solidFill>
              <a:srgbClr val="4454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07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2C30359-24CF-4D8D-A84F-9C2F0890D418}"/>
              </a:ext>
            </a:extLst>
          </p:cNvPr>
          <p:cNvPicPr>
            <a:picLocks noChangeAspect="1"/>
          </p:cNvPicPr>
          <p:nvPr/>
        </p:nvPicPr>
        <p:blipFill>
          <a:blip r:embed="rId2"/>
          <a:stretch>
            <a:fillRect/>
          </a:stretch>
        </p:blipFill>
        <p:spPr>
          <a:xfrm>
            <a:off x="6276600" y="2869323"/>
            <a:ext cx="3876676" cy="2202422"/>
          </a:xfrm>
          <a:prstGeom prst="rect">
            <a:avLst/>
          </a:prstGeom>
        </p:spPr>
      </p:pic>
      <p:pic>
        <p:nvPicPr>
          <p:cNvPr id="4" name="Picture 3">
            <a:extLst>
              <a:ext uri="{FF2B5EF4-FFF2-40B4-BE49-F238E27FC236}">
                <a16:creationId xmlns:a16="http://schemas.microsoft.com/office/drawing/2014/main" id="{1E9AAD8D-38CA-44A4-B62C-69AC078037E5}"/>
              </a:ext>
            </a:extLst>
          </p:cNvPr>
          <p:cNvPicPr>
            <a:picLocks noChangeAspect="1"/>
          </p:cNvPicPr>
          <p:nvPr/>
        </p:nvPicPr>
        <p:blipFill>
          <a:blip r:embed="rId3"/>
          <a:stretch>
            <a:fillRect/>
          </a:stretch>
        </p:blipFill>
        <p:spPr>
          <a:xfrm>
            <a:off x="1202765" y="1433170"/>
            <a:ext cx="3446216" cy="3991660"/>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77654" y="136525"/>
            <a:ext cx="7732972" cy="753679"/>
          </a:xfrm>
        </p:spPr>
        <p:txBody>
          <a:bodyPr/>
          <a:lstStyle/>
          <a:p>
            <a:r>
              <a:rPr lang="en-US" dirty="0"/>
              <a:t>Machine Learning Analysis</a:t>
            </a: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19</a:t>
            </a:fld>
            <a:endParaRPr lang="en-US" sz="1800" dirty="0"/>
          </a:p>
        </p:txBody>
      </p:sp>
      <p:sp>
        <p:nvSpPr>
          <p:cNvPr id="13" name="TextBox 12">
            <a:extLst>
              <a:ext uri="{FF2B5EF4-FFF2-40B4-BE49-F238E27FC236}">
                <a16:creationId xmlns:a16="http://schemas.microsoft.com/office/drawing/2014/main" id="{14FCE9DF-6EE8-4858-A8DC-4EC18AC05801}"/>
              </a:ext>
            </a:extLst>
          </p:cNvPr>
          <p:cNvSpPr txBox="1"/>
          <p:nvPr/>
        </p:nvSpPr>
        <p:spPr>
          <a:xfrm>
            <a:off x="1209675" y="899572"/>
            <a:ext cx="7277100" cy="618631"/>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01 : CNN Binary Cross Entropy Based &amp; SoftMax Function.   </a:t>
            </a:r>
          </a:p>
          <a:p>
            <a:r>
              <a:rPr lang="en-US" b="1" dirty="0">
                <a:solidFill>
                  <a:srgbClr val="F44560"/>
                </a:solidFill>
                <a:latin typeface="+mj-lt"/>
              </a:rPr>
              <a:t> </a:t>
            </a:r>
            <a:endParaRPr lang="en-US" dirty="0"/>
          </a:p>
        </p:txBody>
      </p:sp>
      <p:sp>
        <p:nvSpPr>
          <p:cNvPr id="15" name="TextBox 14">
            <a:extLst>
              <a:ext uri="{FF2B5EF4-FFF2-40B4-BE49-F238E27FC236}">
                <a16:creationId xmlns:a16="http://schemas.microsoft.com/office/drawing/2014/main" id="{E957C5DB-BEF6-40A9-8E50-8A663644EC0C}"/>
              </a:ext>
            </a:extLst>
          </p:cNvPr>
          <p:cNvSpPr txBox="1"/>
          <p:nvPr/>
        </p:nvSpPr>
        <p:spPr>
          <a:xfrm>
            <a:off x="6451729" y="2047140"/>
            <a:ext cx="3248026" cy="646331"/>
          </a:xfrm>
          <a:prstGeom prst="rect">
            <a:avLst/>
          </a:prstGeom>
          <a:noFill/>
        </p:spPr>
        <p:txBody>
          <a:bodyPr wrap="square">
            <a:spAutoFit/>
          </a:bodyPr>
          <a:lstStyle/>
          <a:p>
            <a:r>
              <a:rPr lang="en-US" b="1" dirty="0">
                <a:solidFill>
                  <a:srgbClr val="F44560"/>
                </a:solidFill>
                <a:latin typeface="+mj-lt"/>
              </a:rPr>
              <a:t>Model 01 architecture &amp; total number of parameters</a:t>
            </a:r>
            <a:endParaRPr lang="en-US" dirty="0"/>
          </a:p>
        </p:txBody>
      </p:sp>
    </p:spTree>
    <p:extLst>
      <p:ext uri="{BB962C8B-B14F-4D97-AF65-F5344CB8AC3E}">
        <p14:creationId xmlns:p14="http://schemas.microsoft.com/office/powerpoint/2010/main" val="342579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30262" y="220224"/>
            <a:ext cx="9779183" cy="1325563"/>
          </a:xfrm>
        </p:spPr>
        <p:txBody>
          <a:bodyPr/>
          <a:lstStyle/>
          <a:p>
            <a:r>
              <a:rPr lang="en-US"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43650" y="2001729"/>
            <a:ext cx="5985337" cy="3631556"/>
          </a:xfrm>
        </p:spPr>
        <p:txBody>
          <a:bodyPr vert="horz" lIns="91440" tIns="45720" rIns="91440" bIns="45720" rtlCol="0" anchor="t">
            <a:normAutofit/>
          </a:bodyPr>
          <a:lstStyle/>
          <a:p>
            <a:pPr marL="457200" indent="-457200">
              <a:buFont typeface="Arial" panose="020B0604020202020204" pitchFamily="34" charset="0"/>
              <a:buChar char="•"/>
            </a:pPr>
            <a:r>
              <a:rPr lang="en-US" sz="2400" dirty="0"/>
              <a:t>Dataset Description </a:t>
            </a:r>
          </a:p>
          <a:p>
            <a:pPr marL="457200" indent="-457200">
              <a:buFont typeface="Arial" panose="020B0604020202020204" pitchFamily="34" charset="0"/>
              <a:buChar char="•"/>
            </a:pPr>
            <a:r>
              <a:rPr lang="en-US" sz="2400" dirty="0"/>
              <a:t>Main objectives of the analysis</a:t>
            </a:r>
          </a:p>
          <a:p>
            <a:pPr marL="457200" indent="-457200">
              <a:buFont typeface="Arial" panose="020B0604020202020204" pitchFamily="34" charset="0"/>
              <a:buChar char="•"/>
            </a:pPr>
            <a:r>
              <a:rPr lang="en-US" sz="2400" dirty="0"/>
              <a:t>EDA, Data Cleaning, Feature Engineering </a:t>
            </a:r>
          </a:p>
          <a:p>
            <a:pPr marL="457200" indent="-457200">
              <a:buFont typeface="Arial" panose="020B0604020202020204" pitchFamily="34" charset="0"/>
              <a:buChar char="•"/>
            </a:pPr>
            <a:r>
              <a:rPr lang="en-US" sz="2400" dirty="0"/>
              <a:t>Training deep learning models</a:t>
            </a:r>
          </a:p>
          <a:p>
            <a:pPr marL="457200" indent="-457200">
              <a:buFont typeface="Arial" panose="020B0604020202020204" pitchFamily="34" charset="0"/>
              <a:buChar char="•"/>
            </a:pPr>
            <a:r>
              <a:rPr lang="en-US" sz="2400" dirty="0"/>
              <a:t>ML analysis and findings</a:t>
            </a:r>
          </a:p>
          <a:p>
            <a:pPr marL="457200" indent="-457200">
              <a:buFont typeface="Arial" panose="020B0604020202020204" pitchFamily="34" charset="0"/>
              <a:buChar char="•"/>
            </a:pPr>
            <a:r>
              <a:rPr lang="en-US" sz="2400" dirty="0"/>
              <a:t>Models flaws and advanced steps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p:txBody>
          <a:bodyPr/>
          <a:lstStyle/>
          <a:p>
            <a:fld id="{294A09A9-5501-47C1-A89A-A340965A2BE2}" type="slidenum">
              <a:rPr lang="en-US" sz="1800" smtClean="0"/>
              <a:pPr/>
              <a:t>2</a:t>
            </a:fld>
            <a:endParaRPr lang="en-US" sz="1800"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F3025E5-86BD-4E7A-932E-DCAADA8F853D}"/>
              </a:ext>
            </a:extLst>
          </p:cNvPr>
          <p:cNvPicPr>
            <a:picLocks noChangeAspect="1"/>
          </p:cNvPicPr>
          <p:nvPr/>
        </p:nvPicPr>
        <p:blipFill>
          <a:blip r:embed="rId2"/>
          <a:stretch>
            <a:fillRect/>
          </a:stretch>
        </p:blipFill>
        <p:spPr>
          <a:xfrm>
            <a:off x="708931" y="1288060"/>
            <a:ext cx="6924675" cy="965348"/>
          </a:xfrm>
          <a:prstGeom prst="rect">
            <a:avLst/>
          </a:prstGeom>
        </p:spPr>
      </p:pic>
      <p:pic>
        <p:nvPicPr>
          <p:cNvPr id="8" name="Picture 7">
            <a:extLst>
              <a:ext uri="{FF2B5EF4-FFF2-40B4-BE49-F238E27FC236}">
                <a16:creationId xmlns:a16="http://schemas.microsoft.com/office/drawing/2014/main" id="{880A5BB3-79B1-480B-B94F-88AD70330F9F}"/>
              </a:ext>
            </a:extLst>
          </p:cNvPr>
          <p:cNvPicPr>
            <a:picLocks noChangeAspect="1"/>
          </p:cNvPicPr>
          <p:nvPr/>
        </p:nvPicPr>
        <p:blipFill>
          <a:blip r:embed="rId3"/>
          <a:stretch>
            <a:fillRect/>
          </a:stretch>
        </p:blipFill>
        <p:spPr>
          <a:xfrm>
            <a:off x="708931" y="2398230"/>
            <a:ext cx="6924675" cy="3697558"/>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15042" y="241300"/>
            <a:ext cx="9779183" cy="901937"/>
          </a:xfrm>
        </p:spPr>
        <p:txBody>
          <a:bodyPr/>
          <a:lstStyle/>
          <a:p>
            <a:r>
              <a:rPr lang="en-US" dirty="0"/>
              <a:t>Machine Learning Findings</a:t>
            </a:r>
            <a:br>
              <a:rPr lang="en-US" dirty="0"/>
            </a:br>
            <a:r>
              <a:rPr lang="en-US" sz="1800" dirty="0">
                <a:solidFill>
                  <a:srgbClr val="F44560"/>
                </a:solidFill>
                <a:ea typeface="+mn-ea"/>
                <a:cs typeface="+mn-cs"/>
              </a:rPr>
              <a:t>Model 01 Training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151075" y="6423303"/>
            <a:ext cx="3775296"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20</a:t>
            </a:fld>
            <a:endParaRPr lang="en-US" sz="1800" dirty="0"/>
          </a:p>
        </p:txBody>
      </p:sp>
      <p:graphicFrame>
        <p:nvGraphicFramePr>
          <p:cNvPr id="10" name="Table 13">
            <a:extLst>
              <a:ext uri="{FF2B5EF4-FFF2-40B4-BE49-F238E27FC236}">
                <a16:creationId xmlns:a16="http://schemas.microsoft.com/office/drawing/2014/main" id="{94D6DB45-0E30-42BC-B7A8-D9A947AC9527}"/>
              </a:ext>
            </a:extLst>
          </p:cNvPr>
          <p:cNvGraphicFramePr>
            <a:graphicFrameLocks noGrp="1"/>
          </p:cNvGraphicFramePr>
          <p:nvPr>
            <p:extLst>
              <p:ext uri="{D42A27DB-BD31-4B8C-83A1-F6EECF244321}">
                <p14:modId xmlns:p14="http://schemas.microsoft.com/office/powerpoint/2010/main" val="167137585"/>
              </p:ext>
            </p:extLst>
          </p:nvPr>
        </p:nvGraphicFramePr>
        <p:xfrm>
          <a:off x="7872510" y="5096643"/>
          <a:ext cx="3781426" cy="999145"/>
        </p:xfrm>
        <a:graphic>
          <a:graphicData uri="http://schemas.openxmlformats.org/drawingml/2006/table">
            <a:tbl>
              <a:tblPr firstRow="1" bandRow="1">
                <a:tableStyleId>{5C22544A-7EE6-4342-B048-85BDC9FD1C3A}</a:tableStyleId>
              </a:tblPr>
              <a:tblGrid>
                <a:gridCol w="1167371">
                  <a:extLst>
                    <a:ext uri="{9D8B030D-6E8A-4147-A177-3AD203B41FA5}">
                      <a16:colId xmlns:a16="http://schemas.microsoft.com/office/drawing/2014/main" val="3664461312"/>
                    </a:ext>
                  </a:extLst>
                </a:gridCol>
                <a:gridCol w="1167371">
                  <a:extLst>
                    <a:ext uri="{9D8B030D-6E8A-4147-A177-3AD203B41FA5}">
                      <a16:colId xmlns:a16="http://schemas.microsoft.com/office/drawing/2014/main" val="2221887099"/>
                    </a:ext>
                  </a:extLst>
                </a:gridCol>
                <a:gridCol w="1446684">
                  <a:extLst>
                    <a:ext uri="{9D8B030D-6E8A-4147-A177-3AD203B41FA5}">
                      <a16:colId xmlns:a16="http://schemas.microsoft.com/office/drawing/2014/main" val="1627173506"/>
                    </a:ext>
                  </a:extLst>
                </a:gridCol>
              </a:tblGrid>
              <a:tr h="389545">
                <a:tc>
                  <a:txBody>
                    <a:bodyPr/>
                    <a:lstStyle/>
                    <a:p>
                      <a:pPr algn="ctr"/>
                      <a:r>
                        <a:rPr lang="en-US" sz="1400" dirty="0"/>
                        <a:t>Set </a:t>
                      </a:r>
                    </a:p>
                  </a:txBody>
                  <a:tcPr/>
                </a:tc>
                <a:tc>
                  <a:txBody>
                    <a:bodyPr/>
                    <a:lstStyle/>
                    <a:p>
                      <a:pPr algn="ctr"/>
                      <a:r>
                        <a:rPr lang="en-US" sz="1400" dirty="0"/>
                        <a:t>Accuracy </a:t>
                      </a:r>
                    </a:p>
                  </a:txBody>
                  <a:tcPr/>
                </a:tc>
                <a:tc>
                  <a:txBody>
                    <a:bodyPr/>
                    <a:lstStyle/>
                    <a:p>
                      <a:pPr algn="ctr"/>
                      <a:r>
                        <a:rPr lang="en-US" sz="1400" dirty="0"/>
                        <a:t>Losses </a:t>
                      </a:r>
                    </a:p>
                  </a:txBody>
                  <a:tcPr/>
                </a:tc>
                <a:extLst>
                  <a:ext uri="{0D108BD9-81ED-4DB2-BD59-A6C34878D82A}">
                    <a16:rowId xmlns:a16="http://schemas.microsoft.com/office/drawing/2014/main" val="1746007870"/>
                  </a:ext>
                </a:extLst>
              </a:tr>
              <a:tr h="277586">
                <a:tc>
                  <a:txBody>
                    <a:bodyPr/>
                    <a:lstStyle/>
                    <a:p>
                      <a:pPr algn="ctr"/>
                      <a:r>
                        <a:rPr lang="en-US" sz="1400" dirty="0"/>
                        <a:t>Training </a:t>
                      </a:r>
                    </a:p>
                  </a:txBody>
                  <a:tcPr/>
                </a:tc>
                <a:tc>
                  <a:txBody>
                    <a:bodyPr/>
                    <a:lstStyle/>
                    <a:p>
                      <a:pPr algn="ctr"/>
                      <a:r>
                        <a:rPr lang="en-US" sz="1400" dirty="0"/>
                        <a:t>73.54 %</a:t>
                      </a:r>
                    </a:p>
                  </a:txBody>
                  <a:tcPr/>
                </a:tc>
                <a:tc>
                  <a:txBody>
                    <a:bodyPr/>
                    <a:lstStyle/>
                    <a:p>
                      <a:pPr algn="ctr"/>
                      <a:r>
                        <a:rPr lang="en-US" sz="1400" dirty="0"/>
                        <a:t>0.4967</a:t>
                      </a:r>
                    </a:p>
                  </a:txBody>
                  <a:tcPr/>
                </a:tc>
                <a:extLst>
                  <a:ext uri="{0D108BD9-81ED-4DB2-BD59-A6C34878D82A}">
                    <a16:rowId xmlns:a16="http://schemas.microsoft.com/office/drawing/2014/main" val="466624865"/>
                  </a:ext>
                </a:extLst>
              </a:tr>
              <a:tr h="277586">
                <a:tc>
                  <a:txBody>
                    <a:bodyPr/>
                    <a:lstStyle/>
                    <a:p>
                      <a:pPr algn="ctr"/>
                      <a:r>
                        <a:rPr lang="en-US" sz="1400" dirty="0"/>
                        <a:t>Validation</a:t>
                      </a:r>
                    </a:p>
                  </a:txBody>
                  <a:tcPr/>
                </a:tc>
                <a:tc>
                  <a:txBody>
                    <a:bodyPr/>
                    <a:lstStyle/>
                    <a:p>
                      <a:pPr algn="ctr"/>
                      <a:r>
                        <a:rPr lang="en-US" sz="1400" dirty="0"/>
                        <a:t>81.67 %</a:t>
                      </a:r>
                    </a:p>
                  </a:txBody>
                  <a:tcPr/>
                </a:tc>
                <a:tc>
                  <a:txBody>
                    <a:bodyPr/>
                    <a:lstStyle/>
                    <a:p>
                      <a:pPr algn="ctr"/>
                      <a:r>
                        <a:rPr lang="en-US" sz="1400" dirty="0"/>
                        <a:t>0.3874</a:t>
                      </a:r>
                    </a:p>
                  </a:txBody>
                  <a:tcPr/>
                </a:tc>
                <a:extLst>
                  <a:ext uri="{0D108BD9-81ED-4DB2-BD59-A6C34878D82A}">
                    <a16:rowId xmlns:a16="http://schemas.microsoft.com/office/drawing/2014/main" val="2182526843"/>
                  </a:ext>
                </a:extLst>
              </a:tr>
            </a:tbl>
          </a:graphicData>
        </a:graphic>
      </p:graphicFrame>
      <p:pic>
        <p:nvPicPr>
          <p:cNvPr id="13" name="Picture 12">
            <a:extLst>
              <a:ext uri="{FF2B5EF4-FFF2-40B4-BE49-F238E27FC236}">
                <a16:creationId xmlns:a16="http://schemas.microsoft.com/office/drawing/2014/main" id="{6EB58647-46BD-48D9-ACA1-527CE50D223E}"/>
              </a:ext>
            </a:extLst>
          </p:cNvPr>
          <p:cNvPicPr>
            <a:picLocks noChangeAspect="1"/>
          </p:cNvPicPr>
          <p:nvPr/>
        </p:nvPicPr>
        <p:blipFill>
          <a:blip r:embed="rId4"/>
          <a:stretch>
            <a:fillRect/>
          </a:stretch>
        </p:blipFill>
        <p:spPr>
          <a:xfrm>
            <a:off x="7872510" y="1376945"/>
            <a:ext cx="2448439" cy="1752924"/>
          </a:xfrm>
          <a:prstGeom prst="rect">
            <a:avLst/>
          </a:prstGeom>
        </p:spPr>
      </p:pic>
      <p:pic>
        <p:nvPicPr>
          <p:cNvPr id="17" name="Picture 16">
            <a:extLst>
              <a:ext uri="{FF2B5EF4-FFF2-40B4-BE49-F238E27FC236}">
                <a16:creationId xmlns:a16="http://schemas.microsoft.com/office/drawing/2014/main" id="{253461DF-4F4D-486B-A6F3-9D1C3CD68E0F}"/>
              </a:ext>
            </a:extLst>
          </p:cNvPr>
          <p:cNvPicPr>
            <a:picLocks noChangeAspect="1"/>
          </p:cNvPicPr>
          <p:nvPr/>
        </p:nvPicPr>
        <p:blipFill>
          <a:blip r:embed="rId5"/>
          <a:stretch>
            <a:fillRect/>
          </a:stretch>
        </p:blipFill>
        <p:spPr>
          <a:xfrm>
            <a:off x="7880674" y="3254838"/>
            <a:ext cx="2440275" cy="1733066"/>
          </a:xfrm>
          <a:prstGeom prst="rect">
            <a:avLst/>
          </a:prstGeom>
        </p:spPr>
      </p:pic>
    </p:spTree>
    <p:extLst>
      <p:ext uri="{BB962C8B-B14F-4D97-AF65-F5344CB8AC3E}">
        <p14:creationId xmlns:p14="http://schemas.microsoft.com/office/powerpoint/2010/main" val="19152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6280" y="400853"/>
            <a:ext cx="9779183" cy="753679"/>
          </a:xfrm>
        </p:spPr>
        <p:txBody>
          <a:bodyPr/>
          <a:lstStyle/>
          <a:p>
            <a:r>
              <a:rPr lang="en-US" dirty="0"/>
              <a:t>Machine Learning Analysis</a:t>
            </a:r>
            <a:br>
              <a:rPr lang="en-US" dirty="0"/>
            </a:b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21</a:t>
            </a:fld>
            <a:endParaRPr lang="en-US" sz="1800" dirty="0"/>
          </a:p>
        </p:txBody>
      </p:sp>
      <p:sp>
        <p:nvSpPr>
          <p:cNvPr id="20" name="TextBox 19">
            <a:extLst>
              <a:ext uri="{FF2B5EF4-FFF2-40B4-BE49-F238E27FC236}">
                <a16:creationId xmlns:a16="http://schemas.microsoft.com/office/drawing/2014/main" id="{C30A0F0B-A6B7-454B-9AF6-A04DC50EFBB8}"/>
              </a:ext>
            </a:extLst>
          </p:cNvPr>
          <p:cNvSpPr txBox="1"/>
          <p:nvPr/>
        </p:nvSpPr>
        <p:spPr>
          <a:xfrm>
            <a:off x="6772275" y="1219200"/>
            <a:ext cx="245580" cy="369332"/>
          </a:xfrm>
          <a:prstGeom prst="rect">
            <a:avLst/>
          </a:prstGeom>
          <a:noFill/>
        </p:spPr>
        <p:txBody>
          <a:bodyPr wrap="none" rtlCol="0">
            <a:spAutoFit/>
          </a:bodyPr>
          <a:lstStyle/>
          <a:p>
            <a:r>
              <a:rPr lang="en-US" dirty="0"/>
              <a:t> </a:t>
            </a:r>
          </a:p>
        </p:txBody>
      </p:sp>
      <p:sp>
        <p:nvSpPr>
          <p:cNvPr id="10" name="TextBox 9">
            <a:extLst>
              <a:ext uri="{FF2B5EF4-FFF2-40B4-BE49-F238E27FC236}">
                <a16:creationId xmlns:a16="http://schemas.microsoft.com/office/drawing/2014/main" id="{3269CE31-AD3B-4C79-A250-32BFAD6FDF67}"/>
              </a:ext>
            </a:extLst>
          </p:cNvPr>
          <p:cNvSpPr txBox="1"/>
          <p:nvPr/>
        </p:nvSpPr>
        <p:spPr>
          <a:xfrm>
            <a:off x="869553" y="1040309"/>
            <a:ext cx="6757695" cy="341632"/>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02 : CNN Binary Cross Entropy Based &amp; Sigmoid Function.   </a:t>
            </a:r>
          </a:p>
        </p:txBody>
      </p:sp>
      <p:pic>
        <p:nvPicPr>
          <p:cNvPr id="11" name="Picture 10" descr="A close-up of the moon&#10;&#10;Description automatically generated with medium confidence">
            <a:extLst>
              <a:ext uri="{FF2B5EF4-FFF2-40B4-BE49-F238E27FC236}">
                <a16:creationId xmlns:a16="http://schemas.microsoft.com/office/drawing/2014/main" id="{112B1370-7A15-4909-8054-F7BABAC8890C}"/>
              </a:ext>
            </a:extLst>
          </p:cNvPr>
          <p:cNvPicPr preferRelativeResize="0">
            <a:picLocks/>
          </p:cNvPicPr>
          <p:nvPr/>
        </p:nvPicPr>
        <p:blipFill>
          <a:blip r:embed="rId2"/>
          <a:stretch>
            <a:fillRect/>
          </a:stretch>
        </p:blipFill>
        <p:spPr>
          <a:xfrm>
            <a:off x="401378" y="2713753"/>
            <a:ext cx="1097280" cy="1097280"/>
          </a:xfrm>
          <a:prstGeom prst="rect">
            <a:avLst/>
          </a:prstGeom>
        </p:spPr>
      </p:pic>
      <p:sp>
        <p:nvSpPr>
          <p:cNvPr id="19" name="TextBox 18">
            <a:extLst>
              <a:ext uri="{FF2B5EF4-FFF2-40B4-BE49-F238E27FC236}">
                <a16:creationId xmlns:a16="http://schemas.microsoft.com/office/drawing/2014/main" id="{00818C9C-C41B-433B-8EAA-B64DEDFB7CC5}"/>
              </a:ext>
            </a:extLst>
          </p:cNvPr>
          <p:cNvSpPr txBox="1"/>
          <p:nvPr/>
        </p:nvSpPr>
        <p:spPr>
          <a:xfrm>
            <a:off x="454065" y="3870450"/>
            <a:ext cx="1334535" cy="338554"/>
          </a:xfrm>
          <a:prstGeom prst="rect">
            <a:avLst/>
          </a:prstGeom>
          <a:noFill/>
        </p:spPr>
        <p:txBody>
          <a:bodyPr wrap="square">
            <a:spAutoFit/>
          </a:bodyPr>
          <a:lstStyle/>
          <a:p>
            <a:r>
              <a:rPr lang="en-US" sz="1600" dirty="0"/>
              <a:t>64x64x3</a:t>
            </a:r>
          </a:p>
        </p:txBody>
      </p:sp>
      <p:sp>
        <p:nvSpPr>
          <p:cNvPr id="3" name="Rectangle 2">
            <a:extLst>
              <a:ext uri="{FF2B5EF4-FFF2-40B4-BE49-F238E27FC236}">
                <a16:creationId xmlns:a16="http://schemas.microsoft.com/office/drawing/2014/main" id="{776D69F5-5ED6-4EC4-9D0A-EF237CC87249}"/>
              </a:ext>
            </a:extLst>
          </p:cNvPr>
          <p:cNvSpPr/>
          <p:nvPr/>
        </p:nvSpPr>
        <p:spPr>
          <a:xfrm>
            <a:off x="1770450" y="26670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921115C-69F9-4817-9D89-634293A242E5}"/>
              </a:ext>
            </a:extLst>
          </p:cNvPr>
          <p:cNvSpPr/>
          <p:nvPr/>
        </p:nvSpPr>
        <p:spPr>
          <a:xfrm>
            <a:off x="1922850" y="28194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9FD4478-F145-40C8-8C67-EDEE7D8D9997}"/>
              </a:ext>
            </a:extLst>
          </p:cNvPr>
          <p:cNvSpPr/>
          <p:nvPr/>
        </p:nvSpPr>
        <p:spPr>
          <a:xfrm>
            <a:off x="2075250" y="29718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0E82F5E-E77B-45A0-9968-6BAFD4E1793D}"/>
              </a:ext>
            </a:extLst>
          </p:cNvPr>
          <p:cNvSpPr/>
          <p:nvPr/>
        </p:nvSpPr>
        <p:spPr>
          <a:xfrm>
            <a:off x="2227650" y="31242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845AA9D-D66A-4DA1-9A23-C9581DF2AD62}"/>
              </a:ext>
            </a:extLst>
          </p:cNvPr>
          <p:cNvSpPr/>
          <p:nvPr/>
        </p:nvSpPr>
        <p:spPr>
          <a:xfrm>
            <a:off x="2380050" y="32766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F876244-3B1A-4D78-8058-F0C24520F1FB}"/>
              </a:ext>
            </a:extLst>
          </p:cNvPr>
          <p:cNvSpPr/>
          <p:nvPr/>
        </p:nvSpPr>
        <p:spPr>
          <a:xfrm>
            <a:off x="2532450" y="34290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D63A3B5-1F17-41A6-A3D5-1F6E7A8DFBB6}"/>
              </a:ext>
            </a:extLst>
          </p:cNvPr>
          <p:cNvSpPr/>
          <p:nvPr/>
        </p:nvSpPr>
        <p:spPr>
          <a:xfrm>
            <a:off x="2684850" y="35814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6BEA397-E727-4DA3-9851-8E44536C6A1E}"/>
              </a:ext>
            </a:extLst>
          </p:cNvPr>
          <p:cNvSpPr/>
          <p:nvPr/>
        </p:nvSpPr>
        <p:spPr>
          <a:xfrm>
            <a:off x="2837250" y="3733800"/>
            <a:ext cx="990600" cy="9906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0D74BFF-7CD0-4508-887B-45F31C3B46CA}"/>
              </a:ext>
            </a:extLst>
          </p:cNvPr>
          <p:cNvSpPr txBox="1"/>
          <p:nvPr/>
        </p:nvSpPr>
        <p:spPr>
          <a:xfrm>
            <a:off x="2791612" y="4735770"/>
            <a:ext cx="1520332" cy="307777"/>
          </a:xfrm>
          <a:prstGeom prst="rect">
            <a:avLst/>
          </a:prstGeom>
          <a:noFill/>
        </p:spPr>
        <p:txBody>
          <a:bodyPr wrap="square">
            <a:spAutoFit/>
          </a:bodyPr>
          <a:lstStyle/>
          <a:p>
            <a:r>
              <a:rPr lang="en-US" sz="1400" dirty="0"/>
              <a:t>62x62x32</a:t>
            </a:r>
          </a:p>
        </p:txBody>
      </p:sp>
      <p:sp>
        <p:nvSpPr>
          <p:cNvPr id="49" name="TextBox 48">
            <a:extLst>
              <a:ext uri="{FF2B5EF4-FFF2-40B4-BE49-F238E27FC236}">
                <a16:creationId xmlns:a16="http://schemas.microsoft.com/office/drawing/2014/main" id="{1F05687D-E459-4557-9F06-E001AB3444E3}"/>
              </a:ext>
            </a:extLst>
          </p:cNvPr>
          <p:cNvSpPr txBox="1"/>
          <p:nvPr/>
        </p:nvSpPr>
        <p:spPr>
          <a:xfrm>
            <a:off x="1731171" y="2321420"/>
            <a:ext cx="1737150" cy="307777"/>
          </a:xfrm>
          <a:prstGeom prst="rect">
            <a:avLst/>
          </a:prstGeom>
          <a:noFill/>
        </p:spPr>
        <p:txBody>
          <a:bodyPr wrap="square">
            <a:spAutoFit/>
          </a:bodyPr>
          <a:lstStyle/>
          <a:p>
            <a:r>
              <a:rPr lang="en-US" sz="1400" dirty="0"/>
              <a:t>Conv + Relu</a:t>
            </a:r>
          </a:p>
        </p:txBody>
      </p:sp>
      <p:sp>
        <p:nvSpPr>
          <p:cNvPr id="50" name="Rectangle 49">
            <a:extLst>
              <a:ext uri="{FF2B5EF4-FFF2-40B4-BE49-F238E27FC236}">
                <a16:creationId xmlns:a16="http://schemas.microsoft.com/office/drawing/2014/main" id="{E3D1BC0C-28E1-491F-825A-A3D6A0A208FF}"/>
              </a:ext>
            </a:extLst>
          </p:cNvPr>
          <p:cNvSpPr/>
          <p:nvPr/>
        </p:nvSpPr>
        <p:spPr>
          <a:xfrm>
            <a:off x="3676215" y="2743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E64A2B8-8899-4941-9EB5-E34F1C156549}"/>
              </a:ext>
            </a:extLst>
          </p:cNvPr>
          <p:cNvSpPr/>
          <p:nvPr/>
        </p:nvSpPr>
        <p:spPr>
          <a:xfrm>
            <a:off x="3828615" y="2895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0D6DD2A-AAE8-49F0-B5C6-BF29C73C888A}"/>
              </a:ext>
            </a:extLst>
          </p:cNvPr>
          <p:cNvSpPr/>
          <p:nvPr/>
        </p:nvSpPr>
        <p:spPr>
          <a:xfrm>
            <a:off x="3981015" y="3048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335CDE2-B256-4FA8-BF1D-ABA7A1258A1C}"/>
              </a:ext>
            </a:extLst>
          </p:cNvPr>
          <p:cNvSpPr/>
          <p:nvPr/>
        </p:nvSpPr>
        <p:spPr>
          <a:xfrm>
            <a:off x="4133415" y="32004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496B2FB-48A4-481F-A15B-71E18046B852}"/>
              </a:ext>
            </a:extLst>
          </p:cNvPr>
          <p:cNvSpPr/>
          <p:nvPr/>
        </p:nvSpPr>
        <p:spPr>
          <a:xfrm>
            <a:off x="4285815" y="33528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AB79EC-B01F-4D2D-8C00-BF229600F63E}"/>
              </a:ext>
            </a:extLst>
          </p:cNvPr>
          <p:cNvSpPr/>
          <p:nvPr/>
        </p:nvSpPr>
        <p:spPr>
          <a:xfrm>
            <a:off x="4438215" y="3505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C004F24-A39B-487E-AC25-AE165181F914}"/>
              </a:ext>
            </a:extLst>
          </p:cNvPr>
          <p:cNvSpPr/>
          <p:nvPr/>
        </p:nvSpPr>
        <p:spPr>
          <a:xfrm>
            <a:off x="4590615" y="3657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4277D3EC-D20E-4461-B11F-A93504E17831}"/>
              </a:ext>
            </a:extLst>
          </p:cNvPr>
          <p:cNvSpPr txBox="1"/>
          <p:nvPr/>
        </p:nvSpPr>
        <p:spPr>
          <a:xfrm>
            <a:off x="4322669" y="4259758"/>
            <a:ext cx="1520332" cy="307777"/>
          </a:xfrm>
          <a:prstGeom prst="rect">
            <a:avLst/>
          </a:prstGeom>
          <a:noFill/>
        </p:spPr>
        <p:txBody>
          <a:bodyPr wrap="square">
            <a:spAutoFit/>
          </a:bodyPr>
          <a:lstStyle/>
          <a:p>
            <a:r>
              <a:rPr lang="en-US" sz="1400" dirty="0"/>
              <a:t>31x31x32</a:t>
            </a:r>
          </a:p>
        </p:txBody>
      </p:sp>
      <p:sp>
        <p:nvSpPr>
          <p:cNvPr id="8" name="Rectangle 7">
            <a:extLst>
              <a:ext uri="{FF2B5EF4-FFF2-40B4-BE49-F238E27FC236}">
                <a16:creationId xmlns:a16="http://schemas.microsoft.com/office/drawing/2014/main" id="{C931D64B-CDEA-4141-9A83-94F52499A62A}"/>
              </a:ext>
            </a:extLst>
          </p:cNvPr>
          <p:cNvSpPr/>
          <p:nvPr/>
        </p:nvSpPr>
        <p:spPr>
          <a:xfrm>
            <a:off x="774840" y="3340972"/>
            <a:ext cx="182880" cy="182880"/>
          </a:xfrm>
          <a:prstGeom prst="rect">
            <a:avLst/>
          </a:prstGeom>
          <a:solidFill>
            <a:srgbClr val="07BA06">
              <a:alpha val="56000"/>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143B1CAD-03AE-4945-9C94-4AF5D4186F13}"/>
              </a:ext>
            </a:extLst>
          </p:cNvPr>
          <p:cNvCxnSpPr>
            <a:cxnSpLocks/>
          </p:cNvCxnSpPr>
          <p:nvPr/>
        </p:nvCxnSpPr>
        <p:spPr>
          <a:xfrm>
            <a:off x="653790" y="2337694"/>
            <a:ext cx="151530" cy="98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83D7328-E1B2-45C8-A3A4-3BFF592589D5}"/>
              </a:ext>
            </a:extLst>
          </p:cNvPr>
          <p:cNvSpPr txBox="1"/>
          <p:nvPr/>
        </p:nvSpPr>
        <p:spPr>
          <a:xfrm>
            <a:off x="86847" y="1976621"/>
            <a:ext cx="3309760" cy="815608"/>
          </a:xfrm>
          <a:prstGeom prst="rect">
            <a:avLst/>
          </a:prstGeom>
          <a:noFill/>
        </p:spPr>
        <p:txBody>
          <a:bodyPr wrap="square" rtlCol="0">
            <a:spAutoFit/>
          </a:bodyPr>
          <a:lstStyle/>
          <a:p>
            <a:r>
              <a:rPr lang="en-US" sz="1100" dirty="0"/>
              <a:t>3x3x(32 Filters)</a:t>
            </a:r>
          </a:p>
          <a:p>
            <a:endParaRPr lang="en-US" dirty="0"/>
          </a:p>
          <a:p>
            <a:r>
              <a:rPr lang="en-US" dirty="0"/>
              <a:t>  </a:t>
            </a:r>
          </a:p>
        </p:txBody>
      </p:sp>
      <p:sp>
        <p:nvSpPr>
          <p:cNvPr id="67" name="TextBox 66">
            <a:extLst>
              <a:ext uri="{FF2B5EF4-FFF2-40B4-BE49-F238E27FC236}">
                <a16:creationId xmlns:a16="http://schemas.microsoft.com/office/drawing/2014/main" id="{5FAAA398-AB5C-422B-BDA1-28B6A2F5E139}"/>
              </a:ext>
            </a:extLst>
          </p:cNvPr>
          <p:cNvSpPr txBox="1"/>
          <p:nvPr/>
        </p:nvSpPr>
        <p:spPr>
          <a:xfrm>
            <a:off x="3218250" y="2321420"/>
            <a:ext cx="1737150" cy="307777"/>
          </a:xfrm>
          <a:prstGeom prst="rect">
            <a:avLst/>
          </a:prstGeom>
          <a:noFill/>
        </p:spPr>
        <p:txBody>
          <a:bodyPr wrap="square">
            <a:spAutoFit/>
          </a:bodyPr>
          <a:lstStyle/>
          <a:p>
            <a:r>
              <a:rPr lang="en-US" sz="1400" dirty="0"/>
              <a:t>Pooling 2x2</a:t>
            </a:r>
          </a:p>
        </p:txBody>
      </p:sp>
      <p:sp>
        <p:nvSpPr>
          <p:cNvPr id="68" name="Rectangle 67">
            <a:extLst>
              <a:ext uri="{FF2B5EF4-FFF2-40B4-BE49-F238E27FC236}">
                <a16:creationId xmlns:a16="http://schemas.microsoft.com/office/drawing/2014/main" id="{BF446CC4-F905-4315-A375-E508867F5F2B}"/>
              </a:ext>
            </a:extLst>
          </p:cNvPr>
          <p:cNvSpPr/>
          <p:nvPr/>
        </p:nvSpPr>
        <p:spPr>
          <a:xfrm>
            <a:off x="4821533" y="2743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295EE0A-CBA5-4A85-89FA-61C1FA1E428E}"/>
              </a:ext>
            </a:extLst>
          </p:cNvPr>
          <p:cNvSpPr/>
          <p:nvPr/>
        </p:nvSpPr>
        <p:spPr>
          <a:xfrm>
            <a:off x="4973933" y="2895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E159108-DEDE-4840-938A-1A503D769C8F}"/>
              </a:ext>
            </a:extLst>
          </p:cNvPr>
          <p:cNvSpPr/>
          <p:nvPr/>
        </p:nvSpPr>
        <p:spPr>
          <a:xfrm>
            <a:off x="5126333" y="3048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E6FBB42-5B7B-47A1-92A3-882A443B47B3}"/>
              </a:ext>
            </a:extLst>
          </p:cNvPr>
          <p:cNvSpPr/>
          <p:nvPr/>
        </p:nvSpPr>
        <p:spPr>
          <a:xfrm>
            <a:off x="5278733" y="32004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F9AA592-F361-4DC7-9DF9-21E41D309B54}"/>
              </a:ext>
            </a:extLst>
          </p:cNvPr>
          <p:cNvSpPr/>
          <p:nvPr/>
        </p:nvSpPr>
        <p:spPr>
          <a:xfrm>
            <a:off x="5431133" y="33528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706BCAA-D8CC-4370-9024-A22A2C5A9843}"/>
              </a:ext>
            </a:extLst>
          </p:cNvPr>
          <p:cNvSpPr/>
          <p:nvPr/>
        </p:nvSpPr>
        <p:spPr>
          <a:xfrm>
            <a:off x="5583533" y="35052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58E1CDE-6EA9-4DDE-B94B-05B3DEB00C37}"/>
              </a:ext>
            </a:extLst>
          </p:cNvPr>
          <p:cNvSpPr/>
          <p:nvPr/>
        </p:nvSpPr>
        <p:spPr>
          <a:xfrm>
            <a:off x="5735933" y="36576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87E99A11-F010-440E-ACD2-FD0BF3BADD48}"/>
              </a:ext>
            </a:extLst>
          </p:cNvPr>
          <p:cNvSpPr txBox="1"/>
          <p:nvPr/>
        </p:nvSpPr>
        <p:spPr>
          <a:xfrm>
            <a:off x="4487310" y="2323267"/>
            <a:ext cx="1737150" cy="307777"/>
          </a:xfrm>
          <a:prstGeom prst="rect">
            <a:avLst/>
          </a:prstGeom>
          <a:noFill/>
        </p:spPr>
        <p:txBody>
          <a:bodyPr wrap="square">
            <a:spAutoFit/>
          </a:bodyPr>
          <a:lstStyle/>
          <a:p>
            <a:r>
              <a:rPr lang="en-US" sz="1400" dirty="0"/>
              <a:t>Conv + Relu</a:t>
            </a:r>
          </a:p>
        </p:txBody>
      </p:sp>
      <p:sp>
        <p:nvSpPr>
          <p:cNvPr id="76" name="TextBox 75">
            <a:extLst>
              <a:ext uri="{FF2B5EF4-FFF2-40B4-BE49-F238E27FC236}">
                <a16:creationId xmlns:a16="http://schemas.microsoft.com/office/drawing/2014/main" id="{D7033CC0-1403-4543-8678-A708C8A72608}"/>
              </a:ext>
            </a:extLst>
          </p:cNvPr>
          <p:cNvSpPr txBox="1"/>
          <p:nvPr/>
        </p:nvSpPr>
        <p:spPr>
          <a:xfrm>
            <a:off x="5587780" y="4359115"/>
            <a:ext cx="1520332" cy="307777"/>
          </a:xfrm>
          <a:prstGeom prst="rect">
            <a:avLst/>
          </a:prstGeom>
          <a:noFill/>
        </p:spPr>
        <p:txBody>
          <a:bodyPr wrap="square">
            <a:spAutoFit/>
          </a:bodyPr>
          <a:lstStyle/>
          <a:p>
            <a:r>
              <a:rPr lang="en-US" sz="1400" dirty="0"/>
              <a:t>29x29x32</a:t>
            </a:r>
          </a:p>
        </p:txBody>
      </p:sp>
      <p:sp>
        <p:nvSpPr>
          <p:cNvPr id="81" name="Rectangle 80">
            <a:extLst>
              <a:ext uri="{FF2B5EF4-FFF2-40B4-BE49-F238E27FC236}">
                <a16:creationId xmlns:a16="http://schemas.microsoft.com/office/drawing/2014/main" id="{F9270F7E-D61B-4B6E-9D36-7FB56CA279BF}"/>
              </a:ext>
            </a:extLst>
          </p:cNvPr>
          <p:cNvSpPr/>
          <p:nvPr/>
        </p:nvSpPr>
        <p:spPr>
          <a:xfrm>
            <a:off x="4601943" y="3663434"/>
            <a:ext cx="182880" cy="182880"/>
          </a:xfrm>
          <a:prstGeom prst="rect">
            <a:avLst/>
          </a:prstGeom>
          <a:solidFill>
            <a:schemeClr val="accent2">
              <a:lumMod val="50000"/>
              <a:alpha val="56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27F183F-1689-4AE2-A836-4A7FAA27C3BF}"/>
              </a:ext>
            </a:extLst>
          </p:cNvPr>
          <p:cNvSpPr/>
          <p:nvPr/>
        </p:nvSpPr>
        <p:spPr>
          <a:xfrm>
            <a:off x="5888333" y="3810000"/>
            <a:ext cx="548640" cy="5486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38E2BA4-EF6D-47CF-868C-A96337E54B36}"/>
              </a:ext>
            </a:extLst>
          </p:cNvPr>
          <p:cNvSpPr/>
          <p:nvPr/>
        </p:nvSpPr>
        <p:spPr>
          <a:xfrm>
            <a:off x="6323714" y="28310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A9C05C8A-D5C1-4C45-B2CA-6FC8AB6A46CB}"/>
              </a:ext>
            </a:extLst>
          </p:cNvPr>
          <p:cNvSpPr/>
          <p:nvPr/>
        </p:nvSpPr>
        <p:spPr>
          <a:xfrm>
            <a:off x="6476114" y="29834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09B859A-A34C-4600-8F00-58940B3530CF}"/>
              </a:ext>
            </a:extLst>
          </p:cNvPr>
          <p:cNvSpPr/>
          <p:nvPr/>
        </p:nvSpPr>
        <p:spPr>
          <a:xfrm>
            <a:off x="6628514" y="31358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4A90476-D25D-4767-BC23-8AB29E4D4B87}"/>
              </a:ext>
            </a:extLst>
          </p:cNvPr>
          <p:cNvSpPr/>
          <p:nvPr/>
        </p:nvSpPr>
        <p:spPr>
          <a:xfrm>
            <a:off x="6780914" y="32882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CFAED26-8A62-4C4F-A29A-7A77E8A94C83}"/>
              </a:ext>
            </a:extLst>
          </p:cNvPr>
          <p:cNvSpPr/>
          <p:nvPr/>
        </p:nvSpPr>
        <p:spPr>
          <a:xfrm>
            <a:off x="6933314" y="34406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34FA499-FD0A-4730-875C-15982A45407C}"/>
              </a:ext>
            </a:extLst>
          </p:cNvPr>
          <p:cNvSpPr/>
          <p:nvPr/>
        </p:nvSpPr>
        <p:spPr>
          <a:xfrm>
            <a:off x="7085714" y="3593068"/>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A01DC3A0-369B-4F67-8E53-FE50968D43D7}"/>
              </a:ext>
            </a:extLst>
          </p:cNvPr>
          <p:cNvSpPr txBox="1"/>
          <p:nvPr/>
        </p:nvSpPr>
        <p:spPr>
          <a:xfrm>
            <a:off x="6784792" y="4050268"/>
            <a:ext cx="970875" cy="307777"/>
          </a:xfrm>
          <a:prstGeom prst="rect">
            <a:avLst/>
          </a:prstGeom>
          <a:noFill/>
        </p:spPr>
        <p:txBody>
          <a:bodyPr wrap="square">
            <a:spAutoFit/>
          </a:bodyPr>
          <a:lstStyle/>
          <a:p>
            <a:r>
              <a:rPr lang="en-US" sz="1400" dirty="0"/>
              <a:t>14x14x32</a:t>
            </a:r>
          </a:p>
        </p:txBody>
      </p:sp>
      <p:sp>
        <p:nvSpPr>
          <p:cNvPr id="90" name="TextBox 89">
            <a:extLst>
              <a:ext uri="{FF2B5EF4-FFF2-40B4-BE49-F238E27FC236}">
                <a16:creationId xmlns:a16="http://schemas.microsoft.com/office/drawing/2014/main" id="{A2703FE2-362D-4EDF-BE61-B92F59A701FA}"/>
              </a:ext>
            </a:extLst>
          </p:cNvPr>
          <p:cNvSpPr txBox="1"/>
          <p:nvPr/>
        </p:nvSpPr>
        <p:spPr>
          <a:xfrm>
            <a:off x="5720327" y="2326005"/>
            <a:ext cx="1737150" cy="307777"/>
          </a:xfrm>
          <a:prstGeom prst="rect">
            <a:avLst/>
          </a:prstGeom>
          <a:noFill/>
        </p:spPr>
        <p:txBody>
          <a:bodyPr wrap="square">
            <a:spAutoFit/>
          </a:bodyPr>
          <a:lstStyle/>
          <a:p>
            <a:r>
              <a:rPr lang="en-US" sz="1400" dirty="0"/>
              <a:t>Pooling 2x2</a:t>
            </a:r>
          </a:p>
        </p:txBody>
      </p:sp>
      <p:sp>
        <p:nvSpPr>
          <p:cNvPr id="91" name="Rectangle 90">
            <a:extLst>
              <a:ext uri="{FF2B5EF4-FFF2-40B4-BE49-F238E27FC236}">
                <a16:creationId xmlns:a16="http://schemas.microsoft.com/office/drawing/2014/main" id="{DEE14C0E-F649-41EC-B717-01920CE2D449}"/>
              </a:ext>
            </a:extLst>
          </p:cNvPr>
          <p:cNvSpPr/>
          <p:nvPr/>
        </p:nvSpPr>
        <p:spPr>
          <a:xfrm>
            <a:off x="6323714" y="2838212"/>
            <a:ext cx="182880" cy="182880"/>
          </a:xfrm>
          <a:prstGeom prst="rect">
            <a:avLst/>
          </a:prstGeom>
          <a:solidFill>
            <a:schemeClr val="accent2">
              <a:lumMod val="50000"/>
              <a:alpha val="56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026F62A3-A693-4558-8062-52E682BCEE5E}"/>
              </a:ext>
            </a:extLst>
          </p:cNvPr>
          <p:cNvSpPr/>
          <p:nvPr/>
        </p:nvSpPr>
        <p:spPr>
          <a:xfrm>
            <a:off x="7315514" y="28194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4DF9627-120F-4401-8A0E-3061008F6850}"/>
              </a:ext>
            </a:extLst>
          </p:cNvPr>
          <p:cNvSpPr/>
          <p:nvPr/>
        </p:nvSpPr>
        <p:spPr>
          <a:xfrm>
            <a:off x="7467914" y="29718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8A9085D2-0CC5-4737-B454-BA214CE5B1A9}"/>
              </a:ext>
            </a:extLst>
          </p:cNvPr>
          <p:cNvSpPr/>
          <p:nvPr/>
        </p:nvSpPr>
        <p:spPr>
          <a:xfrm>
            <a:off x="7620314" y="31242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8DA6BC4-4B54-4123-84FB-EBB3712C25F6}"/>
              </a:ext>
            </a:extLst>
          </p:cNvPr>
          <p:cNvSpPr/>
          <p:nvPr/>
        </p:nvSpPr>
        <p:spPr>
          <a:xfrm>
            <a:off x="7772714" y="32766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B5060E8D-69D3-4B1E-9324-5FCC0B7CC3F0}"/>
              </a:ext>
            </a:extLst>
          </p:cNvPr>
          <p:cNvSpPr/>
          <p:nvPr/>
        </p:nvSpPr>
        <p:spPr>
          <a:xfrm>
            <a:off x="7925114" y="34290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19E59CE-BDDE-4062-BF38-D360B328B2EA}"/>
              </a:ext>
            </a:extLst>
          </p:cNvPr>
          <p:cNvSpPr/>
          <p:nvPr/>
        </p:nvSpPr>
        <p:spPr>
          <a:xfrm>
            <a:off x="8077514" y="3581400"/>
            <a:ext cx="457200" cy="4572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22D9F5BE-0860-4271-BAE7-1829B9B4F94B}"/>
              </a:ext>
            </a:extLst>
          </p:cNvPr>
          <p:cNvSpPr txBox="1"/>
          <p:nvPr/>
        </p:nvSpPr>
        <p:spPr>
          <a:xfrm>
            <a:off x="6929055" y="2326063"/>
            <a:ext cx="1737150" cy="307777"/>
          </a:xfrm>
          <a:prstGeom prst="rect">
            <a:avLst/>
          </a:prstGeom>
          <a:noFill/>
        </p:spPr>
        <p:txBody>
          <a:bodyPr wrap="square">
            <a:spAutoFit/>
          </a:bodyPr>
          <a:lstStyle/>
          <a:p>
            <a:r>
              <a:rPr lang="en-US" sz="1400" dirty="0"/>
              <a:t>Conv + Relu</a:t>
            </a:r>
          </a:p>
        </p:txBody>
      </p:sp>
      <p:sp>
        <p:nvSpPr>
          <p:cNvPr id="100" name="TextBox 99">
            <a:extLst>
              <a:ext uri="{FF2B5EF4-FFF2-40B4-BE49-F238E27FC236}">
                <a16:creationId xmlns:a16="http://schemas.microsoft.com/office/drawing/2014/main" id="{E92E424F-3008-4232-ABAB-B26CE836E90E}"/>
              </a:ext>
            </a:extLst>
          </p:cNvPr>
          <p:cNvSpPr txBox="1"/>
          <p:nvPr/>
        </p:nvSpPr>
        <p:spPr>
          <a:xfrm>
            <a:off x="7815364" y="4063722"/>
            <a:ext cx="1520332" cy="307777"/>
          </a:xfrm>
          <a:prstGeom prst="rect">
            <a:avLst/>
          </a:prstGeom>
          <a:noFill/>
        </p:spPr>
        <p:txBody>
          <a:bodyPr wrap="square">
            <a:spAutoFit/>
          </a:bodyPr>
          <a:lstStyle/>
          <a:p>
            <a:r>
              <a:rPr lang="en-US" sz="1400" dirty="0"/>
              <a:t>12x12x32</a:t>
            </a:r>
          </a:p>
        </p:txBody>
      </p:sp>
      <p:sp>
        <p:nvSpPr>
          <p:cNvPr id="101" name="Rectangle 100">
            <a:extLst>
              <a:ext uri="{FF2B5EF4-FFF2-40B4-BE49-F238E27FC236}">
                <a16:creationId xmlns:a16="http://schemas.microsoft.com/office/drawing/2014/main" id="{42653C9D-51D6-4C7C-9175-7937817BF2A1}"/>
              </a:ext>
            </a:extLst>
          </p:cNvPr>
          <p:cNvSpPr/>
          <p:nvPr/>
        </p:nvSpPr>
        <p:spPr>
          <a:xfrm>
            <a:off x="8427238" y="27983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EBF79553-766C-41E2-8AA6-2B60F878FC23}"/>
              </a:ext>
            </a:extLst>
          </p:cNvPr>
          <p:cNvSpPr/>
          <p:nvPr/>
        </p:nvSpPr>
        <p:spPr>
          <a:xfrm>
            <a:off x="8579638" y="29507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057A79D1-B31D-4E6C-A386-D3C463BDEB9B}"/>
              </a:ext>
            </a:extLst>
          </p:cNvPr>
          <p:cNvSpPr/>
          <p:nvPr/>
        </p:nvSpPr>
        <p:spPr>
          <a:xfrm>
            <a:off x="8732038" y="31031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532F6885-54A6-40A0-9BF1-9C65F20462FF}"/>
              </a:ext>
            </a:extLst>
          </p:cNvPr>
          <p:cNvSpPr/>
          <p:nvPr/>
        </p:nvSpPr>
        <p:spPr>
          <a:xfrm>
            <a:off x="8884438" y="32555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D39D1F6B-EC20-4A98-8477-BF78F0AF1602}"/>
              </a:ext>
            </a:extLst>
          </p:cNvPr>
          <p:cNvSpPr/>
          <p:nvPr/>
        </p:nvSpPr>
        <p:spPr>
          <a:xfrm>
            <a:off x="9036838" y="3407955"/>
            <a:ext cx="274320" cy="27432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1CFA1000-0A11-4EA1-BC38-2903C7FA9B35}"/>
              </a:ext>
            </a:extLst>
          </p:cNvPr>
          <p:cNvSpPr txBox="1"/>
          <p:nvPr/>
        </p:nvSpPr>
        <p:spPr>
          <a:xfrm>
            <a:off x="8853958" y="3737372"/>
            <a:ext cx="1520332" cy="307777"/>
          </a:xfrm>
          <a:prstGeom prst="rect">
            <a:avLst/>
          </a:prstGeom>
          <a:noFill/>
        </p:spPr>
        <p:txBody>
          <a:bodyPr wrap="square">
            <a:spAutoFit/>
          </a:bodyPr>
          <a:lstStyle/>
          <a:p>
            <a:r>
              <a:rPr lang="en-US" sz="1400" dirty="0"/>
              <a:t>6x6x32</a:t>
            </a:r>
          </a:p>
        </p:txBody>
      </p:sp>
      <p:sp>
        <p:nvSpPr>
          <p:cNvPr id="107" name="TextBox 106">
            <a:extLst>
              <a:ext uri="{FF2B5EF4-FFF2-40B4-BE49-F238E27FC236}">
                <a16:creationId xmlns:a16="http://schemas.microsoft.com/office/drawing/2014/main" id="{AB607C97-FBFA-4CF8-B594-C1095D85C064}"/>
              </a:ext>
            </a:extLst>
          </p:cNvPr>
          <p:cNvSpPr txBox="1"/>
          <p:nvPr/>
        </p:nvSpPr>
        <p:spPr>
          <a:xfrm>
            <a:off x="8043242" y="2323325"/>
            <a:ext cx="1737150" cy="307777"/>
          </a:xfrm>
          <a:prstGeom prst="rect">
            <a:avLst/>
          </a:prstGeom>
          <a:noFill/>
        </p:spPr>
        <p:txBody>
          <a:bodyPr wrap="square">
            <a:spAutoFit/>
          </a:bodyPr>
          <a:lstStyle/>
          <a:p>
            <a:r>
              <a:rPr lang="en-US" sz="1400" dirty="0"/>
              <a:t>Pooling 2x2</a:t>
            </a:r>
          </a:p>
        </p:txBody>
      </p:sp>
      <p:sp>
        <p:nvSpPr>
          <p:cNvPr id="111" name="Rectangle 110">
            <a:extLst>
              <a:ext uri="{FF2B5EF4-FFF2-40B4-BE49-F238E27FC236}">
                <a16:creationId xmlns:a16="http://schemas.microsoft.com/office/drawing/2014/main" id="{02E310B4-FDCC-4C78-ABEA-FC79846E1B43}"/>
              </a:ext>
            </a:extLst>
          </p:cNvPr>
          <p:cNvSpPr/>
          <p:nvPr/>
        </p:nvSpPr>
        <p:spPr>
          <a:xfrm>
            <a:off x="9647899" y="2919877"/>
            <a:ext cx="206103" cy="1260119"/>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8CCCF8E9-BC6C-4E58-BCE2-5B1F9E3979AF}"/>
              </a:ext>
            </a:extLst>
          </p:cNvPr>
          <p:cNvSpPr txBox="1"/>
          <p:nvPr/>
        </p:nvSpPr>
        <p:spPr>
          <a:xfrm>
            <a:off x="9366671" y="2309786"/>
            <a:ext cx="1737150" cy="307777"/>
          </a:xfrm>
          <a:prstGeom prst="rect">
            <a:avLst/>
          </a:prstGeom>
          <a:noFill/>
        </p:spPr>
        <p:txBody>
          <a:bodyPr wrap="square">
            <a:spAutoFit/>
          </a:bodyPr>
          <a:lstStyle/>
          <a:p>
            <a:r>
              <a:rPr lang="en-US" sz="1400" dirty="0"/>
              <a:t>Flatten</a:t>
            </a:r>
          </a:p>
        </p:txBody>
      </p:sp>
      <p:sp>
        <p:nvSpPr>
          <p:cNvPr id="113" name="TextBox 112">
            <a:extLst>
              <a:ext uri="{FF2B5EF4-FFF2-40B4-BE49-F238E27FC236}">
                <a16:creationId xmlns:a16="http://schemas.microsoft.com/office/drawing/2014/main" id="{979FDBCC-5394-4A5E-AB18-DA5E5B35F48A}"/>
              </a:ext>
            </a:extLst>
          </p:cNvPr>
          <p:cNvSpPr txBox="1"/>
          <p:nvPr/>
        </p:nvSpPr>
        <p:spPr>
          <a:xfrm>
            <a:off x="9460022" y="4265711"/>
            <a:ext cx="1520332" cy="307777"/>
          </a:xfrm>
          <a:prstGeom prst="rect">
            <a:avLst/>
          </a:prstGeom>
          <a:noFill/>
        </p:spPr>
        <p:txBody>
          <a:bodyPr wrap="square">
            <a:spAutoFit/>
          </a:bodyPr>
          <a:lstStyle/>
          <a:p>
            <a:r>
              <a:rPr lang="en-US" sz="1400" dirty="0"/>
              <a:t>2304</a:t>
            </a:r>
          </a:p>
        </p:txBody>
      </p:sp>
      <p:sp>
        <p:nvSpPr>
          <p:cNvPr id="116" name="Oval 115">
            <a:extLst>
              <a:ext uri="{FF2B5EF4-FFF2-40B4-BE49-F238E27FC236}">
                <a16:creationId xmlns:a16="http://schemas.microsoft.com/office/drawing/2014/main" id="{D20B1273-D60E-4CE2-A7C4-588BA020D2D3}"/>
              </a:ext>
            </a:extLst>
          </p:cNvPr>
          <p:cNvSpPr/>
          <p:nvPr/>
        </p:nvSpPr>
        <p:spPr>
          <a:xfrm>
            <a:off x="10418029" y="2417501"/>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E62052C9-AADF-4A3E-95C0-C36C9DA92E03}"/>
              </a:ext>
            </a:extLst>
          </p:cNvPr>
          <p:cNvSpPr/>
          <p:nvPr/>
        </p:nvSpPr>
        <p:spPr>
          <a:xfrm>
            <a:off x="10421550" y="2751116"/>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00A3FB5A-C4F4-43F4-9236-D0DDCB6C018E}"/>
              </a:ext>
            </a:extLst>
          </p:cNvPr>
          <p:cNvSpPr/>
          <p:nvPr/>
        </p:nvSpPr>
        <p:spPr>
          <a:xfrm>
            <a:off x="10421550" y="3092439"/>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EDABBC74-57F0-4EC0-B10C-3ECFE0E76C38}"/>
              </a:ext>
            </a:extLst>
          </p:cNvPr>
          <p:cNvSpPr/>
          <p:nvPr/>
        </p:nvSpPr>
        <p:spPr>
          <a:xfrm>
            <a:off x="10431195" y="342496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B780682D-E4DF-4519-A305-BA5A08965A3F}"/>
              </a:ext>
            </a:extLst>
          </p:cNvPr>
          <p:cNvSpPr/>
          <p:nvPr/>
        </p:nvSpPr>
        <p:spPr>
          <a:xfrm>
            <a:off x="10424167" y="376051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1BE737B1-516F-406D-90E7-3D004842001B}"/>
              </a:ext>
            </a:extLst>
          </p:cNvPr>
          <p:cNvSpPr/>
          <p:nvPr/>
        </p:nvSpPr>
        <p:spPr>
          <a:xfrm>
            <a:off x="10431195" y="4501790"/>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64FAF58-7158-48C3-AF21-145222F91A3D}"/>
              </a:ext>
            </a:extLst>
          </p:cNvPr>
          <p:cNvSpPr/>
          <p:nvPr/>
        </p:nvSpPr>
        <p:spPr>
          <a:xfrm>
            <a:off x="11270660" y="3442335"/>
            <a:ext cx="182880" cy="182880"/>
          </a:xfrm>
          <a:prstGeom prst="ellipse">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C9371436-B16C-45B4-B0CC-7F6DBB014D17}"/>
              </a:ext>
            </a:extLst>
          </p:cNvPr>
          <p:cNvSpPr/>
          <p:nvPr/>
        </p:nvSpPr>
        <p:spPr>
          <a:xfrm>
            <a:off x="10490081" y="4088735"/>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44F75F92-7816-49A9-8357-2B85B89A6CC6}"/>
              </a:ext>
            </a:extLst>
          </p:cNvPr>
          <p:cNvSpPr/>
          <p:nvPr/>
        </p:nvSpPr>
        <p:spPr>
          <a:xfrm>
            <a:off x="10490081" y="4204733"/>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48209415-F581-4FC3-84F1-8E01C60C2A35}"/>
              </a:ext>
            </a:extLst>
          </p:cNvPr>
          <p:cNvSpPr/>
          <p:nvPr/>
        </p:nvSpPr>
        <p:spPr>
          <a:xfrm>
            <a:off x="10490081" y="4318420"/>
            <a:ext cx="45719" cy="52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7816914F-F458-4C89-85DB-59EA38B68DB8}"/>
              </a:ext>
            </a:extLst>
          </p:cNvPr>
          <p:cNvSpPr txBox="1"/>
          <p:nvPr/>
        </p:nvSpPr>
        <p:spPr>
          <a:xfrm>
            <a:off x="10347540" y="4729601"/>
            <a:ext cx="1520332" cy="307777"/>
          </a:xfrm>
          <a:prstGeom prst="rect">
            <a:avLst/>
          </a:prstGeom>
          <a:noFill/>
        </p:spPr>
        <p:txBody>
          <a:bodyPr wrap="square">
            <a:spAutoFit/>
          </a:bodyPr>
          <a:lstStyle/>
          <a:p>
            <a:r>
              <a:rPr lang="en-US" sz="1400" dirty="0"/>
              <a:t>64</a:t>
            </a:r>
          </a:p>
        </p:txBody>
      </p:sp>
      <p:sp>
        <p:nvSpPr>
          <p:cNvPr id="237" name="TextBox 236">
            <a:extLst>
              <a:ext uri="{FF2B5EF4-FFF2-40B4-BE49-F238E27FC236}">
                <a16:creationId xmlns:a16="http://schemas.microsoft.com/office/drawing/2014/main" id="{00876470-15A6-4E30-9EC1-2034B5C4AD6D}"/>
              </a:ext>
            </a:extLst>
          </p:cNvPr>
          <p:cNvSpPr txBox="1"/>
          <p:nvPr/>
        </p:nvSpPr>
        <p:spPr>
          <a:xfrm>
            <a:off x="9628220" y="1816049"/>
            <a:ext cx="1762497" cy="523220"/>
          </a:xfrm>
          <a:prstGeom prst="rect">
            <a:avLst/>
          </a:prstGeom>
          <a:noFill/>
        </p:spPr>
        <p:txBody>
          <a:bodyPr wrap="square" rtlCol="0">
            <a:spAutoFit/>
          </a:bodyPr>
          <a:lstStyle/>
          <a:p>
            <a:pPr algn="ctr"/>
            <a:r>
              <a:rPr lang="en-US" sz="1400" dirty="0"/>
              <a:t>Fully Connected NN</a:t>
            </a:r>
          </a:p>
          <a:p>
            <a:pPr algn="ctr"/>
            <a:r>
              <a:rPr lang="en-US" sz="1400" dirty="0"/>
              <a:t> + Sigmoid </a:t>
            </a:r>
          </a:p>
        </p:txBody>
      </p:sp>
      <p:sp>
        <p:nvSpPr>
          <p:cNvPr id="238" name="TextBox 237">
            <a:extLst>
              <a:ext uri="{FF2B5EF4-FFF2-40B4-BE49-F238E27FC236}">
                <a16:creationId xmlns:a16="http://schemas.microsoft.com/office/drawing/2014/main" id="{1A9C31E3-3CB9-4124-860B-60A3EBDFDEA8}"/>
              </a:ext>
            </a:extLst>
          </p:cNvPr>
          <p:cNvSpPr txBox="1"/>
          <p:nvPr/>
        </p:nvSpPr>
        <p:spPr>
          <a:xfrm>
            <a:off x="11522583" y="3374498"/>
            <a:ext cx="1520332" cy="307777"/>
          </a:xfrm>
          <a:prstGeom prst="rect">
            <a:avLst/>
          </a:prstGeom>
          <a:noFill/>
        </p:spPr>
        <p:txBody>
          <a:bodyPr wrap="square">
            <a:spAutoFit/>
          </a:bodyPr>
          <a:lstStyle/>
          <a:p>
            <a:r>
              <a:rPr lang="en-US" sz="1400" dirty="0"/>
              <a:t>1</a:t>
            </a:r>
          </a:p>
        </p:txBody>
      </p:sp>
      <p:sp>
        <p:nvSpPr>
          <p:cNvPr id="98" name="Rectangle 97">
            <a:extLst>
              <a:ext uri="{FF2B5EF4-FFF2-40B4-BE49-F238E27FC236}">
                <a16:creationId xmlns:a16="http://schemas.microsoft.com/office/drawing/2014/main" id="{B1076E5C-9D24-4893-9DE0-C57EF7C4CBFD}"/>
              </a:ext>
            </a:extLst>
          </p:cNvPr>
          <p:cNvSpPr/>
          <p:nvPr/>
        </p:nvSpPr>
        <p:spPr>
          <a:xfrm>
            <a:off x="10039194" y="3197700"/>
            <a:ext cx="148308" cy="726600"/>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BF6CBE2-6093-44DA-A28F-72C9239BDF46}"/>
              </a:ext>
            </a:extLst>
          </p:cNvPr>
          <p:cNvCxnSpPr>
            <a:stCxn id="98" idx="0"/>
            <a:endCxn id="116" idx="1"/>
          </p:cNvCxnSpPr>
          <p:nvPr/>
        </p:nvCxnSpPr>
        <p:spPr>
          <a:xfrm flipV="1">
            <a:off x="10113348" y="2444283"/>
            <a:ext cx="331463" cy="75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87C9E3-C98A-4364-BD3E-86A2667110F0}"/>
              </a:ext>
            </a:extLst>
          </p:cNvPr>
          <p:cNvCxnSpPr>
            <a:stCxn id="98" idx="2"/>
            <a:endCxn id="121" idx="2"/>
          </p:cNvCxnSpPr>
          <p:nvPr/>
        </p:nvCxnSpPr>
        <p:spPr>
          <a:xfrm>
            <a:off x="10113348" y="3924300"/>
            <a:ext cx="317847" cy="668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AC525B-AA54-452B-9903-47998F722D58}"/>
              </a:ext>
            </a:extLst>
          </p:cNvPr>
          <p:cNvCxnSpPr>
            <a:stCxn id="98" idx="0"/>
          </p:cNvCxnSpPr>
          <p:nvPr/>
        </p:nvCxnSpPr>
        <p:spPr>
          <a:xfrm flipH="1" flipV="1">
            <a:off x="9854002" y="2927135"/>
            <a:ext cx="259346" cy="270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BDF9D9-88A2-4908-A6B4-AC00F37C2750}"/>
              </a:ext>
            </a:extLst>
          </p:cNvPr>
          <p:cNvCxnSpPr>
            <a:stCxn id="98" idx="2"/>
          </p:cNvCxnSpPr>
          <p:nvPr/>
        </p:nvCxnSpPr>
        <p:spPr>
          <a:xfrm flipH="1">
            <a:off x="9854002" y="3924300"/>
            <a:ext cx="259346" cy="255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5F5F36-34D3-4072-99EC-0B7910EEB5EB}"/>
              </a:ext>
            </a:extLst>
          </p:cNvPr>
          <p:cNvCxnSpPr>
            <a:stCxn id="119" idx="6"/>
            <a:endCxn id="190" idx="2"/>
          </p:cNvCxnSpPr>
          <p:nvPr/>
        </p:nvCxnSpPr>
        <p:spPr>
          <a:xfrm>
            <a:off x="10614075" y="3516400"/>
            <a:ext cx="656585" cy="17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9E3D7A5-0D92-4D78-BCE7-CBA7ED611C61}"/>
              </a:ext>
            </a:extLst>
          </p:cNvPr>
          <p:cNvCxnSpPr>
            <a:stCxn id="116" idx="6"/>
            <a:endCxn id="190" idx="1"/>
          </p:cNvCxnSpPr>
          <p:nvPr/>
        </p:nvCxnSpPr>
        <p:spPr>
          <a:xfrm>
            <a:off x="10600909" y="2508941"/>
            <a:ext cx="696533" cy="960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1A28D7-5A27-462A-93E4-29CD07A61D96}"/>
              </a:ext>
            </a:extLst>
          </p:cNvPr>
          <p:cNvCxnSpPr>
            <a:stCxn id="117" idx="6"/>
            <a:endCxn id="190" idx="1"/>
          </p:cNvCxnSpPr>
          <p:nvPr/>
        </p:nvCxnSpPr>
        <p:spPr>
          <a:xfrm>
            <a:off x="10604430" y="2842556"/>
            <a:ext cx="693012" cy="626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ED371A7-34DA-452A-A0A3-3135EF2BE6CB}"/>
              </a:ext>
            </a:extLst>
          </p:cNvPr>
          <p:cNvCxnSpPr>
            <a:stCxn id="121" idx="6"/>
            <a:endCxn id="190" idx="3"/>
          </p:cNvCxnSpPr>
          <p:nvPr/>
        </p:nvCxnSpPr>
        <p:spPr>
          <a:xfrm flipV="1">
            <a:off x="10614075" y="3598433"/>
            <a:ext cx="683367" cy="994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ACBF13-F1B8-4029-BA9F-3044065601A2}"/>
              </a:ext>
            </a:extLst>
          </p:cNvPr>
          <p:cNvCxnSpPr>
            <a:stCxn id="120" idx="6"/>
            <a:endCxn id="190" idx="2"/>
          </p:cNvCxnSpPr>
          <p:nvPr/>
        </p:nvCxnSpPr>
        <p:spPr>
          <a:xfrm flipV="1">
            <a:off x="10607047" y="3533775"/>
            <a:ext cx="663613" cy="318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E7D6106-F1DA-4BBA-823A-AD32E9C74EE2}"/>
              </a:ext>
            </a:extLst>
          </p:cNvPr>
          <p:cNvCxnSpPr>
            <a:stCxn id="118" idx="6"/>
            <a:endCxn id="190" idx="1"/>
          </p:cNvCxnSpPr>
          <p:nvPr/>
        </p:nvCxnSpPr>
        <p:spPr>
          <a:xfrm>
            <a:off x="10604430" y="3183879"/>
            <a:ext cx="693012" cy="2852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31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77654" y="136525"/>
            <a:ext cx="7732972" cy="753679"/>
          </a:xfrm>
        </p:spPr>
        <p:txBody>
          <a:bodyPr/>
          <a:lstStyle/>
          <a:p>
            <a:r>
              <a:rPr lang="en-US" dirty="0"/>
              <a:t>Machine Learning Analysis</a:t>
            </a: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22</a:t>
            </a:fld>
            <a:endParaRPr lang="en-US" sz="1800" dirty="0"/>
          </a:p>
        </p:txBody>
      </p:sp>
      <p:sp>
        <p:nvSpPr>
          <p:cNvPr id="13" name="TextBox 12">
            <a:extLst>
              <a:ext uri="{FF2B5EF4-FFF2-40B4-BE49-F238E27FC236}">
                <a16:creationId xmlns:a16="http://schemas.microsoft.com/office/drawing/2014/main" id="{14FCE9DF-6EE8-4858-A8DC-4EC18AC05801}"/>
              </a:ext>
            </a:extLst>
          </p:cNvPr>
          <p:cNvSpPr txBox="1"/>
          <p:nvPr/>
        </p:nvSpPr>
        <p:spPr>
          <a:xfrm>
            <a:off x="1209675" y="899572"/>
            <a:ext cx="7277100" cy="618631"/>
          </a:xfrm>
          <a:prstGeom prst="rect">
            <a:avLst/>
          </a:prstGeom>
          <a:noFill/>
        </p:spPr>
        <p:txBody>
          <a:bodyPr wrap="square">
            <a:spAutoFit/>
          </a:bodyPr>
          <a:lstStyle/>
          <a:p>
            <a:pPr>
              <a:lnSpc>
                <a:spcPct val="90000"/>
              </a:lnSpc>
              <a:spcBef>
                <a:spcPts val="1000"/>
              </a:spcBef>
            </a:pPr>
            <a:r>
              <a:rPr lang="en-US" b="1" dirty="0">
                <a:solidFill>
                  <a:srgbClr val="F44560"/>
                </a:solidFill>
                <a:latin typeface="+mj-lt"/>
              </a:rPr>
              <a:t>Model 02 : CNN Binary Cross Entropy Based &amp; Sigmoid Function.   </a:t>
            </a:r>
          </a:p>
          <a:p>
            <a:r>
              <a:rPr lang="en-US" b="1" dirty="0">
                <a:solidFill>
                  <a:srgbClr val="F44560"/>
                </a:solidFill>
                <a:latin typeface="+mj-lt"/>
              </a:rPr>
              <a:t> </a:t>
            </a:r>
            <a:endParaRPr lang="en-US" dirty="0"/>
          </a:p>
        </p:txBody>
      </p:sp>
      <p:sp>
        <p:nvSpPr>
          <p:cNvPr id="15" name="TextBox 14">
            <a:extLst>
              <a:ext uri="{FF2B5EF4-FFF2-40B4-BE49-F238E27FC236}">
                <a16:creationId xmlns:a16="http://schemas.microsoft.com/office/drawing/2014/main" id="{E957C5DB-BEF6-40A9-8E50-8A663644EC0C}"/>
              </a:ext>
            </a:extLst>
          </p:cNvPr>
          <p:cNvSpPr txBox="1"/>
          <p:nvPr/>
        </p:nvSpPr>
        <p:spPr>
          <a:xfrm>
            <a:off x="6339761" y="1977999"/>
            <a:ext cx="3248026" cy="646331"/>
          </a:xfrm>
          <a:prstGeom prst="rect">
            <a:avLst/>
          </a:prstGeom>
          <a:noFill/>
        </p:spPr>
        <p:txBody>
          <a:bodyPr wrap="square">
            <a:spAutoFit/>
          </a:bodyPr>
          <a:lstStyle/>
          <a:p>
            <a:r>
              <a:rPr lang="en-US" b="1" dirty="0">
                <a:solidFill>
                  <a:srgbClr val="F44560"/>
                </a:solidFill>
                <a:latin typeface="+mj-lt"/>
              </a:rPr>
              <a:t>Model 02 architecture &amp; total number of parameters</a:t>
            </a:r>
            <a:endParaRPr lang="en-US" dirty="0"/>
          </a:p>
        </p:txBody>
      </p:sp>
      <p:pic>
        <p:nvPicPr>
          <p:cNvPr id="17" name="Picture 16" descr="A picture containing graphical user interface&#10;&#10;Description automatically generated">
            <a:extLst>
              <a:ext uri="{FF2B5EF4-FFF2-40B4-BE49-F238E27FC236}">
                <a16:creationId xmlns:a16="http://schemas.microsoft.com/office/drawing/2014/main" id="{FE40A26C-E90E-4CAD-B14B-16EA809328AD}"/>
              </a:ext>
            </a:extLst>
          </p:cNvPr>
          <p:cNvPicPr>
            <a:picLocks noChangeAspect="1"/>
          </p:cNvPicPr>
          <p:nvPr/>
        </p:nvPicPr>
        <p:blipFill>
          <a:blip r:embed="rId2"/>
          <a:stretch>
            <a:fillRect/>
          </a:stretch>
        </p:blipFill>
        <p:spPr>
          <a:xfrm>
            <a:off x="1202765" y="1433170"/>
            <a:ext cx="3446216" cy="3991660"/>
          </a:xfrm>
          <a:prstGeom prst="rect">
            <a:avLst/>
          </a:prstGeom>
        </p:spPr>
      </p:pic>
      <p:pic>
        <p:nvPicPr>
          <p:cNvPr id="19" name="Picture 18">
            <a:extLst>
              <a:ext uri="{FF2B5EF4-FFF2-40B4-BE49-F238E27FC236}">
                <a16:creationId xmlns:a16="http://schemas.microsoft.com/office/drawing/2014/main" id="{1B33B44E-279C-4FA9-BAA3-F5B376AFBF3B}"/>
              </a:ext>
            </a:extLst>
          </p:cNvPr>
          <p:cNvPicPr>
            <a:picLocks noChangeAspect="1"/>
          </p:cNvPicPr>
          <p:nvPr/>
        </p:nvPicPr>
        <p:blipFill>
          <a:blip r:embed="rId3"/>
          <a:stretch>
            <a:fillRect/>
          </a:stretch>
        </p:blipFill>
        <p:spPr>
          <a:xfrm>
            <a:off x="6096000" y="2753258"/>
            <a:ext cx="3876676" cy="2237006"/>
          </a:xfrm>
          <a:prstGeom prst="rect">
            <a:avLst/>
          </a:prstGeom>
        </p:spPr>
      </p:pic>
    </p:spTree>
    <p:extLst>
      <p:ext uri="{BB962C8B-B14F-4D97-AF65-F5344CB8AC3E}">
        <p14:creationId xmlns:p14="http://schemas.microsoft.com/office/powerpoint/2010/main" val="3181103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7" name="Picture 16" descr="Text&#10;&#10;Description automatically generated">
            <a:extLst>
              <a:ext uri="{FF2B5EF4-FFF2-40B4-BE49-F238E27FC236}">
                <a16:creationId xmlns:a16="http://schemas.microsoft.com/office/drawing/2014/main" id="{F7C63C8B-32F8-4208-B6D3-67A0AD80C5A4}"/>
              </a:ext>
            </a:extLst>
          </p:cNvPr>
          <p:cNvPicPr>
            <a:picLocks noChangeAspect="1"/>
          </p:cNvPicPr>
          <p:nvPr/>
        </p:nvPicPr>
        <p:blipFill>
          <a:blip r:embed="rId2"/>
          <a:stretch>
            <a:fillRect/>
          </a:stretch>
        </p:blipFill>
        <p:spPr>
          <a:xfrm>
            <a:off x="700766" y="2380754"/>
            <a:ext cx="6924675" cy="3697558"/>
          </a:xfrm>
          <a:prstGeom prst="rect">
            <a:avLst/>
          </a:prstGeom>
        </p:spPr>
      </p:pic>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615042" y="241300"/>
            <a:ext cx="9779183" cy="901937"/>
          </a:xfrm>
        </p:spPr>
        <p:txBody>
          <a:bodyPr/>
          <a:lstStyle/>
          <a:p>
            <a:r>
              <a:rPr lang="en-US" dirty="0"/>
              <a:t>Machine Learning Findings</a:t>
            </a:r>
            <a:br>
              <a:rPr lang="en-US" dirty="0"/>
            </a:br>
            <a:r>
              <a:rPr lang="en-US" sz="1800" dirty="0">
                <a:solidFill>
                  <a:srgbClr val="F44560"/>
                </a:solidFill>
                <a:ea typeface="+mn-ea"/>
                <a:cs typeface="+mn-cs"/>
              </a:rPr>
              <a:t>Model 02 Training </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151075" y="6423303"/>
            <a:ext cx="3775296"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23</a:t>
            </a:fld>
            <a:endParaRPr lang="en-US" sz="1800" dirty="0"/>
          </a:p>
        </p:txBody>
      </p:sp>
      <p:graphicFrame>
        <p:nvGraphicFramePr>
          <p:cNvPr id="10" name="Table 13">
            <a:extLst>
              <a:ext uri="{FF2B5EF4-FFF2-40B4-BE49-F238E27FC236}">
                <a16:creationId xmlns:a16="http://schemas.microsoft.com/office/drawing/2014/main" id="{94D6DB45-0E30-42BC-B7A8-D9A947AC9527}"/>
              </a:ext>
            </a:extLst>
          </p:cNvPr>
          <p:cNvGraphicFramePr>
            <a:graphicFrameLocks noGrp="1"/>
          </p:cNvGraphicFramePr>
          <p:nvPr>
            <p:extLst>
              <p:ext uri="{D42A27DB-BD31-4B8C-83A1-F6EECF244321}">
                <p14:modId xmlns:p14="http://schemas.microsoft.com/office/powerpoint/2010/main" val="1694697610"/>
              </p:ext>
            </p:extLst>
          </p:nvPr>
        </p:nvGraphicFramePr>
        <p:xfrm>
          <a:off x="7937824" y="5071391"/>
          <a:ext cx="3781426" cy="999145"/>
        </p:xfrm>
        <a:graphic>
          <a:graphicData uri="http://schemas.openxmlformats.org/drawingml/2006/table">
            <a:tbl>
              <a:tblPr firstRow="1" bandRow="1">
                <a:tableStyleId>{5C22544A-7EE6-4342-B048-85BDC9FD1C3A}</a:tableStyleId>
              </a:tblPr>
              <a:tblGrid>
                <a:gridCol w="1167371">
                  <a:extLst>
                    <a:ext uri="{9D8B030D-6E8A-4147-A177-3AD203B41FA5}">
                      <a16:colId xmlns:a16="http://schemas.microsoft.com/office/drawing/2014/main" val="3664461312"/>
                    </a:ext>
                  </a:extLst>
                </a:gridCol>
                <a:gridCol w="1167371">
                  <a:extLst>
                    <a:ext uri="{9D8B030D-6E8A-4147-A177-3AD203B41FA5}">
                      <a16:colId xmlns:a16="http://schemas.microsoft.com/office/drawing/2014/main" val="2221887099"/>
                    </a:ext>
                  </a:extLst>
                </a:gridCol>
                <a:gridCol w="1446684">
                  <a:extLst>
                    <a:ext uri="{9D8B030D-6E8A-4147-A177-3AD203B41FA5}">
                      <a16:colId xmlns:a16="http://schemas.microsoft.com/office/drawing/2014/main" val="1627173506"/>
                    </a:ext>
                  </a:extLst>
                </a:gridCol>
              </a:tblGrid>
              <a:tr h="389545">
                <a:tc>
                  <a:txBody>
                    <a:bodyPr/>
                    <a:lstStyle/>
                    <a:p>
                      <a:pPr algn="ctr"/>
                      <a:r>
                        <a:rPr lang="en-US" sz="1400" dirty="0"/>
                        <a:t>Set </a:t>
                      </a:r>
                    </a:p>
                  </a:txBody>
                  <a:tcPr/>
                </a:tc>
                <a:tc>
                  <a:txBody>
                    <a:bodyPr/>
                    <a:lstStyle/>
                    <a:p>
                      <a:pPr algn="ctr"/>
                      <a:r>
                        <a:rPr lang="en-US" sz="1400" dirty="0"/>
                        <a:t>Accuracy </a:t>
                      </a:r>
                    </a:p>
                  </a:txBody>
                  <a:tcPr/>
                </a:tc>
                <a:tc>
                  <a:txBody>
                    <a:bodyPr/>
                    <a:lstStyle/>
                    <a:p>
                      <a:pPr algn="ctr"/>
                      <a:r>
                        <a:rPr lang="en-US" sz="1400" dirty="0"/>
                        <a:t>Losses </a:t>
                      </a:r>
                    </a:p>
                  </a:txBody>
                  <a:tcPr/>
                </a:tc>
                <a:extLst>
                  <a:ext uri="{0D108BD9-81ED-4DB2-BD59-A6C34878D82A}">
                    <a16:rowId xmlns:a16="http://schemas.microsoft.com/office/drawing/2014/main" val="1746007870"/>
                  </a:ext>
                </a:extLst>
              </a:tr>
              <a:tr h="277586">
                <a:tc>
                  <a:txBody>
                    <a:bodyPr/>
                    <a:lstStyle/>
                    <a:p>
                      <a:pPr algn="ctr"/>
                      <a:r>
                        <a:rPr lang="en-US" sz="1400" dirty="0"/>
                        <a:t>Training </a:t>
                      </a:r>
                    </a:p>
                  </a:txBody>
                  <a:tcPr/>
                </a:tc>
                <a:tc>
                  <a:txBody>
                    <a:bodyPr/>
                    <a:lstStyle/>
                    <a:p>
                      <a:pPr algn="ctr"/>
                      <a:r>
                        <a:rPr lang="en-US" sz="1400" dirty="0"/>
                        <a:t>98.75 %</a:t>
                      </a:r>
                    </a:p>
                  </a:txBody>
                  <a:tcPr/>
                </a:tc>
                <a:tc>
                  <a:txBody>
                    <a:bodyPr/>
                    <a:lstStyle/>
                    <a:p>
                      <a:pPr algn="ctr"/>
                      <a:r>
                        <a:rPr lang="en-US" sz="1400" dirty="0"/>
                        <a:t>0.0414</a:t>
                      </a:r>
                    </a:p>
                  </a:txBody>
                  <a:tcPr/>
                </a:tc>
                <a:extLst>
                  <a:ext uri="{0D108BD9-81ED-4DB2-BD59-A6C34878D82A}">
                    <a16:rowId xmlns:a16="http://schemas.microsoft.com/office/drawing/2014/main" val="466624865"/>
                  </a:ext>
                </a:extLst>
              </a:tr>
              <a:tr h="277586">
                <a:tc>
                  <a:txBody>
                    <a:bodyPr/>
                    <a:lstStyle/>
                    <a:p>
                      <a:pPr algn="ctr"/>
                      <a:r>
                        <a:rPr lang="en-US" sz="1400" dirty="0"/>
                        <a:t>Validation</a:t>
                      </a:r>
                    </a:p>
                  </a:txBody>
                  <a:tcPr/>
                </a:tc>
                <a:tc>
                  <a:txBody>
                    <a:bodyPr/>
                    <a:lstStyle/>
                    <a:p>
                      <a:pPr algn="ctr"/>
                      <a:r>
                        <a:rPr lang="en-US" sz="1400" dirty="0"/>
                        <a:t>98.00 % </a:t>
                      </a:r>
                    </a:p>
                  </a:txBody>
                  <a:tcPr/>
                </a:tc>
                <a:tc>
                  <a:txBody>
                    <a:bodyPr/>
                    <a:lstStyle/>
                    <a:p>
                      <a:pPr algn="ctr"/>
                      <a:r>
                        <a:rPr lang="en-US" sz="1400" dirty="0"/>
                        <a:t>0.0755</a:t>
                      </a:r>
                    </a:p>
                  </a:txBody>
                  <a:tcPr/>
                </a:tc>
                <a:extLst>
                  <a:ext uri="{0D108BD9-81ED-4DB2-BD59-A6C34878D82A}">
                    <a16:rowId xmlns:a16="http://schemas.microsoft.com/office/drawing/2014/main" val="2182526843"/>
                  </a:ext>
                </a:extLst>
              </a:tr>
            </a:tbl>
          </a:graphicData>
        </a:graphic>
      </p:graphicFrame>
      <p:pic>
        <p:nvPicPr>
          <p:cNvPr id="21" name="Picture 20">
            <a:extLst>
              <a:ext uri="{FF2B5EF4-FFF2-40B4-BE49-F238E27FC236}">
                <a16:creationId xmlns:a16="http://schemas.microsoft.com/office/drawing/2014/main" id="{D808A4AB-B071-4151-9031-8CB8FD85BC50}"/>
              </a:ext>
            </a:extLst>
          </p:cNvPr>
          <p:cNvPicPr>
            <a:picLocks noChangeAspect="1"/>
          </p:cNvPicPr>
          <p:nvPr/>
        </p:nvPicPr>
        <p:blipFill>
          <a:blip r:embed="rId3"/>
          <a:stretch>
            <a:fillRect/>
          </a:stretch>
        </p:blipFill>
        <p:spPr>
          <a:xfrm>
            <a:off x="7937824" y="1065397"/>
            <a:ext cx="2755641" cy="1811915"/>
          </a:xfrm>
          <a:prstGeom prst="rect">
            <a:avLst/>
          </a:prstGeom>
        </p:spPr>
      </p:pic>
      <p:pic>
        <p:nvPicPr>
          <p:cNvPr id="23" name="Picture 22">
            <a:extLst>
              <a:ext uri="{FF2B5EF4-FFF2-40B4-BE49-F238E27FC236}">
                <a16:creationId xmlns:a16="http://schemas.microsoft.com/office/drawing/2014/main" id="{265A2720-961A-4DA3-9F99-279670212900}"/>
              </a:ext>
            </a:extLst>
          </p:cNvPr>
          <p:cNvPicPr>
            <a:picLocks noChangeAspect="1"/>
          </p:cNvPicPr>
          <p:nvPr/>
        </p:nvPicPr>
        <p:blipFill>
          <a:blip r:embed="rId4"/>
          <a:stretch>
            <a:fillRect/>
          </a:stretch>
        </p:blipFill>
        <p:spPr>
          <a:xfrm>
            <a:off x="7937824" y="2976851"/>
            <a:ext cx="2755641" cy="1912956"/>
          </a:xfrm>
          <a:prstGeom prst="rect">
            <a:avLst/>
          </a:prstGeom>
        </p:spPr>
      </p:pic>
      <p:pic>
        <p:nvPicPr>
          <p:cNvPr id="27" name="Picture 26">
            <a:extLst>
              <a:ext uri="{FF2B5EF4-FFF2-40B4-BE49-F238E27FC236}">
                <a16:creationId xmlns:a16="http://schemas.microsoft.com/office/drawing/2014/main" id="{D31D2723-186E-4B1E-96AE-C0459F0413A1}"/>
              </a:ext>
            </a:extLst>
          </p:cNvPr>
          <p:cNvPicPr>
            <a:picLocks noChangeAspect="1"/>
          </p:cNvPicPr>
          <p:nvPr/>
        </p:nvPicPr>
        <p:blipFill>
          <a:blip r:embed="rId5"/>
          <a:stretch>
            <a:fillRect/>
          </a:stretch>
        </p:blipFill>
        <p:spPr>
          <a:xfrm>
            <a:off x="726976" y="1298233"/>
            <a:ext cx="6924676" cy="811223"/>
          </a:xfrm>
          <a:prstGeom prst="rect">
            <a:avLst/>
          </a:prstGeom>
        </p:spPr>
      </p:pic>
    </p:spTree>
    <p:extLst>
      <p:ext uri="{BB962C8B-B14F-4D97-AF65-F5344CB8AC3E}">
        <p14:creationId xmlns:p14="http://schemas.microsoft.com/office/powerpoint/2010/main" val="2413235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6000" dirty="0"/>
              <a:t>Models flaws and strengths and advanced steps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648075"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24</a:t>
            </a:fld>
            <a:endParaRPr lang="en-US" sz="1800" dirty="0"/>
          </a:p>
        </p:txBody>
      </p:sp>
    </p:spTree>
    <p:extLst>
      <p:ext uri="{BB962C8B-B14F-4D97-AF65-F5344CB8AC3E}">
        <p14:creationId xmlns:p14="http://schemas.microsoft.com/office/powerpoint/2010/main" val="184637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63910" y="477490"/>
            <a:ext cx="9779183" cy="1488033"/>
          </a:xfrm>
        </p:spPr>
        <p:txBody>
          <a:bodyPr/>
          <a:lstStyle/>
          <a:p>
            <a:r>
              <a:rPr lang="en-US" sz="4800" dirty="0"/>
              <a:t>Models' strengths and flaws</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25</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763909" y="1704781"/>
            <a:ext cx="10432825" cy="5386090"/>
          </a:xfrm>
          <a:prstGeom prst="rect">
            <a:avLst/>
          </a:prstGeom>
          <a:noFill/>
        </p:spPr>
        <p:txBody>
          <a:bodyPr wrap="square">
            <a:spAutoFit/>
          </a:bodyPr>
          <a:lstStyle/>
          <a:p>
            <a:r>
              <a:rPr lang="en-US" b="1" dirty="0">
                <a:solidFill>
                  <a:srgbClr val="F44560"/>
                </a:solidFill>
                <a:latin typeface="+mj-lt"/>
              </a:rPr>
              <a:t>Models Strengths and Flaws:</a:t>
            </a:r>
          </a:p>
          <a:p>
            <a:endParaRPr lang="en-US" sz="2000" b="1" dirty="0">
              <a:solidFill>
                <a:srgbClr val="0068FF"/>
              </a:solidFill>
            </a:endParaRPr>
          </a:p>
          <a:p>
            <a:pPr algn="just"/>
            <a:r>
              <a:rPr lang="en-US" dirty="0"/>
              <a:t>The first CNN model which is based on Categorical Cross Entropy as loss function and SoftMax for final prediction layer was not that accurate where it is achieved 73% on the training set and 81% on the validation set, since we deal with very sensitive field which is tumors diagnosis,  we were required to improve our model, so we change the loss function into Binary Cross Entropy and sigmoid function for final prediction layer which is achieved high accuracy compared to the first one which achieved 98.75 % on the training set and 98.0 % on the validation set. </a:t>
            </a:r>
          </a:p>
          <a:p>
            <a:pPr algn="just"/>
            <a:endParaRPr lang="en-US" dirty="0"/>
          </a:p>
          <a:p>
            <a:pPr algn="just"/>
            <a:r>
              <a:rPr lang="en-US" dirty="0"/>
              <a:t>One of main flaws in these models is inability to detect the type of tumor, whether it is Benign Tumor or  Malignant Tumor in addition of that it is unable of detecting the location of the tumor which is considered unexplainable model from this point we can improve our model by adding these features in advanced steps in the future. </a:t>
            </a:r>
          </a:p>
          <a:p>
            <a:pPr algn="just"/>
            <a:endParaRPr lang="en-US" dirty="0"/>
          </a:p>
          <a:p>
            <a:pPr algn="just"/>
            <a:r>
              <a:rPr lang="en-US" dirty="0"/>
              <a:t> </a:t>
            </a:r>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1887350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55365" y="423141"/>
            <a:ext cx="9779183" cy="1488033"/>
          </a:xfrm>
        </p:spPr>
        <p:txBody>
          <a:bodyPr/>
          <a:lstStyle/>
          <a:p>
            <a:r>
              <a:rPr lang="en-US" sz="4800" dirty="0"/>
              <a:t>Advanced steps</a:t>
            </a:r>
            <a:br>
              <a:rPr lang="en-US" sz="4800" dirty="0"/>
            </a:br>
            <a:r>
              <a:rPr lang="en-US" sz="1800" dirty="0">
                <a:solidFill>
                  <a:srgbClr val="F44560"/>
                </a:solidFill>
                <a:ea typeface="+mn-ea"/>
                <a:cs typeface="+mn-cs"/>
              </a:rPr>
              <a:t>further suggestions:</a:t>
            </a:r>
            <a:br>
              <a:rPr lang="en-US" sz="1800" dirty="0">
                <a:solidFill>
                  <a:srgbClr val="006C31"/>
                </a:solidFill>
                <a:ea typeface="+mn-ea"/>
                <a:cs typeface="+mn-cs"/>
              </a:rPr>
            </a:br>
            <a:br>
              <a:rPr lang="en-US" sz="1800" dirty="0">
                <a:solidFill>
                  <a:srgbClr val="006C31"/>
                </a:solidFill>
                <a:ea typeface="+mn-ea"/>
                <a:cs typeface="+mn-cs"/>
              </a:rPr>
            </a:br>
            <a:endParaRPr lang="en-US" sz="1800" dirty="0">
              <a:solidFill>
                <a:srgbClr val="006C31"/>
              </a:solidFill>
              <a:ea typeface="+mn-ea"/>
              <a:cs typeface="+mn-cs"/>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Deep Learning and Reinforcement Learning</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a:pPr/>
              <a:t>26</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955365" y="1536385"/>
            <a:ext cx="9970638" cy="2308324"/>
          </a:xfrm>
          <a:prstGeom prst="rect">
            <a:avLst/>
          </a:prstGeom>
          <a:noFill/>
        </p:spPr>
        <p:txBody>
          <a:bodyPr wrap="square">
            <a:spAutoFit/>
          </a:bodyPr>
          <a:lstStyle/>
          <a:p>
            <a:r>
              <a:rPr lang="en-US" dirty="0"/>
              <a:t>In addition of detecting the tumors in the MRI Images we can provide more additional features :</a:t>
            </a:r>
          </a:p>
          <a:p>
            <a:endParaRPr lang="en-US" dirty="0"/>
          </a:p>
          <a:p>
            <a:pPr marL="285750" indent="-285750">
              <a:buFont typeface="Arial" panose="020B0604020202020204" pitchFamily="34" charset="0"/>
              <a:buChar char="•"/>
            </a:pPr>
            <a:r>
              <a:rPr lang="en-US" dirty="0"/>
              <a:t>Classification of tumor type, whether benign or malignant</a:t>
            </a:r>
            <a:endParaRPr lang="ar-SA"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Using advanced object detection algorithm to detect the boundaries of the tumor.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Deploying the model on smartphone platforms to ease the access of the model to the specialists.</a:t>
            </a:r>
          </a:p>
        </p:txBody>
      </p:sp>
      <p:pic>
        <p:nvPicPr>
          <p:cNvPr id="3078" name="Picture 6" descr="1: Benign Tumor (left) and Malignant Tumor (Right) [5] | Download  Scientific Diagram">
            <a:extLst>
              <a:ext uri="{FF2B5EF4-FFF2-40B4-BE49-F238E27FC236}">
                <a16:creationId xmlns:a16="http://schemas.microsoft.com/office/drawing/2014/main" id="{A3B77663-19BA-4FD0-A221-8C8C8538D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070" y="3954808"/>
            <a:ext cx="2901411" cy="1982758"/>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8" descr="Brain Tumors">
            <a:extLst>
              <a:ext uri="{FF2B5EF4-FFF2-40B4-BE49-F238E27FC236}">
                <a16:creationId xmlns:a16="http://schemas.microsoft.com/office/drawing/2014/main" id="{BFD9284B-DE1E-412F-AB98-ED099E2D15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2" name="Picture 10" descr="Brain Tumors">
            <a:extLst>
              <a:ext uri="{FF2B5EF4-FFF2-40B4-BE49-F238E27FC236}">
                <a16:creationId xmlns:a16="http://schemas.microsoft.com/office/drawing/2014/main" id="{C03FB539-311C-448B-B345-FF9E42BFE6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855" r="24240"/>
          <a:stretch/>
        </p:blipFill>
        <p:spPr bwMode="auto">
          <a:xfrm>
            <a:off x="5565971" y="3941757"/>
            <a:ext cx="1972550" cy="1982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154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386573" y="4619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538973" y="3033130"/>
            <a:ext cx="7071438" cy="2247219"/>
          </a:xfrm>
        </p:spPr>
        <p:txBody>
          <a:bodyPr>
            <a:normAutofit/>
          </a:bodyPr>
          <a:lstStyle/>
          <a:p>
            <a:endParaRPr lang="en-US" sz="2800" b="1" i="0" dirty="0">
              <a:solidFill>
                <a:srgbClr val="0068FF"/>
              </a:solidFill>
              <a:effectLst/>
              <a:latin typeface="OpenSans-Bold"/>
            </a:endParaRPr>
          </a:p>
          <a:p>
            <a:r>
              <a:rPr lang="en-US" sz="2800" b="1" i="0" dirty="0">
                <a:solidFill>
                  <a:srgbClr val="F44560"/>
                </a:solidFill>
                <a:effectLst/>
                <a:latin typeface="OpenSans-Bold"/>
              </a:rPr>
              <a:t>IBM Machine Learning Professional Certificate</a:t>
            </a:r>
          </a:p>
          <a:p>
            <a:r>
              <a:rPr lang="en-US" sz="1600" dirty="0"/>
              <a:t>Deep Learning and Reinforcement Learning</a:t>
            </a:r>
          </a:p>
          <a:p>
            <a:endParaRPr lang="en-US" sz="1600" dirty="0"/>
          </a:p>
          <a:p>
            <a:r>
              <a:rPr lang="en-US" sz="2000" dirty="0"/>
              <a:t>By: Mohamad Osman</a:t>
            </a:r>
          </a:p>
          <a:p>
            <a:endParaRPr lang="en-US" sz="1600" dirty="0"/>
          </a:p>
          <a:p>
            <a:endParaRPr lang="en-US" sz="2400" b="1" i="0" dirty="0">
              <a:solidFill>
                <a:srgbClr val="0068FF"/>
              </a:solidFill>
              <a:effectLst/>
              <a:latin typeface="OpenSans-Bold"/>
            </a:endParaRP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1765381"/>
            <a:ext cx="8412079" cy="2810460"/>
          </a:xfrm>
        </p:spPr>
        <p:txBody>
          <a:bodyPr>
            <a:normAutofit/>
          </a:bodyPr>
          <a:lstStyle/>
          <a:p>
            <a:r>
              <a:rPr lang="en-US" sz="6000" dirty="0"/>
              <a:t>Data Description Section  </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3</a:t>
            </a:fld>
            <a:endParaRPr lang="en-US" sz="1800" dirty="0"/>
          </a:p>
        </p:txBody>
      </p:sp>
    </p:spTree>
    <p:extLst>
      <p:ext uri="{BB962C8B-B14F-4D97-AF65-F5344CB8AC3E}">
        <p14:creationId xmlns:p14="http://schemas.microsoft.com/office/powerpoint/2010/main" val="263998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9779183" cy="3436483"/>
          </a:xfrm>
        </p:spPr>
        <p:txBody>
          <a:bodyPr vert="horz" lIns="91440" tIns="45720" rIns="91440" bIns="45720" rtlCol="0" anchor="t">
            <a:normAutofit fontScale="92500" lnSpcReduction="10000"/>
          </a:bodyPr>
          <a:lstStyle/>
          <a:p>
            <a:pPr algn="just"/>
            <a:r>
              <a:rPr lang="en-US" sz="1400" b="1" dirty="0"/>
              <a:t>A Brain tumor is considered as one of the aggressive diseases, among children and adults. Brain tumors account for 85 to 90 percent of all primary Central Nervous System(CNS) tumors. Every year, around 11,700 people are diagnosed with a brain tumor. The 5-year survival rate for people with a cancerous brain or CNS tumor is approximately 34 percent for men and</a:t>
            </a:r>
            <a:r>
              <a:rPr lang="ar-SA" sz="1400" b="1" dirty="0"/>
              <a:t> </a:t>
            </a:r>
            <a:r>
              <a:rPr lang="en-US" sz="1400" b="1" dirty="0"/>
              <a:t>36 percent for women. Brain Tumors are classified as: Benign Tumor, Malignant Tumor, Pituitary Tumor, etc. Proper treatment, planning, and accurate diagnostics should be implemented to improve the life expectancy of the patients. The best technique to detect brain tumors is Magnetic Resonance Imaging (MRI). A huge amount of image data is generated through the scans. These images are examined by the radiologist. A manual examination can be error-prone due to the level of complexities involved in brain tumors and their properties.</a:t>
            </a:r>
          </a:p>
          <a:p>
            <a:pPr algn="just"/>
            <a:r>
              <a:rPr lang="en-US" sz="1400" b="1" dirty="0"/>
              <a:t>Application of automated classification techniques using Machine Learning(ML) and Artificial Intelligence(AI) has consistently shown higher accuracy than manual classification. </a:t>
            </a:r>
          </a:p>
          <a:p>
            <a:pPr algn="just"/>
            <a:r>
              <a:rPr lang="en-US" sz="1400" b="1" dirty="0"/>
              <a:t>Hence, proposing a system performing detection and classification by using Deep Learning Algorithms using Convolution-Neural Network (CNN), Artificial Neural Network (ANN), and Transfer-Learning (TL) would be helpful to doctors around the world.</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p:txBody>
          <a:bodyPr/>
          <a:lstStyle/>
          <a:p>
            <a:fld id="{294A09A9-5501-47C1-A89A-A340965A2BE2}" type="slidenum">
              <a:rPr lang="en-US" sz="1800" smtClean="0"/>
              <a:pPr/>
              <a:t>4</a:t>
            </a:fld>
            <a:endParaRPr lang="en-US" sz="1800"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12225" y="539379"/>
            <a:ext cx="9779183" cy="725070"/>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2229956" cy="365125"/>
          </a:xfrm>
        </p:spPr>
        <p:txBody>
          <a:bodyPr/>
          <a:lstStyle/>
          <a:p>
            <a:r>
              <a:rPr lang="en-US" dirty="0"/>
              <a:t>Deep Learning and Reinforcement Learning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5</a:t>
            </a:fld>
            <a:endParaRPr lang="en-US" sz="2400" dirty="0"/>
          </a:p>
        </p:txBody>
      </p:sp>
      <p:sp>
        <p:nvSpPr>
          <p:cNvPr id="23" name="TextBox 22">
            <a:extLst>
              <a:ext uri="{FF2B5EF4-FFF2-40B4-BE49-F238E27FC236}">
                <a16:creationId xmlns:a16="http://schemas.microsoft.com/office/drawing/2014/main" id="{6C68C10D-9571-4995-A531-C0DC4BEB9853}"/>
              </a:ext>
            </a:extLst>
          </p:cNvPr>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What is Brain Tumor? </a:t>
            </a:r>
          </a:p>
        </p:txBody>
      </p:sp>
      <p:sp>
        <p:nvSpPr>
          <p:cNvPr id="11" name="TextBox 10">
            <a:extLst>
              <a:ext uri="{FF2B5EF4-FFF2-40B4-BE49-F238E27FC236}">
                <a16:creationId xmlns:a16="http://schemas.microsoft.com/office/drawing/2014/main" id="{F3E05B95-55EF-4EBB-A581-D2635CF475AF}"/>
              </a:ext>
            </a:extLst>
          </p:cNvPr>
          <p:cNvSpPr txBox="1"/>
          <p:nvPr/>
        </p:nvSpPr>
        <p:spPr>
          <a:xfrm>
            <a:off x="764440" y="1331199"/>
            <a:ext cx="10094060" cy="2369880"/>
          </a:xfrm>
          <a:prstGeom prst="rect">
            <a:avLst/>
          </a:prstGeom>
          <a:noFill/>
        </p:spPr>
        <p:txBody>
          <a:bodyPr wrap="square">
            <a:spAutoFit/>
          </a:bodyPr>
          <a:lstStyle/>
          <a:p>
            <a:pPr algn="just"/>
            <a:r>
              <a:rPr lang="en-US" sz="1600" dirty="0"/>
              <a:t>A brain tumor occurs when abnormal cells form within the brain. There are two main types of tumors: cancerous (malignant) tumors and benign tumors. Cancerous tumors can be divided into primary tumors, which start within the brain, and secondary tumors, which have spread from elsewhere, known as brain metastasis tumors. All types of brain tumors may produce symptoms that vary depending on the part of the brain involved. These symptoms may include headaches, seizures, problems with vision, vomiting and mental changes. The headache is classically worse in the morning and goes away with vomiting. Other symptoms may include difficulty walking, speaking or with sensations. As the disease progresses, unconsciousness may occur.</a:t>
            </a:r>
            <a:r>
              <a:rPr lang="ar-SA" sz="1600" dirty="0"/>
              <a:t> </a:t>
            </a:r>
            <a:endParaRPr lang="en-US" sz="1600" dirty="0"/>
          </a:p>
          <a:p>
            <a:br>
              <a:rPr lang="en-US" dirty="0"/>
            </a:br>
            <a:endParaRPr lang="en-US" dirty="0"/>
          </a:p>
        </p:txBody>
      </p:sp>
      <p:pic>
        <p:nvPicPr>
          <p:cNvPr id="2052" name="Picture 4">
            <a:extLst>
              <a:ext uri="{FF2B5EF4-FFF2-40B4-BE49-F238E27FC236}">
                <a16:creationId xmlns:a16="http://schemas.microsoft.com/office/drawing/2014/main" id="{9F4C0DFA-5900-48B0-A220-325CEC7F9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3433694"/>
            <a:ext cx="2428874" cy="24007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187A58E9-2F8E-4635-A45B-F1E051E137BD}"/>
              </a:ext>
            </a:extLst>
          </p:cNvPr>
          <p:cNvSpPr>
            <a:spLocks noChangeArrowheads="1"/>
          </p:cNvSpPr>
          <p:nvPr/>
        </p:nvSpPr>
        <p:spPr bwMode="auto">
          <a:xfrm>
            <a:off x="3902869" y="5992127"/>
            <a:ext cx="41957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tx1"/>
                </a:solidFill>
                <a:effectLst/>
                <a:latin typeface="Inter"/>
              </a:rPr>
              <a:t>Brain metastasis in the right cerebral hemisphere from lung cancer, shown on magnetic resonance imaging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062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12225" y="-209550"/>
            <a:ext cx="9779183" cy="1473999"/>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2229956" cy="365125"/>
          </a:xfrm>
        </p:spPr>
        <p:txBody>
          <a:bodyPr/>
          <a:lstStyle/>
          <a:p>
            <a:r>
              <a:rPr lang="en-US" dirty="0"/>
              <a:t>Deep Learning and Reinforcement Learning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6</a:t>
            </a:fld>
            <a:endParaRPr lang="en-US" sz="2400" dirty="0"/>
          </a:p>
        </p:txBody>
      </p:sp>
      <p:sp>
        <p:nvSpPr>
          <p:cNvPr id="23" name="TextBox 22">
            <a:extLst>
              <a:ext uri="{FF2B5EF4-FFF2-40B4-BE49-F238E27FC236}">
                <a16:creationId xmlns:a16="http://schemas.microsoft.com/office/drawing/2014/main" id="{6C68C10D-9571-4995-A531-C0DC4BEB9853}"/>
              </a:ext>
            </a:extLst>
          </p:cNvPr>
          <p:cNvSpPr txBox="1"/>
          <p:nvPr/>
        </p:nvSpPr>
        <p:spPr>
          <a:xfrm>
            <a:off x="793015" y="1404149"/>
            <a:ext cx="8852246" cy="1754326"/>
          </a:xfrm>
          <a:prstGeom prst="rect">
            <a:avLst/>
          </a:prstGeom>
          <a:noFill/>
        </p:spPr>
        <p:txBody>
          <a:bodyPr wrap="square" rtlCol="0">
            <a:spAutoFit/>
          </a:bodyPr>
          <a:lstStyle/>
          <a:p>
            <a:r>
              <a:rPr lang="en-US" dirty="0">
                <a:solidFill>
                  <a:srgbClr val="292929"/>
                </a:solidFill>
              </a:rPr>
              <a:t>The dataset for this problem is Brain MRI Images which will be used for Brain Tumor Detection. It consists of MRI scans of two classes:</a:t>
            </a:r>
          </a:p>
          <a:p>
            <a:endParaRPr lang="en-US" dirty="0">
              <a:solidFill>
                <a:srgbClr val="292929"/>
              </a:solidFill>
            </a:endParaRPr>
          </a:p>
          <a:p>
            <a:pPr marL="285750" indent="-285750">
              <a:buFont typeface="Arial" panose="020B0604020202020204" pitchFamily="34" charset="0"/>
              <a:buChar char="•"/>
            </a:pPr>
            <a:r>
              <a:rPr lang="en-US" dirty="0">
                <a:solidFill>
                  <a:srgbClr val="292929"/>
                </a:solidFill>
              </a:rPr>
              <a:t>NO - no tumor, encoded as 0</a:t>
            </a:r>
          </a:p>
          <a:p>
            <a:endParaRPr lang="en-US" dirty="0">
              <a:solidFill>
                <a:srgbClr val="292929"/>
              </a:solidFill>
            </a:endParaRPr>
          </a:p>
          <a:p>
            <a:pPr marL="285750" indent="-285750">
              <a:buFont typeface="Arial" panose="020B0604020202020204" pitchFamily="34" charset="0"/>
              <a:buChar char="•"/>
            </a:pPr>
            <a:r>
              <a:rPr lang="en-US" dirty="0">
                <a:solidFill>
                  <a:srgbClr val="292929"/>
                </a:solidFill>
              </a:rPr>
              <a:t>YES - tumor, encoded as 1</a:t>
            </a:r>
          </a:p>
        </p:txBody>
      </p:sp>
      <p:pic>
        <p:nvPicPr>
          <p:cNvPr id="6" name="Picture 5" descr="A close-up of a person's face&#10;&#10;Description automatically generated with low confidence">
            <a:extLst>
              <a:ext uri="{FF2B5EF4-FFF2-40B4-BE49-F238E27FC236}">
                <a16:creationId xmlns:a16="http://schemas.microsoft.com/office/drawing/2014/main" id="{DDE817CC-CC6E-49DC-A759-86F718A309D9}"/>
              </a:ext>
            </a:extLst>
          </p:cNvPr>
          <p:cNvPicPr>
            <a:picLocks/>
          </p:cNvPicPr>
          <p:nvPr/>
        </p:nvPicPr>
        <p:blipFill>
          <a:blip r:embed="rId2"/>
          <a:stretch>
            <a:fillRect/>
          </a:stretch>
        </p:blipFill>
        <p:spPr>
          <a:xfrm>
            <a:off x="6794186" y="3591845"/>
            <a:ext cx="2011680" cy="2011680"/>
          </a:xfrm>
          <a:prstGeom prst="rect">
            <a:avLst/>
          </a:prstGeom>
        </p:spPr>
      </p:pic>
      <p:pic>
        <p:nvPicPr>
          <p:cNvPr id="10" name="Picture 9" descr="A close-up of a brain&#10;&#10;Description automatically generated with medium confidence">
            <a:extLst>
              <a:ext uri="{FF2B5EF4-FFF2-40B4-BE49-F238E27FC236}">
                <a16:creationId xmlns:a16="http://schemas.microsoft.com/office/drawing/2014/main" id="{390F7CBE-BBC4-4C01-AFA7-A1DDD2E1D651}"/>
              </a:ext>
            </a:extLst>
          </p:cNvPr>
          <p:cNvPicPr>
            <a:picLocks/>
          </p:cNvPicPr>
          <p:nvPr/>
        </p:nvPicPr>
        <p:blipFill>
          <a:blip r:embed="rId3"/>
          <a:stretch>
            <a:fillRect/>
          </a:stretch>
        </p:blipFill>
        <p:spPr>
          <a:xfrm>
            <a:off x="3386136" y="3591845"/>
            <a:ext cx="2011680" cy="2011680"/>
          </a:xfrm>
          <a:prstGeom prst="rect">
            <a:avLst/>
          </a:prstGeom>
        </p:spPr>
      </p:pic>
      <p:sp>
        <p:nvSpPr>
          <p:cNvPr id="16" name="TextBox 15">
            <a:extLst>
              <a:ext uri="{FF2B5EF4-FFF2-40B4-BE49-F238E27FC236}">
                <a16:creationId xmlns:a16="http://schemas.microsoft.com/office/drawing/2014/main" id="{A1D96ADE-337C-44D4-AF5F-B53838140F43}"/>
              </a:ext>
            </a:extLst>
          </p:cNvPr>
          <p:cNvSpPr txBox="1"/>
          <p:nvPr/>
        </p:nvSpPr>
        <p:spPr>
          <a:xfrm>
            <a:off x="4295408" y="5852229"/>
            <a:ext cx="454392" cy="369332"/>
          </a:xfrm>
          <a:prstGeom prst="rect">
            <a:avLst/>
          </a:prstGeom>
          <a:noFill/>
        </p:spPr>
        <p:txBody>
          <a:bodyPr wrap="square">
            <a:spAutoFit/>
          </a:bodyPr>
          <a:lstStyle/>
          <a:p>
            <a:r>
              <a:rPr lang="en-US" dirty="0">
                <a:solidFill>
                  <a:srgbClr val="292929"/>
                </a:solidFill>
              </a:rPr>
              <a:t>0</a:t>
            </a:r>
            <a:endParaRPr lang="en-US" dirty="0"/>
          </a:p>
        </p:txBody>
      </p:sp>
      <p:sp>
        <p:nvSpPr>
          <p:cNvPr id="17" name="TextBox 16">
            <a:extLst>
              <a:ext uri="{FF2B5EF4-FFF2-40B4-BE49-F238E27FC236}">
                <a16:creationId xmlns:a16="http://schemas.microsoft.com/office/drawing/2014/main" id="{9536164B-4C3D-45D6-93B1-1DADFA7E1EF4}"/>
              </a:ext>
            </a:extLst>
          </p:cNvPr>
          <p:cNvSpPr txBox="1"/>
          <p:nvPr/>
        </p:nvSpPr>
        <p:spPr>
          <a:xfrm>
            <a:off x="7572830" y="5852229"/>
            <a:ext cx="454392" cy="369332"/>
          </a:xfrm>
          <a:prstGeom prst="rect">
            <a:avLst/>
          </a:prstGeom>
          <a:noFill/>
        </p:spPr>
        <p:txBody>
          <a:bodyPr wrap="square">
            <a:spAutoFit/>
          </a:bodyPr>
          <a:lstStyle/>
          <a:p>
            <a:r>
              <a:rPr lang="en-US" dirty="0">
                <a:solidFill>
                  <a:srgbClr val="292929"/>
                </a:solidFill>
              </a:rPr>
              <a:t>1</a:t>
            </a:r>
            <a:endParaRPr lang="en-US" dirty="0"/>
          </a:p>
        </p:txBody>
      </p:sp>
      <p:sp>
        <p:nvSpPr>
          <p:cNvPr id="18" name="TextBox 17">
            <a:extLst>
              <a:ext uri="{FF2B5EF4-FFF2-40B4-BE49-F238E27FC236}">
                <a16:creationId xmlns:a16="http://schemas.microsoft.com/office/drawing/2014/main" id="{1D95B7EA-2F6B-404B-8F1B-7104766F6E70}"/>
              </a:ext>
            </a:extLst>
          </p:cNvPr>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Quick explanation of the dataset</a:t>
            </a:r>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12225" y="539379"/>
            <a:ext cx="9779183" cy="725070"/>
          </a:xfrm>
        </p:spPr>
        <p:txBody>
          <a:bodyPr/>
          <a:lstStyle/>
          <a:p>
            <a:r>
              <a:rPr lang="en-US" dirty="0"/>
              <a:t>Dataset Description</a:t>
            </a:r>
            <a:br>
              <a:rPr lang="en-US" dirty="0"/>
            </a:br>
            <a:endParaRPr lang="en-US" sz="2400" dirty="0">
              <a:solidFill>
                <a:srgbClr val="006C31"/>
              </a:solidFill>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2229956" cy="365125"/>
          </a:xfrm>
        </p:spPr>
        <p:txBody>
          <a:bodyPr/>
          <a:lstStyle/>
          <a:p>
            <a:r>
              <a:rPr lang="en-US" dirty="0"/>
              <a:t>Deep Learning and Reinforcement Learning</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7</a:t>
            </a:fld>
            <a:endParaRPr lang="en-US" sz="2400" dirty="0"/>
          </a:p>
        </p:txBody>
      </p:sp>
      <p:graphicFrame>
        <p:nvGraphicFramePr>
          <p:cNvPr id="14" name="Table 13">
            <a:extLst>
              <a:ext uri="{FF2B5EF4-FFF2-40B4-BE49-F238E27FC236}">
                <a16:creationId xmlns:a16="http://schemas.microsoft.com/office/drawing/2014/main" id="{5A44508B-FAB9-433E-B344-00138DD02644}"/>
              </a:ext>
            </a:extLst>
          </p:cNvPr>
          <p:cNvGraphicFramePr>
            <a:graphicFrameLocks noGrp="1"/>
          </p:cNvGraphicFramePr>
          <p:nvPr>
            <p:extLst>
              <p:ext uri="{D42A27DB-BD31-4B8C-83A1-F6EECF244321}">
                <p14:modId xmlns:p14="http://schemas.microsoft.com/office/powerpoint/2010/main" val="1308871414"/>
              </p:ext>
            </p:extLst>
          </p:nvPr>
        </p:nvGraphicFramePr>
        <p:xfrm>
          <a:off x="2065175" y="1577505"/>
          <a:ext cx="8061649" cy="1413068"/>
        </p:xfrm>
        <a:graphic>
          <a:graphicData uri="http://schemas.openxmlformats.org/drawingml/2006/table">
            <a:tbl>
              <a:tblPr firstRow="1" bandRow="1">
                <a:tableStyleId>{5C22544A-7EE6-4342-B048-85BDC9FD1C3A}</a:tableStyleId>
              </a:tblPr>
              <a:tblGrid>
                <a:gridCol w="2153176">
                  <a:extLst>
                    <a:ext uri="{9D8B030D-6E8A-4147-A177-3AD203B41FA5}">
                      <a16:colId xmlns:a16="http://schemas.microsoft.com/office/drawing/2014/main" val="2221887099"/>
                    </a:ext>
                  </a:extLst>
                </a:gridCol>
                <a:gridCol w="5908473">
                  <a:extLst>
                    <a:ext uri="{9D8B030D-6E8A-4147-A177-3AD203B41FA5}">
                      <a16:colId xmlns:a16="http://schemas.microsoft.com/office/drawing/2014/main" val="1627173506"/>
                    </a:ext>
                  </a:extLst>
                </a:gridCol>
              </a:tblGrid>
              <a:tr h="413551">
                <a:tc>
                  <a:txBody>
                    <a:bodyPr/>
                    <a:lstStyle/>
                    <a:p>
                      <a:pPr algn="ctr" fontAlgn="base"/>
                      <a:r>
                        <a:rPr lang="en-US" sz="1400" b="1" dirty="0">
                          <a:effectLst/>
                        </a:rPr>
                        <a:t>Folder</a:t>
                      </a:r>
                      <a:endParaRPr lang="en-US" sz="1400" b="1" dirty="0">
                        <a:effectLst/>
                        <a:latin typeface="inherit"/>
                      </a:endParaRPr>
                    </a:p>
                  </a:txBody>
                  <a:tcPr/>
                </a:tc>
                <a:tc>
                  <a:txBody>
                    <a:bodyPr/>
                    <a:lstStyle/>
                    <a:p>
                      <a:pPr algn="ctr"/>
                      <a:r>
                        <a:rPr lang="en-US" sz="1400" b="1" dirty="0">
                          <a:effectLst/>
                        </a:rPr>
                        <a:t>Description</a:t>
                      </a:r>
                      <a:endParaRPr lang="en-US" sz="1400" dirty="0"/>
                    </a:p>
                  </a:txBody>
                  <a:tcPr/>
                </a:tc>
                <a:extLst>
                  <a:ext uri="{0D108BD9-81ED-4DB2-BD59-A6C34878D82A}">
                    <a16:rowId xmlns:a16="http://schemas.microsoft.com/office/drawing/2014/main" val="1746007870"/>
                  </a:ext>
                </a:extLst>
              </a:tr>
              <a:tr h="48135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mn-lt"/>
                          <a:ea typeface="+mn-ea"/>
                          <a:cs typeface="+mn-cs"/>
                        </a:rPr>
                        <a:t>No</a:t>
                      </a:r>
                    </a:p>
                    <a:p>
                      <a:pPr algn="ctr" fontAlgn="t"/>
                      <a:endParaRPr lang="en-US" sz="1400" b="1" dirty="0">
                        <a:solidFill>
                          <a:srgbClr val="F44560"/>
                        </a:solidFill>
                        <a:effectLst/>
                        <a:latin typeface="inheri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1" dirty="0">
                          <a:effectLst/>
                        </a:rPr>
                        <a:t>The folder no contains 1500 Brain MRI Images that are non-tumorous</a:t>
                      </a:r>
                      <a:endParaRPr lang="en-US" sz="1400" b="1" dirty="0">
                        <a:effectLst/>
                        <a:latin typeface="inherit"/>
                      </a:endParaRPr>
                    </a:p>
                    <a:p>
                      <a:pPr fontAlgn="t"/>
                      <a:endParaRPr lang="en-US" sz="1400" b="1" dirty="0">
                        <a:effectLst/>
                        <a:latin typeface="inherit"/>
                      </a:endParaRPr>
                    </a:p>
                  </a:txBody>
                  <a:tcPr/>
                </a:tc>
                <a:extLst>
                  <a:ext uri="{0D108BD9-81ED-4DB2-BD59-A6C34878D82A}">
                    <a16:rowId xmlns:a16="http://schemas.microsoft.com/office/drawing/2014/main" val="466624865"/>
                  </a:ext>
                </a:extLst>
              </a:tr>
              <a:tr h="481357">
                <a:tc>
                  <a:txBody>
                    <a:bodyPr/>
                    <a:lstStyle/>
                    <a:p>
                      <a:pPr algn="ctr" fontAlgn="t"/>
                      <a:r>
                        <a:rPr lang="en-US" sz="1400" b="1" kern="1200" dirty="0">
                          <a:solidFill>
                            <a:schemeClr val="dk1"/>
                          </a:solidFill>
                          <a:effectLst/>
                          <a:latin typeface="+mn-lt"/>
                          <a:ea typeface="+mn-ea"/>
                          <a:cs typeface="+mn-cs"/>
                        </a:rPr>
                        <a:t>Yes</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1" dirty="0">
                          <a:effectLst/>
                        </a:rPr>
                        <a:t>The folder yes contains 1500 Brain MRI Images that are tumorous</a:t>
                      </a:r>
                    </a:p>
                  </a:txBody>
                  <a:tcPr/>
                </a:tc>
                <a:extLst>
                  <a:ext uri="{0D108BD9-81ED-4DB2-BD59-A6C34878D82A}">
                    <a16:rowId xmlns:a16="http://schemas.microsoft.com/office/drawing/2014/main" val="2182526843"/>
                  </a:ext>
                </a:extLst>
              </a:tr>
            </a:tbl>
          </a:graphicData>
        </a:graphic>
      </p:graphicFrame>
      <p:pic>
        <p:nvPicPr>
          <p:cNvPr id="21" name="Picture 20" descr="A close-up of a brain&#10;&#10;Description automatically generated with low confidence">
            <a:extLst>
              <a:ext uri="{FF2B5EF4-FFF2-40B4-BE49-F238E27FC236}">
                <a16:creationId xmlns:a16="http://schemas.microsoft.com/office/drawing/2014/main" id="{966326F4-31BC-49DC-AF4C-AC6BC4369C12}"/>
              </a:ext>
            </a:extLst>
          </p:cNvPr>
          <p:cNvPicPr>
            <a:picLocks noChangeAspect="1"/>
          </p:cNvPicPr>
          <p:nvPr/>
        </p:nvPicPr>
        <p:blipFill>
          <a:blip r:embed="rId2"/>
          <a:stretch>
            <a:fillRect/>
          </a:stretch>
        </p:blipFill>
        <p:spPr>
          <a:xfrm>
            <a:off x="4306586" y="3429000"/>
            <a:ext cx="1097280" cy="1097280"/>
          </a:xfrm>
          <a:prstGeom prst="rect">
            <a:avLst/>
          </a:prstGeom>
        </p:spPr>
      </p:pic>
      <p:pic>
        <p:nvPicPr>
          <p:cNvPr id="22" name="Picture 21" descr="A close-up of the moon&#10;&#10;Description automatically generated with medium confidence">
            <a:extLst>
              <a:ext uri="{FF2B5EF4-FFF2-40B4-BE49-F238E27FC236}">
                <a16:creationId xmlns:a16="http://schemas.microsoft.com/office/drawing/2014/main" id="{E65B210F-5FC7-4B9A-9E76-B63C5452256C}"/>
              </a:ext>
            </a:extLst>
          </p:cNvPr>
          <p:cNvPicPr preferRelativeResize="0">
            <a:picLocks/>
          </p:cNvPicPr>
          <p:nvPr/>
        </p:nvPicPr>
        <p:blipFill>
          <a:blip r:embed="rId3"/>
          <a:stretch>
            <a:fillRect/>
          </a:stretch>
        </p:blipFill>
        <p:spPr>
          <a:xfrm>
            <a:off x="5802263" y="3429000"/>
            <a:ext cx="1097280" cy="1097280"/>
          </a:xfrm>
          <a:prstGeom prst="rect">
            <a:avLst/>
          </a:prstGeom>
        </p:spPr>
      </p:pic>
      <p:pic>
        <p:nvPicPr>
          <p:cNvPr id="24" name="Picture 23" descr="A close-up of a brain&#10;&#10;Description automatically generated with low confidence">
            <a:extLst>
              <a:ext uri="{FF2B5EF4-FFF2-40B4-BE49-F238E27FC236}">
                <a16:creationId xmlns:a16="http://schemas.microsoft.com/office/drawing/2014/main" id="{F33C3C5C-5563-4A38-A7DB-C39189AA0A6D}"/>
              </a:ext>
            </a:extLst>
          </p:cNvPr>
          <p:cNvPicPr preferRelativeResize="0">
            <a:picLocks/>
          </p:cNvPicPr>
          <p:nvPr/>
        </p:nvPicPr>
        <p:blipFill>
          <a:blip r:embed="rId4"/>
          <a:stretch>
            <a:fillRect/>
          </a:stretch>
        </p:blipFill>
        <p:spPr>
          <a:xfrm>
            <a:off x="7297940" y="3431856"/>
            <a:ext cx="1097280" cy="1097280"/>
          </a:xfrm>
          <a:prstGeom prst="rect">
            <a:avLst/>
          </a:prstGeom>
        </p:spPr>
      </p:pic>
      <p:pic>
        <p:nvPicPr>
          <p:cNvPr id="25" name="Picture 24" descr="A picture containing white&#10;&#10;Description automatically generated">
            <a:extLst>
              <a:ext uri="{FF2B5EF4-FFF2-40B4-BE49-F238E27FC236}">
                <a16:creationId xmlns:a16="http://schemas.microsoft.com/office/drawing/2014/main" id="{CD8A7A21-9C19-472B-AC05-C1B7D44928DB}"/>
              </a:ext>
            </a:extLst>
          </p:cNvPr>
          <p:cNvPicPr>
            <a:picLocks noChangeAspect="1"/>
          </p:cNvPicPr>
          <p:nvPr/>
        </p:nvPicPr>
        <p:blipFill>
          <a:blip r:embed="rId5"/>
          <a:stretch>
            <a:fillRect/>
          </a:stretch>
        </p:blipFill>
        <p:spPr>
          <a:xfrm>
            <a:off x="8793617" y="3429000"/>
            <a:ext cx="1097280" cy="1097280"/>
          </a:xfrm>
          <a:prstGeom prst="rect">
            <a:avLst/>
          </a:prstGeom>
        </p:spPr>
      </p:pic>
      <p:pic>
        <p:nvPicPr>
          <p:cNvPr id="26" name="Picture 25" descr="A picture containing text, invertebrate, arthropod, close&#10;&#10;Description automatically generated">
            <a:extLst>
              <a:ext uri="{FF2B5EF4-FFF2-40B4-BE49-F238E27FC236}">
                <a16:creationId xmlns:a16="http://schemas.microsoft.com/office/drawing/2014/main" id="{F144CA33-8A7A-45E4-B27A-144EF7DF1AD2}"/>
              </a:ext>
            </a:extLst>
          </p:cNvPr>
          <p:cNvPicPr preferRelativeResize="0">
            <a:picLocks/>
          </p:cNvPicPr>
          <p:nvPr/>
        </p:nvPicPr>
        <p:blipFill>
          <a:blip r:embed="rId6"/>
          <a:stretch>
            <a:fillRect/>
          </a:stretch>
        </p:blipFill>
        <p:spPr>
          <a:xfrm>
            <a:off x="4306586" y="5040117"/>
            <a:ext cx="1097280" cy="1097280"/>
          </a:xfrm>
          <a:prstGeom prst="rect">
            <a:avLst/>
          </a:prstGeom>
        </p:spPr>
      </p:pic>
      <p:sp>
        <p:nvSpPr>
          <p:cNvPr id="29" name="TextBox 28">
            <a:extLst>
              <a:ext uri="{FF2B5EF4-FFF2-40B4-BE49-F238E27FC236}">
                <a16:creationId xmlns:a16="http://schemas.microsoft.com/office/drawing/2014/main" id="{5069A934-2852-4E9C-AFCD-EBEE7E723B55}"/>
              </a:ext>
            </a:extLst>
          </p:cNvPr>
          <p:cNvSpPr txBox="1"/>
          <p:nvPr/>
        </p:nvSpPr>
        <p:spPr>
          <a:xfrm>
            <a:off x="1942418" y="3792974"/>
            <a:ext cx="2137188" cy="369332"/>
          </a:xfrm>
          <a:prstGeom prst="rect">
            <a:avLst/>
          </a:prstGeom>
          <a:noFill/>
        </p:spPr>
        <p:txBody>
          <a:bodyPr wrap="none" rtlCol="0">
            <a:spAutoFit/>
          </a:bodyPr>
          <a:lstStyle/>
          <a:p>
            <a:r>
              <a:rPr lang="en-US" dirty="0">
                <a:solidFill>
                  <a:srgbClr val="00B050"/>
                </a:solidFill>
              </a:rPr>
              <a:t>No Tumor Samples</a:t>
            </a:r>
          </a:p>
        </p:txBody>
      </p:sp>
      <p:sp>
        <p:nvSpPr>
          <p:cNvPr id="30" name="TextBox 29">
            <a:extLst>
              <a:ext uri="{FF2B5EF4-FFF2-40B4-BE49-F238E27FC236}">
                <a16:creationId xmlns:a16="http://schemas.microsoft.com/office/drawing/2014/main" id="{1C7A5C71-A0BE-4E67-97C6-84F4FA28E110}"/>
              </a:ext>
            </a:extLst>
          </p:cNvPr>
          <p:cNvSpPr txBox="1"/>
          <p:nvPr/>
        </p:nvSpPr>
        <p:spPr>
          <a:xfrm>
            <a:off x="2065175" y="5404091"/>
            <a:ext cx="1721112" cy="369332"/>
          </a:xfrm>
          <a:prstGeom prst="rect">
            <a:avLst/>
          </a:prstGeom>
          <a:noFill/>
        </p:spPr>
        <p:txBody>
          <a:bodyPr wrap="none" rtlCol="0">
            <a:spAutoFit/>
          </a:bodyPr>
          <a:lstStyle/>
          <a:p>
            <a:r>
              <a:rPr lang="en-US" dirty="0">
                <a:solidFill>
                  <a:srgbClr val="F44560"/>
                </a:solidFill>
              </a:rPr>
              <a:t>Tumor Samples</a:t>
            </a:r>
          </a:p>
        </p:txBody>
      </p:sp>
      <p:pic>
        <p:nvPicPr>
          <p:cNvPr id="32" name="Picture 31" descr="A picture containing mirror, reflection, round, image&#10;&#10;Description automatically generated">
            <a:extLst>
              <a:ext uri="{FF2B5EF4-FFF2-40B4-BE49-F238E27FC236}">
                <a16:creationId xmlns:a16="http://schemas.microsoft.com/office/drawing/2014/main" id="{FE010B0D-6E3E-47C6-93A7-CCCA8C16CB4E}"/>
              </a:ext>
            </a:extLst>
          </p:cNvPr>
          <p:cNvPicPr>
            <a:picLocks/>
          </p:cNvPicPr>
          <p:nvPr/>
        </p:nvPicPr>
        <p:blipFill>
          <a:blip r:embed="rId7"/>
          <a:stretch>
            <a:fillRect/>
          </a:stretch>
        </p:blipFill>
        <p:spPr>
          <a:xfrm>
            <a:off x="5802263" y="5040117"/>
            <a:ext cx="1097280" cy="1097280"/>
          </a:xfrm>
          <a:prstGeom prst="rect">
            <a:avLst/>
          </a:prstGeom>
        </p:spPr>
      </p:pic>
      <p:pic>
        <p:nvPicPr>
          <p:cNvPr id="34" name="Picture 33" descr="A picture containing reflection, close&#10;&#10;Description automatically generated">
            <a:extLst>
              <a:ext uri="{FF2B5EF4-FFF2-40B4-BE49-F238E27FC236}">
                <a16:creationId xmlns:a16="http://schemas.microsoft.com/office/drawing/2014/main" id="{FCC1C024-CA28-4B1B-87BB-15B834613A12}"/>
              </a:ext>
            </a:extLst>
          </p:cNvPr>
          <p:cNvPicPr>
            <a:picLocks/>
          </p:cNvPicPr>
          <p:nvPr/>
        </p:nvPicPr>
        <p:blipFill>
          <a:blip r:embed="rId8"/>
          <a:stretch>
            <a:fillRect/>
          </a:stretch>
        </p:blipFill>
        <p:spPr>
          <a:xfrm>
            <a:off x="7297940" y="5040117"/>
            <a:ext cx="1097280" cy="1097280"/>
          </a:xfrm>
          <a:prstGeom prst="rect">
            <a:avLst/>
          </a:prstGeom>
        </p:spPr>
      </p:pic>
      <p:pic>
        <p:nvPicPr>
          <p:cNvPr id="36" name="Picture 35" descr="A close-up of the moon&#10;&#10;Description automatically generated">
            <a:extLst>
              <a:ext uri="{FF2B5EF4-FFF2-40B4-BE49-F238E27FC236}">
                <a16:creationId xmlns:a16="http://schemas.microsoft.com/office/drawing/2014/main" id="{6AF71A41-59BB-4C31-A61B-6BDC8E49C5EC}"/>
              </a:ext>
            </a:extLst>
          </p:cNvPr>
          <p:cNvPicPr>
            <a:picLocks/>
          </p:cNvPicPr>
          <p:nvPr/>
        </p:nvPicPr>
        <p:blipFill>
          <a:blip r:embed="rId9"/>
          <a:stretch>
            <a:fillRect/>
          </a:stretch>
        </p:blipFill>
        <p:spPr>
          <a:xfrm>
            <a:off x="8793617" y="5040117"/>
            <a:ext cx="1097280" cy="1097280"/>
          </a:xfrm>
          <a:prstGeom prst="rect">
            <a:avLst/>
          </a:prstGeom>
        </p:spPr>
      </p:pic>
      <p:sp>
        <p:nvSpPr>
          <p:cNvPr id="37" name="TextBox 36">
            <a:extLst>
              <a:ext uri="{FF2B5EF4-FFF2-40B4-BE49-F238E27FC236}">
                <a16:creationId xmlns:a16="http://schemas.microsoft.com/office/drawing/2014/main" id="{7D17640B-D832-4282-A3F1-C175943757D4}"/>
              </a:ext>
            </a:extLst>
          </p:cNvPr>
          <p:cNvSpPr txBox="1"/>
          <p:nvPr/>
        </p:nvSpPr>
        <p:spPr>
          <a:xfrm>
            <a:off x="764440" y="961867"/>
            <a:ext cx="8852246" cy="369332"/>
          </a:xfrm>
          <a:prstGeom prst="rect">
            <a:avLst/>
          </a:prstGeom>
          <a:noFill/>
        </p:spPr>
        <p:txBody>
          <a:bodyPr wrap="square" rtlCol="0">
            <a:spAutoFit/>
          </a:bodyPr>
          <a:lstStyle/>
          <a:p>
            <a:pPr algn="l"/>
            <a:r>
              <a:rPr lang="en-US" b="1" dirty="0">
                <a:solidFill>
                  <a:srgbClr val="F44560"/>
                </a:solidFill>
                <a:latin typeface="+mj-lt"/>
              </a:rPr>
              <a:t>Quick explanation of the dataset</a:t>
            </a:r>
          </a:p>
        </p:txBody>
      </p:sp>
    </p:spTree>
    <p:extLst>
      <p:ext uri="{BB962C8B-B14F-4D97-AF65-F5344CB8AC3E}">
        <p14:creationId xmlns:p14="http://schemas.microsoft.com/office/powerpoint/2010/main" val="408903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092847" y="578499"/>
            <a:ext cx="9779183" cy="2155370"/>
          </a:xfrm>
        </p:spPr>
        <p:txBody>
          <a:bodyPr/>
          <a:lstStyle/>
          <a:p>
            <a:r>
              <a:rPr lang="en-US" dirty="0"/>
              <a:t>Main Objective of the analysis:</a:t>
            </a:r>
            <a:br>
              <a:rPr lang="en-US" dirty="0"/>
            </a:br>
            <a:r>
              <a:rPr lang="en-US" dirty="0"/>
              <a:t> </a:t>
            </a:r>
            <a:br>
              <a:rPr lang="en-US" dirty="0"/>
            </a:br>
            <a:endParaRPr lang="en-US" dirty="0"/>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2"/>
          </p:nvPr>
        </p:nvSpPr>
        <p:spPr>
          <a:xfrm>
            <a:off x="175727" y="6337688"/>
            <a:ext cx="1843196"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30" name="TextBox 29">
            <a:extLst>
              <a:ext uri="{FF2B5EF4-FFF2-40B4-BE49-F238E27FC236}">
                <a16:creationId xmlns:a16="http://schemas.microsoft.com/office/drawing/2014/main" id="{706B8CA6-D5D6-4919-A990-E6577D37BE5F}"/>
              </a:ext>
            </a:extLst>
          </p:cNvPr>
          <p:cNvSpPr txBox="1"/>
          <p:nvPr/>
        </p:nvSpPr>
        <p:spPr>
          <a:xfrm>
            <a:off x="1198973" y="2136338"/>
            <a:ext cx="9205155" cy="2585323"/>
          </a:xfrm>
          <a:prstGeom prst="rect">
            <a:avLst/>
          </a:prstGeom>
          <a:noFill/>
        </p:spPr>
        <p:txBody>
          <a:bodyPr wrap="square" rtlCol="0">
            <a:spAutoFit/>
          </a:bodyPr>
          <a:lstStyle/>
          <a:p>
            <a:pPr algn="just"/>
            <a:r>
              <a:rPr lang="en-US" sz="2400" dirty="0"/>
              <a:t>In this analysis we will explore the MRI Brain images dataset in more details to approach a robust deep learning model aims to help doctors over the world in brain tumors diagnosis.</a:t>
            </a:r>
          </a:p>
          <a:p>
            <a:pPr algn="just"/>
            <a:endParaRPr lang="en-US" sz="2400" dirty="0"/>
          </a:p>
          <a:p>
            <a:pPr algn="just"/>
            <a:r>
              <a:rPr lang="en-US" sz="2400" dirty="0"/>
              <a:t>The selected model should be robust enough to detect tumors in the brain since there is no room for many errors in this delicate field.</a:t>
            </a:r>
          </a:p>
          <a:p>
            <a:pPr algn="just"/>
            <a:endParaRPr lang="en-US" dirty="0"/>
          </a:p>
        </p:txBody>
      </p:sp>
    </p:spTree>
    <p:extLst>
      <p:ext uri="{BB962C8B-B14F-4D97-AF65-F5344CB8AC3E}">
        <p14:creationId xmlns:p14="http://schemas.microsoft.com/office/powerpoint/2010/main" val="333569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073021" y="1791018"/>
            <a:ext cx="9229020" cy="2810460"/>
          </a:xfrm>
        </p:spPr>
        <p:txBody>
          <a:bodyPr>
            <a:normAutofit/>
          </a:bodyPr>
          <a:lstStyle/>
          <a:p>
            <a:r>
              <a:rPr lang="en-US" sz="4400" dirty="0"/>
              <a:t>Exploratory Data Analysis  (EDA) + Feature Engineering Section</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429000" cy="365125"/>
          </a:xfrm>
        </p:spPr>
        <p:txBody>
          <a:bodyPr/>
          <a:lstStyle/>
          <a:p>
            <a:r>
              <a:rPr lang="en-US" dirty="0"/>
              <a:t>Deep Learning and Reinforcement Learning</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9</a:t>
            </a:fld>
            <a:endParaRPr lang="en-US" sz="1800" dirty="0"/>
          </a:p>
        </p:txBody>
      </p:sp>
    </p:spTree>
    <p:extLst>
      <p:ext uri="{BB962C8B-B14F-4D97-AF65-F5344CB8AC3E}">
        <p14:creationId xmlns:p14="http://schemas.microsoft.com/office/powerpoint/2010/main" val="836045848"/>
      </p:ext>
    </p:extLst>
  </p:cSld>
  <p:clrMapOvr>
    <a:masterClrMapping/>
  </p:clrMapOvr>
</p:sld>
</file>

<file path=ppt/theme/theme1.xml><?xml version="1.0" encoding="utf-8"?>
<a:theme xmlns:a="http://schemas.openxmlformats.org/drawingml/2006/main" name="Office Theme">
  <a:themeElements>
    <a:clrScheme name="Custom 6">
      <a:dk1>
        <a:srgbClr val="000000"/>
      </a:dk1>
      <a:lt1>
        <a:srgbClr val="FFFFFF"/>
      </a:lt1>
      <a:dk2>
        <a:srgbClr val="44546A"/>
      </a:dk2>
      <a:lt2>
        <a:srgbClr val="E7E6E6"/>
      </a:lt2>
      <a:accent1>
        <a:srgbClr val="F44560"/>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12531</TotalTime>
  <Words>1503</Words>
  <Application>Microsoft Office PowerPoint</Application>
  <PresentationFormat>Widescreen</PresentationFormat>
  <Paragraphs>252</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Consolas</vt:lpstr>
      <vt:lpstr>inherit</vt:lpstr>
      <vt:lpstr>Inter</vt:lpstr>
      <vt:lpstr>OpenSans-Bold</vt:lpstr>
      <vt:lpstr>Tenorite</vt:lpstr>
      <vt:lpstr>var(--vscode-editor-font-family)</vt:lpstr>
      <vt:lpstr>Office Theme</vt:lpstr>
      <vt:lpstr>Brain Tumors Detection Using Convolutional Neural Network </vt:lpstr>
      <vt:lpstr>Contents</vt:lpstr>
      <vt:lpstr>Data Description Section  </vt:lpstr>
      <vt:lpstr>Introduction</vt:lpstr>
      <vt:lpstr>Dataset Description </vt:lpstr>
      <vt:lpstr>Dataset Description </vt:lpstr>
      <vt:lpstr>Dataset Description </vt:lpstr>
      <vt:lpstr>Main Objective of the analysis:   </vt:lpstr>
      <vt:lpstr>Exploratory Data Analysis  (EDA) + Feature Engineering Section</vt:lpstr>
      <vt:lpstr>PowerPoint Presentation</vt:lpstr>
      <vt:lpstr>PowerPoint Presentation</vt:lpstr>
      <vt:lpstr>PowerPoint Presentation</vt:lpstr>
      <vt:lpstr>Exploratory Data Analysis</vt:lpstr>
      <vt:lpstr>PowerPoint Presentation</vt:lpstr>
      <vt:lpstr>PowerPoint Presentation</vt:lpstr>
      <vt:lpstr>Machine Learning Analysis &amp; Findings</vt:lpstr>
      <vt:lpstr>Machine Learning Analysis &amp; Findings</vt:lpstr>
      <vt:lpstr>Machine Learning Analysis </vt:lpstr>
      <vt:lpstr>Machine Learning Analysis</vt:lpstr>
      <vt:lpstr>Machine Learning Findings Model 01 Training </vt:lpstr>
      <vt:lpstr>Machine Learning Analysis </vt:lpstr>
      <vt:lpstr>Machine Learning Analysis</vt:lpstr>
      <vt:lpstr>Machine Learning Findings Model 02 Training </vt:lpstr>
      <vt:lpstr>Models flaws and strengths and advanced steps</vt:lpstr>
      <vt:lpstr>Models' strengths and flaws </vt:lpstr>
      <vt:lpstr>Advanced steps further suggestions: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Regression  Insurance Charges Prediction</dc:title>
  <dc:creator>Mohamad Osman</dc:creator>
  <cp:lastModifiedBy>Safi</cp:lastModifiedBy>
  <cp:revision>129</cp:revision>
  <dcterms:created xsi:type="dcterms:W3CDTF">2021-12-24T17:37:56Z</dcterms:created>
  <dcterms:modified xsi:type="dcterms:W3CDTF">2024-05-24T15:45:42Z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