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CB867-F961-4E13-AEE2-E7CEC4B4DEA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54329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3495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2520608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EB2FA68-B3E2-44B2-ADFB-DDF8B703492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499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3604012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CB867-F961-4E13-AEE2-E7CEC4B4DEAA}"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209870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CB867-F961-4E13-AEE2-E7CEC4B4DEAA}"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2531671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CB867-F961-4E13-AEE2-E7CEC4B4DEA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2060284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9CB867-F961-4E13-AEE2-E7CEC4B4DEAA}" type="datetimeFigureOut">
              <a:rPr lang="en-US" smtClean="0"/>
              <a:t>6/21/2023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EB2FA68-B3E2-44B2-ADFB-DDF8B7034928}" type="slidenum">
              <a:rPr lang="en-US" smtClean="0"/>
              <a:t>‹#›</a:t>
            </a:fld>
            <a:endParaRPr lang="en-US"/>
          </a:p>
        </p:txBody>
      </p:sp>
    </p:spTree>
    <p:extLst>
      <p:ext uri="{BB962C8B-B14F-4D97-AF65-F5344CB8AC3E}">
        <p14:creationId xmlns:p14="http://schemas.microsoft.com/office/powerpoint/2010/main" val="15425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CB867-F961-4E13-AEE2-E7CEC4B4DEA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06230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CB867-F961-4E13-AEE2-E7CEC4B4DEA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1231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26314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CB867-F961-4E13-AEE2-E7CEC4B4DEAA}"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00703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CB867-F961-4E13-AEE2-E7CEC4B4DEAA}"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70108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9CB867-F961-4E13-AEE2-E7CEC4B4DEAA}"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74916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107235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CB867-F961-4E13-AEE2-E7CEC4B4DEA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FA68-B3E2-44B2-ADFB-DDF8B7034928}" type="slidenum">
              <a:rPr lang="en-US" smtClean="0"/>
              <a:t>‹#›</a:t>
            </a:fld>
            <a:endParaRPr lang="en-US"/>
          </a:p>
        </p:txBody>
      </p:sp>
    </p:spTree>
    <p:extLst>
      <p:ext uri="{BB962C8B-B14F-4D97-AF65-F5344CB8AC3E}">
        <p14:creationId xmlns:p14="http://schemas.microsoft.com/office/powerpoint/2010/main" val="425088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9CB867-F961-4E13-AEE2-E7CEC4B4DEAA}" type="datetimeFigureOut">
              <a:rPr lang="en-US" smtClean="0"/>
              <a:t>6/21/2023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EB2FA68-B3E2-44B2-ADFB-DDF8B7034928}" type="slidenum">
              <a:rPr lang="en-US" smtClean="0"/>
              <a:t>‹#›</a:t>
            </a:fld>
            <a:endParaRPr lang="en-US"/>
          </a:p>
        </p:txBody>
      </p:sp>
    </p:spTree>
    <p:extLst>
      <p:ext uri="{BB962C8B-B14F-4D97-AF65-F5344CB8AC3E}">
        <p14:creationId xmlns:p14="http://schemas.microsoft.com/office/powerpoint/2010/main" val="638423642"/>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71BD-1109-0C75-0450-B22B3A0EC374}"/>
              </a:ext>
            </a:extLst>
          </p:cNvPr>
          <p:cNvSpPr>
            <a:spLocks noGrp="1"/>
          </p:cNvSpPr>
          <p:nvPr>
            <p:ph type="ctrTitle"/>
          </p:nvPr>
        </p:nvSpPr>
        <p:spPr>
          <a:xfrm>
            <a:off x="0" y="1573428"/>
            <a:ext cx="8859795" cy="3122140"/>
          </a:xfrm>
        </p:spPr>
        <p:txBody>
          <a:bodyPr>
            <a:normAutofit fontScale="90000"/>
          </a:bodyPr>
          <a:lstStyle/>
          <a:p>
            <a:pPr algn="just"/>
            <a:br>
              <a:rPr lang="en-US" b="1" i="0" dirty="0">
                <a:effectLst/>
                <a:latin typeface="clcicgqyw0002obe2xroteu2c"/>
              </a:rPr>
            </a:br>
            <a:r>
              <a:rPr lang="en-US" sz="4900" b="1" i="0" dirty="0">
                <a:effectLst/>
                <a:latin typeface="clcicgqyw0002obe2xroteu2c"/>
              </a:rPr>
              <a:t>The Power of Hybrid Data Structures: Efficient File System Management</a:t>
            </a:r>
            <a:br>
              <a:rPr lang="en-US" b="1" i="0" dirty="0">
                <a:effectLst/>
                <a:latin typeface="clcicgqyw0002obe2xroteu2c"/>
              </a:rPr>
            </a:br>
            <a:endParaRPr lang="en-US" dirty="0"/>
          </a:p>
        </p:txBody>
      </p:sp>
      <p:sp>
        <p:nvSpPr>
          <p:cNvPr id="3" name="Subtitle 2">
            <a:extLst>
              <a:ext uri="{FF2B5EF4-FFF2-40B4-BE49-F238E27FC236}">
                <a16:creationId xmlns:a16="http://schemas.microsoft.com/office/drawing/2014/main" id="{0E735F1E-F881-7C52-0682-923DCB81B2B5}"/>
              </a:ext>
            </a:extLst>
          </p:cNvPr>
          <p:cNvSpPr>
            <a:spLocks noGrp="1"/>
          </p:cNvSpPr>
          <p:nvPr>
            <p:ph type="subTitle" idx="1"/>
          </p:nvPr>
        </p:nvSpPr>
        <p:spPr>
          <a:xfrm>
            <a:off x="7290487" y="5041557"/>
            <a:ext cx="4901513" cy="1600157"/>
          </a:xfrm>
        </p:spPr>
        <p:txBody>
          <a:bodyPr>
            <a:normAutofit/>
          </a:bodyPr>
          <a:lstStyle/>
          <a:p>
            <a:pPr algn="l"/>
            <a:r>
              <a:rPr lang="en-US" dirty="0"/>
              <a:t>TEAM MEMBERS:</a:t>
            </a:r>
          </a:p>
          <a:p>
            <a:pPr algn="l"/>
            <a:r>
              <a:rPr lang="en-US" dirty="0"/>
              <a:t>GOKUL SANGEETH – CB.EN.U4CSE21222</a:t>
            </a:r>
          </a:p>
          <a:p>
            <a:pPr algn="l"/>
            <a:r>
              <a:rPr lang="en-US" dirty="0"/>
              <a:t>HAMZA SHARIFF  –   CB.EN.U4CSE21224</a:t>
            </a:r>
          </a:p>
        </p:txBody>
      </p:sp>
      <p:sp>
        <p:nvSpPr>
          <p:cNvPr id="5" name="TextBox 4">
            <a:extLst>
              <a:ext uri="{FF2B5EF4-FFF2-40B4-BE49-F238E27FC236}">
                <a16:creationId xmlns:a16="http://schemas.microsoft.com/office/drawing/2014/main" id="{0C06A9DE-45C7-3AD0-6773-BD3A55A613D1}"/>
              </a:ext>
            </a:extLst>
          </p:cNvPr>
          <p:cNvSpPr txBox="1"/>
          <p:nvPr/>
        </p:nvSpPr>
        <p:spPr>
          <a:xfrm>
            <a:off x="9527059" y="3105834"/>
            <a:ext cx="2409567" cy="646331"/>
          </a:xfrm>
          <a:prstGeom prst="rect">
            <a:avLst/>
          </a:prstGeom>
          <a:noFill/>
        </p:spPr>
        <p:txBody>
          <a:bodyPr wrap="square" rtlCol="0">
            <a:spAutoFit/>
          </a:bodyPr>
          <a:lstStyle/>
          <a:p>
            <a:pPr algn="ctr"/>
            <a:r>
              <a:rPr lang="en-US" dirty="0"/>
              <a:t>19CSE212</a:t>
            </a:r>
          </a:p>
          <a:p>
            <a:pPr algn="ctr"/>
            <a:r>
              <a:rPr lang="en-US" dirty="0"/>
              <a:t>DATA STRUCTURES</a:t>
            </a:r>
          </a:p>
        </p:txBody>
      </p:sp>
    </p:spTree>
    <p:extLst>
      <p:ext uri="{BB962C8B-B14F-4D97-AF65-F5344CB8AC3E}">
        <p14:creationId xmlns:p14="http://schemas.microsoft.com/office/powerpoint/2010/main" val="187572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064-E742-A5FC-B7E9-56BC4CA0D583}"/>
              </a:ext>
            </a:extLst>
          </p:cNvPr>
          <p:cNvSpPr>
            <a:spLocks noGrp="1"/>
          </p:cNvSpPr>
          <p:nvPr>
            <p:ph type="title"/>
          </p:nvPr>
        </p:nvSpPr>
        <p:spPr/>
        <p:txBody>
          <a:bodyPr>
            <a:normAutofit fontScale="90000"/>
          </a:bodyPr>
          <a:lstStyle/>
          <a:p>
            <a:br>
              <a:rPr lang="en-US" dirty="0"/>
            </a:br>
            <a:r>
              <a:rPr lang="en-US" b="1" i="0" dirty="0">
                <a:effectLst/>
                <a:latin typeface="clcicgqyw0002obe2xroteu2c"/>
              </a:rPr>
              <a:t>Implementation Process of the Hybrid Data Structure</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E2C2D294-2FAA-7A47-2809-96F25F907DEC}"/>
              </a:ext>
            </a:extLst>
          </p:cNvPr>
          <p:cNvSpPr>
            <a:spLocks noGrp="1"/>
          </p:cNvSpPr>
          <p:nvPr>
            <p:ph idx="1"/>
          </p:nvPr>
        </p:nvSpPr>
        <p:spPr/>
        <p:txBody>
          <a:bodyPr>
            <a:normAutofit fontScale="92500"/>
          </a:bodyPr>
          <a:lstStyle/>
          <a:p>
            <a:pPr marL="0" indent="0">
              <a:buNone/>
            </a:pPr>
            <a:endParaRPr lang="en-US" dirty="0"/>
          </a:p>
          <a:p>
            <a:pPr marL="0" indent="0" algn="just">
              <a:buNone/>
            </a:pPr>
            <a:r>
              <a:rPr lang="en-US" dirty="0"/>
              <a:t>The hybrid data structure used in the provided code combines a dictionary (hash map) and lists, allowing for efficient file lookup, creation, deletion, and navigation within directories. This introduces additional memory overhead due to the duplication of information, and synchronization of data is necessary when adding, removing, or renaming files. The structure can be effectively used in various practical applications, such as file systems, document management systems, and file indexing and searching applications. It allows for quick file retrieval based on their names, facilitates file organization within folders or categories, and supports fast indexing, searching, and retrieval of files.</a:t>
            </a:r>
          </a:p>
        </p:txBody>
      </p:sp>
    </p:spTree>
    <p:extLst>
      <p:ext uri="{BB962C8B-B14F-4D97-AF65-F5344CB8AC3E}">
        <p14:creationId xmlns:p14="http://schemas.microsoft.com/office/powerpoint/2010/main" val="254284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F6AF-E47C-95AD-31C4-8D1FDDC3256A}"/>
              </a:ext>
            </a:extLst>
          </p:cNvPr>
          <p:cNvSpPr>
            <a:spLocks noGrp="1"/>
          </p:cNvSpPr>
          <p:nvPr>
            <p:ph type="title"/>
          </p:nvPr>
        </p:nvSpPr>
        <p:spPr/>
        <p:txBody>
          <a:bodyPr>
            <a:normAutofit fontScale="90000"/>
          </a:bodyPr>
          <a:lstStyle/>
          <a:p>
            <a:br>
              <a:rPr lang="en-US" dirty="0"/>
            </a:br>
            <a:r>
              <a:rPr lang="en-US" b="1" i="0" dirty="0">
                <a:effectLst/>
                <a:latin typeface="clcicgqyw0002obe2xroteu2c"/>
              </a:rPr>
              <a:t>Performance Analysis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785050AC-F0B2-8CE6-2AE6-8C3C1B9C8683}"/>
              </a:ext>
            </a:extLst>
          </p:cNvPr>
          <p:cNvSpPr>
            <a:spLocks noGrp="1"/>
          </p:cNvSpPr>
          <p:nvPr>
            <p:ph idx="1"/>
          </p:nvPr>
        </p:nvSpPr>
        <p:spPr/>
        <p:txBody>
          <a:bodyPr>
            <a:normAutofit fontScale="92500" lnSpcReduction="20000"/>
          </a:bodyPr>
          <a:lstStyle/>
          <a:p>
            <a:pPr marL="0" indent="0">
              <a:buNone/>
            </a:pPr>
            <a:endParaRPr lang="en-US" dirty="0"/>
          </a:p>
          <a:p>
            <a:pPr marL="0" indent="0" algn="just">
              <a:buNone/>
            </a:pPr>
            <a:r>
              <a:rPr lang="en-US" dirty="0"/>
              <a:t>A hybrid data structure combining lists and a dictionary is used to efficiently perform operations on a file system, such as file and directory management. Compared to using only lists, the </a:t>
            </a:r>
            <a:r>
              <a:rPr lang="en-US" dirty="0" err="1"/>
              <a:t>file_map</a:t>
            </a:r>
            <a:r>
              <a:rPr lang="en-US" dirty="0"/>
              <a:t> dictionary provides faster file searching, reducing the time complexity from O(n) to O(1) in the best case. The combination of data structures allows for efficient file and directory management and quick access to files by their names, resulting in improved efficiency compared to using individual constituent data structures. The space complexity is O(m), where m is the total number of files and directories in the file system. The hybrid data structure offers practicality and effectiveness in various real-world scenarios, however there are limitations, challenges, and potential future improvements.</a:t>
            </a:r>
          </a:p>
        </p:txBody>
      </p:sp>
    </p:spTree>
    <p:extLst>
      <p:ext uri="{BB962C8B-B14F-4D97-AF65-F5344CB8AC3E}">
        <p14:creationId xmlns:p14="http://schemas.microsoft.com/office/powerpoint/2010/main" val="290916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7054-CCCB-4E49-6F1A-D7CD40CB0327}"/>
              </a:ext>
            </a:extLst>
          </p:cNvPr>
          <p:cNvSpPr>
            <a:spLocks noGrp="1"/>
          </p:cNvSpPr>
          <p:nvPr>
            <p:ph type="title"/>
          </p:nvPr>
        </p:nvSpPr>
        <p:spPr/>
        <p:txBody>
          <a:bodyPr>
            <a:normAutofit fontScale="90000"/>
          </a:bodyPr>
          <a:lstStyle/>
          <a:p>
            <a:br>
              <a:rPr lang="en-US" dirty="0"/>
            </a:br>
            <a:r>
              <a:rPr lang="en-US" b="1" i="0" dirty="0">
                <a:effectLst/>
                <a:latin typeface="clcicgqyw0002obe2xroteu2c"/>
              </a:rPr>
              <a:t>Practicality and Effectiveness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F0408C52-2215-563E-1EDC-05454E62E9DD}"/>
              </a:ext>
            </a:extLst>
          </p:cNvPr>
          <p:cNvSpPr>
            <a:spLocks noGrp="1"/>
          </p:cNvSpPr>
          <p:nvPr>
            <p:ph idx="1"/>
          </p:nvPr>
        </p:nvSpPr>
        <p:spPr/>
        <p:txBody>
          <a:bodyPr/>
          <a:lstStyle/>
          <a:p>
            <a:pPr marL="0" indent="0">
              <a:buNone/>
            </a:pPr>
            <a:endParaRPr lang="en-US" dirty="0"/>
          </a:p>
          <a:p>
            <a:pPr marL="0" indent="0" algn="just">
              <a:buNone/>
            </a:pPr>
            <a:r>
              <a:rPr lang="en-US" dirty="0"/>
              <a:t>The hybrid data structure provides an efficient way to manage files and directories in a file system. It enables fast file operations like creation, deletion, and searching, reducing the complexity of these tasks. Additionally, the hybrid data structure is flexible and scalable, allowing for complex file systems and supporting growing datasets. This makes it a practical solution for applications that require efficient file system management.</a:t>
            </a:r>
          </a:p>
        </p:txBody>
      </p:sp>
    </p:spTree>
    <p:extLst>
      <p:ext uri="{BB962C8B-B14F-4D97-AF65-F5344CB8AC3E}">
        <p14:creationId xmlns:p14="http://schemas.microsoft.com/office/powerpoint/2010/main" val="31705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F99A-9AEE-5223-3947-A48394266E86}"/>
              </a:ext>
            </a:extLst>
          </p:cNvPr>
          <p:cNvSpPr>
            <a:spLocks noGrp="1"/>
          </p:cNvSpPr>
          <p:nvPr>
            <p:ph type="title"/>
          </p:nvPr>
        </p:nvSpPr>
        <p:spPr/>
        <p:txBody>
          <a:bodyPr>
            <a:normAutofit fontScale="90000"/>
          </a:bodyPr>
          <a:lstStyle/>
          <a:p>
            <a:br>
              <a:rPr lang="en-US" dirty="0"/>
            </a:br>
            <a:r>
              <a:rPr lang="en-US" b="1" i="0" dirty="0">
                <a:effectLst/>
                <a:latin typeface="clcicgqyw0002obe2xroteu2c"/>
              </a:rPr>
              <a:t>Limitations and Challenges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13B4851A-0751-3B6F-F647-68DF0D97CC2D}"/>
              </a:ext>
            </a:extLst>
          </p:cNvPr>
          <p:cNvSpPr>
            <a:spLocks noGrp="1"/>
          </p:cNvSpPr>
          <p:nvPr>
            <p:ph idx="1"/>
          </p:nvPr>
        </p:nvSpPr>
        <p:spPr/>
        <p:txBody>
          <a:bodyPr/>
          <a:lstStyle/>
          <a:p>
            <a:pPr algn="just"/>
            <a:endParaRPr lang="en-US" b="0" i="0" dirty="0">
              <a:effectLst/>
              <a:latin typeface="clcicgqyw0002obe2xroteu2c"/>
            </a:endParaRPr>
          </a:p>
          <a:p>
            <a:pPr algn="just"/>
            <a:r>
              <a:rPr lang="en-US" b="0" i="0" dirty="0">
                <a:effectLst/>
                <a:latin typeface="clcicgqyw0002obe2xroteu2c"/>
              </a:rPr>
              <a:t>Memory Overhead: The hybrid data structure requires additional memory to store the dictionary for quick file lookup..</a:t>
            </a:r>
          </a:p>
          <a:p>
            <a:pPr algn="just"/>
            <a:r>
              <a:rPr lang="en-US" b="0" i="0" dirty="0">
                <a:effectLst/>
                <a:latin typeface="clcicgqyw0002obe2xroteu2c"/>
              </a:rPr>
              <a:t>Directory Search Efficiency: The current implementation of the hybrid data structure relies on binary search within directories to locate specific subdirectories. As the number of subdirectories grows, the search time may increase linearly, leading to a potential performance bottleneck.</a:t>
            </a:r>
          </a:p>
          <a:p>
            <a:endParaRPr lang="en-US" dirty="0"/>
          </a:p>
        </p:txBody>
      </p:sp>
    </p:spTree>
    <p:extLst>
      <p:ext uri="{BB962C8B-B14F-4D97-AF65-F5344CB8AC3E}">
        <p14:creationId xmlns:p14="http://schemas.microsoft.com/office/powerpoint/2010/main" val="257927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BBCB-4147-A42D-64C8-EA7A3CC2375C}"/>
              </a:ext>
            </a:extLst>
          </p:cNvPr>
          <p:cNvSpPr>
            <a:spLocks noGrp="1"/>
          </p:cNvSpPr>
          <p:nvPr>
            <p:ph type="title"/>
          </p:nvPr>
        </p:nvSpPr>
        <p:spPr/>
        <p:txBody>
          <a:bodyPr>
            <a:normAutofit fontScale="90000"/>
          </a:bodyPr>
          <a:lstStyle/>
          <a:p>
            <a:br>
              <a:rPr lang="en-US" dirty="0"/>
            </a:br>
            <a:r>
              <a:rPr lang="en-US" b="1" i="0" dirty="0">
                <a:effectLst/>
                <a:latin typeface="clcicgqyw0002obe2xroteu2c"/>
              </a:rPr>
              <a:t>Potential Future Improvements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C9756E50-556E-A440-CE32-F7D9AD7745A8}"/>
              </a:ext>
            </a:extLst>
          </p:cNvPr>
          <p:cNvSpPr>
            <a:spLocks noGrp="1"/>
          </p:cNvSpPr>
          <p:nvPr>
            <p:ph idx="1"/>
          </p:nvPr>
        </p:nvSpPr>
        <p:spPr/>
        <p:txBody>
          <a:bodyPr>
            <a:normAutofit fontScale="92500" lnSpcReduction="10000"/>
          </a:bodyPr>
          <a:lstStyle/>
          <a:p>
            <a:pPr marL="0" indent="0" algn="just">
              <a:buNone/>
            </a:pPr>
            <a:r>
              <a:rPr lang="en-US" dirty="0"/>
              <a:t>This project focused on designing and implementing a hybrid data structure for file system management. It combined a tree-like structure for organizing directories and files with a dictionary for efficient file lookup. It aimed to provide efficient operations, scalability, and flexibility in managing file systems. To achieve this, advanced search algorithms like binary search and balanced tree structures were implemented to reduce the time complexity of locating specific subdirectories. Caching mechanisms for frequently accessed files and directories were also introduced. Additionally, concurrent access and synchronization mechanisms were considered to handle multiple threads and persistent storage support was introduced to manage large-scale file systems. Finally, the hybrid data structure was also integrated with metadata management for comprehensive file system management.</a:t>
            </a:r>
          </a:p>
        </p:txBody>
      </p:sp>
    </p:spTree>
    <p:extLst>
      <p:ext uri="{BB962C8B-B14F-4D97-AF65-F5344CB8AC3E}">
        <p14:creationId xmlns:p14="http://schemas.microsoft.com/office/powerpoint/2010/main" val="28093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0926-A212-F1D4-159A-0DBFDA321ADB}"/>
              </a:ext>
            </a:extLst>
          </p:cNvPr>
          <p:cNvSpPr>
            <a:spLocks noGrp="1"/>
          </p:cNvSpPr>
          <p:nvPr>
            <p:ph type="title"/>
          </p:nvPr>
        </p:nvSpPr>
        <p:spPr/>
        <p:txBody>
          <a:bodyPr>
            <a:normAutofit fontScale="90000"/>
          </a:bodyPr>
          <a:lstStyle/>
          <a:p>
            <a:br>
              <a:rPr lang="en-US" dirty="0"/>
            </a:br>
            <a:r>
              <a:rPr lang="en-US" b="1" i="0" dirty="0">
                <a:effectLst/>
                <a:latin typeface="clcicgqyw0002obe2xroteu2c"/>
              </a:rPr>
              <a:t>Summary of Findings and Outcomes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6F63C992-3C21-8F14-F414-874187A84B78}"/>
              </a:ext>
            </a:extLst>
          </p:cNvPr>
          <p:cNvSpPr>
            <a:spLocks noGrp="1"/>
          </p:cNvSpPr>
          <p:nvPr>
            <p:ph idx="1"/>
          </p:nvPr>
        </p:nvSpPr>
        <p:spPr/>
        <p:txBody>
          <a:bodyPr>
            <a:normAutofit lnSpcReduction="10000"/>
          </a:bodyPr>
          <a:lstStyle/>
          <a:p>
            <a:pPr marL="0" indent="0">
              <a:buNone/>
            </a:pPr>
            <a:endParaRPr lang="en-US" dirty="0"/>
          </a:p>
          <a:p>
            <a:pPr marL="0" indent="0" algn="just">
              <a:buNone/>
            </a:pPr>
            <a:r>
              <a:rPr lang="en-US" b="0" i="0" dirty="0">
                <a:effectLst/>
                <a:latin typeface="clcicgqyw0002obe2xroteu2c"/>
              </a:rPr>
              <a:t>This project successfully implemented a hybrid data structure for file system management, showcasing its practical applications, performance advantages, and efficiency. The hybrid data structure combines a dictionary for file lookup and a tree-like structure for maintaining the hierarchy, resulting in efficient organization and fast file operations. The performance analysis revealed the time complexity of key operations and the space complexity of the hybrid data structure, demonstrating its efficiency. The insights gained from the project's implementation and evaluation contribute to the understanding of hybrid data structures and their benefits in solving complex problems efficiently.</a:t>
            </a:r>
            <a:endParaRPr lang="en-US" dirty="0"/>
          </a:p>
        </p:txBody>
      </p:sp>
    </p:spTree>
    <p:extLst>
      <p:ext uri="{BB962C8B-B14F-4D97-AF65-F5344CB8AC3E}">
        <p14:creationId xmlns:p14="http://schemas.microsoft.com/office/powerpoint/2010/main" val="198275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8505-DE97-E2B2-B71D-F64963D38C77}"/>
              </a:ext>
            </a:extLst>
          </p:cNvPr>
          <p:cNvSpPr>
            <a:spLocks noGrp="1"/>
          </p:cNvSpPr>
          <p:nvPr>
            <p:ph type="title"/>
          </p:nvPr>
        </p:nvSpPr>
        <p:spPr/>
        <p:txBody>
          <a:bodyPr/>
          <a:lstStyle/>
          <a:p>
            <a:r>
              <a:rPr lang="en-US" b="1" dirty="0"/>
              <a:t>TABLE OF CONTENTS :</a:t>
            </a:r>
          </a:p>
        </p:txBody>
      </p:sp>
      <p:sp>
        <p:nvSpPr>
          <p:cNvPr id="3" name="Content Placeholder 2">
            <a:extLst>
              <a:ext uri="{FF2B5EF4-FFF2-40B4-BE49-F238E27FC236}">
                <a16:creationId xmlns:a16="http://schemas.microsoft.com/office/drawing/2014/main" id="{A150CF72-A6FE-12DB-756B-EBC2B1361017}"/>
              </a:ext>
            </a:extLst>
          </p:cNvPr>
          <p:cNvSpPr>
            <a:spLocks noGrp="1"/>
          </p:cNvSpPr>
          <p:nvPr>
            <p:ph idx="1"/>
          </p:nvPr>
        </p:nvSpPr>
        <p:spPr/>
        <p:txBody>
          <a:bodyPr>
            <a:normAutofit fontScale="77500" lnSpcReduction="20000"/>
          </a:bodyPr>
          <a:lstStyle/>
          <a:p>
            <a:pPr algn="l"/>
            <a:r>
              <a:rPr lang="en-US" i="0" dirty="0">
                <a:effectLst/>
                <a:latin typeface="clcicgqyw0002obe2xroteu2c"/>
              </a:rPr>
              <a:t>Hybrid Data Structures</a:t>
            </a:r>
          </a:p>
          <a:p>
            <a:pPr algn="l"/>
            <a:r>
              <a:rPr lang="en-US" i="0" dirty="0">
                <a:effectLst/>
                <a:latin typeface="clcicgqyw0002obe2xroteu2c"/>
              </a:rPr>
              <a:t>Significance of Hybrid Data Structures</a:t>
            </a:r>
          </a:p>
          <a:p>
            <a:pPr algn="l"/>
            <a:r>
              <a:rPr lang="en-US" i="0" dirty="0">
                <a:effectLst/>
                <a:latin typeface="clcicgqyw0002obe2xroteu2c"/>
              </a:rPr>
              <a:t>Practical Applications</a:t>
            </a:r>
          </a:p>
          <a:p>
            <a:pPr algn="l"/>
            <a:r>
              <a:rPr lang="en-US" i="0" dirty="0">
                <a:effectLst/>
                <a:latin typeface="clcicgqyw0002obe2xroteu2c"/>
              </a:rPr>
              <a:t>Time and Space Complexity</a:t>
            </a:r>
          </a:p>
          <a:p>
            <a:pPr algn="l"/>
            <a:r>
              <a:rPr lang="en-US" i="0" dirty="0">
                <a:effectLst/>
                <a:latin typeface="clcicgqyw0002obe2xroteu2c"/>
              </a:rPr>
              <a:t>Overview of the Hybrid Data Structure</a:t>
            </a:r>
          </a:p>
          <a:p>
            <a:pPr algn="l"/>
            <a:r>
              <a:rPr lang="en-US" i="0" dirty="0">
                <a:effectLst/>
                <a:latin typeface="clcicgqyw0002obe2xroteu2c"/>
              </a:rPr>
              <a:t>Implementation Process of the Hybrid Data Structure</a:t>
            </a:r>
          </a:p>
          <a:p>
            <a:pPr algn="l"/>
            <a:r>
              <a:rPr lang="en-US" i="0" dirty="0">
                <a:effectLst/>
                <a:latin typeface="clcicgqyw0002obe2xroteu2c"/>
              </a:rPr>
              <a:t>Performance Analysis</a:t>
            </a:r>
          </a:p>
          <a:p>
            <a:pPr algn="l"/>
            <a:r>
              <a:rPr lang="en-US" i="0" dirty="0">
                <a:effectLst/>
                <a:latin typeface="clcicgqyw0002obe2xroteu2c"/>
              </a:rPr>
              <a:t>Practicality and Effectiveness</a:t>
            </a:r>
          </a:p>
          <a:p>
            <a:pPr algn="l"/>
            <a:r>
              <a:rPr lang="en-US" i="0" dirty="0">
                <a:effectLst/>
                <a:latin typeface="clcicgqyw0002obe2xroteu2c"/>
              </a:rPr>
              <a:t>Limitations and Challenges</a:t>
            </a:r>
          </a:p>
          <a:p>
            <a:pPr algn="l"/>
            <a:r>
              <a:rPr lang="en-US" i="0" dirty="0">
                <a:effectLst/>
                <a:latin typeface="clcicgqyw0002obe2xroteu2c"/>
              </a:rPr>
              <a:t>Potential Future Improvements</a:t>
            </a:r>
          </a:p>
          <a:p>
            <a:pPr algn="l"/>
            <a:r>
              <a:rPr lang="en-US" i="0" dirty="0">
                <a:effectLst/>
                <a:latin typeface="clcicgqyw0002obe2xroteu2c"/>
              </a:rPr>
              <a:t>Summary of Findings and Outcomes</a:t>
            </a:r>
          </a:p>
          <a:p>
            <a:endParaRPr lang="en-US" dirty="0"/>
          </a:p>
        </p:txBody>
      </p:sp>
    </p:spTree>
    <p:extLst>
      <p:ext uri="{BB962C8B-B14F-4D97-AF65-F5344CB8AC3E}">
        <p14:creationId xmlns:p14="http://schemas.microsoft.com/office/powerpoint/2010/main" val="98539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1076-79FF-2FD6-AF48-4E51007CB204}"/>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CD05A3B3-ADA5-CA8C-E353-14D1119C4417}"/>
              </a:ext>
            </a:extLst>
          </p:cNvPr>
          <p:cNvSpPr>
            <a:spLocks noGrp="1"/>
          </p:cNvSpPr>
          <p:nvPr>
            <p:ph idx="1"/>
          </p:nvPr>
        </p:nvSpPr>
        <p:spPr/>
        <p:txBody>
          <a:bodyPr/>
          <a:lstStyle/>
          <a:p>
            <a:pPr marL="0" indent="0" algn="just">
              <a:buNone/>
            </a:pPr>
            <a:endParaRPr lang="en-US" dirty="0">
              <a:latin typeface="clcicgqyw0002obe2xroteu2c"/>
            </a:endParaRPr>
          </a:p>
          <a:p>
            <a:pPr marL="0" indent="0" algn="just">
              <a:buNone/>
            </a:pPr>
            <a:r>
              <a:rPr lang="en-US" b="0" i="0" dirty="0">
                <a:effectLst/>
                <a:latin typeface="clcicgqyw0002obe2xroteu2c"/>
              </a:rPr>
              <a:t>The objective of this project is to design and implement a file system using a hybrid data structure and demonstrate the significance of hybrid data structures in solving complex problems efficiently. The file system allows creating files and directories, deleting files and directories, searching for files, changing directories, and printing the files and directories.</a:t>
            </a:r>
            <a:endParaRPr lang="en-US" dirty="0"/>
          </a:p>
        </p:txBody>
      </p:sp>
    </p:spTree>
    <p:extLst>
      <p:ext uri="{BB962C8B-B14F-4D97-AF65-F5344CB8AC3E}">
        <p14:creationId xmlns:p14="http://schemas.microsoft.com/office/powerpoint/2010/main" val="42804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CD61-34E5-5E43-205E-678CF6C5C134}"/>
              </a:ext>
            </a:extLst>
          </p:cNvPr>
          <p:cNvSpPr>
            <a:spLocks noGrp="1"/>
          </p:cNvSpPr>
          <p:nvPr>
            <p:ph type="title"/>
          </p:nvPr>
        </p:nvSpPr>
        <p:spPr/>
        <p:txBody>
          <a:bodyPr>
            <a:normAutofit fontScale="90000"/>
          </a:bodyPr>
          <a:lstStyle/>
          <a:p>
            <a:br>
              <a:rPr lang="en-US" b="1" i="0" dirty="0">
                <a:effectLst/>
                <a:latin typeface="clcicgqyw0002obe2xroteu2c"/>
              </a:rPr>
            </a:br>
            <a:r>
              <a:rPr lang="en-US" b="1" i="0" dirty="0">
                <a:effectLst/>
                <a:latin typeface="clcicgqyw0002obe2xroteu2c"/>
              </a:rPr>
              <a:t>Hybrid Data Structures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4721A510-FD3B-D93C-F4BA-A9F208E0A441}"/>
              </a:ext>
            </a:extLst>
          </p:cNvPr>
          <p:cNvSpPr>
            <a:spLocks noGrp="1"/>
          </p:cNvSpPr>
          <p:nvPr>
            <p:ph idx="1"/>
          </p:nvPr>
        </p:nvSpPr>
        <p:spPr/>
        <p:txBody>
          <a:bodyPr/>
          <a:lstStyle/>
          <a:p>
            <a:pPr marL="0" indent="0">
              <a:buNone/>
            </a:pPr>
            <a:endParaRPr lang="en-US" dirty="0"/>
          </a:p>
          <a:p>
            <a:pPr marL="0" indent="0" algn="just">
              <a:buNone/>
            </a:pPr>
            <a:r>
              <a:rPr lang="en-US" i="0" dirty="0">
                <a:effectLst/>
                <a:latin typeface="clcicgqyw0002obe2xroteu2c"/>
              </a:rPr>
              <a:t>A hybrid data structure combines multiple data structures to leverage their strengths and provide efficient solutions for specific problems. In the given file system project, a hybrid data structure is utilized to enhance the performance of file searching operations. The hybrid data structure includes a dictionary (hash map) and lists.</a:t>
            </a:r>
            <a:endParaRPr lang="en-US" dirty="0"/>
          </a:p>
        </p:txBody>
      </p:sp>
    </p:spTree>
    <p:extLst>
      <p:ext uri="{BB962C8B-B14F-4D97-AF65-F5344CB8AC3E}">
        <p14:creationId xmlns:p14="http://schemas.microsoft.com/office/powerpoint/2010/main" val="36268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69AD-2E5B-6E6E-3D57-AF89AE48D39B}"/>
              </a:ext>
            </a:extLst>
          </p:cNvPr>
          <p:cNvSpPr>
            <a:spLocks noGrp="1"/>
          </p:cNvSpPr>
          <p:nvPr>
            <p:ph type="title"/>
          </p:nvPr>
        </p:nvSpPr>
        <p:spPr/>
        <p:txBody>
          <a:bodyPr>
            <a:normAutofit fontScale="90000"/>
          </a:bodyPr>
          <a:lstStyle/>
          <a:p>
            <a:br>
              <a:rPr lang="en-US" b="1" i="0" dirty="0">
                <a:effectLst/>
                <a:latin typeface="clcicgqyw0002obe2xroteu2c"/>
              </a:rPr>
            </a:br>
            <a:r>
              <a:rPr lang="en-US" b="1" i="0" dirty="0">
                <a:effectLst/>
                <a:latin typeface="clcicgqyw0002obe2xroteu2c"/>
              </a:rPr>
              <a:t>Significance of Hybrid Data Structures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FF7E6073-D741-F40F-18AF-5803FFB5A500}"/>
              </a:ext>
            </a:extLst>
          </p:cNvPr>
          <p:cNvSpPr>
            <a:spLocks noGrp="1"/>
          </p:cNvSpPr>
          <p:nvPr>
            <p:ph idx="1"/>
          </p:nvPr>
        </p:nvSpPr>
        <p:spPr/>
        <p:txBody>
          <a:bodyPr/>
          <a:lstStyle/>
          <a:p>
            <a:endParaRPr lang="en-US" dirty="0"/>
          </a:p>
          <a:p>
            <a:pPr marL="0" indent="0" algn="just">
              <a:buNone/>
            </a:pPr>
            <a:r>
              <a:rPr lang="en-US" b="0" i="0" dirty="0">
                <a:effectLst/>
                <a:latin typeface="clcicgqyw0002obe2xroteu2c"/>
              </a:rPr>
              <a:t>A hybrid data structure combining a dictionary (hash map) and lists is an efficient way to search for files. It also provides flexibility and scalability, allowing efficient addition and removal of files and directories. Additionally, it optimizes space by storing file references in lists and using a dictionary for quick lookup, eliminating the need to duplicate data and reducing memory consumption.</a:t>
            </a:r>
            <a:endParaRPr lang="en-US" dirty="0"/>
          </a:p>
        </p:txBody>
      </p:sp>
    </p:spTree>
    <p:extLst>
      <p:ext uri="{BB962C8B-B14F-4D97-AF65-F5344CB8AC3E}">
        <p14:creationId xmlns:p14="http://schemas.microsoft.com/office/powerpoint/2010/main" val="79924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313-CCBA-5939-3529-5120918DFA61}"/>
              </a:ext>
            </a:extLst>
          </p:cNvPr>
          <p:cNvSpPr>
            <a:spLocks noGrp="1"/>
          </p:cNvSpPr>
          <p:nvPr>
            <p:ph type="title"/>
          </p:nvPr>
        </p:nvSpPr>
        <p:spPr/>
        <p:txBody>
          <a:bodyPr>
            <a:normAutofit fontScale="90000"/>
          </a:bodyPr>
          <a:lstStyle/>
          <a:p>
            <a:br>
              <a:rPr lang="en-US" b="1" i="0" dirty="0">
                <a:effectLst/>
                <a:latin typeface="clcicgqyw0002obe2xroteu2c"/>
              </a:rPr>
            </a:br>
            <a:r>
              <a:rPr lang="en-US" b="1" i="0" dirty="0">
                <a:effectLst/>
                <a:latin typeface="clcicgqyw0002obe2xroteu2c"/>
              </a:rPr>
              <a:t>Time and Space Complexity</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E46F923D-609A-5DBE-7366-43B2022E4244}"/>
              </a:ext>
            </a:extLst>
          </p:cNvPr>
          <p:cNvSpPr>
            <a:spLocks noGrp="1"/>
          </p:cNvSpPr>
          <p:nvPr>
            <p:ph idx="1"/>
          </p:nvPr>
        </p:nvSpPr>
        <p:spPr/>
        <p:txBody>
          <a:bodyPr/>
          <a:lstStyle/>
          <a:p>
            <a:pPr marL="0" indent="0">
              <a:buNone/>
            </a:pPr>
            <a:endParaRPr lang="en-US" dirty="0"/>
          </a:p>
          <a:p>
            <a:pPr marL="0" indent="0" algn="just">
              <a:buNone/>
            </a:pPr>
            <a:r>
              <a:rPr lang="en-US" b="0" i="0" dirty="0">
                <a:effectLst/>
                <a:latin typeface="clcicgqyw0002obe2xroteu2c"/>
              </a:rPr>
              <a:t>The hybrid data structure of a file system improves time complexity of lookup operations from linear to constant, and optimizes space usage by storing file references instead of duplicating file data, resulting in efficient memory utilization.</a:t>
            </a:r>
            <a:endParaRPr lang="en-US" dirty="0"/>
          </a:p>
        </p:txBody>
      </p:sp>
    </p:spTree>
    <p:extLst>
      <p:ext uri="{BB962C8B-B14F-4D97-AF65-F5344CB8AC3E}">
        <p14:creationId xmlns:p14="http://schemas.microsoft.com/office/powerpoint/2010/main" val="26742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6AC7-25E7-BBCB-6580-C89ED0D97067}"/>
              </a:ext>
            </a:extLst>
          </p:cNvPr>
          <p:cNvSpPr>
            <a:spLocks noGrp="1"/>
          </p:cNvSpPr>
          <p:nvPr>
            <p:ph type="title"/>
          </p:nvPr>
        </p:nvSpPr>
        <p:spPr/>
        <p:txBody>
          <a:bodyPr>
            <a:normAutofit fontScale="90000"/>
          </a:bodyPr>
          <a:lstStyle/>
          <a:p>
            <a:br>
              <a:rPr lang="en-US" b="1" i="0" dirty="0">
                <a:effectLst/>
                <a:latin typeface="clcicgqyw0002obe2xroteu2c"/>
              </a:rPr>
            </a:br>
            <a:r>
              <a:rPr lang="en-US" b="1" i="0" dirty="0">
                <a:effectLst/>
                <a:latin typeface="clcicgqyw0002obe2xroteu2c"/>
              </a:rPr>
              <a:t>Practical Applications</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09AB203E-48E9-CA7F-3100-C424CFE61D76}"/>
              </a:ext>
            </a:extLst>
          </p:cNvPr>
          <p:cNvSpPr>
            <a:spLocks noGrp="1"/>
          </p:cNvSpPr>
          <p:nvPr>
            <p:ph idx="1"/>
          </p:nvPr>
        </p:nvSpPr>
        <p:spPr/>
        <p:txBody>
          <a:bodyPr/>
          <a:lstStyle/>
          <a:p>
            <a:pPr marL="0" indent="0" algn="l">
              <a:buNone/>
            </a:pPr>
            <a:r>
              <a:rPr lang="en-US" b="0" i="0" dirty="0">
                <a:effectLst/>
                <a:latin typeface="clcicgqyw0002obe2xroteu2c"/>
              </a:rPr>
              <a:t>The hybrid data structure used in the file system project has practical applications in various domains, including:</a:t>
            </a:r>
          </a:p>
          <a:p>
            <a:pPr marL="0" indent="0" algn="l">
              <a:buNone/>
            </a:pPr>
            <a:endParaRPr lang="en-US" b="0" i="0" dirty="0">
              <a:effectLst/>
              <a:latin typeface="clcicgqyw0002obe2xroteu2c"/>
            </a:endParaRPr>
          </a:p>
          <a:p>
            <a:pPr marL="0" indent="0" algn="l">
              <a:buNone/>
            </a:pPr>
            <a:r>
              <a:rPr lang="en-US" b="0" i="0" dirty="0">
                <a:effectLst/>
                <a:latin typeface="clcicgqyw0002obe2xroteu2c"/>
              </a:rPr>
              <a:t>1)File Systems</a:t>
            </a:r>
          </a:p>
          <a:p>
            <a:pPr marL="0" indent="0" algn="l">
              <a:buNone/>
            </a:pPr>
            <a:r>
              <a:rPr lang="en-US" b="0" i="0" dirty="0">
                <a:effectLst/>
                <a:latin typeface="clcicgqyw0002obe2xroteu2c"/>
              </a:rPr>
              <a:t>2)Database Systems</a:t>
            </a:r>
          </a:p>
          <a:p>
            <a:pPr marL="0" indent="0" algn="l">
              <a:buNone/>
            </a:pPr>
            <a:r>
              <a:rPr lang="en-US" b="0" i="0" dirty="0">
                <a:effectLst/>
                <a:latin typeface="clcicgqyw0002obe2xroteu2c"/>
              </a:rPr>
              <a:t>3)Web Caching</a:t>
            </a:r>
          </a:p>
          <a:p>
            <a:pPr marL="0" indent="0" algn="just">
              <a:buNone/>
            </a:pPr>
            <a:endParaRPr lang="en-US" dirty="0"/>
          </a:p>
        </p:txBody>
      </p:sp>
    </p:spTree>
    <p:extLst>
      <p:ext uri="{BB962C8B-B14F-4D97-AF65-F5344CB8AC3E}">
        <p14:creationId xmlns:p14="http://schemas.microsoft.com/office/powerpoint/2010/main" val="172601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BB8C-E96B-27F9-FADC-FCFF94882181}"/>
              </a:ext>
            </a:extLst>
          </p:cNvPr>
          <p:cNvSpPr>
            <a:spLocks noGrp="1"/>
          </p:cNvSpPr>
          <p:nvPr>
            <p:ph type="title"/>
          </p:nvPr>
        </p:nvSpPr>
        <p:spPr/>
        <p:txBody>
          <a:bodyPr>
            <a:normAutofit fontScale="90000"/>
          </a:bodyPr>
          <a:lstStyle/>
          <a:p>
            <a:br>
              <a:rPr lang="en-US" b="1" i="0" dirty="0">
                <a:effectLst/>
                <a:latin typeface="clcicgqyw0002obe2xroteu2c"/>
              </a:rPr>
            </a:br>
            <a:r>
              <a:rPr lang="en-US" b="1" i="0" dirty="0">
                <a:effectLst/>
                <a:latin typeface="clcicgqyw0002obe2xroteu2c"/>
              </a:rPr>
              <a:t>Overview of the Hybrid Data Structure</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AB949FE3-0528-E3E3-6789-3AA6CC9EA6C5}"/>
              </a:ext>
            </a:extLst>
          </p:cNvPr>
          <p:cNvSpPr>
            <a:spLocks noGrp="1"/>
          </p:cNvSpPr>
          <p:nvPr>
            <p:ph idx="1"/>
          </p:nvPr>
        </p:nvSpPr>
        <p:spPr/>
        <p:txBody>
          <a:bodyPr>
            <a:normAutofit lnSpcReduction="10000"/>
          </a:bodyPr>
          <a:lstStyle/>
          <a:p>
            <a:pPr marL="0" indent="0">
              <a:buNone/>
            </a:pPr>
            <a:endParaRPr lang="en-US" dirty="0"/>
          </a:p>
          <a:p>
            <a:pPr marL="0" indent="0" algn="just">
              <a:buNone/>
            </a:pPr>
            <a:r>
              <a:rPr lang="en-US" dirty="0"/>
              <a:t>The hybrid data structure chosen for the above code is a combination of a dictionary (hash map) and lists. The dictionary is used for quick file lookup while the lists are used to store the files and directories. The primary advantage of this data structure is the efficient file lookup, allowing quick retrieval of files and a constant-time lookup complexity of O(1). Additionally, it offers flexibility and scalability, accommodating dynamic changes in the file system, and space optimization by avoiding duplication of file data. Finally, it simplifies the implementation of file system operations, resulting in more readable and maintainable code.</a:t>
            </a:r>
          </a:p>
        </p:txBody>
      </p:sp>
    </p:spTree>
    <p:extLst>
      <p:ext uri="{BB962C8B-B14F-4D97-AF65-F5344CB8AC3E}">
        <p14:creationId xmlns:p14="http://schemas.microsoft.com/office/powerpoint/2010/main" val="4983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F573-DC87-016E-4D3A-B9421688D71D}"/>
              </a:ext>
            </a:extLst>
          </p:cNvPr>
          <p:cNvSpPr>
            <a:spLocks noGrp="1"/>
          </p:cNvSpPr>
          <p:nvPr>
            <p:ph type="title"/>
          </p:nvPr>
        </p:nvSpPr>
        <p:spPr/>
        <p:txBody>
          <a:bodyPr>
            <a:normAutofit fontScale="90000"/>
          </a:bodyPr>
          <a:lstStyle/>
          <a:p>
            <a:br>
              <a:rPr lang="en-US" dirty="0"/>
            </a:br>
            <a:r>
              <a:rPr lang="en-US" b="1" i="0" dirty="0">
                <a:effectLst/>
                <a:latin typeface="clcicgqyw0002obe2xroteu2c"/>
              </a:rPr>
              <a:t>Implementation Process of the Hybrid Data Structure</a:t>
            </a:r>
            <a:br>
              <a:rPr lang="en-US" b="1" i="0" dirty="0">
                <a:effectLst/>
                <a:latin typeface="clcicgqyw0002obe2xroteu2c"/>
              </a:rPr>
            </a:br>
            <a:endParaRPr lang="en-US" dirty="0"/>
          </a:p>
        </p:txBody>
      </p:sp>
      <p:sp>
        <p:nvSpPr>
          <p:cNvPr id="3" name="Content Placeholder 2">
            <a:extLst>
              <a:ext uri="{FF2B5EF4-FFF2-40B4-BE49-F238E27FC236}">
                <a16:creationId xmlns:a16="http://schemas.microsoft.com/office/drawing/2014/main" id="{0324DC24-4FEE-0BD1-95FD-963CD07F0712}"/>
              </a:ext>
            </a:extLst>
          </p:cNvPr>
          <p:cNvSpPr>
            <a:spLocks noGrp="1"/>
          </p:cNvSpPr>
          <p:nvPr>
            <p:ph idx="1"/>
          </p:nvPr>
        </p:nvSpPr>
        <p:spPr/>
        <p:txBody>
          <a:bodyPr>
            <a:normAutofit lnSpcReduction="10000"/>
          </a:bodyPr>
          <a:lstStyle/>
          <a:p>
            <a:pPr marL="0" indent="0">
              <a:buNone/>
            </a:pPr>
            <a:endParaRPr lang="en-US" dirty="0"/>
          </a:p>
          <a:p>
            <a:pPr marL="0" indent="0" algn="just">
              <a:buNone/>
            </a:pPr>
            <a:r>
              <a:rPr lang="en-US" dirty="0"/>
              <a:t>The hybrid data structure chosen for the above code is a combination of a dictionary (hash map) and lists. The dictionary is used for quick file lookup while the lists are used to store the files and directories. The primary advantage of this data structure is the efficient file lookup, allowing quick retrieval of files and a constant-time lookup complexity of O(1). Additionally, it offers flexibility and scalability, accommodating dynamic changes in the file system, and space optimization by avoiding duplication of file data. Finally, it simplifies the implementation of file system operations, resulting in more readable and maintainable code.</a:t>
            </a:r>
          </a:p>
        </p:txBody>
      </p:sp>
    </p:spTree>
    <p:extLst>
      <p:ext uri="{BB962C8B-B14F-4D97-AF65-F5344CB8AC3E}">
        <p14:creationId xmlns:p14="http://schemas.microsoft.com/office/powerpoint/2010/main" val="9025129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TotalTime>
  <Words>1275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clcicgqyw0002obe2xroteu2c</vt:lpstr>
      <vt:lpstr>Trebuchet MS</vt:lpstr>
      <vt:lpstr>Berlin</vt:lpstr>
      <vt:lpstr> The Power of Hybrid Data Structures: Efficient File System Management </vt:lpstr>
      <vt:lpstr>TABLE OF CONTENTS :</vt:lpstr>
      <vt:lpstr>OBJECTIVE:</vt:lpstr>
      <vt:lpstr> Hybrid Data Structures </vt:lpstr>
      <vt:lpstr> Significance of Hybrid Data Structures </vt:lpstr>
      <vt:lpstr> Time and Space Complexity </vt:lpstr>
      <vt:lpstr> Practical Applications </vt:lpstr>
      <vt:lpstr> Overview of the Hybrid Data Structure </vt:lpstr>
      <vt:lpstr> Implementation Process of the Hybrid Data Structure </vt:lpstr>
      <vt:lpstr> Implementation Process of the Hybrid Data Structure </vt:lpstr>
      <vt:lpstr> Performance Analysis </vt:lpstr>
      <vt:lpstr> Practicality and Effectiveness </vt:lpstr>
      <vt:lpstr> Limitations and Challenges </vt:lpstr>
      <vt:lpstr> Potential Future Improvements </vt:lpstr>
      <vt:lpstr> Summary of Findings and Outcomes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Power of Hybrid Data Structures: Efficient File System Management </dc:title>
  <dc:creator>Hamza Shariff S - [CB.EN.U4CSE21224]</dc:creator>
  <cp:lastModifiedBy>Hamza Shariff S - [CB.EN.U4CSE21224]</cp:lastModifiedBy>
  <cp:revision>2</cp:revision>
  <dcterms:created xsi:type="dcterms:W3CDTF">2023-06-21T13:50:44Z</dcterms:created>
  <dcterms:modified xsi:type="dcterms:W3CDTF">2023-06-21T13:56:34Z</dcterms:modified>
</cp:coreProperties>
</file>