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2"/>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8" r:id="rId14"/>
    <p:sldId id="280" r:id="rId15"/>
    <p:sldId id="281" r:id="rId16"/>
    <p:sldId id="283" r:id="rId17"/>
    <p:sldId id="284" r:id="rId18"/>
    <p:sldId id="268"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4AAC66-538E-4924-95D9-12A08A53B363}" type="datetimeFigureOut">
              <a:rPr lang="en-US" smtClean="0"/>
              <a:t>22/02/2020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3E334-C3B4-4C0A-9BA3-C15C36371EE3}" type="slidenum">
              <a:rPr lang="en-US" smtClean="0"/>
              <a:t>‹#›</a:t>
            </a:fld>
            <a:endParaRPr lang="en-US"/>
          </a:p>
        </p:txBody>
      </p:sp>
    </p:spTree>
    <p:extLst>
      <p:ext uri="{BB962C8B-B14F-4D97-AF65-F5344CB8AC3E}">
        <p14:creationId xmlns:p14="http://schemas.microsoft.com/office/powerpoint/2010/main" val="349105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3E334-C3B4-4C0A-9BA3-C15C36371EE3}" type="slidenum">
              <a:rPr lang="en-US" smtClean="0"/>
              <a:t>15</a:t>
            </a:fld>
            <a:endParaRPr lang="en-US"/>
          </a:p>
        </p:txBody>
      </p:sp>
    </p:spTree>
    <p:extLst>
      <p:ext uri="{BB962C8B-B14F-4D97-AF65-F5344CB8AC3E}">
        <p14:creationId xmlns:p14="http://schemas.microsoft.com/office/powerpoint/2010/main" val="420961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22/02/2020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22/02/2020</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lectronics-tutorials.ws/sequential/seq_2.html" TargetMode="External"/><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COUNTERS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2199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7620000" cy="1143000"/>
          </a:xfrm>
        </p:spPr>
        <p:txBody>
          <a:bodyPr/>
          <a:lstStyle/>
          <a:p>
            <a:pPr algn="ctr"/>
            <a:r>
              <a:rPr lang="en-US" dirty="0" smtClean="0"/>
              <a:t>Synchronous Counters</a:t>
            </a:r>
            <a:endParaRPr lang="en-US" dirty="0"/>
          </a:p>
        </p:txBody>
      </p:sp>
      <p:sp>
        <p:nvSpPr>
          <p:cNvPr id="3" name="Content Placeholder 2"/>
          <p:cNvSpPr>
            <a:spLocks noGrp="1"/>
          </p:cNvSpPr>
          <p:nvPr>
            <p:ph idx="1"/>
          </p:nvPr>
        </p:nvSpPr>
        <p:spPr>
          <a:xfrm>
            <a:off x="533400" y="2895600"/>
            <a:ext cx="7620000" cy="2667000"/>
          </a:xfrm>
        </p:spPr>
        <p:txBody>
          <a:bodyPr/>
          <a:lstStyle/>
          <a:p>
            <a:pPr marL="114300" indent="0">
              <a:buNone/>
            </a:pPr>
            <a:r>
              <a:rPr lang="en-US" dirty="0"/>
              <a:t>T</a:t>
            </a:r>
            <a:r>
              <a:rPr lang="en-US" dirty="0" smtClean="0"/>
              <a:t>he term synchronous refers to events that have a fixed time relationship with each other. A synchronous counter is one in which all the </a:t>
            </a:r>
            <a:r>
              <a:rPr lang="en-US" dirty="0" err="1" smtClean="0"/>
              <a:t>flipflops</a:t>
            </a:r>
            <a:r>
              <a:rPr lang="en-US" dirty="0" smtClean="0"/>
              <a:t> in the counter are clocked at the same time by a common clock pulse.</a:t>
            </a:r>
            <a:endParaRPr lang="en-US" dirty="0"/>
          </a:p>
        </p:txBody>
      </p:sp>
    </p:spTree>
    <p:extLst>
      <p:ext uri="{BB962C8B-B14F-4D97-AF65-F5344CB8AC3E}">
        <p14:creationId xmlns:p14="http://schemas.microsoft.com/office/powerpoint/2010/main" val="1708305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3505200"/>
          </a:xfrm>
        </p:spPr>
        <p:txBody>
          <a:bodyPr/>
          <a:lstStyle/>
          <a:p>
            <a:pPr marL="114300" indent="0" algn="ctr">
              <a:buNone/>
            </a:pPr>
            <a:r>
              <a:rPr lang="en-US" dirty="0" smtClean="0"/>
              <a:t>2-Bit Synchronous Counter</a:t>
            </a:r>
          </a:p>
          <a:p>
            <a:pPr marL="114300" indent="0" algn="ctr">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5715000" cy="308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028979498"/>
              </p:ext>
            </p:extLst>
          </p:nvPr>
        </p:nvGraphicFramePr>
        <p:xfrm>
          <a:off x="1295400" y="42672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Clock</a:t>
                      </a:r>
                      <a:r>
                        <a:rPr lang="en-US" baseline="0" dirty="0" smtClean="0"/>
                        <a:t> Pulse</a:t>
                      </a:r>
                      <a:endParaRPr lang="en-US" dirty="0"/>
                    </a:p>
                  </a:txBody>
                  <a:tcPr/>
                </a:tc>
                <a:tc>
                  <a:txBody>
                    <a:bodyPr/>
                    <a:lstStyle/>
                    <a:p>
                      <a:pPr algn="ctr"/>
                      <a:r>
                        <a:rPr lang="en-US" dirty="0" smtClean="0"/>
                        <a:t>Q1</a:t>
                      </a:r>
                      <a:endParaRPr lang="en-US" dirty="0"/>
                    </a:p>
                  </a:txBody>
                  <a:tcPr/>
                </a:tc>
                <a:tc>
                  <a:txBody>
                    <a:bodyPr/>
                    <a:lstStyle/>
                    <a:p>
                      <a:pPr algn="ctr"/>
                      <a:r>
                        <a:rPr lang="en-US" dirty="0" smtClean="0"/>
                        <a:t>Q0</a:t>
                      </a:r>
                      <a:endParaRPr lang="en-US" dirty="0"/>
                    </a:p>
                  </a:txBody>
                  <a:tcPr/>
                </a:tc>
              </a:tr>
              <a:tr h="370840">
                <a:tc>
                  <a:txBody>
                    <a:bodyPr/>
                    <a:lstStyle/>
                    <a:p>
                      <a:r>
                        <a:rPr lang="en-US" dirty="0" smtClean="0"/>
                        <a:t>Initially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4 (recycles)</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295017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096000"/>
          </a:xfrm>
        </p:spPr>
        <p:txBody>
          <a:bodyPr/>
          <a:lstStyle/>
          <a:p>
            <a:pPr marL="114300" indent="0">
              <a:buNone/>
            </a:pPr>
            <a:r>
              <a:rPr lang="en-US" b="1" dirty="0" smtClean="0"/>
              <a:t>Timing Diagram</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71247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962400"/>
            <a:ext cx="7620000" cy="3139321"/>
          </a:xfrm>
          <a:prstGeom prst="rect">
            <a:avLst/>
          </a:prstGeom>
          <a:noFill/>
        </p:spPr>
        <p:txBody>
          <a:bodyPr wrap="square" rtlCol="0">
            <a:spAutoFit/>
          </a:bodyPr>
          <a:lstStyle/>
          <a:p>
            <a:pPr marL="285750" indent="-285750">
              <a:buFont typeface="Arial" pitchFamily="34" charset="0"/>
              <a:buChar char="•"/>
            </a:pPr>
            <a:r>
              <a:rPr lang="en-US" dirty="0"/>
              <a:t>I</a:t>
            </a:r>
            <a:r>
              <a:rPr lang="en-US" dirty="0" smtClean="0"/>
              <a:t>nitially </a:t>
            </a:r>
            <a:r>
              <a:rPr lang="en-US" dirty="0"/>
              <a:t>let both the FFs be in the reset </a:t>
            </a:r>
            <a:r>
              <a:rPr lang="en-US" dirty="0" smtClean="0"/>
              <a:t>state means FFO and FF1 are 0.</a:t>
            </a:r>
          </a:p>
          <a:p>
            <a:r>
              <a:rPr lang="en-US" dirty="0" smtClean="0"/>
              <a:t>After positive clock edge, FF0 will </a:t>
            </a:r>
            <a:r>
              <a:rPr lang="en-US" dirty="0"/>
              <a:t>toggle and </a:t>
            </a:r>
            <a:r>
              <a:rPr lang="en-US" dirty="0" smtClean="0"/>
              <a:t>Q</a:t>
            </a:r>
            <a:r>
              <a:rPr lang="en-US" baseline="-25000" dirty="0"/>
              <a:t>0</a:t>
            </a:r>
            <a:r>
              <a:rPr lang="en-US" dirty="0"/>
              <a:t> will change from 0 to 1.</a:t>
            </a:r>
          </a:p>
          <a:p>
            <a:r>
              <a:rPr lang="en-US" dirty="0"/>
              <a:t>But at the instant of application of </a:t>
            </a:r>
            <a:r>
              <a:rPr lang="en-US" dirty="0" smtClean="0"/>
              <a:t>positive </a:t>
            </a:r>
            <a:r>
              <a:rPr lang="en-US" dirty="0"/>
              <a:t>clock edge, </a:t>
            </a:r>
            <a:r>
              <a:rPr lang="en-US" dirty="0" smtClean="0"/>
              <a:t>Q</a:t>
            </a:r>
            <a:r>
              <a:rPr lang="en-US" baseline="-25000" dirty="0"/>
              <a:t>0</a:t>
            </a:r>
            <a:r>
              <a:rPr lang="en-US" dirty="0"/>
              <a:t> , </a:t>
            </a:r>
            <a:r>
              <a:rPr lang="en-US" dirty="0" smtClean="0"/>
              <a:t>J</a:t>
            </a:r>
            <a:r>
              <a:rPr lang="en-US" baseline="-25000" dirty="0"/>
              <a:t>1</a:t>
            </a:r>
            <a:r>
              <a:rPr lang="en-US" dirty="0"/>
              <a:t> = </a:t>
            </a:r>
            <a:r>
              <a:rPr lang="en-US" dirty="0" smtClean="0"/>
              <a:t>K1</a:t>
            </a:r>
            <a:r>
              <a:rPr lang="en-US" dirty="0"/>
              <a:t> = 0. Hence FF-B will not change its state. So Q</a:t>
            </a:r>
            <a:r>
              <a:rPr lang="en-US" baseline="-25000" dirty="0"/>
              <a:t>B</a:t>
            </a:r>
            <a:r>
              <a:rPr lang="en-US" dirty="0"/>
              <a:t> will remain 0.</a:t>
            </a:r>
          </a:p>
          <a:p>
            <a:r>
              <a:rPr lang="en-US" dirty="0"/>
              <a:t>Q</a:t>
            </a:r>
            <a:r>
              <a:rPr lang="en-US" baseline="-25000" dirty="0"/>
              <a:t>B</a:t>
            </a:r>
            <a:r>
              <a:rPr lang="en-US" dirty="0"/>
              <a:t>Q</a:t>
            </a:r>
            <a:r>
              <a:rPr lang="en-US" baseline="-25000" dirty="0"/>
              <a:t>A</a:t>
            </a:r>
            <a:r>
              <a:rPr lang="en-US" dirty="0"/>
              <a:t> = 01 after the first clock pulse</a:t>
            </a:r>
            <a:r>
              <a:rPr lang="en-US" dirty="0" smtClean="0"/>
              <a:t>.</a:t>
            </a:r>
          </a:p>
          <a:p>
            <a:pPr marL="285750" indent="-285750">
              <a:buFont typeface="Arial" pitchFamily="34" charset="0"/>
              <a:buChar char="•"/>
            </a:pPr>
            <a:r>
              <a:rPr lang="en-US" dirty="0"/>
              <a:t>On the arrival of second </a:t>
            </a:r>
            <a:r>
              <a:rPr lang="en-US" dirty="0" smtClean="0"/>
              <a:t>positive </a:t>
            </a:r>
            <a:r>
              <a:rPr lang="en-US" dirty="0"/>
              <a:t>clock edge, FF-A toggles again and Q</a:t>
            </a:r>
            <a:r>
              <a:rPr lang="en-US" baseline="-25000" dirty="0"/>
              <a:t>A</a:t>
            </a:r>
            <a:r>
              <a:rPr lang="en-US" dirty="0"/>
              <a:t> changes from 1 to </a:t>
            </a:r>
            <a:r>
              <a:rPr lang="en-US" dirty="0" smtClean="0"/>
              <a:t>0.But </a:t>
            </a:r>
            <a:r>
              <a:rPr lang="en-US" dirty="0"/>
              <a:t>at this instant Q</a:t>
            </a:r>
            <a:r>
              <a:rPr lang="en-US" baseline="-25000" dirty="0"/>
              <a:t>A</a:t>
            </a:r>
            <a:r>
              <a:rPr lang="en-US" dirty="0"/>
              <a:t> was 1. So J</a:t>
            </a:r>
            <a:r>
              <a:rPr lang="en-US" baseline="-25000" dirty="0"/>
              <a:t>B</a:t>
            </a:r>
            <a:r>
              <a:rPr lang="en-US" dirty="0"/>
              <a:t> = K</a:t>
            </a:r>
            <a:r>
              <a:rPr lang="en-US" baseline="-25000" dirty="0"/>
              <a:t>B</a:t>
            </a:r>
            <a:r>
              <a:rPr lang="en-US" dirty="0"/>
              <a:t>= 1 and FF-B will toggle. Hence Q</a:t>
            </a:r>
            <a:r>
              <a:rPr lang="en-US" baseline="-25000" dirty="0"/>
              <a:t>B</a:t>
            </a:r>
            <a:r>
              <a:rPr lang="en-US" dirty="0"/>
              <a:t> changes from 0 to 1.</a:t>
            </a:r>
          </a:p>
          <a:p>
            <a:r>
              <a:rPr lang="en-US" dirty="0"/>
              <a:t>Q</a:t>
            </a:r>
            <a:r>
              <a:rPr lang="en-US" baseline="-25000" dirty="0"/>
              <a:t>B</a:t>
            </a:r>
            <a:r>
              <a:rPr lang="en-US" dirty="0"/>
              <a:t>Q</a:t>
            </a:r>
            <a:r>
              <a:rPr lang="en-US" baseline="-25000" dirty="0"/>
              <a:t>A</a:t>
            </a:r>
            <a:r>
              <a:rPr lang="en-US" dirty="0"/>
              <a:t> = 10 after the second clock pulse.</a:t>
            </a:r>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4168107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application of the third </a:t>
            </a:r>
            <a:r>
              <a:rPr lang="en-US" dirty="0" smtClean="0"/>
              <a:t>positive </a:t>
            </a:r>
            <a:r>
              <a:rPr lang="en-US" dirty="0"/>
              <a:t>clock edge, </a:t>
            </a:r>
            <a:r>
              <a:rPr lang="en-US" dirty="0" smtClean="0"/>
              <a:t>FF-0 </a:t>
            </a:r>
            <a:r>
              <a:rPr lang="en-US" dirty="0"/>
              <a:t>will toggle from 0 to 1 but there is no change of state for </a:t>
            </a:r>
            <a:r>
              <a:rPr lang="en-US" dirty="0" smtClean="0"/>
              <a:t>FF-1.</a:t>
            </a:r>
            <a:endParaRPr lang="en-US" dirty="0"/>
          </a:p>
          <a:p>
            <a:pPr marL="114300" indent="0">
              <a:buNone/>
            </a:pPr>
            <a:r>
              <a:rPr lang="en-US" dirty="0" smtClean="0"/>
              <a:t>Q</a:t>
            </a:r>
            <a:r>
              <a:rPr lang="en-US" baseline="-25000" dirty="0" smtClean="0"/>
              <a:t>1</a:t>
            </a:r>
            <a:r>
              <a:rPr lang="en-US" dirty="0" smtClean="0"/>
              <a:t>Q</a:t>
            </a:r>
            <a:r>
              <a:rPr lang="en-US" baseline="-25000" dirty="0"/>
              <a:t>0</a:t>
            </a:r>
            <a:r>
              <a:rPr lang="en-US" dirty="0"/>
              <a:t> = 11 after the third clock pulse</a:t>
            </a:r>
            <a:r>
              <a:rPr lang="en-US" dirty="0" smtClean="0"/>
              <a:t>.</a:t>
            </a:r>
          </a:p>
          <a:p>
            <a:r>
              <a:rPr lang="en-US" dirty="0"/>
              <a:t>On application of the next clock pulse, </a:t>
            </a:r>
            <a:r>
              <a:rPr lang="en-US" dirty="0" smtClean="0"/>
              <a:t>Q</a:t>
            </a:r>
            <a:r>
              <a:rPr lang="en-US" baseline="-25000" dirty="0"/>
              <a:t>1</a:t>
            </a:r>
            <a:r>
              <a:rPr lang="en-US" dirty="0"/>
              <a:t> will change from 1 to 0 as </a:t>
            </a:r>
            <a:r>
              <a:rPr lang="en-US" dirty="0" smtClean="0"/>
              <a:t>Q</a:t>
            </a:r>
            <a:r>
              <a:rPr lang="en-US" baseline="-25000" dirty="0"/>
              <a:t>2</a:t>
            </a:r>
            <a:r>
              <a:rPr lang="en-US" dirty="0"/>
              <a:t> will also change from 1 to 0.</a:t>
            </a:r>
          </a:p>
          <a:p>
            <a:pPr marL="114300" indent="0">
              <a:buNone/>
            </a:pPr>
            <a:r>
              <a:rPr lang="en-US" dirty="0" smtClean="0"/>
              <a:t>Q</a:t>
            </a:r>
            <a:r>
              <a:rPr lang="en-US" baseline="-25000" dirty="0" smtClean="0"/>
              <a:t>1</a:t>
            </a:r>
            <a:r>
              <a:rPr lang="en-US" dirty="0" smtClean="0"/>
              <a:t>Q</a:t>
            </a:r>
            <a:r>
              <a:rPr lang="en-US" baseline="-25000" dirty="0"/>
              <a:t>0</a:t>
            </a:r>
            <a:r>
              <a:rPr lang="en-US" dirty="0"/>
              <a:t> = 00 after the fourth clock pulse.</a:t>
            </a:r>
          </a:p>
          <a:p>
            <a:pPr marL="114300" indent="0">
              <a:buNone/>
            </a:pPr>
            <a:endParaRPr lang="en-US" dirty="0" smtClean="0"/>
          </a:p>
          <a:p>
            <a:endParaRPr lang="en-US" dirty="0"/>
          </a:p>
          <a:p>
            <a:pPr marL="114300" indent="0">
              <a:buNone/>
            </a:pPr>
            <a:endParaRPr lang="en-US" dirty="0"/>
          </a:p>
        </p:txBody>
      </p:sp>
    </p:spTree>
    <p:extLst>
      <p:ext uri="{BB962C8B-B14F-4D97-AF65-F5344CB8AC3E}">
        <p14:creationId xmlns:p14="http://schemas.microsoft.com/office/powerpoint/2010/main" val="1050728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lstStyle/>
          <a:p>
            <a:pPr marL="114300" indent="0" algn="ctr">
              <a:buNone/>
            </a:pPr>
            <a:r>
              <a:rPr lang="en-US" sz="2800" b="1" dirty="0" smtClean="0"/>
              <a:t>Design of synchronous counters</a:t>
            </a:r>
          </a:p>
          <a:p>
            <a:pPr marL="114300" indent="0">
              <a:buNone/>
            </a:pPr>
            <a:endParaRPr lang="en-US" dirty="0"/>
          </a:p>
        </p:txBody>
      </p:sp>
      <p:sp>
        <p:nvSpPr>
          <p:cNvPr id="4" name="TextBox 3"/>
          <p:cNvSpPr txBox="1"/>
          <p:nvPr/>
        </p:nvSpPr>
        <p:spPr>
          <a:xfrm>
            <a:off x="457200" y="1524000"/>
            <a:ext cx="7391400" cy="4308872"/>
          </a:xfrm>
          <a:prstGeom prst="rect">
            <a:avLst/>
          </a:prstGeom>
          <a:noFill/>
        </p:spPr>
        <p:txBody>
          <a:bodyPr wrap="square" rtlCol="0">
            <a:spAutoFit/>
          </a:bodyPr>
          <a:lstStyle/>
          <a:p>
            <a:r>
              <a:rPr lang="en-US" sz="2000" b="1" u="sng" dirty="0" smtClean="0"/>
              <a:t>Procedure of designing </a:t>
            </a:r>
            <a:r>
              <a:rPr lang="en-US" sz="2000" b="1" u="sng" dirty="0" err="1" smtClean="0"/>
              <a:t>Synchrnous</a:t>
            </a:r>
            <a:r>
              <a:rPr lang="en-US" sz="2000" b="1" u="sng" dirty="0" smtClean="0"/>
              <a:t> counters:</a:t>
            </a:r>
          </a:p>
          <a:p>
            <a:endParaRPr lang="en-US" sz="2000" b="1" dirty="0" smtClean="0"/>
          </a:p>
          <a:p>
            <a:r>
              <a:rPr lang="en-US" dirty="0" smtClean="0"/>
              <a:t>Step 1: Describe a general sequential circuit in terms of its basic parts and its inputs and outputs.</a:t>
            </a:r>
          </a:p>
          <a:p>
            <a:endParaRPr lang="en-US" dirty="0"/>
          </a:p>
          <a:p>
            <a:r>
              <a:rPr lang="en-US" dirty="0" smtClean="0"/>
              <a:t>Step 2: develop a state diagram for a given sequence.</a:t>
            </a:r>
          </a:p>
          <a:p>
            <a:endParaRPr lang="en-US" dirty="0"/>
          </a:p>
          <a:p>
            <a:r>
              <a:rPr lang="en-US" dirty="0" smtClean="0"/>
              <a:t>Step 3: Develop a next state table for specified counter sequence</a:t>
            </a:r>
          </a:p>
          <a:p>
            <a:endParaRPr lang="en-US" dirty="0"/>
          </a:p>
          <a:p>
            <a:r>
              <a:rPr lang="en-US" dirty="0" smtClean="0"/>
              <a:t>Step 4: Create a flip-flop transition table.</a:t>
            </a:r>
          </a:p>
          <a:p>
            <a:endParaRPr lang="en-US" dirty="0"/>
          </a:p>
          <a:p>
            <a:r>
              <a:rPr lang="en-US" dirty="0" smtClean="0"/>
              <a:t>Step 5: use the </a:t>
            </a:r>
            <a:r>
              <a:rPr lang="en-US" dirty="0" err="1" smtClean="0"/>
              <a:t>Karnaugh</a:t>
            </a:r>
            <a:r>
              <a:rPr lang="en-US" dirty="0" smtClean="0"/>
              <a:t> map method to derive the logic requirements for a synchronous counter.</a:t>
            </a:r>
          </a:p>
          <a:p>
            <a:endParaRPr lang="en-US" dirty="0"/>
          </a:p>
          <a:p>
            <a:r>
              <a:rPr lang="en-US" dirty="0" smtClean="0"/>
              <a:t>Step 6: Implement a counter to produce a specified sequence of states.</a:t>
            </a:r>
            <a:endParaRPr lang="en-US" dirty="0"/>
          </a:p>
        </p:txBody>
      </p:sp>
    </p:spTree>
    <p:extLst>
      <p:ext uri="{BB962C8B-B14F-4D97-AF65-F5344CB8AC3E}">
        <p14:creationId xmlns:p14="http://schemas.microsoft.com/office/powerpoint/2010/main" val="3281879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7620000" cy="4800600"/>
          </a:xfrm>
        </p:spPr>
        <p:txBody>
          <a:bodyPr/>
          <a:lstStyle/>
          <a:p>
            <a:pPr marL="114300" indent="0">
              <a:buNone/>
            </a:pPr>
            <a:r>
              <a:rPr lang="en-US" b="1" dirty="0" smtClean="0"/>
              <a:t>Example: Design </a:t>
            </a:r>
            <a:r>
              <a:rPr lang="en-US" b="1" dirty="0"/>
              <a:t>synchronous </a:t>
            </a:r>
            <a:r>
              <a:rPr lang="en-US" b="1" dirty="0" smtClean="0"/>
              <a:t>counter with sequence 1-2-5-7.</a:t>
            </a:r>
          </a:p>
          <a:p>
            <a:pPr marL="114300" indent="0">
              <a:buNone/>
            </a:pPr>
            <a:endParaRPr lang="en-US" dirty="0" smtClean="0"/>
          </a:p>
          <a:p>
            <a:pPr marL="114300" indent="0">
              <a:buNone/>
            </a:pPr>
            <a:r>
              <a:rPr lang="en-US" b="1" dirty="0" smtClean="0"/>
              <a:t>Step 2: State Diagram</a:t>
            </a:r>
          </a:p>
          <a:p>
            <a:pPr marL="114300" indent="0">
              <a:buNone/>
            </a:pPr>
            <a:endParaRPr lang="en-US" b="1" dirty="0"/>
          </a:p>
          <a:p>
            <a:pPr marL="114300" indent="0">
              <a:buNone/>
            </a:pPr>
            <a:endParaRPr lang="en-US" b="1" dirty="0" smtClean="0"/>
          </a:p>
          <a:p>
            <a:pPr marL="114300" indent="0">
              <a:buNone/>
            </a:pPr>
            <a:endParaRPr lang="en-US" b="1" dirty="0"/>
          </a:p>
          <a:p>
            <a:pPr marL="114300" indent="0">
              <a:buNone/>
            </a:pPr>
            <a:endParaRPr lang="en-US" b="1" dirty="0" smtClean="0"/>
          </a:p>
          <a:p>
            <a:pPr marL="114300" indent="0">
              <a:buNone/>
            </a:pPr>
            <a:endParaRPr lang="en-US" b="1" dirty="0" smtClean="0"/>
          </a:p>
          <a:p>
            <a:pPr marL="114300" indent="0">
              <a:buNone/>
            </a:pPr>
            <a:r>
              <a:rPr lang="en-US" b="1" dirty="0" smtClean="0"/>
              <a:t>Step 3: Next state diagram</a:t>
            </a:r>
          </a:p>
          <a:p>
            <a:pPr marL="114300" indent="0">
              <a:buNone/>
            </a:pPr>
            <a:r>
              <a:rPr lang="en-US" b="1" dirty="0" smtClean="0"/>
              <a:t>                      </a:t>
            </a:r>
            <a:r>
              <a:rPr lang="en-US" dirty="0" smtClean="0"/>
              <a:t>Present State                     Next State</a:t>
            </a:r>
          </a:p>
          <a:p>
            <a:pPr marL="114300" indent="0">
              <a:buNone/>
            </a:pPr>
            <a:endParaRPr lang="en-US"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19200"/>
            <a:ext cx="2819400" cy="21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056152787"/>
              </p:ext>
            </p:extLst>
          </p:nvPr>
        </p:nvGraphicFramePr>
        <p:xfrm>
          <a:off x="1219200" y="4419600"/>
          <a:ext cx="6096000" cy="185420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Q2</a:t>
                      </a:r>
                      <a:endParaRPr lang="en-US" dirty="0"/>
                    </a:p>
                  </a:txBody>
                  <a:tcPr/>
                </a:tc>
                <a:tc>
                  <a:txBody>
                    <a:bodyPr/>
                    <a:lstStyle/>
                    <a:p>
                      <a:r>
                        <a:rPr lang="en-US" dirty="0" smtClean="0"/>
                        <a:t>Q1</a:t>
                      </a:r>
                      <a:endParaRPr lang="en-US" dirty="0"/>
                    </a:p>
                  </a:txBody>
                  <a:tcPr/>
                </a:tc>
                <a:tc>
                  <a:txBody>
                    <a:bodyPr/>
                    <a:lstStyle/>
                    <a:p>
                      <a:r>
                        <a:rPr lang="en-US" dirty="0" smtClean="0"/>
                        <a:t>Q0</a:t>
                      </a:r>
                      <a:endParaRPr lang="en-US" dirty="0"/>
                    </a:p>
                  </a:txBody>
                  <a:tcPr/>
                </a:tc>
                <a:tc>
                  <a:txBody>
                    <a:bodyPr/>
                    <a:lstStyle/>
                    <a:p>
                      <a:r>
                        <a:rPr lang="en-US" dirty="0" smtClean="0"/>
                        <a:t>Q2</a:t>
                      </a:r>
                      <a:endParaRPr lang="en-US" dirty="0"/>
                    </a:p>
                  </a:txBody>
                  <a:tcPr/>
                </a:tc>
                <a:tc>
                  <a:txBody>
                    <a:bodyPr/>
                    <a:lstStyle/>
                    <a:p>
                      <a:r>
                        <a:rPr lang="en-US" dirty="0" smtClean="0"/>
                        <a:t>Q1</a:t>
                      </a:r>
                      <a:endParaRPr lang="en-US" dirty="0"/>
                    </a:p>
                  </a:txBody>
                  <a:tcPr/>
                </a:tc>
                <a:tc>
                  <a:txBody>
                    <a:bodyPr/>
                    <a:lstStyle/>
                    <a:p>
                      <a:r>
                        <a:rPr lang="en-US" dirty="0" smtClean="0"/>
                        <a:t>Q0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421319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620000" cy="4800600"/>
          </a:xfrm>
        </p:spPr>
        <p:txBody>
          <a:bodyPr>
            <a:normAutofit/>
          </a:bodyPr>
          <a:lstStyle/>
          <a:p>
            <a:pPr marL="114300" indent="0">
              <a:buNone/>
            </a:pPr>
            <a:r>
              <a:rPr lang="en-US" b="1" dirty="0" smtClean="0"/>
              <a:t>Step 4: </a:t>
            </a:r>
          </a:p>
          <a:p>
            <a:pPr marL="114300" indent="0">
              <a:buNone/>
            </a:pPr>
            <a:endParaRPr lang="en-US" b="1" dirty="0" smtClean="0"/>
          </a:p>
          <a:p>
            <a:pPr marL="114300" indent="0">
              <a:buNone/>
            </a:pPr>
            <a:endParaRPr lang="en-US" b="1" dirty="0"/>
          </a:p>
          <a:p>
            <a:pPr marL="114300" indent="0">
              <a:buNone/>
            </a:pPr>
            <a:endParaRPr lang="en-US" b="1" dirty="0" smtClean="0"/>
          </a:p>
          <a:p>
            <a:pPr marL="114300" indent="0">
              <a:buNone/>
            </a:pPr>
            <a:endParaRPr lang="en-US" b="1" dirty="0"/>
          </a:p>
          <a:p>
            <a:pPr marL="114300" indent="0">
              <a:buNone/>
            </a:pPr>
            <a:endParaRPr lang="en-US" b="1" dirty="0" smtClean="0"/>
          </a:p>
          <a:p>
            <a:pPr marL="114300" indent="0">
              <a:buNone/>
            </a:pPr>
            <a:r>
              <a:rPr lang="en-US" b="1" dirty="0" smtClean="0"/>
              <a:t>Step 5:</a:t>
            </a:r>
            <a:endParaRPr lang="en-US" b="1" dirty="0"/>
          </a:p>
          <a:p>
            <a:pPr marL="114300" indent="0">
              <a:buNone/>
            </a:pPr>
            <a:endParaRPr lang="en-US" b="1" dirty="0" smtClean="0"/>
          </a:p>
          <a:p>
            <a:endParaRPr lang="en-US" b="0" dirty="0" smtClean="0"/>
          </a:p>
          <a:p>
            <a:pPr marL="114300" indent="0">
              <a:buNone/>
            </a:pPr>
            <a:endParaRPr lang="en-US" dirty="0"/>
          </a:p>
        </p:txBody>
      </p:sp>
      <p:pic>
        <p:nvPicPr>
          <p:cNvPr id="1026" name="Picture 2" descr="Image result for jk flip flop transition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33400"/>
            <a:ext cx="3158836" cy="22232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82" y="3380509"/>
            <a:ext cx="4724400" cy="339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Rectangle 4"/>
              <p:cNvSpPr/>
              <p:nvPr/>
            </p:nvSpPr>
            <p:spPr>
              <a:xfrm>
                <a:off x="5334000" y="5063241"/>
                <a:ext cx="2514601" cy="1200906"/>
              </a:xfrm>
              <a:prstGeom prst="rect">
                <a:avLst/>
              </a:prstGeom>
            </p:spPr>
            <p:txBody>
              <a:bodyPr wrap="square">
                <a:spAutoFit/>
              </a:bodyPr>
              <a:lstStyle/>
              <a:p>
                <a:pPr marL="114300" indent="0">
                  <a:buNone/>
                </a:pPr>
                <a:endParaRPr lang="en-US" dirty="0"/>
              </a:p>
              <a:p>
                <a:pPr marL="114300" indent="0" algn="ctr">
                  <a:buNone/>
                </a:pPr>
                <a14:m>
                  <m:oMath xmlns:m="http://schemas.openxmlformats.org/officeDocument/2006/math">
                    <m:sSub>
                      <m:sSubPr>
                        <m:ctrlPr>
                          <a:rPr lang="en-US" i="1">
                            <a:latin typeface="Cambria Math"/>
                          </a:rPr>
                        </m:ctrlPr>
                      </m:sSubPr>
                      <m:e>
                        <m:r>
                          <a:rPr lang="en-US" i="1">
                            <a:latin typeface="Cambria Math"/>
                          </a:rPr>
                          <m:t>𝐽</m:t>
                        </m:r>
                      </m:e>
                      <m:sub>
                        <m:r>
                          <a:rPr lang="en-US" i="1">
                            <a:latin typeface="Cambria Math"/>
                          </a:rPr>
                          <m:t>0</m:t>
                        </m:r>
                      </m:sub>
                    </m:sSub>
                  </m:oMath>
                </a14:m>
                <a:r>
                  <a:rPr lang="en-US" dirty="0"/>
                  <a:t>=1, </a:t>
                </a:r>
                <a14:m>
                  <m:oMath xmlns:m="http://schemas.openxmlformats.org/officeDocument/2006/math">
                    <m:sSub>
                      <m:sSubPr>
                        <m:ctrlPr>
                          <a:rPr lang="en-US" i="1">
                            <a:latin typeface="Cambria Math"/>
                          </a:rPr>
                        </m:ctrlPr>
                      </m:sSubPr>
                      <m:e>
                        <m:r>
                          <a:rPr lang="en-US" i="1">
                            <a:latin typeface="Cambria Math"/>
                          </a:rPr>
                          <m:t>𝐾</m:t>
                        </m:r>
                      </m:e>
                      <m:sub>
                        <m:r>
                          <a:rPr lang="en-US" i="1">
                            <a:latin typeface="Cambria Math"/>
                          </a:rPr>
                          <m:t>0</m:t>
                        </m:r>
                      </m:sub>
                    </m:sSub>
                  </m:oMath>
                </a14:m>
                <a:r>
                  <a:rPr lang="en-US" dirty="0"/>
                  <a:t>=</a:t>
                </a:r>
                <a14:m>
                  <m:oMath xmlns:m="http://schemas.openxmlformats.org/officeDocument/2006/math">
                    <m:acc>
                      <m:accPr>
                        <m:chr m:val="̅"/>
                        <m:ctrlPr>
                          <a:rPr lang="en-US" i="1" dirty="0">
                            <a:latin typeface="Cambria Math"/>
                          </a:rPr>
                        </m:ctrlPr>
                      </m:accPr>
                      <m:e>
                        <m:sSub>
                          <m:sSubPr>
                            <m:ctrlPr>
                              <a:rPr lang="en-US" i="1" dirty="0">
                                <a:latin typeface="Cambria Math"/>
                              </a:rPr>
                            </m:ctrlPr>
                          </m:sSubPr>
                          <m:e>
                            <m:r>
                              <a:rPr lang="en-US" i="1" dirty="0">
                                <a:latin typeface="Cambria Math"/>
                              </a:rPr>
                              <m:t>𝑄</m:t>
                            </m:r>
                          </m:e>
                          <m:sub>
                            <m:r>
                              <a:rPr lang="en-US" i="1" dirty="0">
                                <a:latin typeface="Cambria Math"/>
                              </a:rPr>
                              <m:t>2</m:t>
                            </m:r>
                          </m:sub>
                        </m:sSub>
                      </m:e>
                    </m:acc>
                  </m:oMath>
                </a14:m>
                <a:endParaRPr lang="en-US" dirty="0"/>
              </a:p>
              <a:p>
                <a:pPr marL="114300" indent="0" algn="ctr">
                  <a:buNone/>
                </a:pPr>
                <a14:m>
                  <m:oMath xmlns:m="http://schemas.openxmlformats.org/officeDocument/2006/math">
                    <m:sSub>
                      <m:sSubPr>
                        <m:ctrlPr>
                          <a:rPr lang="en-US" i="1">
                            <a:latin typeface="Cambria Math"/>
                          </a:rPr>
                        </m:ctrlPr>
                      </m:sSubPr>
                      <m:e>
                        <m:r>
                          <a:rPr lang="en-US" i="1">
                            <a:latin typeface="Cambria Math"/>
                          </a:rPr>
                          <m:t>𝐽</m:t>
                        </m:r>
                      </m:e>
                      <m:sub>
                        <m:r>
                          <a:rPr lang="en-US" i="1">
                            <a:latin typeface="Cambria Math"/>
                          </a:rPr>
                          <m:t>1</m:t>
                        </m:r>
                      </m:sub>
                    </m:sSub>
                  </m:oMath>
                </a14:m>
                <a:r>
                  <a:rPr lang="en-US" dirty="0"/>
                  <a:t>=</a:t>
                </a:r>
                <a14:m>
                  <m:oMath xmlns:m="http://schemas.openxmlformats.org/officeDocument/2006/math">
                    <m:sSub>
                      <m:sSubPr>
                        <m:ctrlPr>
                          <a:rPr lang="en-US" i="1">
                            <a:latin typeface="Cambria Math"/>
                          </a:rPr>
                        </m:ctrlPr>
                      </m:sSubPr>
                      <m:e>
                        <m:r>
                          <a:rPr lang="en-US" i="1">
                            <a:latin typeface="Cambria Math"/>
                          </a:rPr>
                          <m:t>𝐾</m:t>
                        </m:r>
                      </m:e>
                      <m:sub>
                        <m:r>
                          <a:rPr lang="en-US" i="1">
                            <a:latin typeface="Cambria Math"/>
                          </a:rPr>
                          <m:t>1</m:t>
                        </m:r>
                      </m:sub>
                    </m:sSub>
                    <m:r>
                      <a:rPr lang="en-US">
                        <a:latin typeface="Cambria Math"/>
                      </a:rPr>
                      <m:t>=1</m:t>
                    </m:r>
                  </m:oMath>
                </a14:m>
                <a:endParaRPr lang="en-US" dirty="0"/>
              </a:p>
              <a:p>
                <a:pPr marL="114300" indent="0" algn="ctr">
                  <a:buNone/>
                </a:pPr>
                <a14:m>
                  <m:oMath xmlns:m="http://schemas.openxmlformats.org/officeDocument/2006/math">
                    <m:sSub>
                      <m:sSubPr>
                        <m:ctrlPr>
                          <a:rPr lang="en-US" i="1">
                            <a:latin typeface="Cambria Math"/>
                          </a:rPr>
                        </m:ctrlPr>
                      </m:sSubPr>
                      <m:e>
                        <m:r>
                          <a:rPr lang="en-US" i="1">
                            <a:latin typeface="Cambria Math"/>
                          </a:rPr>
                          <m:t>𝐽</m:t>
                        </m:r>
                      </m:e>
                      <m:sub>
                        <m:r>
                          <a:rPr lang="en-US" i="1">
                            <a:latin typeface="Cambria Math"/>
                          </a:rPr>
                          <m:t>2</m:t>
                        </m:r>
                      </m:sub>
                    </m:sSub>
                  </m:oMath>
                </a14:m>
                <a:r>
                  <a:rPr lang="en-US" dirty="0"/>
                  <a:t>=</a:t>
                </a:r>
                <a14:m>
                  <m:oMath xmlns:m="http://schemas.openxmlformats.org/officeDocument/2006/math">
                    <m:sSub>
                      <m:sSubPr>
                        <m:ctrlPr>
                          <a:rPr lang="en-US" i="1">
                            <a:latin typeface="Cambria Math"/>
                          </a:rPr>
                        </m:ctrlPr>
                      </m:sSubPr>
                      <m:e>
                        <m:r>
                          <a:rPr lang="en-US" i="1">
                            <a:latin typeface="Cambria Math"/>
                          </a:rPr>
                          <m:t>𝐾</m:t>
                        </m:r>
                      </m:e>
                      <m:sub>
                        <m:r>
                          <a:rPr lang="en-US" i="1">
                            <a:latin typeface="Cambria Math"/>
                          </a:rPr>
                          <m:t>2</m:t>
                        </m:r>
                      </m:sub>
                    </m:sSub>
                    <m:r>
                      <a:rPr lang="en-US">
                        <a:latin typeface="Cambria Math"/>
                      </a:rPr>
                      <m:t>=</m:t>
                    </m:r>
                    <m:r>
                      <a:rPr lang="en-US" i="1">
                        <a:latin typeface="Cambria Math"/>
                      </a:rPr>
                      <m:t>𝑄</m:t>
                    </m:r>
                    <m:r>
                      <a:rPr lang="en-US" i="1">
                        <a:latin typeface="Cambria Math"/>
                      </a:rPr>
                      <m:t>1</m:t>
                    </m:r>
                  </m:oMath>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334000" y="5063241"/>
                <a:ext cx="2514601" cy="1200906"/>
              </a:xfrm>
              <a:prstGeom prst="rect">
                <a:avLst/>
              </a:prstGeom>
              <a:blipFill rotWithShape="1">
                <a:blip r:embed="rId4"/>
                <a:stretch>
                  <a:fillRect b="-7107"/>
                </a:stretch>
              </a:blipFill>
            </p:spPr>
            <p:txBody>
              <a:bodyPr/>
              <a:lstStyle/>
              <a:p>
                <a:r>
                  <a:rPr lang="en-US">
                    <a:noFill/>
                  </a:rPr>
                  <a:t> </a:t>
                </a:r>
              </a:p>
            </p:txBody>
          </p:sp>
        </mc:Fallback>
      </mc:AlternateContent>
    </p:spTree>
    <p:extLst>
      <p:ext uri="{BB962C8B-B14F-4D97-AF65-F5344CB8AC3E}">
        <p14:creationId xmlns:p14="http://schemas.microsoft.com/office/powerpoint/2010/main" val="3577276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1056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1143000"/>
            <a:ext cx="3633944" cy="369332"/>
          </a:xfrm>
          <a:prstGeom prst="rect">
            <a:avLst/>
          </a:prstGeom>
        </p:spPr>
        <p:txBody>
          <a:bodyPr wrap="none">
            <a:spAutoFit/>
          </a:bodyPr>
          <a:lstStyle/>
          <a:p>
            <a:pPr marL="114300" indent="0">
              <a:buNone/>
            </a:pPr>
            <a:r>
              <a:rPr lang="en-US" b="1" dirty="0"/>
              <a:t>Step 6: Implementation of counter.</a:t>
            </a:r>
          </a:p>
        </p:txBody>
      </p:sp>
    </p:spTree>
    <p:extLst>
      <p:ext uri="{BB962C8B-B14F-4D97-AF65-F5344CB8AC3E}">
        <p14:creationId xmlns:p14="http://schemas.microsoft.com/office/powerpoint/2010/main" val="2054813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19800"/>
          </a:xfrm>
        </p:spPr>
        <p:txBody>
          <a:bodyPr/>
          <a:lstStyle/>
          <a:p>
            <a:pPr marL="114300" indent="0" algn="ctr">
              <a:buNone/>
            </a:pPr>
            <a:r>
              <a:rPr lang="en-US" sz="3200" b="1" dirty="0" smtClean="0"/>
              <a:t>4 BIT SYNCHRONOUS UP COUNTER</a:t>
            </a:r>
          </a:p>
          <a:p>
            <a:pPr marL="114300" indent="0" algn="ctr">
              <a:buNone/>
            </a:pPr>
            <a:endParaRPr lang="en-US" b="1" dirty="0"/>
          </a:p>
        </p:txBody>
      </p:sp>
      <p:pic>
        <p:nvPicPr>
          <p:cNvPr id="4104" name="Picture 8" descr="synchronous cou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8200"/>
            <a:ext cx="5172075" cy="21628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9982" y="3192390"/>
            <a:ext cx="7772400" cy="3416320"/>
          </a:xfrm>
          <a:prstGeom prst="rect">
            <a:avLst/>
          </a:prstGeom>
        </p:spPr>
        <p:txBody>
          <a:bodyPr wrap="square">
            <a:spAutoFit/>
          </a:bodyPr>
          <a:lstStyle/>
          <a:p>
            <a:pPr algn="just"/>
            <a:r>
              <a:rPr lang="en-US" dirty="0"/>
              <a:t>It can be seen above, that the external clock pulses (pulses to be counted) are fed directly to each of the </a:t>
            </a:r>
            <a:r>
              <a:rPr lang="en-US" b="1" dirty="0">
                <a:hlinkClick r:id="rId3"/>
              </a:rPr>
              <a:t>J-K flip-flops</a:t>
            </a:r>
            <a:r>
              <a:rPr lang="en-US" dirty="0"/>
              <a:t> in the counter chain and that both the J and K inputs are all tied together in toggle mode, but only in the first flip-flop, flip-flop FFA (LSB) are they connected HIGH, logic “1” allowing the flip-flop to toggle on every clock pulse. Then the synchronous counter follows a predetermined sequence of states in response to the common clock signal, advancing one state for each pulse</a:t>
            </a:r>
            <a:r>
              <a:rPr lang="en-US" dirty="0" smtClean="0"/>
              <a:t>.</a:t>
            </a:r>
            <a:endParaRPr lang="en-US" dirty="0"/>
          </a:p>
          <a:p>
            <a:pPr algn="just"/>
            <a:r>
              <a:rPr lang="en-US" dirty="0"/>
              <a:t>The J and K inputs of flip-flop FFB are connected directly to the output Q</a:t>
            </a:r>
            <a:r>
              <a:rPr lang="en-US" baseline="-25000" dirty="0"/>
              <a:t>A</a:t>
            </a:r>
            <a:r>
              <a:rPr lang="en-US" dirty="0"/>
              <a:t> of flip-flop FFA, but the J and K inputs of flip-flops FFC and FFD are driven from separate AND gates which are also supplied with signals from the input and output of the previous stage. These additional AND gates generate the required logic for the JK inputs of the next stage</a:t>
            </a:r>
            <a:r>
              <a:rPr lang="en-US" dirty="0" smtClean="0"/>
              <a:t>.</a:t>
            </a:r>
            <a:endParaRPr lang="en-US" dirty="0"/>
          </a:p>
        </p:txBody>
      </p:sp>
    </p:spTree>
    <p:extLst>
      <p:ext uri="{BB962C8B-B14F-4D97-AF65-F5344CB8AC3E}">
        <p14:creationId xmlns:p14="http://schemas.microsoft.com/office/powerpoint/2010/main" val="332151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ynchronous counter wave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629400" cy="368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858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7620000" cy="1143000"/>
          </a:xfrm>
        </p:spPr>
        <p:txBody>
          <a:bodyPr/>
          <a:lstStyle/>
          <a:p>
            <a:r>
              <a:rPr lang="en-US" dirty="0" smtClean="0"/>
              <a:t>What is a Counter?</a:t>
            </a:r>
            <a:endParaRPr lang="en-US" dirty="0"/>
          </a:p>
        </p:txBody>
      </p:sp>
      <p:sp>
        <p:nvSpPr>
          <p:cNvPr id="2" name="Content Placeholder 1"/>
          <p:cNvSpPr>
            <a:spLocks noGrp="1"/>
          </p:cNvSpPr>
          <p:nvPr>
            <p:ph idx="1"/>
          </p:nvPr>
        </p:nvSpPr>
        <p:spPr>
          <a:xfrm>
            <a:off x="457200" y="2050473"/>
            <a:ext cx="7620000" cy="3054927"/>
          </a:xfrm>
        </p:spPr>
        <p:txBody>
          <a:bodyPr>
            <a:normAutofit lnSpcReduction="10000"/>
          </a:bodyPr>
          <a:lstStyle/>
          <a:p>
            <a:pPr marL="114300" indent="0" algn="just">
              <a:buNone/>
            </a:pPr>
            <a:r>
              <a:rPr lang="en-US" dirty="0"/>
              <a:t> </a:t>
            </a:r>
            <a:r>
              <a:rPr lang="en-US" dirty="0" smtClean="0"/>
              <a:t>Counter </a:t>
            </a:r>
            <a:r>
              <a:rPr lang="en-US" dirty="0"/>
              <a:t>is a device which can count any particular event on the basis of how many times the particular event(s) is occurred. In a digital logic system or computers, this counter can count and store the number of time any particular event or process have occurred, depending on a clock signal. Most common type of counter is sequential digital logic circuit with a single clock input and multiple outputs. The outputs represent binary or binary coded decimal numbers. Each clock pulse either increase the number or decrease the number.</a:t>
            </a:r>
          </a:p>
        </p:txBody>
      </p:sp>
    </p:spTree>
    <p:extLst>
      <p:ext uri="{BB962C8B-B14F-4D97-AF65-F5344CB8AC3E}">
        <p14:creationId xmlns:p14="http://schemas.microsoft.com/office/powerpoint/2010/main" val="3604122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09600" y="457200"/>
            <a:ext cx="7620000" cy="2895600"/>
          </a:xfrm>
        </p:spPr>
        <p:txBody>
          <a:bodyPr>
            <a:normAutofit fontScale="92500" lnSpcReduction="10000"/>
          </a:bodyPr>
          <a:lstStyle/>
          <a:p>
            <a:pPr marL="114300" indent="0" algn="ctr">
              <a:buNone/>
            </a:pPr>
            <a:r>
              <a:rPr lang="en-US" sz="2600" b="1" dirty="0" smtClean="0"/>
              <a:t>4-Bit Synchronous Down Counter</a:t>
            </a:r>
          </a:p>
          <a:p>
            <a:pPr marL="114300" indent="0" algn="just">
              <a:buNone/>
            </a:pPr>
            <a:r>
              <a:rPr lang="en-US" dirty="0" smtClean="0"/>
              <a:t>However</a:t>
            </a:r>
            <a:r>
              <a:rPr lang="en-US" dirty="0"/>
              <a:t>, we can easily construct a </a:t>
            </a:r>
            <a:r>
              <a:rPr lang="en-US" b="1" dirty="0"/>
              <a:t>4-bit Synchronous Down Counter</a:t>
            </a:r>
            <a:r>
              <a:rPr lang="en-US" dirty="0"/>
              <a:t> by connecting the AND gates to the Q output of the flip-flops as shown to produce a waveform timing diagram the reverse of the above. Here the counter starts with all of its outputs HIGH ( 1111 ) and it counts down on the application of each clock </a:t>
            </a:r>
            <a:r>
              <a:rPr lang="en-US" dirty="0" smtClean="0"/>
              <a:t>pulse </a:t>
            </a:r>
            <a:r>
              <a:rPr lang="en-US" dirty="0"/>
              <a:t>to zero, ( 0000 ) before repeating again</a:t>
            </a:r>
            <a:r>
              <a:rPr lang="en-US" sz="1800" dirty="0" smtClean="0"/>
              <a:t>.</a:t>
            </a:r>
          </a:p>
          <a:p>
            <a:pPr marL="114300" indent="0" algn="just">
              <a:buNone/>
            </a:pPr>
            <a:endParaRPr lang="en-US" sz="1800" dirty="0"/>
          </a:p>
          <a:p>
            <a:pPr marL="114300" indent="0" algn="just">
              <a:buNone/>
            </a:pPr>
            <a:r>
              <a:rPr lang="en-US" sz="1800" dirty="0" smtClean="0"/>
              <a:t>  </a:t>
            </a:r>
            <a:endParaRPr lang="en-US" sz="1800" dirty="0"/>
          </a:p>
        </p:txBody>
      </p:sp>
      <p:pic>
        <p:nvPicPr>
          <p:cNvPr id="6146" name="Picture 2" descr="synchronous down cou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37" y="2971800"/>
            <a:ext cx="6478736" cy="267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666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5791200"/>
          </a:xfrm>
        </p:spPr>
        <p:txBody>
          <a:bodyPr/>
          <a:lstStyle/>
          <a:p>
            <a:pPr marL="114300" indent="0">
              <a:buNone/>
            </a:pPr>
            <a:r>
              <a:rPr lang="en-US" sz="2800" dirty="0" smtClean="0"/>
              <a:t>Counters are classified into two broad categories according to the way they are clocked: </a:t>
            </a:r>
          </a:p>
          <a:p>
            <a:r>
              <a:rPr lang="en-US" sz="2800" dirty="0" smtClean="0"/>
              <a:t>Asynchronous Counters</a:t>
            </a:r>
          </a:p>
          <a:p>
            <a:r>
              <a:rPr lang="en-US" sz="2800" dirty="0" err="1" smtClean="0"/>
              <a:t>Synchornous</a:t>
            </a:r>
            <a:r>
              <a:rPr lang="en-US" sz="2800" dirty="0" smtClean="0"/>
              <a:t> Counters</a:t>
            </a:r>
          </a:p>
          <a:p>
            <a:pPr marL="114300" indent="0">
              <a:buNone/>
            </a:pPr>
            <a:r>
              <a:rPr lang="en-US" sz="2800" b="1" dirty="0" smtClean="0"/>
              <a:t>Applications:</a:t>
            </a:r>
          </a:p>
          <a:p>
            <a:r>
              <a:rPr lang="en-US" sz="2800" dirty="0" smtClean="0"/>
              <a:t>System clocks</a:t>
            </a:r>
          </a:p>
          <a:p>
            <a:r>
              <a:rPr lang="en-US" sz="2800" dirty="0" smtClean="0"/>
              <a:t>Timers, delays</a:t>
            </a:r>
          </a:p>
          <a:p>
            <a:r>
              <a:rPr lang="en-US" sz="2800" dirty="0" smtClean="0"/>
              <a:t>Watches, clocks, alarms</a:t>
            </a:r>
          </a:p>
          <a:p>
            <a:r>
              <a:rPr lang="en-US" sz="2800" dirty="0" smtClean="0"/>
              <a:t>Memory addressing</a:t>
            </a:r>
          </a:p>
          <a:p>
            <a:r>
              <a:rPr lang="en-US" sz="2800" dirty="0" smtClean="0"/>
              <a:t>Frequency division</a:t>
            </a:r>
          </a:p>
          <a:p>
            <a:endParaRPr lang="en-US" sz="2800" dirty="0" smtClean="0"/>
          </a:p>
          <a:p>
            <a:endParaRPr lang="en-US" sz="2800" b="1" dirty="0" smtClean="0"/>
          </a:p>
          <a:p>
            <a:endParaRPr lang="en-US" dirty="0"/>
          </a:p>
        </p:txBody>
      </p:sp>
    </p:spTree>
    <p:extLst>
      <p:ext uri="{BB962C8B-B14F-4D97-AF65-F5344CB8AC3E}">
        <p14:creationId xmlns:p14="http://schemas.microsoft.com/office/powerpoint/2010/main" val="3137591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7620000" cy="1143000"/>
          </a:xfrm>
        </p:spPr>
        <p:txBody>
          <a:bodyPr/>
          <a:lstStyle/>
          <a:p>
            <a:pPr algn="ctr"/>
            <a:r>
              <a:rPr lang="en-US" dirty="0" smtClean="0"/>
              <a:t>Asynchronous Counters</a:t>
            </a:r>
            <a:endParaRPr lang="en-US" dirty="0"/>
          </a:p>
        </p:txBody>
      </p:sp>
      <p:sp>
        <p:nvSpPr>
          <p:cNvPr id="3" name="Content Placeholder 2"/>
          <p:cNvSpPr>
            <a:spLocks noGrp="1"/>
          </p:cNvSpPr>
          <p:nvPr>
            <p:ph idx="1"/>
          </p:nvPr>
        </p:nvSpPr>
        <p:spPr>
          <a:xfrm>
            <a:off x="304800" y="2514600"/>
            <a:ext cx="7620000" cy="4038600"/>
          </a:xfrm>
        </p:spPr>
        <p:txBody>
          <a:bodyPr/>
          <a:lstStyle/>
          <a:p>
            <a:r>
              <a:rPr lang="en-US" sz="2400" dirty="0" smtClean="0"/>
              <a:t>The term asynchronous refers to events that do not have fixed time relationship with the other, generally, do not occur at the same time.</a:t>
            </a:r>
          </a:p>
          <a:p>
            <a:r>
              <a:rPr lang="en-US" sz="2400" dirty="0" smtClean="0"/>
              <a:t>An asynchronous counter is one in which the </a:t>
            </a:r>
            <a:r>
              <a:rPr lang="en-US" sz="2400" dirty="0" err="1" smtClean="0"/>
              <a:t>flipflops</a:t>
            </a:r>
            <a:r>
              <a:rPr lang="en-US" sz="2400" dirty="0" smtClean="0"/>
              <a:t> within the counter do not change states at exactly the same time because they do not have a common clock pulse</a:t>
            </a:r>
            <a:r>
              <a:rPr lang="en-US" dirty="0" smtClean="0"/>
              <a:t>.</a:t>
            </a:r>
            <a:endParaRPr lang="en-US" dirty="0"/>
          </a:p>
        </p:txBody>
      </p:sp>
    </p:spTree>
    <p:extLst>
      <p:ext uri="{BB962C8B-B14F-4D97-AF65-F5344CB8AC3E}">
        <p14:creationId xmlns:p14="http://schemas.microsoft.com/office/powerpoint/2010/main" val="2995524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pPr marL="114300" indent="0" algn="ctr">
              <a:buNone/>
            </a:pPr>
            <a:r>
              <a:rPr lang="en-US" sz="3200" b="1" dirty="0" smtClean="0"/>
              <a:t>2-Bit Asynchronous Binary Counter</a:t>
            </a:r>
          </a:p>
          <a:p>
            <a:pPr marL="114300" indent="0" algn="ctr">
              <a:buNone/>
            </a:pPr>
            <a:endParaRPr lang="en-US" sz="3200" b="1" dirty="0" smtClean="0"/>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38200"/>
            <a:ext cx="6477000" cy="289323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59319557"/>
              </p:ext>
            </p:extLst>
          </p:nvPr>
        </p:nvGraphicFramePr>
        <p:xfrm>
          <a:off x="1257300" y="38862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Clock</a:t>
                      </a:r>
                      <a:r>
                        <a:rPr lang="en-US" baseline="0" dirty="0" smtClean="0"/>
                        <a:t> Pulse</a:t>
                      </a:r>
                      <a:endParaRPr lang="en-US" dirty="0"/>
                    </a:p>
                  </a:txBody>
                  <a:tcPr/>
                </a:tc>
                <a:tc>
                  <a:txBody>
                    <a:bodyPr/>
                    <a:lstStyle/>
                    <a:p>
                      <a:pPr algn="ctr"/>
                      <a:r>
                        <a:rPr lang="en-US" dirty="0" smtClean="0"/>
                        <a:t>Q1</a:t>
                      </a:r>
                      <a:endParaRPr lang="en-US" dirty="0"/>
                    </a:p>
                  </a:txBody>
                  <a:tcPr/>
                </a:tc>
                <a:tc>
                  <a:txBody>
                    <a:bodyPr/>
                    <a:lstStyle/>
                    <a:p>
                      <a:pPr algn="ctr"/>
                      <a:r>
                        <a:rPr lang="en-US" dirty="0" smtClean="0"/>
                        <a:t>Q0</a:t>
                      </a:r>
                      <a:endParaRPr lang="en-US" dirty="0"/>
                    </a:p>
                  </a:txBody>
                  <a:tcPr/>
                </a:tc>
              </a:tr>
              <a:tr h="370840">
                <a:tc>
                  <a:txBody>
                    <a:bodyPr/>
                    <a:lstStyle/>
                    <a:p>
                      <a:r>
                        <a:rPr lang="en-US" dirty="0" smtClean="0"/>
                        <a:t>Initially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4 (recycles)</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83123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7620000" cy="5562600"/>
          </a:xfrm>
        </p:spPr>
        <p:txBody>
          <a:bodyPr/>
          <a:lstStyle/>
          <a:p>
            <a:pPr marL="114300" indent="0">
              <a:buNone/>
            </a:pPr>
            <a:r>
              <a:rPr lang="en-US" b="1" dirty="0" smtClean="0"/>
              <a:t>Timing Diagram</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46" y="685800"/>
            <a:ext cx="6471733" cy="242454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228600" y="3117274"/>
                <a:ext cx="8077199" cy="4801892"/>
              </a:xfrm>
              <a:prstGeom prst="rect">
                <a:avLst/>
              </a:prstGeom>
              <a:noFill/>
            </p:spPr>
            <p:txBody>
              <a:bodyPr wrap="square" rtlCol="0">
                <a:spAutoFit/>
              </a:bodyPr>
              <a:lstStyle/>
              <a:p>
                <a:pPr marL="285750" indent="-285750" algn="just">
                  <a:buFont typeface="Arial" pitchFamily="34" charset="0"/>
                  <a:buChar char="•"/>
                </a:pPr>
                <a:r>
                  <a:rPr lang="en-US" dirty="0" smtClean="0"/>
                  <a:t>The positive edge of clock pulse 1 causes the Q</a:t>
                </a:r>
                <a:r>
                  <a:rPr lang="en-US" baseline="-25000" dirty="0" smtClean="0"/>
                  <a:t>O </a:t>
                </a:r>
                <a:r>
                  <a:rPr lang="en-US" dirty="0" smtClean="0"/>
                  <a:t> output of FF0 to go High as shown in Figure.  At the same time </a:t>
                </a:r>
                <a14:m>
                  <m:oMath xmlns:m="http://schemas.openxmlformats.org/officeDocument/2006/math">
                    <m:acc>
                      <m:accPr>
                        <m:chr m:val="̅"/>
                        <m:ctrlPr>
                          <a:rPr lang="en-US" i="1" smtClean="0">
                            <a:latin typeface="Cambria Math"/>
                          </a:rPr>
                        </m:ctrlPr>
                      </m:accPr>
                      <m:e>
                        <m:r>
                          <m:rPr>
                            <m:nor/>
                          </m:rPr>
                          <a:rPr lang="en-US" dirty="0"/>
                          <m:t>Q</m:t>
                        </m:r>
                        <m:r>
                          <m:rPr>
                            <m:nor/>
                          </m:rPr>
                          <a:rPr lang="en-US" baseline="-25000" dirty="0"/>
                          <m:t>O</m:t>
                        </m:r>
                      </m:e>
                    </m:acc>
                  </m:oMath>
                </a14:m>
                <a:r>
                  <a:rPr lang="en-US" dirty="0" smtClean="0"/>
                  <a:t> output goes low, but it has no effect on FF1 because a positive going transition must occur to trigger the </a:t>
                </a:r>
                <a:r>
                  <a:rPr lang="en-US" dirty="0" err="1" smtClean="0"/>
                  <a:t>flipflop</a:t>
                </a:r>
                <a:r>
                  <a:rPr lang="en-US" dirty="0" smtClean="0"/>
                  <a:t>.</a:t>
                </a:r>
                <a:r>
                  <a:rPr lang="en-US" dirty="0"/>
                  <a:t> After the leading edge of CLK 1, Q</a:t>
                </a:r>
                <a:r>
                  <a:rPr lang="en-US" baseline="-25000" dirty="0"/>
                  <a:t>O</a:t>
                </a:r>
                <a:r>
                  <a:rPr lang="en-US" dirty="0"/>
                  <a:t> =1 and Q</a:t>
                </a:r>
                <a:r>
                  <a:rPr lang="en-US" baseline="-25000" dirty="0"/>
                  <a:t>1</a:t>
                </a:r>
                <a:r>
                  <a:rPr lang="en-US" dirty="0"/>
                  <a:t>=0. </a:t>
                </a:r>
                <a:endParaRPr lang="en-US" dirty="0" smtClean="0"/>
              </a:p>
              <a:p>
                <a:pPr marL="285750" indent="-285750" algn="just">
                  <a:buFont typeface="Arial" pitchFamily="34" charset="0"/>
                  <a:buChar char="•"/>
                </a:pPr>
                <a:r>
                  <a:rPr lang="en-US" dirty="0"/>
                  <a:t>T</a:t>
                </a:r>
                <a:r>
                  <a:rPr lang="en-US" dirty="0" smtClean="0"/>
                  <a:t>he positive edge of CLK-2 causes</a:t>
                </a:r>
                <a:r>
                  <a:rPr lang="en-US" dirty="0"/>
                  <a:t> </a:t>
                </a:r>
                <a:r>
                  <a:rPr lang="en-US" dirty="0" smtClean="0"/>
                  <a:t>Q</a:t>
                </a:r>
                <a:r>
                  <a:rPr lang="en-US" baseline="-25000" dirty="0" smtClean="0"/>
                  <a:t>O </a:t>
                </a:r>
                <a:r>
                  <a:rPr lang="en-US" dirty="0" smtClean="0"/>
                  <a:t> to go low. Output </a:t>
                </a:r>
                <a14:m>
                  <m:oMath xmlns:m="http://schemas.openxmlformats.org/officeDocument/2006/math">
                    <m:acc>
                      <m:accPr>
                        <m:chr m:val="̅"/>
                        <m:ctrlPr>
                          <a:rPr lang="en-US" i="1" smtClean="0">
                            <a:latin typeface="Cambria Math"/>
                          </a:rPr>
                        </m:ctrlPr>
                      </m:accPr>
                      <m:e>
                        <m:sSub>
                          <m:sSubPr>
                            <m:ctrlPr>
                              <a:rPr lang="en-US" b="0" i="1" smtClean="0">
                                <a:latin typeface="Cambria Math"/>
                              </a:rPr>
                            </m:ctrlPr>
                          </m:sSubPr>
                          <m:e>
                            <m:r>
                              <a:rPr lang="en-US" b="0" i="1" smtClean="0">
                                <a:latin typeface="Cambria Math"/>
                              </a:rPr>
                              <m:t> </m:t>
                            </m:r>
                            <m:r>
                              <a:rPr lang="en-US" b="0" i="1" smtClean="0">
                                <a:latin typeface="Cambria Math"/>
                              </a:rPr>
                              <m:t>𝑄</m:t>
                            </m:r>
                          </m:e>
                          <m:sub>
                            <m:r>
                              <a:rPr lang="en-US" b="0" i="1" smtClean="0">
                                <a:latin typeface="Cambria Math"/>
                              </a:rPr>
                              <m:t>1</m:t>
                            </m:r>
                          </m:sub>
                        </m:sSub>
                      </m:e>
                    </m:acc>
                  </m:oMath>
                </a14:m>
                <a:r>
                  <a:rPr lang="en-US" dirty="0" smtClean="0"/>
                  <a:t> goes high and triggers FF1, causing </a:t>
                </a:r>
                <a14:m>
                  <m:oMath xmlns:m="http://schemas.openxmlformats.org/officeDocument/2006/math">
                    <m:sSub>
                      <m:sSubPr>
                        <m:ctrlPr>
                          <a:rPr lang="en-US" i="1">
                            <a:latin typeface="Cambria Math"/>
                          </a:rPr>
                        </m:ctrlPr>
                      </m:sSubPr>
                      <m:e>
                        <m:r>
                          <a:rPr lang="en-US" i="1">
                            <a:latin typeface="Cambria Math"/>
                          </a:rPr>
                          <m:t> </m:t>
                        </m:r>
                        <m:r>
                          <a:rPr lang="en-US" i="1">
                            <a:latin typeface="Cambria Math"/>
                          </a:rPr>
                          <m:t>𝑄</m:t>
                        </m:r>
                      </m:e>
                      <m:sub>
                        <m:r>
                          <a:rPr lang="en-US" i="1">
                            <a:latin typeface="Cambria Math"/>
                          </a:rPr>
                          <m:t>1</m:t>
                        </m:r>
                      </m:sub>
                    </m:sSub>
                  </m:oMath>
                </a14:m>
                <a:r>
                  <a:rPr lang="en-US" dirty="0" smtClean="0"/>
                  <a:t> to go high. </a:t>
                </a:r>
                <a:r>
                  <a:rPr lang="en-US" dirty="0"/>
                  <a:t>After the leading edge of CLK </a:t>
                </a:r>
                <a:r>
                  <a:rPr lang="en-US" dirty="0" smtClean="0"/>
                  <a:t>2, </a:t>
                </a:r>
                <a:r>
                  <a:rPr lang="en-US" dirty="0"/>
                  <a:t>Q</a:t>
                </a:r>
                <a:r>
                  <a:rPr lang="en-US" baseline="-25000" dirty="0"/>
                  <a:t>O</a:t>
                </a:r>
                <a:r>
                  <a:rPr lang="en-US" dirty="0"/>
                  <a:t> </a:t>
                </a:r>
                <a:r>
                  <a:rPr lang="en-US" dirty="0" smtClean="0"/>
                  <a:t>=0 </a:t>
                </a:r>
                <a:r>
                  <a:rPr lang="en-US" dirty="0"/>
                  <a:t>and </a:t>
                </a:r>
                <a:r>
                  <a:rPr lang="en-US" dirty="0" smtClean="0"/>
                  <a:t>Q</a:t>
                </a:r>
                <a:r>
                  <a:rPr lang="en-US" baseline="-25000" dirty="0" smtClean="0"/>
                  <a:t>1</a:t>
                </a:r>
                <a:r>
                  <a:rPr lang="en-US" dirty="0" smtClean="0"/>
                  <a:t>=1</a:t>
                </a:r>
              </a:p>
              <a:p>
                <a:pPr marL="285750" indent="-285750" algn="just">
                  <a:buFont typeface="Arial" pitchFamily="34" charset="0"/>
                  <a:buChar char="•"/>
                </a:pPr>
                <a:r>
                  <a:rPr lang="en-US" dirty="0" smtClean="0"/>
                  <a:t> </a:t>
                </a:r>
                <a:r>
                  <a:rPr lang="en-US" dirty="0"/>
                  <a:t>The positive edge of </a:t>
                </a:r>
                <a:r>
                  <a:rPr lang="en-US" dirty="0" smtClean="0"/>
                  <a:t>CLK-3 </a:t>
                </a:r>
                <a:r>
                  <a:rPr lang="en-US" dirty="0"/>
                  <a:t>causes Q</a:t>
                </a:r>
                <a:r>
                  <a:rPr lang="en-US" baseline="-25000" dirty="0"/>
                  <a:t>O </a:t>
                </a:r>
                <a:r>
                  <a:rPr lang="en-US" dirty="0"/>
                  <a:t> to go </a:t>
                </a:r>
                <a:r>
                  <a:rPr lang="en-US" dirty="0" smtClean="0"/>
                  <a:t>high again. Q</a:t>
                </a:r>
                <a:r>
                  <a:rPr lang="en-US" baseline="-25000" dirty="0" smtClean="0"/>
                  <a:t>O</a:t>
                </a:r>
                <a:r>
                  <a:rPr lang="en-US" dirty="0" smtClean="0"/>
                  <a:t> </a:t>
                </a:r>
                <a:r>
                  <a:rPr lang="en-US" dirty="0"/>
                  <a:t>=</a:t>
                </a:r>
                <a:r>
                  <a:rPr lang="en-US" dirty="0" smtClean="0"/>
                  <a:t>01and Q</a:t>
                </a:r>
                <a:r>
                  <a:rPr lang="en-US" baseline="-25000" dirty="0" smtClean="0"/>
                  <a:t>1</a:t>
                </a:r>
                <a:r>
                  <a:rPr lang="en-US" dirty="0" smtClean="0"/>
                  <a:t>=1.</a:t>
                </a:r>
              </a:p>
              <a:p>
                <a:pPr marL="285750" indent="-285750" algn="just">
                  <a:buFont typeface="Arial" pitchFamily="34" charset="0"/>
                  <a:buChar char="•"/>
                </a:pPr>
                <a:r>
                  <a:rPr lang="en-US" dirty="0"/>
                  <a:t>The positive edge of </a:t>
                </a:r>
                <a:r>
                  <a:rPr lang="en-US" dirty="0" smtClean="0"/>
                  <a:t>CLK-4 causes Q</a:t>
                </a:r>
                <a:r>
                  <a:rPr lang="en-US" baseline="-25000" dirty="0" smtClean="0"/>
                  <a:t>O</a:t>
                </a:r>
                <a:r>
                  <a:rPr lang="en-US" dirty="0" smtClean="0"/>
                  <a:t> =0, while  </a:t>
                </a:r>
                <a14:m>
                  <m:oMath xmlns:m="http://schemas.openxmlformats.org/officeDocument/2006/math">
                    <m:acc>
                      <m:accPr>
                        <m:chr m:val="̅"/>
                        <m:ctrlPr>
                          <a:rPr lang="en-US" i="1">
                            <a:latin typeface="Cambria Math"/>
                          </a:rPr>
                        </m:ctrlPr>
                      </m:accPr>
                      <m:e>
                        <m:r>
                          <m:rPr>
                            <m:nor/>
                          </m:rPr>
                          <a:rPr lang="en-US" dirty="0"/>
                          <m:t>Q</m:t>
                        </m:r>
                        <m:r>
                          <m:rPr>
                            <m:nor/>
                          </m:rPr>
                          <a:rPr lang="en-US" baseline="-25000" dirty="0"/>
                          <m:t>O</m:t>
                        </m:r>
                      </m:e>
                    </m:acc>
                  </m:oMath>
                </a14:m>
                <a:r>
                  <a:rPr lang="en-US" dirty="0" smtClean="0"/>
                  <a:t> =1 and triggers FF1, causing </a:t>
                </a:r>
                <a14:m>
                  <m:oMath xmlns:m="http://schemas.openxmlformats.org/officeDocument/2006/math">
                    <m:sSub>
                      <m:sSubPr>
                        <m:ctrlPr>
                          <a:rPr lang="en-US" i="1">
                            <a:latin typeface="Cambria Math"/>
                          </a:rPr>
                        </m:ctrlPr>
                      </m:sSubPr>
                      <m:e>
                        <m:r>
                          <a:rPr lang="en-US" i="1">
                            <a:latin typeface="Cambria Math"/>
                          </a:rPr>
                          <m:t> </m:t>
                        </m:r>
                        <m:r>
                          <a:rPr lang="en-US" i="1">
                            <a:latin typeface="Cambria Math"/>
                          </a:rPr>
                          <m:t>𝑄</m:t>
                        </m:r>
                      </m:e>
                      <m:sub>
                        <m:r>
                          <a:rPr lang="en-US" i="1">
                            <a:latin typeface="Cambria Math"/>
                          </a:rPr>
                          <m:t>1</m:t>
                        </m:r>
                      </m:sub>
                    </m:sSub>
                    <m:r>
                      <a:rPr lang="en-US" b="0" i="0" smtClean="0">
                        <a:latin typeface="Cambria Math"/>
                      </a:rPr>
                      <m:t>=0</m:t>
                    </m:r>
                  </m:oMath>
                </a14:m>
                <a:r>
                  <a:rPr lang="en-US" dirty="0" smtClean="0"/>
                  <a:t>.</a:t>
                </a:r>
              </a:p>
              <a:p>
                <a:pPr marL="285750" indent="-285750" algn="just">
                  <a:buFont typeface="Arial" pitchFamily="34" charset="0"/>
                  <a:buChar char="•"/>
                </a:pPr>
                <a:r>
                  <a:rPr lang="en-US" dirty="0" smtClean="0"/>
                  <a:t>After the leading edge of CLK-4, </a:t>
                </a:r>
                <a:r>
                  <a:rPr lang="en-US" dirty="0"/>
                  <a:t>Q</a:t>
                </a:r>
                <a:r>
                  <a:rPr lang="en-US" baseline="-25000" dirty="0"/>
                  <a:t>O</a:t>
                </a:r>
                <a:r>
                  <a:rPr lang="en-US" dirty="0"/>
                  <a:t> =</a:t>
                </a:r>
                <a:r>
                  <a:rPr lang="en-US" dirty="0" smtClean="0"/>
                  <a:t>0 and Q</a:t>
                </a:r>
                <a:r>
                  <a:rPr lang="en-US" baseline="-25000" dirty="0" smtClean="0"/>
                  <a:t>1</a:t>
                </a:r>
                <a:r>
                  <a:rPr lang="en-US" dirty="0" smtClean="0"/>
                  <a:t>=0. The counter has now recycled to its original state ( Bothe </a:t>
                </a:r>
                <a:r>
                  <a:rPr lang="en-US" dirty="0" err="1" smtClean="0"/>
                  <a:t>flipflops</a:t>
                </a:r>
                <a:r>
                  <a:rPr lang="en-US" dirty="0" smtClean="0"/>
                  <a:t> are RESET).</a:t>
                </a:r>
                <a:endParaRPr lang="en-US" dirty="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algn="just"/>
                <a:endParaRPr lang="en-US" dirty="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28600" y="3117274"/>
                <a:ext cx="8077199" cy="4801892"/>
              </a:xfrm>
              <a:prstGeom prst="rect">
                <a:avLst/>
              </a:prstGeom>
              <a:blipFill rotWithShape="1">
                <a:blip r:embed="rId3"/>
                <a:stretch>
                  <a:fillRect l="-529" t="-635" r="-680"/>
                </a:stretch>
              </a:blipFill>
            </p:spPr>
            <p:txBody>
              <a:bodyPr/>
              <a:lstStyle/>
              <a:p>
                <a:r>
                  <a:rPr lang="en-US">
                    <a:noFill/>
                  </a:rPr>
                  <a:t> </a:t>
                </a:r>
              </a:p>
            </p:txBody>
          </p:sp>
        </mc:Fallback>
      </mc:AlternateContent>
    </p:spTree>
    <p:extLst>
      <p:ext uri="{BB962C8B-B14F-4D97-AF65-F5344CB8AC3E}">
        <p14:creationId xmlns:p14="http://schemas.microsoft.com/office/powerpoint/2010/main" val="3356064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lstStyle/>
          <a:p>
            <a:pPr marL="114300" indent="0" algn="ctr">
              <a:buNone/>
            </a:pPr>
            <a:r>
              <a:rPr lang="en-US" sz="3200" b="1" dirty="0" smtClean="0"/>
              <a:t>3-Bit Asynchronous Binary Counter</a:t>
            </a:r>
          </a:p>
          <a:p>
            <a:pPr marL="11430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73" y="1295400"/>
            <a:ext cx="794205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380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01302680"/>
              </p:ext>
            </p:extLst>
          </p:nvPr>
        </p:nvGraphicFramePr>
        <p:xfrm>
          <a:off x="381000" y="1981200"/>
          <a:ext cx="7620000" cy="3708400"/>
        </p:xfrm>
        <a:graphic>
          <a:graphicData uri="http://schemas.openxmlformats.org/drawingml/2006/table">
            <a:tbl>
              <a:tblPr firstRow="1" bandRow="1">
                <a:tableStyleId>{5C22544A-7EE6-4342-B048-85BDC9FD1C3A}</a:tableStyleId>
              </a:tblPr>
              <a:tblGrid>
                <a:gridCol w="1905000"/>
                <a:gridCol w="1905000"/>
                <a:gridCol w="1905000"/>
                <a:gridCol w="1905000"/>
              </a:tblGrid>
              <a:tr h="370840">
                <a:tc>
                  <a:txBody>
                    <a:bodyPr/>
                    <a:lstStyle/>
                    <a:p>
                      <a:r>
                        <a:rPr lang="en-US" dirty="0" smtClean="0"/>
                        <a:t>Clock</a:t>
                      </a:r>
                      <a:r>
                        <a:rPr lang="en-US" baseline="0" dirty="0" smtClean="0"/>
                        <a:t> Pulse</a:t>
                      </a:r>
                      <a:endParaRPr lang="en-US" dirty="0"/>
                    </a:p>
                  </a:txBody>
                  <a:tcPr/>
                </a:tc>
                <a:tc>
                  <a:txBody>
                    <a:bodyPr/>
                    <a:lstStyle/>
                    <a:p>
                      <a:r>
                        <a:rPr lang="en-US" dirty="0" smtClean="0"/>
                        <a:t>Q2</a:t>
                      </a:r>
                      <a:endParaRPr lang="en-US" dirty="0"/>
                    </a:p>
                  </a:txBody>
                  <a:tcPr/>
                </a:tc>
                <a:tc>
                  <a:txBody>
                    <a:bodyPr/>
                    <a:lstStyle/>
                    <a:p>
                      <a:r>
                        <a:rPr lang="en-US" dirty="0" smtClean="0"/>
                        <a:t>Q1</a:t>
                      </a:r>
                      <a:endParaRPr lang="en-US" dirty="0"/>
                    </a:p>
                  </a:txBody>
                  <a:tcPr/>
                </a:tc>
                <a:tc>
                  <a:txBody>
                    <a:bodyPr/>
                    <a:lstStyle/>
                    <a:p>
                      <a:r>
                        <a:rPr lang="en-US" dirty="0" smtClean="0"/>
                        <a:t>Q0</a:t>
                      </a:r>
                      <a:endParaRPr lang="en-US" dirty="0"/>
                    </a:p>
                  </a:txBody>
                  <a:tcPr/>
                </a:tc>
              </a:tr>
              <a:tr h="370840">
                <a:tc>
                  <a:txBody>
                    <a:bodyPr/>
                    <a:lstStyle/>
                    <a:p>
                      <a:r>
                        <a:rPr lang="en-US" dirty="0" smtClean="0"/>
                        <a:t>Initially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8 (recycles)</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189349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18175"/>
            <a:ext cx="7239000" cy="361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533400"/>
            <a:ext cx="6534150" cy="584775"/>
          </a:xfrm>
          <a:prstGeom prst="rect">
            <a:avLst/>
          </a:prstGeom>
        </p:spPr>
        <p:txBody>
          <a:bodyPr wrap="square">
            <a:spAutoFit/>
          </a:bodyPr>
          <a:lstStyle/>
          <a:p>
            <a:pPr algn="ctr"/>
            <a:r>
              <a:rPr lang="en-US" sz="3200" b="1" dirty="0"/>
              <a:t>Propagation Delay</a:t>
            </a:r>
          </a:p>
        </p:txBody>
      </p:sp>
      <p:sp>
        <p:nvSpPr>
          <p:cNvPr id="5" name="TextBox 4"/>
          <p:cNvSpPr txBox="1"/>
          <p:nvPr/>
        </p:nvSpPr>
        <p:spPr>
          <a:xfrm>
            <a:off x="419100" y="4728442"/>
            <a:ext cx="7772400" cy="1754326"/>
          </a:xfrm>
          <a:prstGeom prst="rect">
            <a:avLst/>
          </a:prstGeom>
          <a:noFill/>
        </p:spPr>
        <p:txBody>
          <a:bodyPr wrap="square" rtlCol="0">
            <a:spAutoFit/>
          </a:bodyPr>
          <a:lstStyle/>
          <a:p>
            <a:pPr algn="just"/>
            <a:r>
              <a:rPr lang="en-US" dirty="0" smtClean="0"/>
              <a:t>Asynchronous counters are commonly referred to as a ripple counters for the following reason: the effect of the input clock pulse is first “felt’’ by FF0.  this effect cannot get to FF1 immediately because of the propagation delay through FF0. Then there is the propagation delay through FF1 before FF2 can be triggered.</a:t>
            </a:r>
          </a:p>
          <a:p>
            <a:pPr algn="just"/>
            <a:r>
              <a:rPr lang="en-US" dirty="0" smtClean="0"/>
              <a:t>Thus, the effect of an input pulse “ripples” through the counter, taking some time, due to propagation delays, to reach the last </a:t>
            </a:r>
            <a:r>
              <a:rPr lang="en-US" dirty="0" err="1" smtClean="0"/>
              <a:t>flipflop</a:t>
            </a:r>
            <a:r>
              <a:rPr lang="en-US" dirty="0" smtClean="0"/>
              <a:t>.</a:t>
            </a:r>
            <a:endParaRPr lang="en-US" dirty="0"/>
          </a:p>
        </p:txBody>
      </p:sp>
    </p:spTree>
    <p:extLst>
      <p:ext uri="{BB962C8B-B14F-4D97-AF65-F5344CB8AC3E}">
        <p14:creationId xmlns:p14="http://schemas.microsoft.com/office/powerpoint/2010/main" val="1792954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2594</TotalTime>
  <Words>818</Words>
  <Application>Microsoft Office PowerPoint</Application>
  <PresentationFormat>On-screen Show (4:3)</PresentationFormat>
  <Paragraphs>197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COUNTERS</vt:lpstr>
      <vt:lpstr>What is a Counter?</vt:lpstr>
      <vt:lpstr>PowerPoint Presentation</vt:lpstr>
      <vt:lpstr>Asynchronous Counters</vt:lpstr>
      <vt:lpstr>PowerPoint Presentation</vt:lpstr>
      <vt:lpstr>PowerPoint Presentation</vt:lpstr>
      <vt:lpstr>PowerPoint Presentation</vt:lpstr>
      <vt:lpstr>PowerPoint Presentation</vt:lpstr>
      <vt:lpstr>PowerPoint Presentation</vt:lpstr>
      <vt:lpstr>Synchronous Counters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COUNTERS</dc:title>
  <dc:creator>Prof.Roshan</dc:creator>
  <cp:lastModifiedBy>Prof.Roshan</cp:lastModifiedBy>
  <cp:revision>46</cp:revision>
  <dcterms:created xsi:type="dcterms:W3CDTF">2006-08-16T00:00:00Z</dcterms:created>
  <dcterms:modified xsi:type="dcterms:W3CDTF">2020-02-22T13:19:50Z</dcterms:modified>
</cp:coreProperties>
</file>