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27574D-7C54-4E8E-93CF-FCFC71B24CD2}"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4FC3-0307-4371-8710-B647B6E8C8C1}" type="slidenum">
              <a:rPr lang="en-US" smtClean="0"/>
              <a:t>‹#›</a:t>
            </a:fld>
            <a:endParaRPr lang="en-US"/>
          </a:p>
        </p:txBody>
      </p:sp>
    </p:spTree>
    <p:extLst>
      <p:ext uri="{BB962C8B-B14F-4D97-AF65-F5344CB8AC3E}">
        <p14:creationId xmlns:p14="http://schemas.microsoft.com/office/powerpoint/2010/main" val="1881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27574D-7C54-4E8E-93CF-FCFC71B24CD2}"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4FC3-0307-4371-8710-B647B6E8C8C1}" type="slidenum">
              <a:rPr lang="en-US" smtClean="0"/>
              <a:t>‹#›</a:t>
            </a:fld>
            <a:endParaRPr lang="en-US"/>
          </a:p>
        </p:txBody>
      </p:sp>
    </p:spTree>
    <p:extLst>
      <p:ext uri="{BB962C8B-B14F-4D97-AF65-F5344CB8AC3E}">
        <p14:creationId xmlns:p14="http://schemas.microsoft.com/office/powerpoint/2010/main" val="7148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27574D-7C54-4E8E-93CF-FCFC71B24CD2}"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4FC3-0307-4371-8710-B647B6E8C8C1}" type="slidenum">
              <a:rPr lang="en-US" smtClean="0"/>
              <a:t>‹#›</a:t>
            </a:fld>
            <a:endParaRPr lang="en-US"/>
          </a:p>
        </p:txBody>
      </p:sp>
    </p:spTree>
    <p:extLst>
      <p:ext uri="{BB962C8B-B14F-4D97-AF65-F5344CB8AC3E}">
        <p14:creationId xmlns:p14="http://schemas.microsoft.com/office/powerpoint/2010/main" val="179076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27574D-7C54-4E8E-93CF-FCFC71B24CD2}"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4FC3-0307-4371-8710-B647B6E8C8C1}" type="slidenum">
              <a:rPr lang="en-US" smtClean="0"/>
              <a:t>‹#›</a:t>
            </a:fld>
            <a:endParaRPr lang="en-US"/>
          </a:p>
        </p:txBody>
      </p:sp>
    </p:spTree>
    <p:extLst>
      <p:ext uri="{BB962C8B-B14F-4D97-AF65-F5344CB8AC3E}">
        <p14:creationId xmlns:p14="http://schemas.microsoft.com/office/powerpoint/2010/main" val="287750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27574D-7C54-4E8E-93CF-FCFC71B24CD2}"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4FC3-0307-4371-8710-B647B6E8C8C1}" type="slidenum">
              <a:rPr lang="en-US" smtClean="0"/>
              <a:t>‹#›</a:t>
            </a:fld>
            <a:endParaRPr lang="en-US"/>
          </a:p>
        </p:txBody>
      </p:sp>
    </p:spTree>
    <p:extLst>
      <p:ext uri="{BB962C8B-B14F-4D97-AF65-F5344CB8AC3E}">
        <p14:creationId xmlns:p14="http://schemas.microsoft.com/office/powerpoint/2010/main" val="194831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27574D-7C54-4E8E-93CF-FCFC71B24CD2}"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4FC3-0307-4371-8710-B647B6E8C8C1}" type="slidenum">
              <a:rPr lang="en-US" smtClean="0"/>
              <a:t>‹#›</a:t>
            </a:fld>
            <a:endParaRPr lang="en-US"/>
          </a:p>
        </p:txBody>
      </p:sp>
    </p:spTree>
    <p:extLst>
      <p:ext uri="{BB962C8B-B14F-4D97-AF65-F5344CB8AC3E}">
        <p14:creationId xmlns:p14="http://schemas.microsoft.com/office/powerpoint/2010/main" val="419619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27574D-7C54-4E8E-93CF-FCFC71B24CD2}" type="datetimeFigureOut">
              <a:rPr lang="en-US" smtClean="0"/>
              <a:t>6/19/2017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804FC3-0307-4371-8710-B647B6E8C8C1}" type="slidenum">
              <a:rPr lang="en-US" smtClean="0"/>
              <a:t>‹#›</a:t>
            </a:fld>
            <a:endParaRPr lang="en-US"/>
          </a:p>
        </p:txBody>
      </p:sp>
    </p:spTree>
    <p:extLst>
      <p:ext uri="{BB962C8B-B14F-4D97-AF65-F5344CB8AC3E}">
        <p14:creationId xmlns:p14="http://schemas.microsoft.com/office/powerpoint/2010/main" val="8841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27574D-7C54-4E8E-93CF-FCFC71B24CD2}" type="datetimeFigureOut">
              <a:rPr lang="en-US" smtClean="0"/>
              <a:t>6/19/2017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804FC3-0307-4371-8710-B647B6E8C8C1}" type="slidenum">
              <a:rPr lang="en-US" smtClean="0"/>
              <a:t>‹#›</a:t>
            </a:fld>
            <a:endParaRPr lang="en-US"/>
          </a:p>
        </p:txBody>
      </p:sp>
    </p:spTree>
    <p:extLst>
      <p:ext uri="{BB962C8B-B14F-4D97-AF65-F5344CB8AC3E}">
        <p14:creationId xmlns:p14="http://schemas.microsoft.com/office/powerpoint/2010/main" val="162653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7574D-7C54-4E8E-93CF-FCFC71B24CD2}" type="datetimeFigureOut">
              <a:rPr lang="en-US" smtClean="0"/>
              <a:t>6/19/2017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804FC3-0307-4371-8710-B647B6E8C8C1}" type="slidenum">
              <a:rPr lang="en-US" smtClean="0"/>
              <a:t>‹#›</a:t>
            </a:fld>
            <a:endParaRPr lang="en-US"/>
          </a:p>
        </p:txBody>
      </p:sp>
    </p:spTree>
    <p:extLst>
      <p:ext uri="{BB962C8B-B14F-4D97-AF65-F5344CB8AC3E}">
        <p14:creationId xmlns:p14="http://schemas.microsoft.com/office/powerpoint/2010/main" val="364156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27574D-7C54-4E8E-93CF-FCFC71B24CD2}"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4FC3-0307-4371-8710-B647B6E8C8C1}" type="slidenum">
              <a:rPr lang="en-US" smtClean="0"/>
              <a:t>‹#›</a:t>
            </a:fld>
            <a:endParaRPr lang="en-US"/>
          </a:p>
        </p:txBody>
      </p:sp>
    </p:spTree>
    <p:extLst>
      <p:ext uri="{BB962C8B-B14F-4D97-AF65-F5344CB8AC3E}">
        <p14:creationId xmlns:p14="http://schemas.microsoft.com/office/powerpoint/2010/main" val="361487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27574D-7C54-4E8E-93CF-FCFC71B24CD2}"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4FC3-0307-4371-8710-B647B6E8C8C1}" type="slidenum">
              <a:rPr lang="en-US" smtClean="0"/>
              <a:t>‹#›</a:t>
            </a:fld>
            <a:endParaRPr lang="en-US"/>
          </a:p>
        </p:txBody>
      </p:sp>
    </p:spTree>
    <p:extLst>
      <p:ext uri="{BB962C8B-B14F-4D97-AF65-F5344CB8AC3E}">
        <p14:creationId xmlns:p14="http://schemas.microsoft.com/office/powerpoint/2010/main" val="178184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7574D-7C54-4E8E-93CF-FCFC71B24CD2}" type="datetimeFigureOut">
              <a:rPr lang="en-US" smtClean="0"/>
              <a:t>6/19/2017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04FC3-0307-4371-8710-B647B6E8C8C1}" type="slidenum">
              <a:rPr lang="en-US" smtClean="0"/>
              <a:t>‹#›</a:t>
            </a:fld>
            <a:endParaRPr lang="en-US"/>
          </a:p>
        </p:txBody>
      </p:sp>
    </p:spTree>
    <p:extLst>
      <p:ext uri="{BB962C8B-B14F-4D97-AF65-F5344CB8AC3E}">
        <p14:creationId xmlns:p14="http://schemas.microsoft.com/office/powerpoint/2010/main" val="147276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685800" y="76200"/>
            <a:ext cx="7772400" cy="1295400"/>
          </a:xfrm>
        </p:spPr>
        <p:txBody>
          <a:bodyPr/>
          <a:lstStyle/>
          <a:p>
            <a:r>
              <a:rPr lang="en-US" altLang="en-US" smtClean="0"/>
              <a:t>EE-111 Digital </a:t>
            </a:r>
            <a:r>
              <a:rPr lang="en-US" altLang="en-US" dirty="0" smtClean="0"/>
              <a:t>Logic Design</a:t>
            </a:r>
          </a:p>
        </p:txBody>
      </p:sp>
      <p:sp>
        <p:nvSpPr>
          <p:cNvPr id="3" name="Content Placeholder 2"/>
          <p:cNvSpPr>
            <a:spLocks noGrp="1"/>
          </p:cNvSpPr>
          <p:nvPr>
            <p:ph idx="1"/>
          </p:nvPr>
        </p:nvSpPr>
        <p:spPr>
          <a:xfrm>
            <a:off x="685800" y="1295400"/>
            <a:ext cx="7772400" cy="4800600"/>
          </a:xfrm>
        </p:spPr>
        <p:txBody>
          <a:bodyPr/>
          <a:lstStyle/>
          <a:p>
            <a:pPr>
              <a:defRPr/>
            </a:pPr>
            <a:endParaRPr lang="en-US" dirty="0" smtClean="0"/>
          </a:p>
          <a:p>
            <a:pPr>
              <a:defRPr/>
            </a:pPr>
            <a:endParaRPr lang="en-US" dirty="0"/>
          </a:p>
          <a:p>
            <a:pPr>
              <a:defRPr/>
            </a:pPr>
            <a:endParaRPr lang="en-US" dirty="0" smtClean="0"/>
          </a:p>
          <a:p>
            <a:pPr marL="0" indent="0">
              <a:buFontTx/>
              <a:buNone/>
              <a:defRPr/>
            </a:pPr>
            <a:r>
              <a:rPr lang="en-US" dirty="0" smtClean="0"/>
              <a:t>Instructor: Dinar Nadir.</a:t>
            </a:r>
          </a:p>
          <a:p>
            <a:pPr marL="0" indent="0">
              <a:buFontTx/>
              <a:buNone/>
              <a:defRPr/>
            </a:pPr>
            <a:r>
              <a:rPr lang="en-US" dirty="0" smtClean="0"/>
              <a:t>M.E Electronics System Engineering M.U.E.T</a:t>
            </a:r>
          </a:p>
          <a:p>
            <a:pPr marL="0" indent="0">
              <a:buFontTx/>
              <a:buNone/>
              <a:defRPr/>
            </a:pPr>
            <a:r>
              <a:rPr lang="en-US" dirty="0" smtClean="0"/>
              <a:t>B.E Electronics M.U.E.T</a:t>
            </a:r>
          </a:p>
          <a:p>
            <a:pPr>
              <a:defRPr/>
            </a:pPr>
            <a:endParaRPr lang="en-US" dirty="0"/>
          </a:p>
        </p:txBody>
      </p:sp>
      <p:sp>
        <p:nvSpPr>
          <p:cNvPr id="2052" name="Slide Number Placeholder 3"/>
          <p:cNvSpPr>
            <a:spLocks noGrp="1"/>
          </p:cNvSpPr>
          <p:nvPr>
            <p:ph type="sldNum" sz="quarter" idx="12"/>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8D57E68-4AB0-46E6-9C8A-33A2AAF78FF1}" type="slidenum">
              <a:rPr lang="en-US" altLang="en-US" sz="1400" b="0" smtClean="0"/>
              <a:pPr/>
              <a:t>1</a:t>
            </a:fld>
            <a:endParaRPr lang="en-US" altLang="en-US" sz="1400" b="0" smtClean="0"/>
          </a:p>
        </p:txBody>
      </p:sp>
    </p:spTree>
    <p:extLst>
      <p:ext uri="{BB962C8B-B14F-4D97-AF65-F5344CB8AC3E}">
        <p14:creationId xmlns:p14="http://schemas.microsoft.com/office/powerpoint/2010/main" val="318044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85800" y="76200"/>
            <a:ext cx="7772400" cy="990600"/>
          </a:xfrm>
        </p:spPr>
        <p:txBody>
          <a:bodyPr/>
          <a:lstStyle/>
          <a:p>
            <a:r>
              <a:rPr lang="en-US" altLang="en-US" u="sng" dirty="0" smtClean="0"/>
              <a:t>Reading Material</a:t>
            </a:r>
          </a:p>
        </p:txBody>
      </p:sp>
      <p:sp>
        <p:nvSpPr>
          <p:cNvPr id="3" name="Content Placeholder 2"/>
          <p:cNvSpPr>
            <a:spLocks noGrp="1"/>
          </p:cNvSpPr>
          <p:nvPr>
            <p:ph idx="1"/>
          </p:nvPr>
        </p:nvSpPr>
        <p:spPr>
          <a:xfrm>
            <a:off x="152400" y="1143000"/>
            <a:ext cx="8915400" cy="5562600"/>
          </a:xfrm>
        </p:spPr>
        <p:txBody>
          <a:bodyPr>
            <a:normAutofit/>
          </a:bodyPr>
          <a:lstStyle/>
          <a:p>
            <a:pPr marL="0" indent="0">
              <a:buFontTx/>
              <a:buNone/>
              <a:defRPr/>
            </a:pPr>
            <a:r>
              <a:rPr lang="en-US" sz="3600" dirty="0" smtClean="0"/>
              <a:t>Digital Logic And Computer Design </a:t>
            </a:r>
          </a:p>
          <a:p>
            <a:pPr marL="0" indent="0">
              <a:buFontTx/>
              <a:buNone/>
              <a:defRPr/>
            </a:pPr>
            <a:r>
              <a:rPr lang="en-US" sz="3600" dirty="0"/>
              <a:t> </a:t>
            </a:r>
            <a:r>
              <a:rPr lang="en-US" sz="3600" dirty="0" smtClean="0"/>
              <a:t>                                             By Morris Mano.</a:t>
            </a:r>
            <a:endParaRPr lang="en-US" sz="3600" dirty="0"/>
          </a:p>
        </p:txBody>
      </p:sp>
      <p:sp>
        <p:nvSpPr>
          <p:cNvPr id="3076" name="Slide Number Placeholder 3"/>
          <p:cNvSpPr>
            <a:spLocks noGrp="1"/>
          </p:cNvSpPr>
          <p:nvPr>
            <p:ph type="sldNum" sz="quarter" idx="12"/>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3EAD4C73-FAEB-4AC5-9613-2593741BCB84}" type="slidenum">
              <a:rPr lang="en-US" altLang="en-US" sz="1400" b="0" smtClean="0"/>
              <a:pPr/>
              <a:t>2</a:t>
            </a:fld>
            <a:endParaRPr lang="en-US" altLang="en-US" sz="1400" b="0" smtClean="0"/>
          </a:p>
        </p:txBody>
      </p:sp>
    </p:spTree>
    <p:extLst>
      <p:ext uri="{BB962C8B-B14F-4D97-AF65-F5344CB8AC3E}">
        <p14:creationId xmlns:p14="http://schemas.microsoft.com/office/powerpoint/2010/main" val="250758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76200"/>
            <a:ext cx="8991600" cy="6705600"/>
          </a:xfrm>
        </p:spPr>
        <p:txBody>
          <a:bodyPr>
            <a:normAutofit lnSpcReduction="10000"/>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What is Signal?</a:t>
            </a:r>
          </a:p>
          <a:p>
            <a:pPr algn="l"/>
            <a:r>
              <a:rPr lang="en-US" sz="2400" dirty="0" smtClean="0">
                <a:solidFill>
                  <a:schemeClr val="tx1"/>
                </a:solidFill>
                <a:latin typeface="Times New Roman" panose="02020603050405020304" pitchFamily="18" charset="0"/>
                <a:cs typeface="Times New Roman" panose="02020603050405020304" pitchFamily="18" charset="0"/>
              </a:rPr>
              <a:t>Signal is a function that represents the variation of a physical quantity with respect to any parameter.</a:t>
            </a: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In above fig, f(x) is the signal or function and x is the independent variable.</a:t>
            </a:r>
          </a:p>
          <a:p>
            <a:pPr marL="342900" indent="-342900" algn="l">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In electrical and electronics, usually signal is variation of electrical quantity (generally I or V) with time.</a:t>
            </a:r>
          </a:p>
          <a:p>
            <a:pPr marL="342900" indent="-342900" algn="l">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If current or voltage remains same with change in time then it is not a signal it is a dc value.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744" y="1219200"/>
            <a:ext cx="383857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30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629400"/>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Analog Signal</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Analog signal is a signal which can take any value within the given limit.</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Discrete Time Signal:</a:t>
            </a:r>
          </a:p>
          <a:p>
            <a:pPr marL="0" indent="0">
              <a:buNone/>
            </a:pPr>
            <a:r>
              <a:rPr lang="en-US" sz="2400" dirty="0" smtClean="0">
                <a:latin typeface="Times New Roman" panose="02020603050405020304" pitchFamily="18" charset="0"/>
                <a:cs typeface="Times New Roman" panose="02020603050405020304" pitchFamily="18" charset="0"/>
              </a:rPr>
              <a:t>The signal which is defined for discrete intervals of time is called discrete time signal.</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4448175" cy="205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382" y="4821382"/>
            <a:ext cx="4427393"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26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r>
              <a:rPr lang="en-US" sz="2400" dirty="0" smtClean="0">
                <a:latin typeface="Times New Roman" panose="02020603050405020304" pitchFamily="18" charset="0"/>
                <a:cs typeface="Times New Roman" panose="02020603050405020304" pitchFamily="18" charset="0"/>
              </a:rPr>
              <a:t>In case of discrete time signals, the x-axis (time axis) is discretized in equal intervals.</a:t>
            </a:r>
          </a:p>
          <a:p>
            <a:r>
              <a:rPr lang="en-US" sz="2400" dirty="0" smtClean="0">
                <a:latin typeface="Times New Roman" panose="02020603050405020304" pitchFamily="18" charset="0"/>
                <a:cs typeface="Times New Roman" panose="02020603050405020304" pitchFamily="18" charset="0"/>
              </a:rPr>
              <a:t>Discretization of time axis means division of time axis in equal intervals.</a:t>
            </a:r>
          </a:p>
          <a:p>
            <a:r>
              <a:rPr lang="en-US" sz="2400" dirty="0" smtClean="0">
                <a:latin typeface="Times New Roman" panose="02020603050405020304" pitchFamily="18" charset="0"/>
                <a:cs typeface="Times New Roman" panose="02020603050405020304" pitchFamily="18" charset="0"/>
              </a:rPr>
              <a:t>All real life signals are analog in nature.</a:t>
            </a:r>
          </a:p>
          <a:p>
            <a:pPr marL="0" indent="0">
              <a:buNone/>
            </a:pPr>
            <a:r>
              <a:rPr lang="en-US" sz="2400" b="1" dirty="0" smtClean="0">
                <a:latin typeface="Times New Roman" panose="02020603050405020304" pitchFamily="18" charset="0"/>
                <a:cs typeface="Times New Roman" panose="02020603050405020304" pitchFamily="18" charset="0"/>
              </a:rPr>
              <a:t>Digital Signal:</a:t>
            </a:r>
          </a:p>
          <a:p>
            <a:pPr marL="0" indent="0">
              <a:buNone/>
            </a:pPr>
            <a:r>
              <a:rPr lang="en-US" sz="2400" dirty="0" smtClean="0">
                <a:latin typeface="Times New Roman" panose="02020603050405020304" pitchFamily="18" charset="0"/>
                <a:cs typeface="Times New Roman" panose="02020603050405020304" pitchFamily="18" charset="0"/>
              </a:rPr>
              <a:t>In digital signals, we discretize both time and magnitude. We divide the magnitude axis into fixed number of levels and the signal can take value equal to these levels only.</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t/>
            </a:r>
            <a:br>
              <a:rPr lang="en-US" sz="2400" dirty="0" smtClean="0"/>
            </a:b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3810000"/>
            <a:ext cx="4136880" cy="3013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83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629400"/>
          </a:xfrm>
        </p:spPr>
        <p:txBody>
          <a:bodyPr>
            <a:normAutofit/>
          </a:bodyPr>
          <a:lstStyle/>
          <a:p>
            <a:pPr>
              <a:buFont typeface="Arial"/>
              <a:buChar char="•"/>
            </a:pPr>
            <a:r>
              <a:rPr lang="en-US" sz="2600" b="0" i="0" dirty="0" smtClean="0">
                <a:solidFill>
                  <a:srgbClr val="333333"/>
                </a:solidFill>
                <a:effectLst/>
                <a:latin typeface="Times New Roman" panose="02020603050405020304" pitchFamily="18" charset="0"/>
                <a:cs typeface="Times New Roman" panose="02020603050405020304" pitchFamily="18" charset="0"/>
              </a:rPr>
              <a:t>At any time, if the value is not equal to allowed levels, just take the lower level as the value for that time.</a:t>
            </a:r>
            <a:br>
              <a:rPr lang="en-US" sz="2600" b="0" i="0" dirty="0" smtClean="0">
                <a:solidFill>
                  <a:srgbClr val="333333"/>
                </a:solidFill>
                <a:effectLst/>
                <a:latin typeface="Times New Roman" panose="02020603050405020304" pitchFamily="18" charset="0"/>
                <a:cs typeface="Times New Roman" panose="02020603050405020304" pitchFamily="18" charset="0"/>
              </a:rPr>
            </a:br>
            <a:r>
              <a:rPr lang="en-US" sz="2600" b="0" i="0" dirty="0" smtClean="0">
                <a:solidFill>
                  <a:srgbClr val="333333"/>
                </a:solidFill>
                <a:effectLst/>
                <a:latin typeface="Times New Roman" panose="02020603050405020304" pitchFamily="18" charset="0"/>
                <a:cs typeface="Times New Roman" panose="02020603050405020304" pitchFamily="18" charset="0"/>
              </a:rPr>
              <a:t/>
            </a:r>
            <a:br>
              <a:rPr lang="en-US" sz="2600" b="0" i="0" dirty="0" smtClean="0">
                <a:solidFill>
                  <a:srgbClr val="333333"/>
                </a:solidFill>
                <a:effectLst/>
                <a:latin typeface="Times New Roman" panose="02020603050405020304" pitchFamily="18" charset="0"/>
                <a:cs typeface="Times New Roman" panose="02020603050405020304" pitchFamily="18" charset="0"/>
              </a:rPr>
            </a:br>
            <a:r>
              <a:rPr lang="en-US" sz="2600" b="1" i="0" dirty="0" smtClean="0">
                <a:solidFill>
                  <a:srgbClr val="333333"/>
                </a:solidFill>
                <a:effectLst/>
                <a:latin typeface="Times New Roman" panose="02020603050405020304" pitchFamily="18" charset="0"/>
                <a:cs typeface="Times New Roman" panose="02020603050405020304" pitchFamily="18" charset="0"/>
              </a:rPr>
              <a:t>example:</a:t>
            </a:r>
            <a:r>
              <a:rPr lang="en-US" sz="2600" b="0" i="0" dirty="0" smtClean="0">
                <a:solidFill>
                  <a:srgbClr val="333333"/>
                </a:solidFill>
                <a:effectLst/>
                <a:latin typeface="Times New Roman" panose="02020603050405020304" pitchFamily="18" charset="0"/>
                <a:cs typeface="Times New Roman" panose="02020603050405020304" pitchFamily="18" charset="0"/>
              </a:rPr>
              <a:t> Lets say allowed levels are 0V, 5V, 10V, and 15V. Value of signal at any time t is equal to 9V. At first sight it looks good to take 10V as the value but we will take 5V.</a:t>
            </a:r>
          </a:p>
          <a:p>
            <a:pPr>
              <a:buFont typeface="Arial"/>
              <a:buChar char="•"/>
            </a:pPr>
            <a:r>
              <a:rPr lang="en-US" sz="2600" b="0" i="0" dirty="0" smtClean="0">
                <a:solidFill>
                  <a:srgbClr val="333333"/>
                </a:solidFill>
                <a:effectLst/>
                <a:latin typeface="Times New Roman" panose="02020603050405020304" pitchFamily="18" charset="0"/>
                <a:cs typeface="Times New Roman" panose="02020603050405020304" pitchFamily="18" charset="0"/>
              </a:rPr>
              <a:t>On increasing number of levels accuracy increases and thus error decreases.</a:t>
            </a:r>
          </a:p>
          <a:p>
            <a:endParaRPr lang="en-US" dirty="0"/>
          </a:p>
        </p:txBody>
      </p:sp>
    </p:spTree>
    <p:extLst>
      <p:ext uri="{BB962C8B-B14F-4D97-AF65-F5344CB8AC3E}">
        <p14:creationId xmlns:p14="http://schemas.microsoft.com/office/powerpoint/2010/main" val="327697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553200"/>
          </a:xfrm>
        </p:spPr>
        <p:txBody>
          <a:bodyPr>
            <a:normAutofit/>
          </a:bodyPr>
          <a:lstStyle/>
          <a:p>
            <a:pPr marL="0" indent="0">
              <a:buNone/>
            </a:pPr>
            <a:r>
              <a:rPr lang="en-US" sz="2600" b="1" dirty="0" smtClean="0">
                <a:latin typeface="Times New Roman" panose="02020603050405020304" pitchFamily="18" charset="0"/>
                <a:cs typeface="Times New Roman" panose="02020603050405020304" pitchFamily="18" charset="0"/>
              </a:rPr>
              <a:t>Need Of Digital Signal</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All </a:t>
            </a:r>
            <a:r>
              <a:rPr lang="en-US" sz="2600" dirty="0">
                <a:latin typeface="Times New Roman" panose="02020603050405020304" pitchFamily="18" charset="0"/>
                <a:cs typeface="Times New Roman" panose="02020603050405020304" pitchFamily="18" charset="0"/>
              </a:rPr>
              <a:t>real life signals are analog in nature and at first sight, it seems use of analog is much better as compared to digital signal. But digital signals have various advantages over the analog signal like noise immunity.</a:t>
            </a:r>
          </a:p>
          <a:p>
            <a:r>
              <a:rPr lang="en-US" sz="2600" dirty="0">
                <a:latin typeface="Times New Roman" panose="02020603050405020304" pitchFamily="18" charset="0"/>
                <a:cs typeface="Times New Roman" panose="02020603050405020304" pitchFamily="18" charset="0"/>
              </a:rPr>
              <a:t>Digital signal is used in communication process to minimize the effect of noise.</a:t>
            </a:r>
          </a:p>
          <a:p>
            <a:r>
              <a:rPr lang="en-US" sz="2600" dirty="0">
                <a:latin typeface="Times New Roman" panose="02020603050405020304" pitchFamily="18" charset="0"/>
                <a:cs typeface="Times New Roman" panose="02020603050405020304" pitchFamily="18" charset="0"/>
              </a:rPr>
              <a:t>Unwanted signals are called noise.</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60559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u="sng" dirty="0" smtClean="0">
                <a:latin typeface="Times New Roman" panose="02020603050405020304" pitchFamily="18" charset="0"/>
                <a:cs typeface="Times New Roman" panose="02020603050405020304" pitchFamily="18" charset="0"/>
              </a:rPr>
              <a:t>Introduction to Digital </a:t>
            </a:r>
            <a:r>
              <a:rPr lang="en-US" sz="3200" b="1" u="sng" dirty="0" err="1" smtClean="0">
                <a:latin typeface="Times New Roman" panose="02020603050405020304" pitchFamily="18" charset="0"/>
                <a:cs typeface="Times New Roman" panose="02020603050405020304" pitchFamily="18" charset="0"/>
              </a:rPr>
              <a:t>Elcetronics</a:t>
            </a:r>
            <a:r>
              <a:rPr lang="en-US" sz="3200" b="1" u="sng" dirty="0" smtClean="0">
                <a:latin typeface="Times New Roman" panose="02020603050405020304" pitchFamily="18" charset="0"/>
                <a:cs typeface="Times New Roman" panose="02020603050405020304" pitchFamily="18" charset="0"/>
              </a:rPr>
              <a:t>.</a:t>
            </a:r>
            <a:endParaRPr lang="en-US"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838200"/>
            <a:ext cx="8915400" cy="5943600"/>
          </a:xfrm>
        </p:spPr>
        <p:txBody>
          <a:bodyPr>
            <a:normAutofit/>
          </a:bodyPr>
          <a:lstStyle/>
          <a:p>
            <a:r>
              <a:rPr lang="en-US" sz="2400" dirty="0">
                <a:latin typeface="Times New Roman" panose="02020603050405020304" pitchFamily="18" charset="0"/>
                <a:cs typeface="Times New Roman" panose="02020603050405020304" pitchFamily="18" charset="0"/>
              </a:rPr>
              <a:t>We use analog to digital converter to convert analog signal to digital signal.</a:t>
            </a:r>
          </a:p>
          <a:p>
            <a:r>
              <a:rPr lang="en-US" sz="2400" dirty="0">
                <a:latin typeface="Times New Roman" panose="02020603050405020304" pitchFamily="18" charset="0"/>
                <a:cs typeface="Times New Roman" panose="02020603050405020304" pitchFamily="18" charset="0"/>
              </a:rPr>
              <a:t>Computer, calculator, digital watch, measuring instruments are some examples of digital system.</a:t>
            </a:r>
          </a:p>
          <a:p>
            <a:r>
              <a:rPr lang="en-US" sz="2400" dirty="0">
                <a:latin typeface="Times New Roman" panose="02020603050405020304" pitchFamily="18" charset="0"/>
                <a:cs typeface="Times New Roman" panose="02020603050405020304" pitchFamily="18" charset="0"/>
              </a:rPr>
              <a:t>We use digital to analog converter to convert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digital </a:t>
            </a:r>
            <a:r>
              <a:rPr lang="en-US" sz="2400" dirty="0">
                <a:latin typeface="Times New Roman" panose="02020603050405020304" pitchFamily="18" charset="0"/>
                <a:cs typeface="Times New Roman" panose="02020603050405020304" pitchFamily="18" charset="0"/>
              </a:rPr>
              <a:t>signal back to analog signal.</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57400"/>
            <a:ext cx="3075709"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2906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