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498622-D2F5-4794-B675-BE6E107F8CC2}" type="datetimeFigureOut">
              <a:rPr lang="en-US" smtClean="0"/>
              <a:pPr/>
              <a:t>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6D03F5-5726-4506-B008-22EEF77FB07B}" type="slidenum">
              <a:rPr lang="en-US" smtClean="0"/>
              <a:pPr/>
              <a:t>‹#›</a:t>
            </a:fld>
            <a:endParaRPr lang="en-US"/>
          </a:p>
        </p:txBody>
      </p:sp>
    </p:spTree>
    <p:extLst>
      <p:ext uri="{BB962C8B-B14F-4D97-AF65-F5344CB8AC3E}">
        <p14:creationId xmlns:p14="http://schemas.microsoft.com/office/powerpoint/2010/main" xmlns="" val="3497235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6D03F5-5726-4506-B008-22EEF77FB07B}" type="slidenum">
              <a:rPr lang="en-US" smtClean="0"/>
              <a:pPr/>
              <a:t>15</a:t>
            </a:fld>
            <a:endParaRPr lang="en-US"/>
          </a:p>
        </p:txBody>
      </p:sp>
    </p:spTree>
    <p:extLst>
      <p:ext uri="{BB962C8B-B14F-4D97-AF65-F5344CB8AC3E}">
        <p14:creationId xmlns:p14="http://schemas.microsoft.com/office/powerpoint/2010/main" xmlns="" val="1576041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6939F3-55F7-4D11-8634-F64D51D20272}"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326EC-EAB0-4F30-82CD-6F041E0FBFB3}" type="slidenum">
              <a:rPr lang="en-US" smtClean="0"/>
              <a:pPr/>
              <a:t>‹#›</a:t>
            </a:fld>
            <a:endParaRPr lang="en-US"/>
          </a:p>
        </p:txBody>
      </p:sp>
    </p:spTree>
    <p:extLst>
      <p:ext uri="{BB962C8B-B14F-4D97-AF65-F5344CB8AC3E}">
        <p14:creationId xmlns:p14="http://schemas.microsoft.com/office/powerpoint/2010/main" xmlns="" val="3434407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6939F3-55F7-4D11-8634-F64D51D20272}"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326EC-EAB0-4F30-82CD-6F041E0FBFB3}" type="slidenum">
              <a:rPr lang="en-US" smtClean="0"/>
              <a:pPr/>
              <a:t>‹#›</a:t>
            </a:fld>
            <a:endParaRPr lang="en-US"/>
          </a:p>
        </p:txBody>
      </p:sp>
    </p:spTree>
    <p:extLst>
      <p:ext uri="{BB962C8B-B14F-4D97-AF65-F5344CB8AC3E}">
        <p14:creationId xmlns:p14="http://schemas.microsoft.com/office/powerpoint/2010/main" xmlns="" val="401701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6939F3-55F7-4D11-8634-F64D51D20272}"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326EC-EAB0-4F30-82CD-6F041E0FBFB3}" type="slidenum">
              <a:rPr lang="en-US" smtClean="0"/>
              <a:pPr/>
              <a:t>‹#›</a:t>
            </a:fld>
            <a:endParaRPr lang="en-US"/>
          </a:p>
        </p:txBody>
      </p:sp>
    </p:spTree>
    <p:extLst>
      <p:ext uri="{BB962C8B-B14F-4D97-AF65-F5344CB8AC3E}">
        <p14:creationId xmlns:p14="http://schemas.microsoft.com/office/powerpoint/2010/main" xmlns="" val="926768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6939F3-55F7-4D11-8634-F64D51D20272}"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326EC-EAB0-4F30-82CD-6F041E0FBFB3}" type="slidenum">
              <a:rPr lang="en-US" smtClean="0"/>
              <a:pPr/>
              <a:t>‹#›</a:t>
            </a:fld>
            <a:endParaRPr lang="en-US"/>
          </a:p>
        </p:txBody>
      </p:sp>
    </p:spTree>
    <p:extLst>
      <p:ext uri="{BB962C8B-B14F-4D97-AF65-F5344CB8AC3E}">
        <p14:creationId xmlns:p14="http://schemas.microsoft.com/office/powerpoint/2010/main" xmlns="" val="3954123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6939F3-55F7-4D11-8634-F64D51D20272}"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326EC-EAB0-4F30-82CD-6F041E0FBFB3}" type="slidenum">
              <a:rPr lang="en-US" smtClean="0"/>
              <a:pPr/>
              <a:t>‹#›</a:t>
            </a:fld>
            <a:endParaRPr lang="en-US"/>
          </a:p>
        </p:txBody>
      </p:sp>
    </p:spTree>
    <p:extLst>
      <p:ext uri="{BB962C8B-B14F-4D97-AF65-F5344CB8AC3E}">
        <p14:creationId xmlns:p14="http://schemas.microsoft.com/office/powerpoint/2010/main" xmlns="" val="184284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6939F3-55F7-4D11-8634-F64D51D20272}" type="datetimeFigureOut">
              <a:rPr lang="en-US" smtClean="0"/>
              <a:pPr/>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326EC-EAB0-4F30-82CD-6F041E0FBFB3}" type="slidenum">
              <a:rPr lang="en-US" smtClean="0"/>
              <a:pPr/>
              <a:t>‹#›</a:t>
            </a:fld>
            <a:endParaRPr lang="en-US"/>
          </a:p>
        </p:txBody>
      </p:sp>
    </p:spTree>
    <p:extLst>
      <p:ext uri="{BB962C8B-B14F-4D97-AF65-F5344CB8AC3E}">
        <p14:creationId xmlns:p14="http://schemas.microsoft.com/office/powerpoint/2010/main" xmlns="" val="236660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6939F3-55F7-4D11-8634-F64D51D20272}" type="datetimeFigureOut">
              <a:rPr lang="en-US" smtClean="0"/>
              <a:pPr/>
              <a:t>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8326EC-EAB0-4F30-82CD-6F041E0FBFB3}" type="slidenum">
              <a:rPr lang="en-US" smtClean="0"/>
              <a:pPr/>
              <a:t>‹#›</a:t>
            </a:fld>
            <a:endParaRPr lang="en-US"/>
          </a:p>
        </p:txBody>
      </p:sp>
    </p:spTree>
    <p:extLst>
      <p:ext uri="{BB962C8B-B14F-4D97-AF65-F5344CB8AC3E}">
        <p14:creationId xmlns:p14="http://schemas.microsoft.com/office/powerpoint/2010/main" xmlns="" val="2653876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6939F3-55F7-4D11-8634-F64D51D20272}" type="datetimeFigureOut">
              <a:rPr lang="en-US" smtClean="0"/>
              <a:pPr/>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8326EC-EAB0-4F30-82CD-6F041E0FBFB3}" type="slidenum">
              <a:rPr lang="en-US" smtClean="0"/>
              <a:pPr/>
              <a:t>‹#›</a:t>
            </a:fld>
            <a:endParaRPr lang="en-US"/>
          </a:p>
        </p:txBody>
      </p:sp>
    </p:spTree>
    <p:extLst>
      <p:ext uri="{BB962C8B-B14F-4D97-AF65-F5344CB8AC3E}">
        <p14:creationId xmlns:p14="http://schemas.microsoft.com/office/powerpoint/2010/main" xmlns="" val="2111625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939F3-55F7-4D11-8634-F64D51D20272}" type="datetimeFigureOut">
              <a:rPr lang="en-US" smtClean="0"/>
              <a:pPr/>
              <a:t>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8326EC-EAB0-4F30-82CD-6F041E0FBFB3}" type="slidenum">
              <a:rPr lang="en-US" smtClean="0"/>
              <a:pPr/>
              <a:t>‹#›</a:t>
            </a:fld>
            <a:endParaRPr lang="en-US"/>
          </a:p>
        </p:txBody>
      </p:sp>
    </p:spTree>
    <p:extLst>
      <p:ext uri="{BB962C8B-B14F-4D97-AF65-F5344CB8AC3E}">
        <p14:creationId xmlns:p14="http://schemas.microsoft.com/office/powerpoint/2010/main" xmlns="" val="1615178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939F3-55F7-4D11-8634-F64D51D20272}" type="datetimeFigureOut">
              <a:rPr lang="en-US" smtClean="0"/>
              <a:pPr/>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326EC-EAB0-4F30-82CD-6F041E0FBFB3}" type="slidenum">
              <a:rPr lang="en-US" smtClean="0"/>
              <a:pPr/>
              <a:t>‹#›</a:t>
            </a:fld>
            <a:endParaRPr lang="en-US"/>
          </a:p>
        </p:txBody>
      </p:sp>
    </p:spTree>
    <p:extLst>
      <p:ext uri="{BB962C8B-B14F-4D97-AF65-F5344CB8AC3E}">
        <p14:creationId xmlns:p14="http://schemas.microsoft.com/office/powerpoint/2010/main" xmlns="" val="2278823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939F3-55F7-4D11-8634-F64D51D20272}" type="datetimeFigureOut">
              <a:rPr lang="en-US" smtClean="0"/>
              <a:pPr/>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326EC-EAB0-4F30-82CD-6F041E0FBFB3}" type="slidenum">
              <a:rPr lang="en-US" smtClean="0"/>
              <a:pPr/>
              <a:t>‹#›</a:t>
            </a:fld>
            <a:endParaRPr lang="en-US"/>
          </a:p>
        </p:txBody>
      </p:sp>
    </p:spTree>
    <p:extLst>
      <p:ext uri="{BB962C8B-B14F-4D97-AF65-F5344CB8AC3E}">
        <p14:creationId xmlns:p14="http://schemas.microsoft.com/office/powerpoint/2010/main" xmlns="" val="3619823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6939F3-55F7-4D11-8634-F64D51D20272}" type="datetimeFigureOut">
              <a:rPr lang="en-US" smtClean="0"/>
              <a:pPr/>
              <a:t>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8326EC-EAB0-4F30-82CD-6F041E0FBFB3}" type="slidenum">
              <a:rPr lang="en-US" smtClean="0"/>
              <a:pPr/>
              <a:t>‹#›</a:t>
            </a:fld>
            <a:endParaRPr lang="en-US"/>
          </a:p>
        </p:txBody>
      </p:sp>
    </p:spTree>
    <p:extLst>
      <p:ext uri="{BB962C8B-B14F-4D97-AF65-F5344CB8AC3E}">
        <p14:creationId xmlns:p14="http://schemas.microsoft.com/office/powerpoint/2010/main" xmlns="" val="2591277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electrical4u.com/not-gate/" TargetMode="External"/><Relationship Id="rId2" Type="http://schemas.openxmlformats.org/officeDocument/2006/relationships/hyperlink" Target="http://www.electrical4u.com/logical-and-gate/" TargetMode="External"/><Relationship Id="rId1" Type="http://schemas.openxmlformats.org/officeDocument/2006/relationships/slideLayout" Target="../slideLayouts/slideLayout2.xml"/><Relationship Id="rId6" Type="http://schemas.openxmlformats.org/officeDocument/2006/relationships/image" Target="../media/image22.gif"/><Relationship Id="rId5" Type="http://schemas.openxmlformats.org/officeDocument/2006/relationships/image" Target="../media/image21.png"/><Relationship Id="rId4" Type="http://schemas.openxmlformats.org/officeDocument/2006/relationships/hyperlink" Target="http://www.electrical4u.com/truth-tabl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152400"/>
            <a:ext cx="8991600" cy="6553200"/>
          </a:xfrm>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 y="228600"/>
            <a:ext cx="8763000" cy="6477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599236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0" y="34636"/>
            <a:ext cx="9144000" cy="598516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260987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855" y="0"/>
            <a:ext cx="9144000" cy="380307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 y="3429000"/>
            <a:ext cx="5715001" cy="3429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181178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0" y="0"/>
            <a:ext cx="754380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38933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0" y="0"/>
            <a:ext cx="7924800" cy="662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45372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228600"/>
            <a:ext cx="8686800" cy="62483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6670260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200" y="152400"/>
            <a:ext cx="8915399" cy="6400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3037157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457200"/>
            <a:ext cx="8534400" cy="5715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916735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553200"/>
          </a:xfrm>
        </p:spPr>
        <p:txBody>
          <a:bodyPr/>
          <a:lstStyle/>
          <a:p>
            <a:r>
              <a:rPr lang="en-US" sz="2400" b="1" dirty="0">
                <a:latin typeface="Times New Roman" panose="02020603050405020304" pitchFamily="18" charset="0"/>
                <a:cs typeface="Times New Roman" panose="02020603050405020304" pitchFamily="18" charset="0"/>
              </a:rPr>
              <a:t>NAND gate as Universal Gate</a:t>
            </a:r>
          </a:p>
          <a:p>
            <a:r>
              <a:rPr lang="en-US" sz="2400" dirty="0">
                <a:latin typeface="Times New Roman" panose="02020603050405020304" pitchFamily="18" charset="0"/>
                <a:cs typeface="Times New Roman" panose="02020603050405020304" pitchFamily="18" charset="0"/>
              </a:rPr>
              <a:t>The below diagram is of a two input NAND gate. The first part is an </a:t>
            </a:r>
            <a:r>
              <a:rPr lang="en-US" sz="2400" dirty="0">
                <a:latin typeface="Times New Roman" panose="02020603050405020304" pitchFamily="18" charset="0"/>
                <a:cs typeface="Times New Roman" panose="02020603050405020304" pitchFamily="18" charset="0"/>
                <a:hlinkClick r:id="rId2"/>
              </a:rPr>
              <a:t>AND gate</a:t>
            </a:r>
            <a:r>
              <a:rPr lang="en-US" sz="2400" dirty="0">
                <a:latin typeface="Times New Roman" panose="02020603050405020304" pitchFamily="18" charset="0"/>
                <a:cs typeface="Times New Roman" panose="02020603050405020304" pitchFamily="18" charset="0"/>
              </a:rPr>
              <a:t> and second part is a dot after it represents a </a:t>
            </a:r>
            <a:r>
              <a:rPr lang="en-US" sz="2400" dirty="0">
                <a:latin typeface="Times New Roman" panose="02020603050405020304" pitchFamily="18" charset="0"/>
                <a:cs typeface="Times New Roman" panose="02020603050405020304" pitchFamily="18" charset="0"/>
                <a:hlinkClick r:id="rId3"/>
              </a:rPr>
              <a:t>NOT gate</a:t>
            </a:r>
            <a:r>
              <a:rPr lang="en-US" sz="2400" dirty="0">
                <a:latin typeface="Times New Roman" panose="02020603050405020304" pitchFamily="18" charset="0"/>
                <a:cs typeface="Times New Roman" panose="02020603050405020304" pitchFamily="18" charset="0"/>
              </a:rPr>
              <a:t>. So it is clear that during the operation of NAND gate, the inputs are first going through AND gate and after that the output is reversed and we get the final output. Now we will look at the </a:t>
            </a:r>
            <a:r>
              <a:rPr lang="en-US" sz="2400" dirty="0">
                <a:latin typeface="Times New Roman" panose="02020603050405020304" pitchFamily="18" charset="0"/>
                <a:cs typeface="Times New Roman" panose="02020603050405020304" pitchFamily="18" charset="0"/>
                <a:hlinkClick r:id="rId4"/>
              </a:rPr>
              <a:t>truth table</a:t>
            </a:r>
            <a:r>
              <a:rPr lang="en-US" sz="2400" dirty="0">
                <a:latin typeface="Times New Roman" panose="02020603050405020304" pitchFamily="18" charset="0"/>
                <a:cs typeface="Times New Roman" panose="02020603050405020304" pitchFamily="18" charset="0"/>
              </a:rPr>
              <a:t> of NAND gate</a:t>
            </a:r>
            <a:r>
              <a:rPr lang="en-US" dirty="0" smtClean="0"/>
              <a:t>.</a:t>
            </a:r>
          </a:p>
          <a:p>
            <a:r>
              <a:rPr lang="en-US" sz="2400" dirty="0">
                <a:latin typeface="Times New Roman" panose="02020603050405020304" pitchFamily="18" charset="0"/>
                <a:cs typeface="Times New Roman" panose="02020603050405020304" pitchFamily="18" charset="0"/>
              </a:rPr>
              <a:t>We will consider the truth table of </a:t>
            </a:r>
            <a:r>
              <a:rPr lang="en-US" sz="2400" dirty="0" smtClean="0">
                <a:latin typeface="Times New Roman" panose="02020603050405020304" pitchFamily="18" charset="0"/>
                <a:cs typeface="Times New Roman" panose="02020603050405020304" pitchFamily="18" charset="0"/>
              </a:rPr>
              <a:t>the NAND </a:t>
            </a:r>
            <a:r>
              <a:rPr lang="en-US" sz="2400" dirty="0">
                <a:latin typeface="Times New Roman" panose="02020603050405020304" pitchFamily="18" charset="0"/>
                <a:cs typeface="Times New Roman" panose="02020603050405020304" pitchFamily="18" charset="0"/>
              </a:rPr>
              <a:t>gate i.e. a two-input gate. The two inputs are A and B.</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038600" y="4037735"/>
            <a:ext cx="1733550" cy="12573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8" name="Picture 4" descr="truth table of a nand gate"/>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3429000" y="5295035"/>
            <a:ext cx="2724150" cy="14573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599028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76200" y="152400"/>
            <a:ext cx="8915400" cy="6553200"/>
          </a:xfrm>
        </p:spPr>
        <p:txBody>
          <a:bodyPr>
            <a:normAutofit/>
          </a:bodyPr>
          <a:lstStyle/>
          <a:p>
            <a:r>
              <a:rPr lang="en-US" sz="2400" dirty="0">
                <a:latin typeface="Times New Roman" panose="02020603050405020304" pitchFamily="18" charset="0"/>
                <a:cs typeface="Times New Roman" panose="02020603050405020304" pitchFamily="18" charset="0"/>
              </a:rPr>
              <a:t>Now we will see how this gate can be used to make other gates</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smtClean="0"/>
          </a:p>
          <a:p>
            <a:r>
              <a:rPr lang="en-US" sz="2400" dirty="0" smtClean="0">
                <a:latin typeface="Times New Roman" panose="02020603050405020304" pitchFamily="18" charset="0"/>
                <a:cs typeface="Times New Roman" panose="02020603050405020304" pitchFamily="18" charset="0"/>
              </a:rPr>
              <a:t>The below </a:t>
            </a:r>
            <a:r>
              <a:rPr lang="en-US" sz="2400" dirty="0">
                <a:latin typeface="Times New Roman" panose="02020603050405020304" pitchFamily="18" charset="0"/>
                <a:cs typeface="Times New Roman" panose="02020603050405020304" pitchFamily="18" charset="0"/>
              </a:rPr>
              <a:t>diagram is of an OR gate made from combinations of NAND gates, arranged in a proper manner. The truth table of an OR gate is also given beside the diagram. </a:t>
            </a:r>
            <a:endParaRPr lang="en-US" sz="2400" dirty="0" smtClean="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9397" y="762000"/>
            <a:ext cx="6991350" cy="29146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90600" y="4800600"/>
            <a:ext cx="7391399" cy="2057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5531913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91600" cy="6553200"/>
          </a:xfrm>
        </p:spPr>
        <p:txBody>
          <a:bodyPr>
            <a:normAutofit/>
          </a:bodyPr>
          <a:lstStyle/>
          <a:p>
            <a:r>
              <a:rPr lang="en-US" sz="2400" dirty="0">
                <a:latin typeface="Times New Roman" panose="02020603050405020304" pitchFamily="18" charset="0"/>
                <a:cs typeface="Times New Roman" panose="02020603050405020304" pitchFamily="18" charset="0"/>
              </a:rPr>
              <a:t>Now we will see the design of an AND gate from NAND gates</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above diagram is of an AND gate made from NAND gate. So we can see that all the three basic gates can be made by only using NAND gates, that’s why this gate is called </a:t>
            </a:r>
            <a:r>
              <a:rPr lang="en-US" sz="2400" b="1" dirty="0">
                <a:latin typeface="Times New Roman" panose="02020603050405020304" pitchFamily="18" charset="0"/>
                <a:cs typeface="Times New Roman" panose="02020603050405020304" pitchFamily="18" charset="0"/>
              </a:rPr>
              <a:t>Universal Gate</a:t>
            </a:r>
            <a:r>
              <a:rPr lang="en-US" sz="2400" dirty="0">
                <a:latin typeface="Times New Roman" panose="02020603050405020304" pitchFamily="18" charset="0"/>
                <a:cs typeface="Times New Roman" panose="02020603050405020304" pitchFamily="18" charset="0"/>
              </a:rPr>
              <a:t> and it is appropriate</a:t>
            </a:r>
            <a:r>
              <a:rPr lang="en-US" sz="2400" dirty="0"/>
              <a:t>.</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0" y="762000"/>
            <a:ext cx="6400800" cy="1981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5324783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2400" b="1" dirty="0" smtClean="0">
                <a:latin typeface="Times New Roman" pitchFamily="18" charset="0"/>
                <a:cs typeface="Times New Roman" pitchFamily="18" charset="0"/>
              </a:rPr>
              <a:t>Decimal Numbers:</a:t>
            </a:r>
          </a:p>
          <a:p>
            <a:pPr marL="0" indent="0">
              <a:buNone/>
            </a:pPr>
            <a:r>
              <a:rPr lang="en-US" sz="2000" dirty="0" smtClean="0">
                <a:latin typeface="Times New Roman" pitchFamily="18" charset="0"/>
                <a:cs typeface="Times New Roman" pitchFamily="18" charset="0"/>
              </a:rPr>
              <a:t>Human beings are trained to understand the decimal number system.</a:t>
            </a:r>
          </a:p>
          <a:p>
            <a:pPr marL="0" indent="0">
              <a:buNone/>
            </a:pPr>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1327=1×1000 +3×100+2×10+7×1</a:t>
            </a:r>
          </a:p>
          <a:p>
            <a:pPr marL="0" indent="0">
              <a:buNone/>
            </a:pPr>
            <a:r>
              <a:rPr lang="en-US" sz="2400" b="1" dirty="0" smtClean="0">
                <a:latin typeface="Times New Roman" pitchFamily="18" charset="0"/>
                <a:cs typeface="Times New Roman" pitchFamily="18" charset="0"/>
              </a:rPr>
              <a:t>Binary Numbers:</a:t>
            </a:r>
          </a:p>
          <a:p>
            <a:r>
              <a:rPr lang="en-US" sz="2000" b="1" dirty="0" smtClean="0">
                <a:latin typeface="Times New Roman" pitchFamily="18" charset="0"/>
                <a:cs typeface="Times New Roman" pitchFamily="18" charset="0"/>
              </a:rPr>
              <a:t>Digital computers use binary numbers.</a:t>
            </a:r>
          </a:p>
          <a:p>
            <a:r>
              <a:rPr lang="en-US" sz="2000" b="1" dirty="0" smtClean="0">
                <a:latin typeface="Times New Roman" pitchFamily="18" charset="0"/>
                <a:cs typeface="Times New Roman" pitchFamily="18" charset="0"/>
              </a:rPr>
              <a:t>It uses only digits 0 and 1called bits.</a:t>
            </a:r>
          </a:p>
          <a:p>
            <a:r>
              <a:rPr lang="en-US" sz="2000" b="1" dirty="0" smtClean="0">
                <a:latin typeface="Times New Roman" pitchFamily="18" charset="0"/>
                <a:cs typeface="Times New Roman" pitchFamily="18" charset="0"/>
              </a:rPr>
              <a:t>Binary to decimal :</a:t>
            </a:r>
          </a:p>
          <a:p>
            <a:pPr marL="0" indent="0">
              <a:buNone/>
            </a:pPr>
            <a:endParaRPr lang="en-US" sz="2000" b="1" dirty="0">
              <a:latin typeface="Times New Roman" pitchFamily="18" charset="0"/>
              <a:cs typeface="Times New Roman" pitchFamily="18" charset="0"/>
            </a:endParaRPr>
          </a:p>
          <a:p>
            <a:pPr marL="0" indent="0">
              <a:buNone/>
            </a:pPr>
            <a:endParaRPr lang="en-US" sz="2000" b="1" dirty="0" smtClean="0">
              <a:latin typeface="Times New Roman" pitchFamily="18" charset="0"/>
              <a:cs typeface="Times New Roman" pitchFamily="18" charset="0"/>
            </a:endParaRPr>
          </a:p>
          <a:p>
            <a:pPr marL="0" indent="0">
              <a:buNone/>
            </a:pPr>
            <a:endParaRPr lang="en-US" sz="2000" b="1" dirty="0">
              <a:latin typeface="Times New Roman" pitchFamily="18" charset="0"/>
              <a:cs typeface="Times New Roman" pitchFamily="18" charset="0"/>
            </a:endParaRPr>
          </a:p>
          <a:p>
            <a:pPr marL="0" indent="0">
              <a:buNone/>
            </a:pPr>
            <a:endParaRPr lang="en-US" sz="2000" b="1" dirty="0" smtClean="0">
              <a:latin typeface="Times New Roman" pitchFamily="18" charset="0"/>
              <a:cs typeface="Times New Roman" pitchFamily="18" charset="0"/>
            </a:endParaRPr>
          </a:p>
          <a:p>
            <a:pPr marL="0" indent="0">
              <a:buNone/>
            </a:pPr>
            <a:endParaRPr lang="en-US" sz="2000" b="1" dirty="0">
              <a:latin typeface="Times New Roman" pitchFamily="18" charset="0"/>
              <a:cs typeface="Times New Roman" pitchFamily="18" charset="0"/>
            </a:endParaRPr>
          </a:p>
          <a:p>
            <a:pPr marL="0" indent="0">
              <a:buNone/>
            </a:pPr>
            <a:endParaRPr lang="en-US" sz="2000" b="1" dirty="0" smtClean="0">
              <a:latin typeface="Times New Roman" pitchFamily="18" charset="0"/>
              <a:cs typeface="Times New Roman" pitchFamily="18" charset="0"/>
            </a:endParaRPr>
          </a:p>
          <a:p>
            <a:pPr marL="0" indent="0">
              <a:buNone/>
            </a:pPr>
            <a:endParaRPr lang="en-US" sz="2000" b="1" dirty="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Decimal to binary: </a:t>
            </a:r>
            <a:endParaRPr lang="en-US" sz="2000" b="1"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667356" y="2286000"/>
            <a:ext cx="4648200" cy="22098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081985" y="4495800"/>
            <a:ext cx="4233571" cy="2097993"/>
          </a:xfrm>
          <a:prstGeom prst="rect">
            <a:avLst/>
          </a:prstGeom>
        </p:spPr>
      </p:pic>
    </p:spTree>
    <p:extLst>
      <p:ext uri="{BB962C8B-B14F-4D97-AF65-F5344CB8AC3E}">
        <p14:creationId xmlns:p14="http://schemas.microsoft.com/office/powerpoint/2010/main" xmlns="" val="2776442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0" y="152400"/>
            <a:ext cx="9144000" cy="6553200"/>
          </a:xfrm>
        </p:spPr>
        <p:txBody>
          <a:bodyPr/>
          <a:lstStyle/>
          <a:p>
            <a:r>
              <a:rPr lang="en-US" b="1" dirty="0"/>
              <a:t>NOR gate as universal gate</a:t>
            </a:r>
          </a:p>
          <a:p>
            <a:r>
              <a:rPr lang="en-US" sz="2400" dirty="0">
                <a:latin typeface="Times New Roman" panose="02020603050405020304" pitchFamily="18" charset="0"/>
                <a:cs typeface="Times New Roman" panose="02020603050405020304" pitchFamily="18" charset="0"/>
              </a:rPr>
              <a:t>We have seen how NAND gate can be used to make all the three basic gates by using that alone. Now we will discuss the same in case of NOR gate</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above diagram is of an OR gate made by only using NOR gates. The output of this gate is exactly similar to that of a single OR gate. As we can see the circuit arrangement of OR gate using NOR gates is similar to that of AND gate using NAND gates.</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67000" y="1814944"/>
            <a:ext cx="3657600" cy="161405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036832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lnSpcReduction="10000"/>
          </a:bodyPr>
          <a:lstStyle/>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above diagram as the name suggests is of AND gate using only NOR gate, again we can see that the circuit diagram of AND gate using only NOR gate is exactly similar to that of OR gate using only NAND gates. Now we will finally see how a NOT gate can be made by using only NOR gates.</a:t>
            </a:r>
          </a:p>
          <a:p>
            <a:pPr marL="0" indent="0">
              <a:buNone/>
            </a:pP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above diagram is of a NOT gate made by using a NOR gate. The circuit diagram is similar to that of NOT gate made by using only NAND gate. So, from the above discussion it is clear that all the three basic gates (AND, OR, NOT) can be made by only using NOR gate. And thus, it can be aptly termed as Universal Gate.</a:t>
            </a: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09800" y="0"/>
            <a:ext cx="4572000" cy="175202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6" name="Picture 6" descr="universal nor gat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057400" y="3505200"/>
            <a:ext cx="4343400" cy="990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31312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314324"/>
            <a:ext cx="8686800" cy="6162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289190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76200"/>
            <a:ext cx="8458199" cy="6248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70826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152400"/>
            <a:ext cx="8763000" cy="6324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039301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lvl="1">
              <a:buFont typeface="Arial" pitchFamily="34" charset="0"/>
              <a:buChar char="•"/>
              <a:defRPr/>
            </a:pPr>
            <a:r>
              <a:rPr lang="en-US" sz="2400" b="1" dirty="0">
                <a:solidFill>
                  <a:prstClr val="black"/>
                </a:solidFill>
                <a:latin typeface="Times New Roman" pitchFamily="18" charset="0"/>
                <a:cs typeface="Times New Roman" pitchFamily="18" charset="0"/>
                <a:sym typeface="Wingdings" pitchFamily="2" charset="2"/>
              </a:rPr>
              <a:t>Hexadecimal system (0-15), in the powers of 16.</a:t>
            </a:r>
          </a:p>
          <a:p>
            <a:pPr marL="1200150" lvl="2" indent="-285750">
              <a:defRPr/>
            </a:pPr>
            <a:r>
              <a:rPr lang="en-US" sz="2000" dirty="0">
                <a:solidFill>
                  <a:prstClr val="black"/>
                </a:solidFill>
                <a:latin typeface="Times New Roman" pitchFamily="18" charset="0"/>
                <a:cs typeface="Times New Roman" pitchFamily="18" charset="0"/>
                <a:sym typeface="Wingdings" pitchFamily="2" charset="2"/>
              </a:rPr>
              <a:t>Same from 0-9 as decimal </a:t>
            </a:r>
          </a:p>
          <a:p>
            <a:pPr marL="1200150" lvl="2" indent="-285750">
              <a:defRPr/>
            </a:pPr>
            <a:r>
              <a:rPr lang="en-US" sz="2000" dirty="0">
                <a:solidFill>
                  <a:prstClr val="black"/>
                </a:solidFill>
                <a:latin typeface="Times New Roman" pitchFamily="18" charset="0"/>
                <a:cs typeface="Times New Roman" pitchFamily="18" charset="0"/>
                <a:sym typeface="Wingdings" pitchFamily="2" charset="2"/>
              </a:rPr>
              <a:t>Remember A = 10, (1010)</a:t>
            </a:r>
            <a:r>
              <a:rPr lang="en-US" sz="2000" baseline="-25000" dirty="0">
                <a:solidFill>
                  <a:prstClr val="black"/>
                </a:solidFill>
                <a:latin typeface="Times New Roman" pitchFamily="18" charset="0"/>
                <a:cs typeface="Times New Roman" pitchFamily="18" charset="0"/>
                <a:sym typeface="Wingdings" pitchFamily="2" charset="2"/>
              </a:rPr>
              <a:t>2</a:t>
            </a:r>
          </a:p>
          <a:p>
            <a:pPr marL="1828800" lvl="4" indent="0">
              <a:buNone/>
              <a:defRPr/>
            </a:pPr>
            <a:r>
              <a:rPr lang="en-US" baseline="-25000" dirty="0">
                <a:solidFill>
                  <a:prstClr val="black"/>
                </a:solidFill>
                <a:latin typeface="Times New Roman" pitchFamily="18" charset="0"/>
                <a:cs typeface="Times New Roman" pitchFamily="18" charset="0"/>
                <a:sym typeface="Wingdings" pitchFamily="2" charset="2"/>
              </a:rPr>
              <a:t> </a:t>
            </a:r>
            <a:r>
              <a:rPr lang="en-US" dirty="0">
                <a:solidFill>
                  <a:prstClr val="black"/>
                </a:solidFill>
                <a:latin typeface="Times New Roman" pitchFamily="18" charset="0"/>
                <a:cs typeface="Times New Roman" pitchFamily="18" charset="0"/>
                <a:sym typeface="Wingdings" pitchFamily="2" charset="2"/>
              </a:rPr>
              <a:t>       B = 11, (1011)</a:t>
            </a:r>
            <a:r>
              <a:rPr lang="en-US" baseline="-25000" dirty="0">
                <a:solidFill>
                  <a:prstClr val="black"/>
                </a:solidFill>
                <a:latin typeface="Times New Roman" pitchFamily="18" charset="0"/>
                <a:cs typeface="Times New Roman" pitchFamily="18" charset="0"/>
                <a:sym typeface="Wingdings" pitchFamily="2" charset="2"/>
              </a:rPr>
              <a:t>2 </a:t>
            </a:r>
          </a:p>
          <a:p>
            <a:pPr marL="1828800" lvl="4" indent="0">
              <a:buNone/>
              <a:defRPr/>
            </a:pPr>
            <a:r>
              <a:rPr lang="en-US" dirty="0">
                <a:solidFill>
                  <a:prstClr val="black"/>
                </a:solidFill>
                <a:latin typeface="Times New Roman" pitchFamily="18" charset="0"/>
                <a:cs typeface="Times New Roman" pitchFamily="18" charset="0"/>
                <a:sym typeface="Wingdings" pitchFamily="2" charset="2"/>
              </a:rPr>
              <a:t>        C = 12, (1100)</a:t>
            </a:r>
            <a:r>
              <a:rPr lang="en-US" baseline="-25000" dirty="0">
                <a:solidFill>
                  <a:prstClr val="black"/>
                </a:solidFill>
                <a:latin typeface="Times New Roman" pitchFamily="18" charset="0"/>
                <a:cs typeface="Times New Roman" pitchFamily="18" charset="0"/>
                <a:sym typeface="Wingdings" pitchFamily="2" charset="2"/>
              </a:rPr>
              <a:t>2 </a:t>
            </a:r>
          </a:p>
          <a:p>
            <a:pPr marL="1828800" lvl="4" indent="0">
              <a:buNone/>
              <a:defRPr/>
            </a:pPr>
            <a:r>
              <a:rPr lang="en-US" dirty="0">
                <a:solidFill>
                  <a:prstClr val="black"/>
                </a:solidFill>
                <a:latin typeface="Times New Roman" pitchFamily="18" charset="0"/>
                <a:cs typeface="Times New Roman" pitchFamily="18" charset="0"/>
                <a:sym typeface="Wingdings" pitchFamily="2" charset="2"/>
              </a:rPr>
              <a:t>        D = 13, (1101)</a:t>
            </a:r>
            <a:r>
              <a:rPr lang="en-US" baseline="-25000" dirty="0">
                <a:solidFill>
                  <a:prstClr val="black"/>
                </a:solidFill>
                <a:latin typeface="Times New Roman" pitchFamily="18" charset="0"/>
                <a:cs typeface="Times New Roman" pitchFamily="18" charset="0"/>
                <a:sym typeface="Wingdings" pitchFamily="2" charset="2"/>
              </a:rPr>
              <a:t>2 </a:t>
            </a:r>
          </a:p>
          <a:p>
            <a:pPr marL="1828800" lvl="4" indent="0">
              <a:buNone/>
              <a:defRPr/>
            </a:pPr>
            <a:r>
              <a:rPr lang="en-US" dirty="0">
                <a:solidFill>
                  <a:prstClr val="black"/>
                </a:solidFill>
                <a:latin typeface="Times New Roman" pitchFamily="18" charset="0"/>
                <a:cs typeface="Times New Roman" pitchFamily="18" charset="0"/>
                <a:sym typeface="Wingdings" pitchFamily="2" charset="2"/>
              </a:rPr>
              <a:t>        E = 14, (1110)</a:t>
            </a:r>
            <a:r>
              <a:rPr lang="en-US" baseline="-25000" dirty="0">
                <a:solidFill>
                  <a:prstClr val="black"/>
                </a:solidFill>
                <a:latin typeface="Times New Roman" pitchFamily="18" charset="0"/>
                <a:cs typeface="Times New Roman" pitchFamily="18" charset="0"/>
                <a:sym typeface="Wingdings" pitchFamily="2" charset="2"/>
              </a:rPr>
              <a:t>2 </a:t>
            </a:r>
          </a:p>
          <a:p>
            <a:pPr marL="1828800" lvl="4" indent="0">
              <a:buNone/>
              <a:defRPr/>
            </a:pPr>
            <a:r>
              <a:rPr lang="en-US" dirty="0">
                <a:solidFill>
                  <a:prstClr val="black"/>
                </a:solidFill>
                <a:latin typeface="Times New Roman" pitchFamily="18" charset="0"/>
                <a:cs typeface="Times New Roman" pitchFamily="18" charset="0"/>
                <a:sym typeface="Wingdings" pitchFamily="2" charset="2"/>
              </a:rPr>
              <a:t>        F = 15, (1111)</a:t>
            </a:r>
            <a:r>
              <a:rPr lang="en-US" baseline="-25000" dirty="0">
                <a:solidFill>
                  <a:prstClr val="black"/>
                </a:solidFill>
                <a:latin typeface="Times New Roman" pitchFamily="18" charset="0"/>
                <a:cs typeface="Times New Roman" pitchFamily="18" charset="0"/>
                <a:sym typeface="Wingdings" pitchFamily="2" charset="2"/>
              </a:rPr>
              <a:t>2 </a:t>
            </a:r>
            <a:endParaRPr lang="en-US" dirty="0">
              <a:solidFill>
                <a:prstClr val="black"/>
              </a:solidFill>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Hexadecimal to binary</a:t>
            </a:r>
            <a:endParaRPr lang="en-US" sz="2000" b="1"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90799" y="3429000"/>
            <a:ext cx="4680585" cy="2057400"/>
          </a:xfrm>
          <a:prstGeom prst="rect">
            <a:avLst/>
          </a:prstGeom>
        </p:spPr>
      </p:pic>
    </p:spTree>
    <p:extLst>
      <p:ext uri="{BB962C8B-B14F-4D97-AF65-F5344CB8AC3E}">
        <p14:creationId xmlns:p14="http://schemas.microsoft.com/office/powerpoint/2010/main" xmlns="" val="41659572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sz="2800" dirty="0" smtClean="0">
                <a:latin typeface="Times New Roman" pitchFamily="18" charset="0"/>
                <a:cs typeface="Times New Roman" pitchFamily="18" charset="0"/>
              </a:rPr>
              <a:t>Decimal to Hexadecimal:</a:t>
            </a: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pic>
        <p:nvPicPr>
          <p:cNvPr id="5" name="Picture 4" descr="DecimalToHex.gif"/>
          <p:cNvPicPr>
            <a:picLocks noChangeAspect="1"/>
          </p:cNvPicPr>
          <p:nvPr/>
        </p:nvPicPr>
        <p:blipFill>
          <a:blip r:embed="rId2"/>
          <a:stretch>
            <a:fillRect/>
          </a:stretch>
        </p:blipFill>
        <p:spPr>
          <a:xfrm>
            <a:off x="1510145" y="533400"/>
            <a:ext cx="6324600" cy="2743200"/>
          </a:xfrm>
          <a:prstGeom prst="rect">
            <a:avLst/>
          </a:prstGeom>
        </p:spPr>
      </p:pic>
    </p:spTree>
    <p:extLst>
      <p:ext uri="{BB962C8B-B14F-4D97-AF65-F5344CB8AC3E}">
        <p14:creationId xmlns:p14="http://schemas.microsoft.com/office/powerpoint/2010/main" xmlns="" val="1751131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Practice Examples:</a:t>
            </a:r>
            <a:endParaRPr lang="en-US" u="sng"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676400"/>
            <a:ext cx="4419600" cy="52162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xmlns="" val="0"/>
              </a:ext>
            </a:extLst>
          </a:blip>
          <a:srcRect t="36650"/>
          <a:stretch>
            <a:fillRect/>
          </a:stretch>
        </p:blipFill>
        <p:spPr bwMode="auto">
          <a:xfrm>
            <a:off x="4419601" y="1771651"/>
            <a:ext cx="4724400" cy="43910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50710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 y="0"/>
            <a:ext cx="8610600" cy="6477000"/>
          </a:xfrm>
        </p:spPr>
        <p:txBody>
          <a:bodyPr>
            <a:normAutofit/>
          </a:bodyPr>
          <a:lstStyle/>
          <a:p>
            <a:pPr marL="0" indent="0">
              <a:buNone/>
            </a:pPr>
            <a:r>
              <a:rPr lang="en-US" sz="2000" dirty="0"/>
              <a:t>Binary Arithmetic:</a:t>
            </a:r>
          </a:p>
          <a:p>
            <a:r>
              <a:rPr lang="en-US" sz="1400" dirty="0">
                <a:latin typeface="Times New Roman" pitchFamily="18" charset="0"/>
                <a:cs typeface="Times New Roman" pitchFamily="18" charset="0"/>
              </a:rPr>
              <a:t>Binary Addition</a:t>
            </a: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Binary Addition Example:</a:t>
            </a: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Binary Subtraction:</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Binary Subtraction Example:</a:t>
            </a:r>
          </a:p>
          <a:p>
            <a:endParaRPr lang="en-US" sz="20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65096" y="1752600"/>
            <a:ext cx="4114800" cy="1143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514600" y="3048000"/>
            <a:ext cx="4495800" cy="16764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029119" y="5030548"/>
            <a:ext cx="4191000" cy="105727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286000" y="146921"/>
            <a:ext cx="3962400" cy="1304925"/>
          </a:xfrm>
          <a:prstGeom prst="rect">
            <a:avLst/>
          </a:prstGeom>
        </p:spPr>
      </p:pic>
    </p:spTree>
    <p:extLst>
      <p:ext uri="{BB962C8B-B14F-4D97-AF65-F5344CB8AC3E}">
        <p14:creationId xmlns:p14="http://schemas.microsoft.com/office/powerpoint/2010/main" xmlns="" val="3022023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04800" y="152400"/>
            <a:ext cx="8763000" cy="6019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344550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dirty="0">
                <a:latin typeface="Times New Roman" pitchFamily="18" charset="0"/>
                <a:cs typeface="Times New Roman" pitchFamily="18" charset="0"/>
              </a:rPr>
              <a:t>One’s and Twos Compliments</a:t>
            </a:r>
          </a:p>
        </p:txBody>
      </p:sp>
      <p:sp>
        <p:nvSpPr>
          <p:cNvPr id="3" name="Content Placeholder 2"/>
          <p:cNvSpPr>
            <a:spLocks noGrp="1"/>
          </p:cNvSpPr>
          <p:nvPr>
            <p:ph idx="1"/>
          </p:nvPr>
        </p:nvSpPr>
        <p:spPr>
          <a:xfrm>
            <a:off x="0" y="914400"/>
            <a:ext cx="9144000" cy="5943600"/>
          </a:xfrm>
        </p:spPr>
        <p:txBody>
          <a:bodyPr>
            <a:normAutofit/>
          </a:bodyPr>
          <a:lstStyle/>
          <a:p>
            <a:pPr lvl="1" algn="just">
              <a:buFont typeface="Arial" charset="0"/>
              <a:buChar char="•"/>
            </a:pPr>
            <a:r>
              <a:rPr lang="en-US" sz="2000" dirty="0">
                <a:solidFill>
                  <a:srgbClr val="000000"/>
                </a:solidFill>
                <a:latin typeface="Times New Roman" pitchFamily="18" charset="0"/>
                <a:cs typeface="Times New Roman" pitchFamily="18" charset="0"/>
                <a:sym typeface="Wingdings" pitchFamily="2" charset="2"/>
              </a:rPr>
              <a:t>The one’s complement of a binary number is defined as the value obtained by inverting all the bits in the binary representation of the number (swapping 0s for 1s and vice versa). The ones' complement of the number then behaves like the negative of the original number in some arithmetic operations.</a:t>
            </a:r>
          </a:p>
          <a:p>
            <a:pPr lvl="2" algn="just">
              <a:buFont typeface="Arial" charset="0"/>
              <a:buChar char="•"/>
            </a:pPr>
            <a:r>
              <a:rPr lang="en-US" sz="2000" dirty="0">
                <a:solidFill>
                  <a:srgbClr val="000000"/>
                </a:solidFill>
                <a:latin typeface="Times New Roman" pitchFamily="18" charset="0"/>
                <a:cs typeface="Times New Roman" pitchFamily="18" charset="0"/>
                <a:sym typeface="Wingdings" pitchFamily="2" charset="2"/>
              </a:rPr>
              <a:t>Example: 10010110000            01101001111</a:t>
            </a:r>
          </a:p>
          <a:p>
            <a:pPr lvl="1" algn="just">
              <a:buFont typeface="Arial" charset="0"/>
              <a:buChar char="•"/>
            </a:pPr>
            <a:r>
              <a:rPr lang="en-US" sz="2000" dirty="0">
                <a:solidFill>
                  <a:srgbClr val="000000"/>
                </a:solidFill>
                <a:latin typeface="Times New Roman" pitchFamily="18" charset="0"/>
                <a:cs typeface="Times New Roman" pitchFamily="18" charset="0"/>
              </a:rPr>
              <a:t>Two’s compliments are generally used to represents negative integers in almost all computers. To get the two's complement negative notation of an integer, you write out the number in binary. You then invert the digits, and add one to the result.</a:t>
            </a:r>
          </a:p>
          <a:p>
            <a:pPr lvl="2" algn="just">
              <a:buFont typeface="Arial" charset="0"/>
              <a:buChar char="•"/>
            </a:pPr>
            <a:r>
              <a:rPr lang="en-US" sz="2000" dirty="0">
                <a:solidFill>
                  <a:srgbClr val="000000"/>
                </a:solidFill>
                <a:latin typeface="Times New Roman" pitchFamily="18" charset="0"/>
                <a:cs typeface="Times New Roman" pitchFamily="18" charset="0"/>
              </a:rPr>
              <a:t>Example: </a:t>
            </a:r>
          </a:p>
          <a:p>
            <a:pPr lvl="3" algn="just">
              <a:buFont typeface="Arial" charset="0"/>
              <a:buChar char="•"/>
            </a:pPr>
            <a:r>
              <a:rPr lang="en-US" dirty="0">
                <a:solidFill>
                  <a:srgbClr val="000000"/>
                </a:solidFill>
                <a:latin typeface="Times New Roman" pitchFamily="18" charset="0"/>
                <a:cs typeface="Times New Roman" pitchFamily="18" charset="0"/>
              </a:rPr>
              <a:t>10010110000           </a:t>
            </a:r>
            <a:r>
              <a:rPr lang="en-US" dirty="0">
                <a:solidFill>
                  <a:srgbClr val="000000"/>
                </a:solidFill>
                <a:latin typeface="Times New Roman" pitchFamily="18" charset="0"/>
                <a:cs typeface="Times New Roman" pitchFamily="18" charset="0"/>
                <a:sym typeface="Wingdings" pitchFamily="2" charset="2"/>
              </a:rPr>
              <a:t>01101001111</a:t>
            </a:r>
          </a:p>
          <a:p>
            <a:pPr lvl="3" algn="just">
              <a:buFont typeface="Arial" charset="0"/>
              <a:buChar char="•"/>
            </a:pPr>
            <a:r>
              <a:rPr lang="en-US" dirty="0">
                <a:solidFill>
                  <a:srgbClr val="000000"/>
                </a:solidFill>
                <a:latin typeface="Times New Roman" pitchFamily="18" charset="0"/>
                <a:cs typeface="Times New Roman" pitchFamily="18" charset="0"/>
                <a:sym typeface="Wingdings" pitchFamily="2" charset="2"/>
              </a:rPr>
              <a:t>01101001111 + 1          </a:t>
            </a:r>
            <a:r>
              <a:rPr lang="en-US" dirty="0" smtClean="0">
                <a:solidFill>
                  <a:srgbClr val="000000"/>
                </a:solidFill>
                <a:latin typeface="Times New Roman" pitchFamily="18" charset="0"/>
                <a:cs typeface="Times New Roman" pitchFamily="18" charset="0"/>
                <a:sym typeface="Wingdings" pitchFamily="2" charset="2"/>
              </a:rPr>
              <a:t>01101010000</a:t>
            </a:r>
          </a:p>
          <a:p>
            <a:pPr marL="1371600" lvl="3" indent="0" algn="just">
              <a:buNone/>
            </a:pPr>
            <a:r>
              <a:rPr lang="en-US" dirty="0" smtClean="0">
                <a:latin typeface="Times New Roman" pitchFamily="18" charset="0"/>
                <a:cs typeface="Times New Roman" pitchFamily="18" charset="0"/>
                <a:sym typeface="Wingdings" pitchFamily="2" charset="2"/>
              </a:rPr>
              <a:t>1:Translate the following signed decimal numbers to their 2s compliment form:</a:t>
            </a:r>
          </a:p>
          <a:p>
            <a:pPr marL="1828800" lvl="3" indent="-457200" algn="just">
              <a:buAutoNum type="alphaLcParenBoth"/>
            </a:pPr>
            <a:r>
              <a:rPr lang="en-US" dirty="0" smtClean="0">
                <a:latin typeface="Times New Roman" pitchFamily="18" charset="0"/>
                <a:cs typeface="Times New Roman" pitchFamily="18" charset="0"/>
                <a:sym typeface="Wingdings" pitchFamily="2" charset="2"/>
              </a:rPr>
              <a:t>-10   (b) -21  (c) -34  (d) -96</a:t>
            </a:r>
            <a:endParaRPr lang="en-US" dirty="0">
              <a:latin typeface="Times New Roman" pitchFamily="18" charset="0"/>
              <a:cs typeface="Times New Roman" pitchFamily="18" charset="0"/>
              <a:sym typeface="Wingdings" pitchFamily="2" charset="2"/>
            </a:endParaRPr>
          </a:p>
          <a:p>
            <a:pPr marL="1371600" lvl="3" indent="0" algn="just">
              <a:buNone/>
            </a:pPr>
            <a:r>
              <a:rPr lang="en-US" dirty="0" smtClean="0">
                <a:latin typeface="Times New Roman" pitchFamily="18" charset="0"/>
                <a:cs typeface="Times New Roman" pitchFamily="18" charset="0"/>
                <a:sym typeface="Wingdings" pitchFamily="2" charset="2"/>
              </a:rPr>
              <a:t>2:Translate the following 2s compliment notations to their signed decimal equivalents: (a) 11111011 (b) 00001111 (c) 10001111 (d) 01110111</a:t>
            </a:r>
          </a:p>
        </p:txBody>
      </p:sp>
    </p:spTree>
    <p:extLst>
      <p:ext uri="{BB962C8B-B14F-4D97-AF65-F5344CB8AC3E}">
        <p14:creationId xmlns:p14="http://schemas.microsoft.com/office/powerpoint/2010/main" xmlns="" val="840964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067800" cy="6934200"/>
          </a:xfrm>
        </p:spPr>
        <p:txBody>
          <a:bodyPr>
            <a:normAutofit/>
          </a:bodyPr>
          <a:lstStyle/>
          <a:p>
            <a:r>
              <a:rPr lang="en-US" sz="2800" dirty="0" smtClean="0"/>
              <a:t>1(a):11110110 (b)11101011 (c)11011110 (d)10100000</a:t>
            </a:r>
          </a:p>
          <a:p>
            <a:r>
              <a:rPr lang="en-US" sz="2800" dirty="0" smtClean="0"/>
              <a:t>2(a): -5 (b) +15 (c) -113 (d) +119</a:t>
            </a:r>
            <a:endParaRPr lang="en-US" sz="2800" dirty="0"/>
          </a:p>
        </p:txBody>
      </p:sp>
    </p:spTree>
    <p:extLst>
      <p:ext uri="{BB962C8B-B14F-4D97-AF65-F5344CB8AC3E}">
        <p14:creationId xmlns:p14="http://schemas.microsoft.com/office/powerpoint/2010/main" xmlns="" val="3823026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702</Words>
  <PresentationFormat>On-screen Show (4:3)</PresentationFormat>
  <Paragraphs>93</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Slide 2</vt:lpstr>
      <vt:lpstr>Slide 3</vt:lpstr>
      <vt:lpstr>Slide 4</vt:lpstr>
      <vt:lpstr>Practice Examples:</vt:lpstr>
      <vt:lpstr>Slide 6</vt:lpstr>
      <vt:lpstr>Slide 7</vt:lpstr>
      <vt:lpstr>One’s and Twos Compliments</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HP</cp:lastModifiedBy>
  <cp:revision>8</cp:revision>
  <dcterms:modified xsi:type="dcterms:W3CDTF">2020-01-09T17:16:35Z</dcterms:modified>
</cp:coreProperties>
</file>