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theme/themeOverride24.xml" ContentType="application/vnd.openxmlformats-officedocument.themeOverride+xml"/>
  <Override PartName="/ppt/theme/themeOverride26.xml" ContentType="application/vnd.openxmlformats-officedocument.themeOverr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Override13.xml" ContentType="application/vnd.openxmlformats-officedocument.themeOverride+xml"/>
  <Override PartName="/ppt/theme/themeOverride22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20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theme/themeOverride25.xml" ContentType="application/vnd.openxmlformats-officedocument.themeOverr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heme/themeOverride19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 lvl="0">
      <a:defRPr lang="en-US"/>
    </a:defPPr>
    <a:lvl1pPr lvl="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lvl="1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lvl="2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lvl="3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lvl="4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lvl="5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lvl="6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lvl="7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lvl="8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/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/>
            </a:lvl1pPr>
          </a:lstStyle>
          <a:p>
            <a:fld id="{E2FE58EB-B1E3-40C4-8F19-F176C596CD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30086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CE2B3-F1FC-4351-8E28-0BE7058D75A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D46198-67AB-434D-9159-8AC980F8763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1B25C-8AFB-49EE-A7E0-9AAAA925DC9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3CD54-8E36-4F92-8A97-87CADF4EE68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985A8-0F51-495D-B217-C48D50A6BD9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DF6E5-C6E6-434C-8B0E-8B0D04DCDB1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A8AF8B-86D4-4AC5-9D78-181BD8A6D3F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97046-C424-4110-A559-942F39BFDFD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F6A87-00B0-448B-B728-656C4669E50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C6C49-64F4-4C2E-A8A0-21ED890863E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61F60-3A77-447D-AD45-F09DF3A9F2F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E52B4-D080-49AC-84F6-DD1D7DF5257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6FE36-CD46-43AA-B110-08997A1F722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253F4-2957-4537-9262-E34BF67CC7C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7C41C-843D-457C-87A6-60AC11C08E7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BF942-8DF0-4256-B73C-B98E1594C30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6E2D7-572F-4915-A6F0-93CFA259931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36569-3264-485E-9E89-653BF8B30A9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99541B-EA37-497E-88BE-38349BA5006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A7F45-B50B-4DCB-ADDC-E995B0F16EA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2E2A5-B3A3-4DAA-8C4D-78E81D7F588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E29A82-C31E-4895-90F4-7392D2C9BCF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D8D5D-2F2E-45CD-89FB-E29E204EACB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574EC-D65F-441F-ADEA-49FA83A2445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8FCDE-ABB4-4C17-952B-FF8D631BEF1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28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C9C0A-28A5-44F2-8328-2DF7EA8AA67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30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9E6EF-A868-49FD-B2EC-373A946E441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775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56152-B088-4B2A-9D9A-2817FBC75E7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FE1D5-21E6-4943-878A-51136F6636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2830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60726-AB9C-48AB-9EE8-AC2BA3C826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3076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8AB90-030D-4F6A-A0D8-2634D469D7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8055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955DE-00D1-4934-9EA0-C11FA4D9E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3113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1DBB0-7D11-4E28-BC77-BC33B4B653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2821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F1805-52E5-4A1D-AF0F-35FA158549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838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62620-BE96-4ECC-B056-E81855E5DB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7924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02419-8AB8-47F2-8C91-9A4E82D4AC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6101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CEE50-6D33-429E-B4F6-F91983EFDE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1785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5E3D5-A5A9-402F-9581-464D19DFAB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889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AA110-B260-427E-9765-C5540559E6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4611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/>
            </a:lvl1pPr>
          </a:lstStyle>
          <a:p>
            <a:fld id="{D13F7B64-C002-44B8-950F-A837C38EC8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BF91-8644-4C6A-BCD6-51D41372FE7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956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33400"/>
          </a:xfrm>
          <a:noFill/>
          <a:ln/>
        </p:spPr>
        <p:txBody>
          <a:bodyPr/>
          <a:lstStyle/>
          <a:p>
            <a:r>
              <a:rPr lang="en-US" altLang="en-US" dirty="0" smtClean="0"/>
              <a:t>Introduction</a:t>
            </a:r>
            <a:endParaRPr lang="en-US" altLang="en-US" dirty="0"/>
          </a:p>
        </p:txBody>
      </p:sp>
      <p:sp>
        <p:nvSpPr>
          <p:cNvPr id="4956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467600" cy="3810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Simplification of Boolean functions leads to simpler (and usually faster) digital circuits.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Simplifying Boolean functions using identities is time-consuming and error-prone.</a:t>
            </a:r>
          </a:p>
          <a:p>
            <a:pPr>
              <a:spcBef>
                <a:spcPct val="40000"/>
              </a:spcBef>
            </a:pPr>
            <a:r>
              <a:rPr lang="en-US" altLang="en-US" sz="2600">
                <a:latin typeface="Arial" charset="0"/>
              </a:rPr>
              <a:t>This special section presents an easy, systematic method for reducing Boolean expressions.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A0C-3657-4614-B4B6-03864812B9C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620000" cy="4191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  <a:buFontTx/>
              <a:buNone/>
            </a:pPr>
            <a:r>
              <a:rPr lang="en-US" altLang="en-US" sz="2600" dirty="0">
                <a:latin typeface="Arial" charset="0"/>
              </a:rPr>
              <a:t>The rules of </a:t>
            </a:r>
            <a:r>
              <a:rPr lang="en-US" altLang="en-US" sz="2600" dirty="0" err="1">
                <a:latin typeface="Arial" charset="0"/>
              </a:rPr>
              <a:t>Kmap</a:t>
            </a:r>
            <a:r>
              <a:rPr lang="en-US" altLang="en-US" sz="2600" dirty="0">
                <a:latin typeface="Arial" charset="0"/>
              </a:rPr>
              <a:t> simplification are: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FontTx/>
              <a:buChar char="•"/>
            </a:pPr>
            <a:r>
              <a:rPr lang="en-US" altLang="en-US" sz="2500" dirty="0">
                <a:latin typeface="Arial" charset="0"/>
              </a:rPr>
              <a:t>Groupings can contain only 1s; no 0s.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FontTx/>
              <a:buChar char="•"/>
            </a:pPr>
            <a:r>
              <a:rPr lang="en-US" altLang="en-US" sz="2500" dirty="0">
                <a:latin typeface="Arial" charset="0"/>
              </a:rPr>
              <a:t>Groups can be formed only at right angles; diagonal groups are not allowed.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FontTx/>
              <a:buChar char="•"/>
            </a:pPr>
            <a:r>
              <a:rPr lang="en-US" altLang="en-US" sz="2500" dirty="0">
                <a:latin typeface="Arial" charset="0"/>
              </a:rPr>
              <a:t>The number of 1s in a group must be a power of 2 – even if it contains a single 1.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FontTx/>
              <a:buChar char="•"/>
            </a:pPr>
            <a:r>
              <a:rPr lang="en-US" altLang="en-US" sz="2500" dirty="0">
                <a:latin typeface="Arial" charset="0"/>
              </a:rPr>
              <a:t>The groups must be made as large as possible.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FontTx/>
              <a:buChar char="•"/>
            </a:pPr>
            <a:r>
              <a:rPr lang="en-US" altLang="en-US" sz="2500" dirty="0">
                <a:latin typeface="Arial" charset="0"/>
              </a:rPr>
              <a:t>Groups can overlap and wrap around the sides of the </a:t>
            </a:r>
            <a:r>
              <a:rPr lang="en-US" altLang="en-US" sz="2500" dirty="0" err="1">
                <a:latin typeface="Arial" charset="0"/>
              </a:rPr>
              <a:t>Kmap</a:t>
            </a:r>
            <a:r>
              <a:rPr lang="en-US" altLang="en-US" sz="2500" dirty="0">
                <a:latin typeface="Arial" charset="0"/>
              </a:rPr>
              <a:t>.</a:t>
            </a:r>
            <a:endParaRPr lang="en-US" altLang="en-US" sz="2400" dirty="0">
              <a:latin typeface="Arial" charset="0"/>
            </a:endParaRPr>
          </a:p>
        </p:txBody>
      </p:sp>
      <p:sp>
        <p:nvSpPr>
          <p:cNvPr id="533516" name="Rectangle 12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  <a:ln/>
        </p:spPr>
        <p:txBody>
          <a:bodyPr/>
          <a:lstStyle/>
          <a:p>
            <a:r>
              <a:rPr lang="en-US" altLang="en-US" dirty="0" err="1" smtClean="0"/>
              <a:t>Kmap</a:t>
            </a:r>
            <a:r>
              <a:rPr lang="en-US" altLang="en-US" dirty="0" smtClean="0"/>
              <a:t> </a:t>
            </a:r>
            <a:r>
              <a:rPr lang="en-US" altLang="en-US" dirty="0"/>
              <a:t>Simplification for Two Variables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6DED-363A-4C1F-862B-A6C716B14FA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355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848600" cy="3124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A Kmap for three variables is constructed as shown in the diagram below.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We have placed each minterm in the cell that will hold its value.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</a:pPr>
            <a:r>
              <a:rPr lang="en-US" altLang="en-US" sz="2400"/>
              <a:t>Notice that the values for the </a:t>
            </a:r>
            <a:r>
              <a:rPr lang="en-US" altLang="en-US" sz="2400" i="1"/>
              <a:t>yz</a:t>
            </a:r>
            <a:r>
              <a:rPr lang="en-US" altLang="en-US" sz="2400"/>
              <a:t> combination at the top of the matrix form a pattern that is not a normal binary sequence.</a:t>
            </a:r>
            <a:endParaRPr lang="en-US" altLang="en-US" sz="2200">
              <a:latin typeface="Arial" charset="0"/>
            </a:endParaRPr>
          </a:p>
        </p:txBody>
      </p:sp>
      <p:pic>
        <p:nvPicPr>
          <p:cNvPr id="535560" name="Picture 8" descr="K1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24313"/>
            <a:ext cx="4487863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5562" name="Rectangle 10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  <a:ln/>
        </p:spPr>
        <p:txBody>
          <a:bodyPr/>
          <a:lstStyle/>
          <a:p>
            <a:r>
              <a:rPr lang="en-US" altLang="en-US" dirty="0" err="1" smtClean="0"/>
              <a:t>Kmap</a:t>
            </a:r>
            <a:r>
              <a:rPr lang="en-US" altLang="en-US" dirty="0" smtClean="0"/>
              <a:t> </a:t>
            </a:r>
            <a:r>
              <a:rPr lang="en-US" altLang="en-US" dirty="0"/>
              <a:t>Simplification for Three Variables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D67D-86CB-4175-98EF-B7C77AAC736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37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2438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Thus, the first row of the Kmap contains all minterms where </a:t>
            </a:r>
            <a:r>
              <a:rPr lang="en-US" altLang="en-US" sz="2600" i="1">
                <a:latin typeface="Arial" charset="0"/>
              </a:rPr>
              <a:t>x</a:t>
            </a:r>
            <a:r>
              <a:rPr lang="en-US" altLang="en-US" sz="2600">
                <a:latin typeface="Arial" charset="0"/>
              </a:rPr>
              <a:t> has a value of zero.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The first column contains all minterms where </a:t>
            </a:r>
            <a:r>
              <a:rPr lang="en-US" altLang="en-US" sz="2600" i="1">
                <a:latin typeface="Arial" charset="0"/>
              </a:rPr>
              <a:t>y</a:t>
            </a:r>
            <a:r>
              <a:rPr lang="en-US" altLang="en-US" sz="2600">
                <a:latin typeface="Arial" charset="0"/>
              </a:rPr>
              <a:t> and </a:t>
            </a:r>
            <a:r>
              <a:rPr lang="en-US" altLang="en-US" sz="2600" i="1">
                <a:latin typeface="Arial" charset="0"/>
              </a:rPr>
              <a:t>z</a:t>
            </a:r>
            <a:r>
              <a:rPr lang="en-US" altLang="en-US" sz="2600">
                <a:latin typeface="Arial" charset="0"/>
              </a:rPr>
              <a:t> both have a value of zero.</a:t>
            </a:r>
          </a:p>
        </p:txBody>
      </p:sp>
      <p:pic>
        <p:nvPicPr>
          <p:cNvPr id="537604" name="Picture 1028" descr="K1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05200"/>
            <a:ext cx="4487863" cy="191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7606" name="Rectangle 1030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  <a:ln/>
        </p:spPr>
        <p:txBody>
          <a:bodyPr/>
          <a:lstStyle/>
          <a:p>
            <a:r>
              <a:rPr lang="en-US" altLang="en-US" dirty="0" err="1" smtClean="0"/>
              <a:t>Kmap</a:t>
            </a:r>
            <a:r>
              <a:rPr lang="en-US" altLang="en-US" dirty="0" smtClean="0"/>
              <a:t> </a:t>
            </a:r>
            <a:r>
              <a:rPr lang="en-US" altLang="en-US" dirty="0"/>
              <a:t>Simplification for Three Variables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613DE-CE41-47D5-81EA-E87D134570F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239000" cy="2514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Consider the function: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altLang="en-US" sz="2600">
              <a:latin typeface="Arial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Its Kmap is given below.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</a:pPr>
            <a:r>
              <a:rPr lang="en-US" altLang="en-US" sz="2400"/>
              <a:t>What is the largest group of 1s that is a power of 2?</a:t>
            </a:r>
          </a:p>
        </p:txBody>
      </p:sp>
      <p:pic>
        <p:nvPicPr>
          <p:cNvPr id="539655" name="Picture 7" descr="K135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76675"/>
            <a:ext cx="3875088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9658" name="Rectangle 10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  <a:ln/>
        </p:spPr>
        <p:txBody>
          <a:bodyPr/>
          <a:lstStyle/>
          <a:p>
            <a:r>
              <a:rPr lang="en-US" altLang="en-US" dirty="0" err="1" smtClean="0"/>
              <a:t>Kmap</a:t>
            </a:r>
            <a:r>
              <a:rPr lang="en-US" altLang="en-US" dirty="0" smtClean="0"/>
              <a:t> </a:t>
            </a:r>
            <a:r>
              <a:rPr lang="en-US" altLang="en-US" dirty="0"/>
              <a:t>Simplification for Three Variables </a:t>
            </a:r>
          </a:p>
        </p:txBody>
      </p:sp>
      <p:pic>
        <p:nvPicPr>
          <p:cNvPr id="539659" name="Picture 11" descr="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52600"/>
            <a:ext cx="5724525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D6A8-26AB-415B-AB3C-25B4E1736620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541702" name="Picture 6" descr="K135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733800"/>
            <a:ext cx="3848100" cy="188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2514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This grouping tells us that changes in the variables </a:t>
            </a:r>
            <a:r>
              <a:rPr lang="en-US" altLang="en-US" sz="2600" i="1">
                <a:latin typeface="Arial" charset="0"/>
              </a:rPr>
              <a:t>x</a:t>
            </a:r>
            <a:r>
              <a:rPr lang="en-US" altLang="en-US" sz="2600">
                <a:latin typeface="Arial" charset="0"/>
              </a:rPr>
              <a:t> and </a:t>
            </a:r>
            <a:r>
              <a:rPr lang="en-US" altLang="en-US" sz="2600" i="1">
                <a:latin typeface="Arial" charset="0"/>
              </a:rPr>
              <a:t>y</a:t>
            </a:r>
            <a:r>
              <a:rPr lang="en-US" altLang="en-US" sz="2600">
                <a:latin typeface="Arial" charset="0"/>
              </a:rPr>
              <a:t> have no influence upon the value of the function: They are irrelevant.</a:t>
            </a:r>
          </a:p>
          <a:p>
            <a:pPr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This means that the function,</a:t>
            </a:r>
          </a:p>
          <a:p>
            <a:pPr>
              <a:spcBef>
                <a:spcPct val="10000"/>
              </a:spcBef>
            </a:pPr>
            <a:endParaRPr lang="en-US" altLang="en-US" sz="2600">
              <a:latin typeface="Arial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en-US" sz="2600">
                <a:latin typeface="Arial" charset="0"/>
              </a:rPr>
              <a:t>	reduces to </a:t>
            </a:r>
            <a:r>
              <a:rPr lang="en-US" altLang="en-US" sz="2600" i="1">
                <a:latin typeface="Arial" charset="0"/>
              </a:rPr>
              <a:t>F(x) = z.</a:t>
            </a:r>
            <a:endParaRPr lang="en-US" altLang="en-US" sz="2600">
              <a:latin typeface="Arial" charset="0"/>
            </a:endParaRP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762000" y="4343400"/>
            <a:ext cx="2209800" cy="1431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200" b="1" baseline="0">
                <a:solidFill>
                  <a:srgbClr val="CC3300"/>
                </a:solidFill>
              </a:rPr>
              <a:t>You could verify this reduction with identities or a truth table.</a:t>
            </a:r>
            <a:endParaRPr lang="en-US" altLang="en-US" baseline="0"/>
          </a:p>
        </p:txBody>
      </p:sp>
      <p:pic>
        <p:nvPicPr>
          <p:cNvPr id="541705" name="Picture 9" descr="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68625"/>
            <a:ext cx="511492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1707" name="Rectangle 11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  <a:ln/>
        </p:spPr>
        <p:txBody>
          <a:bodyPr/>
          <a:lstStyle/>
          <a:p>
            <a:r>
              <a:rPr lang="en-US" altLang="en-US" dirty="0" err="1" smtClean="0"/>
              <a:t>Kmap</a:t>
            </a:r>
            <a:r>
              <a:rPr lang="en-US" altLang="en-US" dirty="0" smtClean="0"/>
              <a:t> </a:t>
            </a:r>
            <a:r>
              <a:rPr lang="en-US" altLang="en-US" dirty="0"/>
              <a:t>Simplification for Three Variables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06BA-2E71-4C89-A80D-4810C7E20FEF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543751" name="Picture 7" descr="K136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57600"/>
            <a:ext cx="3784600" cy="18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590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Now for a more complicated Kmap.  Consider the function: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altLang="en-US" sz="2600">
              <a:latin typeface="Arial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Its Kmap is shown below. There are (only) two groupings of 1s.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Can you find them?</a:t>
            </a:r>
            <a:endParaRPr lang="en-US" altLang="en-US" sz="2200">
              <a:latin typeface="Arial" charset="0"/>
            </a:endParaRPr>
          </a:p>
        </p:txBody>
      </p:sp>
      <p:sp>
        <p:nvSpPr>
          <p:cNvPr id="543756" name="Rectangle 12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  <a:ln/>
        </p:spPr>
        <p:txBody>
          <a:bodyPr/>
          <a:lstStyle/>
          <a:p>
            <a:r>
              <a:rPr lang="en-US" altLang="en-US" dirty="0" err="1" smtClean="0"/>
              <a:t>Kmap</a:t>
            </a:r>
            <a:r>
              <a:rPr lang="en-US" altLang="en-US" dirty="0" smtClean="0"/>
              <a:t> </a:t>
            </a:r>
            <a:r>
              <a:rPr lang="en-US" altLang="en-US" dirty="0"/>
              <a:t>Simplification for Three Variables </a:t>
            </a:r>
          </a:p>
        </p:txBody>
      </p:sp>
      <p:pic>
        <p:nvPicPr>
          <p:cNvPr id="543757" name="Picture 13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839075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29BF-9555-45C1-B099-DC8B11B47C4E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545798" name="Picture 6" descr="K136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048125"/>
            <a:ext cx="38481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5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667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In this Kmap, we see an example of a group that wraps around the sides of a Kmap.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This group tells us that the values of </a:t>
            </a:r>
            <a:r>
              <a:rPr lang="en-US" altLang="en-US" sz="2600" i="1">
                <a:latin typeface="Arial" charset="0"/>
              </a:rPr>
              <a:t>x </a:t>
            </a:r>
            <a:r>
              <a:rPr lang="en-US" altLang="en-US" sz="2600">
                <a:latin typeface="Arial" charset="0"/>
              </a:rPr>
              <a:t>and </a:t>
            </a:r>
            <a:r>
              <a:rPr lang="en-US" altLang="en-US" sz="2600" i="1">
                <a:latin typeface="Arial" charset="0"/>
              </a:rPr>
              <a:t>y</a:t>
            </a:r>
            <a:r>
              <a:rPr lang="en-US" altLang="en-US" sz="2600">
                <a:latin typeface="Arial" charset="0"/>
              </a:rPr>
              <a:t> are not relevant to the term of the function that is encompassed by the group.</a:t>
            </a:r>
            <a:endParaRPr lang="en-US" altLang="en-US" sz="2500">
              <a:latin typeface="Arial" charset="0"/>
            </a:endParaRPr>
          </a:p>
          <a:p>
            <a:pPr lvl="1">
              <a:spcBef>
                <a:spcPct val="10000"/>
              </a:spcBef>
              <a:spcAft>
                <a:spcPts val="500"/>
              </a:spcAft>
            </a:pPr>
            <a:r>
              <a:rPr lang="en-US" altLang="en-US" sz="2400"/>
              <a:t>What does this tell us about this term of the function?</a:t>
            </a:r>
            <a:endParaRPr lang="en-US" altLang="en-US" sz="220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altLang="en-US" sz="2600">
              <a:latin typeface="Arial" charset="0"/>
            </a:endParaRPr>
          </a:p>
        </p:txBody>
      </p:sp>
      <p:sp>
        <p:nvSpPr>
          <p:cNvPr id="545799" name="Text Box 7"/>
          <p:cNvSpPr txBox="1">
            <a:spLocks noChangeArrowheads="1"/>
          </p:cNvSpPr>
          <p:nvPr/>
        </p:nvSpPr>
        <p:spPr bwMode="auto">
          <a:xfrm>
            <a:off x="914400" y="4419600"/>
            <a:ext cx="2133600" cy="1096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200" b="1" baseline="0">
                <a:solidFill>
                  <a:srgbClr val="CC3300"/>
                </a:solidFill>
              </a:rPr>
              <a:t>What about the green group in the top row?</a:t>
            </a:r>
            <a:endParaRPr lang="en-US" altLang="en-US" baseline="0"/>
          </a:p>
        </p:txBody>
      </p:sp>
      <p:sp>
        <p:nvSpPr>
          <p:cNvPr id="545801" name="Rectangle 9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  <a:ln/>
        </p:spPr>
        <p:txBody>
          <a:bodyPr/>
          <a:lstStyle/>
          <a:p>
            <a:r>
              <a:rPr lang="en-US" altLang="en-US" dirty="0" err="1" smtClean="0"/>
              <a:t>Kmap</a:t>
            </a:r>
            <a:r>
              <a:rPr lang="en-US" altLang="en-US" dirty="0" smtClean="0"/>
              <a:t> </a:t>
            </a:r>
            <a:r>
              <a:rPr lang="en-US" altLang="en-US" dirty="0"/>
              <a:t>Simplification for Three Variables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D2AC-DA4C-454F-8F85-EECDBFE46F1E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547842" name="Picture 2" descr="K136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322763"/>
            <a:ext cx="38481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62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The green group in the top row tells us that only the value of </a:t>
            </a:r>
            <a:r>
              <a:rPr lang="en-US" altLang="en-US" sz="2600" i="1">
                <a:latin typeface="Arial" charset="0"/>
              </a:rPr>
              <a:t>x</a:t>
            </a:r>
            <a:r>
              <a:rPr lang="en-US" altLang="en-US" sz="2600">
                <a:latin typeface="Arial" charset="0"/>
              </a:rPr>
              <a:t> is significant in that group.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We see that it is complemented in that row, so the other term of the reduced function is     .</a:t>
            </a:r>
          </a:p>
          <a:p>
            <a:pPr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Our reduced function is:</a:t>
            </a:r>
          </a:p>
        </p:txBody>
      </p:sp>
      <p:sp>
        <p:nvSpPr>
          <p:cNvPr id="547850" name="Text Box 10"/>
          <p:cNvSpPr txBox="1">
            <a:spLocks noChangeArrowheads="1"/>
          </p:cNvSpPr>
          <p:nvPr/>
        </p:nvSpPr>
        <p:spPr bwMode="auto">
          <a:xfrm>
            <a:off x="533400" y="4665663"/>
            <a:ext cx="2667000" cy="1096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200" b="1" baseline="0">
                <a:solidFill>
                  <a:srgbClr val="CC3300"/>
                </a:solidFill>
              </a:rPr>
              <a:t>Recall that we had six minterms in our original function!</a:t>
            </a:r>
            <a:endParaRPr lang="en-US" altLang="en-US" baseline="0"/>
          </a:p>
        </p:txBody>
      </p:sp>
      <p:sp>
        <p:nvSpPr>
          <p:cNvPr id="547854" name="Rectangle 14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  <a:ln/>
        </p:spPr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en-US" dirty="0" err="1" smtClean="0"/>
              <a:t>Kmap</a:t>
            </a:r>
            <a:r>
              <a:rPr lang="en-US" altLang="en-US" dirty="0" smtClean="0"/>
              <a:t> </a:t>
            </a:r>
            <a:r>
              <a:rPr lang="en-US" altLang="en-US" dirty="0"/>
              <a:t>Simplification for Three Variables </a:t>
            </a:r>
          </a:p>
        </p:txBody>
      </p:sp>
      <p:pic>
        <p:nvPicPr>
          <p:cNvPr id="547855" name="Picture 15" descr="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35350"/>
            <a:ext cx="2919413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7857" name="Picture 17" descr="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3093" r="16437"/>
          <a:stretch>
            <a:fillRect/>
          </a:stretch>
        </p:blipFill>
        <p:spPr bwMode="auto">
          <a:xfrm>
            <a:off x="6248400" y="2924175"/>
            <a:ext cx="306388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81800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1: A’B’C+A’BC+A’BC’+AB’C’+AB’C+ABC’</a:t>
            </a:r>
          </a:p>
          <a:p>
            <a:pPr marL="0" indent="0">
              <a:buNone/>
            </a:pPr>
            <a:r>
              <a:rPr lang="en-US" dirty="0" smtClean="0"/>
              <a:t>2: A’B’C’+A’B’C+A’BC+AB’C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5DE-00D1-4934-9EA0-C11FA4D9E034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39978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9067800" cy="6858000"/>
          </a:xfrm>
        </p:spPr>
        <p:txBody>
          <a:bodyPr/>
          <a:lstStyle/>
          <a:p>
            <a:r>
              <a:rPr lang="en-US" dirty="0" smtClean="0"/>
              <a:t>Solution: </a:t>
            </a:r>
          </a:p>
          <a:p>
            <a:pPr marL="0" indent="0">
              <a:buNone/>
            </a:pPr>
            <a:r>
              <a:rPr lang="en-US" dirty="0" smtClean="0"/>
              <a:t>1:A’C+BC’+AB’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2:A’B’+A’C+B’C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5DE-00D1-4934-9EA0-C11FA4D9E034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6219"/>
            <a:ext cx="4114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43224"/>
            <a:ext cx="4114800" cy="254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1051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0C73-96DA-43E8-86C7-F2648A9F969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92480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  <a:spcAft>
                <a:spcPct val="16000"/>
              </a:spcAft>
            </a:pPr>
            <a:r>
              <a:rPr lang="en-US" altLang="en-US" sz="2600">
                <a:latin typeface="Arial" charset="0"/>
              </a:rPr>
              <a:t>In 1953, Maurice Karnaugh was a telecommunications engineer at Bell Labs.</a:t>
            </a:r>
          </a:p>
          <a:p>
            <a:pPr>
              <a:spcBef>
                <a:spcPct val="40000"/>
              </a:spcBef>
              <a:spcAft>
                <a:spcPct val="16000"/>
              </a:spcAft>
            </a:pPr>
            <a:r>
              <a:rPr lang="en-US" altLang="en-US" sz="2600">
                <a:latin typeface="Arial" charset="0"/>
              </a:rPr>
              <a:t>While exploring the new field of digital logic and its application to the design of telephone circuits, he invented a graphical way of visualizing and then simplifying Boolean expressions.</a:t>
            </a:r>
          </a:p>
          <a:p>
            <a:pPr>
              <a:spcBef>
                <a:spcPct val="40000"/>
              </a:spcBef>
              <a:spcAft>
                <a:spcPct val="16000"/>
              </a:spcAft>
            </a:pPr>
            <a:r>
              <a:rPr lang="en-US" altLang="en-US" sz="2600">
                <a:latin typeface="Arial" charset="0"/>
              </a:rPr>
              <a:t>This graphical representation, now known as a Karnaugh map, or Kmap, is named in his honor.</a:t>
            </a: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33400"/>
          </a:xfrm>
          <a:noFill/>
          <a:ln/>
        </p:spPr>
        <p:txBody>
          <a:bodyPr/>
          <a:lstStyle/>
          <a:p>
            <a:r>
              <a:rPr lang="en-US" altLang="en-US" dirty="0" smtClean="0"/>
              <a:t>Introduction</a:t>
            </a:r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13BC-24F7-4EE0-9336-271900276FF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49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1905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Our model can be extended to accommodate the 16 minterms that are produced by a four-input function.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This is the format for a 16-minterm Kmap.</a:t>
            </a:r>
          </a:p>
        </p:txBody>
      </p:sp>
      <p:pic>
        <p:nvPicPr>
          <p:cNvPr id="549896" name="Picture 8" descr="K1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49600"/>
            <a:ext cx="5265738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9898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noFill/>
          <a:ln/>
        </p:spPr>
        <p:txBody>
          <a:bodyPr/>
          <a:lstStyle/>
          <a:p>
            <a:r>
              <a:rPr lang="en-US" altLang="en-US" dirty="0" err="1" smtClean="0"/>
              <a:t>Kmap</a:t>
            </a:r>
            <a:r>
              <a:rPr lang="en-US" altLang="en-US" dirty="0" smtClean="0"/>
              <a:t> </a:t>
            </a:r>
            <a:r>
              <a:rPr lang="en-US" altLang="en-US" dirty="0"/>
              <a:t>Simplification for Four Variables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8915400" cy="6096000"/>
          </a:xfrm>
        </p:spPr>
        <p:txBody>
          <a:bodyPr/>
          <a:lstStyle/>
          <a:p>
            <a:r>
              <a:rPr lang="en-US" b="1" dirty="0" err="1"/>
              <a:t>Summmary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No zeros allowed.</a:t>
            </a:r>
          </a:p>
          <a:p>
            <a:r>
              <a:rPr lang="en-US" dirty="0"/>
              <a:t>No diagonals.</a:t>
            </a:r>
          </a:p>
          <a:p>
            <a:r>
              <a:rPr lang="en-US" dirty="0"/>
              <a:t>Only power of 2 number of cells in each group.</a:t>
            </a:r>
          </a:p>
          <a:p>
            <a:r>
              <a:rPr lang="en-US" dirty="0"/>
              <a:t>Groups should be as large as possible.</a:t>
            </a:r>
          </a:p>
          <a:p>
            <a:r>
              <a:rPr lang="en-US" dirty="0"/>
              <a:t>Every one must be in at least one group.</a:t>
            </a:r>
          </a:p>
          <a:p>
            <a:r>
              <a:rPr lang="en-US" dirty="0"/>
              <a:t>Overlapping allowed.</a:t>
            </a:r>
          </a:p>
          <a:p>
            <a:r>
              <a:rPr lang="en-US" dirty="0"/>
              <a:t>Wrap around allowed.</a:t>
            </a:r>
          </a:p>
          <a:p>
            <a:r>
              <a:rPr lang="en-US" dirty="0"/>
              <a:t>Fewest number of groups possible.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5DE-00D1-4934-9EA0-C11FA4D9E034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86252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B99B3-AF3C-4185-9878-103EDD73540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1905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We have populated the Kmap shown below with the nonzero minterms from the function:</a:t>
            </a:r>
          </a:p>
          <a:p>
            <a:pPr>
              <a:spcBef>
                <a:spcPct val="10000"/>
              </a:spcBef>
            </a:pPr>
            <a:endParaRPr lang="en-US" altLang="en-US" sz="260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altLang="en-US" sz="2600">
              <a:latin typeface="Arial" charset="0"/>
            </a:endParaRPr>
          </a:p>
          <a:p>
            <a:pPr lvl="1">
              <a:spcBef>
                <a:spcPct val="0"/>
              </a:spcBef>
            </a:pPr>
            <a:r>
              <a:rPr lang="en-US" altLang="en-US" sz="2400"/>
              <a:t>Can you identify (only)  three groups in this Kmap?</a:t>
            </a:r>
            <a:endParaRPr lang="en-US" altLang="en-US" sz="2200">
              <a:latin typeface="Arial" charset="0"/>
            </a:endParaRPr>
          </a:p>
        </p:txBody>
      </p:sp>
      <p:pic>
        <p:nvPicPr>
          <p:cNvPr id="553989" name="Picture 5" descr="K137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0275" y="3579813"/>
            <a:ext cx="3794125" cy="243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53990" name="Text Box 6"/>
          <p:cNvSpPr txBox="1">
            <a:spLocks noChangeArrowheads="1"/>
          </p:cNvSpPr>
          <p:nvPr/>
        </p:nvSpPr>
        <p:spPr bwMode="auto">
          <a:xfrm>
            <a:off x="1143000" y="4008438"/>
            <a:ext cx="1524000" cy="1096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200" b="1" baseline="0">
                <a:solidFill>
                  <a:srgbClr val="CC3300"/>
                </a:solidFill>
              </a:rPr>
              <a:t>Recall that groups can overlap.</a:t>
            </a:r>
            <a:endParaRPr lang="en-US" altLang="en-US" baseline="0"/>
          </a:p>
        </p:txBody>
      </p:sp>
      <p:sp>
        <p:nvSpPr>
          <p:cNvPr id="553994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noFill/>
          <a:ln/>
        </p:spPr>
        <p:txBody>
          <a:bodyPr/>
          <a:lstStyle/>
          <a:p>
            <a:r>
              <a:rPr lang="en-US" altLang="en-US" dirty="0" err="1" smtClean="0"/>
              <a:t>Kmap</a:t>
            </a:r>
            <a:r>
              <a:rPr lang="en-US" altLang="en-US" dirty="0" smtClean="0"/>
              <a:t> </a:t>
            </a:r>
            <a:r>
              <a:rPr lang="en-US" altLang="en-US" dirty="0"/>
              <a:t>Simplification for Four Variables </a:t>
            </a:r>
          </a:p>
        </p:txBody>
      </p:sp>
      <p:pic>
        <p:nvPicPr>
          <p:cNvPr id="553995" name="Picture 11" descr="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81225"/>
            <a:ext cx="6378575" cy="82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92B2-0A4E-4C85-BDFE-DD1BAF78C66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2286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Our three groups consist of: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A purple group entirely within the Kmap at the right.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A pink group that wraps the top and bottom.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A green group that spans the corners.</a:t>
            </a:r>
            <a:endParaRPr lang="en-US" altLang="en-US" sz="2200">
              <a:latin typeface="Arial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600">
                <a:latin typeface="Arial" charset="0"/>
              </a:rPr>
              <a:t>Thus we have three terms in our final function:</a:t>
            </a:r>
          </a:p>
        </p:txBody>
      </p:sp>
      <p:pic>
        <p:nvPicPr>
          <p:cNvPr id="556039" name="Picture 7" descr="K137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29000"/>
            <a:ext cx="3967163" cy="25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56043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noFill/>
          <a:ln/>
        </p:spPr>
        <p:txBody>
          <a:bodyPr/>
          <a:lstStyle/>
          <a:p>
            <a:r>
              <a:rPr lang="en-US" altLang="en-US" dirty="0" err="1" smtClean="0"/>
              <a:t>Kmap</a:t>
            </a:r>
            <a:r>
              <a:rPr lang="en-US" altLang="en-US" dirty="0" smtClean="0"/>
              <a:t> </a:t>
            </a:r>
            <a:r>
              <a:rPr lang="en-US" altLang="en-US" dirty="0"/>
              <a:t>Simplification for Four Variables </a:t>
            </a:r>
          </a:p>
        </p:txBody>
      </p:sp>
      <p:pic>
        <p:nvPicPr>
          <p:cNvPr id="556044" name="Picture 12" descr="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6200"/>
            <a:ext cx="3048000" cy="95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5341-213B-49B8-A298-F603B33C30F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362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It is possible to have a choice as to how to pick groups within a Kmap, while keeping the groups as large as possible.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The (different) functions that result from the groupings below are logically equivalent.</a:t>
            </a:r>
          </a:p>
        </p:txBody>
      </p:sp>
      <p:pic>
        <p:nvPicPr>
          <p:cNvPr id="558085" name="Picture 5" descr="K138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83" r="6583" b="17561"/>
          <a:stretch>
            <a:fillRect/>
          </a:stretch>
        </p:blipFill>
        <p:spPr bwMode="auto">
          <a:xfrm>
            <a:off x="4737100" y="3689350"/>
            <a:ext cx="3492500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58086" name="Picture 6" descr="K138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86" r="5486" b="17561"/>
          <a:stretch>
            <a:fillRect/>
          </a:stretch>
        </p:blipFill>
        <p:spPr bwMode="auto">
          <a:xfrm>
            <a:off x="1006475" y="3689350"/>
            <a:ext cx="3565525" cy="23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58088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noFill/>
          <a:ln/>
        </p:spPr>
        <p:txBody>
          <a:bodyPr/>
          <a:lstStyle/>
          <a:p>
            <a:r>
              <a:rPr lang="en-US" altLang="en-US" dirty="0" err="1" smtClean="0"/>
              <a:t>Kmap</a:t>
            </a:r>
            <a:r>
              <a:rPr lang="en-US" altLang="en-US" dirty="0" smtClean="0"/>
              <a:t> </a:t>
            </a:r>
            <a:r>
              <a:rPr lang="en-US" altLang="en-US" dirty="0"/>
              <a:t>Simplification for Four Variables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5DE-00D1-4934-9EA0-C11FA4D9E034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11" y="0"/>
            <a:ext cx="9111641" cy="687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690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F6B48-F022-477D-86AF-8152A046E3A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06413"/>
          </a:xfrm>
          <a:noFill/>
          <a:ln/>
        </p:spPr>
        <p:txBody>
          <a:bodyPr/>
          <a:lstStyle/>
          <a:p>
            <a:r>
              <a:rPr lang="en-US" altLang="en-US" dirty="0" smtClean="0"/>
              <a:t>Don’t </a:t>
            </a:r>
            <a:r>
              <a:rPr lang="en-US" altLang="en-US" dirty="0"/>
              <a:t>Care Conditions 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4343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altLang="en-US" sz="2600">
                <a:latin typeface="Arial" charset="0"/>
              </a:rPr>
              <a:t>Real circuits don’t always need to have an output defined for every possible input.</a:t>
            </a:r>
          </a:p>
          <a:p>
            <a:pPr lvl="1">
              <a:spcBef>
                <a:spcPct val="10000"/>
              </a:spcBef>
              <a:spcAft>
                <a:spcPts val="300"/>
              </a:spcAft>
            </a:pPr>
            <a:r>
              <a:rPr lang="en-US" altLang="en-US" sz="2400"/>
              <a:t>For example, some calculator displays consist of 7-segment LEDs.  These LEDs can display 2</a:t>
            </a:r>
            <a:r>
              <a:rPr lang="en-US" altLang="en-US" sz="2400" baseline="30000"/>
              <a:t> 7</a:t>
            </a:r>
            <a:r>
              <a:rPr lang="en-US" altLang="en-US" sz="2400"/>
              <a:t> -1 patterns, but only ten of them are useful.</a:t>
            </a:r>
          </a:p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altLang="en-US" sz="2600">
                <a:latin typeface="Arial" charset="0"/>
              </a:rPr>
              <a:t>If a circuit is designed so that a particular set of inputs can never happen, we call this set of inputs a </a:t>
            </a:r>
            <a:r>
              <a:rPr lang="en-US" altLang="en-US" sz="2600" i="1">
                <a:latin typeface="Arial" charset="0"/>
              </a:rPr>
              <a:t>don’t care </a:t>
            </a:r>
            <a:r>
              <a:rPr lang="en-US" altLang="en-US" sz="2600">
                <a:latin typeface="Arial" charset="0"/>
              </a:rPr>
              <a:t>condition.</a:t>
            </a:r>
          </a:p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altLang="en-US" sz="2600">
                <a:latin typeface="Arial" charset="0"/>
              </a:rPr>
              <a:t>They are very helpful to us in Kmap circuit simplification.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EC160-44D3-4EB5-85B4-53551C03425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924800" cy="2667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altLang="en-US" sz="2600">
                <a:latin typeface="Arial" charset="0"/>
              </a:rPr>
              <a:t>In a Kmap, a don’t care condition is identified by an </a:t>
            </a:r>
            <a:r>
              <a:rPr lang="en-US" altLang="en-US" sz="2600" i="1">
                <a:latin typeface="Arial" charset="0"/>
              </a:rPr>
              <a:t>X</a:t>
            </a:r>
            <a:r>
              <a:rPr lang="en-US" altLang="en-US" sz="2600">
                <a:latin typeface="Arial" charset="0"/>
              </a:rPr>
              <a:t> in the cell of the minterm(s) for the don’t care inputs, as shown below.</a:t>
            </a:r>
            <a:endParaRPr lang="en-US" altLang="en-US" sz="2600"/>
          </a:p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altLang="en-US" sz="2600">
                <a:latin typeface="Arial" charset="0"/>
              </a:rPr>
              <a:t>In performing the simplification, we are free to include or ignore the </a:t>
            </a:r>
            <a:r>
              <a:rPr lang="en-US" altLang="en-US" sz="2600" i="1">
                <a:latin typeface="Arial" charset="0"/>
              </a:rPr>
              <a:t>X</a:t>
            </a:r>
            <a:r>
              <a:rPr lang="en-US" altLang="en-US" sz="2600">
                <a:latin typeface="Arial" charset="0"/>
              </a:rPr>
              <a:t>’s when creating our groups.</a:t>
            </a:r>
          </a:p>
        </p:txBody>
      </p:sp>
      <p:pic>
        <p:nvPicPr>
          <p:cNvPr id="562180" name="Picture 4" descr="K140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25838"/>
            <a:ext cx="3811588" cy="241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62182" name="Rectangle 6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06413"/>
          </a:xfrm>
          <a:noFill/>
          <a:ln/>
        </p:spPr>
        <p:txBody>
          <a:bodyPr/>
          <a:lstStyle/>
          <a:p>
            <a:r>
              <a:rPr lang="en-US" altLang="en-US" dirty="0" smtClean="0"/>
              <a:t>Don’t </a:t>
            </a:r>
            <a:r>
              <a:rPr lang="en-US" altLang="en-US" dirty="0"/>
              <a:t>Care Conditions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4A4BC-CE15-461B-BD77-030ADD59A86A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564229" name="Picture 5" descr="K140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00400"/>
            <a:ext cx="3811588" cy="24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1676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altLang="en-US" sz="2600">
                <a:latin typeface="Arial" charset="0"/>
              </a:rPr>
              <a:t>In one grouping in the Kmap below, we have the function:</a:t>
            </a:r>
          </a:p>
        </p:txBody>
      </p:sp>
      <p:sp>
        <p:nvSpPr>
          <p:cNvPr id="564232" name="Rectangle 8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06413"/>
          </a:xfrm>
          <a:noFill/>
          <a:ln/>
        </p:spPr>
        <p:txBody>
          <a:bodyPr/>
          <a:lstStyle/>
          <a:p>
            <a:r>
              <a:rPr lang="en-US" altLang="en-US" dirty="0" smtClean="0"/>
              <a:t>Don’t </a:t>
            </a:r>
            <a:r>
              <a:rPr lang="en-US" altLang="en-US" dirty="0"/>
              <a:t>Care Conditions </a:t>
            </a:r>
          </a:p>
        </p:txBody>
      </p:sp>
      <p:pic>
        <p:nvPicPr>
          <p:cNvPr id="564233" name="Picture 9" descr="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9988" y="2209800"/>
            <a:ext cx="4262437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F4A4-BD3E-4D54-904A-43FD3F66AF69}" type="slidenum">
              <a:rPr lang="en-US" altLang="en-US"/>
              <a:pPr/>
              <a:t>29</a:t>
            </a:fld>
            <a:endParaRPr lang="en-US" altLang="en-US"/>
          </a:p>
        </p:txBody>
      </p:sp>
      <p:pic>
        <p:nvPicPr>
          <p:cNvPr id="566278" name="Picture 6" descr="K140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6675" y="3154363"/>
            <a:ext cx="3794125" cy="240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249363"/>
            <a:ext cx="7924800" cy="2667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altLang="en-US" sz="2600">
                <a:latin typeface="Arial" charset="0"/>
              </a:rPr>
              <a:t>A different grouping gives us the function:</a:t>
            </a:r>
          </a:p>
        </p:txBody>
      </p:sp>
      <p:sp>
        <p:nvSpPr>
          <p:cNvPr id="566281" name="Rectangle 9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06413"/>
          </a:xfrm>
          <a:noFill/>
          <a:ln/>
        </p:spPr>
        <p:txBody>
          <a:bodyPr/>
          <a:lstStyle/>
          <a:p>
            <a:r>
              <a:rPr lang="en-US" altLang="en-US" dirty="0" smtClean="0"/>
              <a:t>Don’t </a:t>
            </a:r>
            <a:r>
              <a:rPr lang="en-US" altLang="en-US" dirty="0"/>
              <a:t>Care Conditions </a:t>
            </a:r>
          </a:p>
        </p:txBody>
      </p:sp>
      <p:pic>
        <p:nvPicPr>
          <p:cNvPr id="566282" name="Picture 10" descr="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90763" y="2159000"/>
            <a:ext cx="3881437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18B3-0615-4698-B498-5DA864044C7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381000"/>
            <a:ext cx="5715000" cy="760413"/>
          </a:xfrm>
          <a:noFill/>
          <a:ln/>
        </p:spPr>
        <p:txBody>
          <a:bodyPr/>
          <a:lstStyle/>
          <a:p>
            <a:r>
              <a:rPr lang="en-US" altLang="en-US" dirty="0" smtClean="0"/>
              <a:t>Description </a:t>
            </a:r>
            <a:r>
              <a:rPr lang="en-US" altLang="en-US" dirty="0"/>
              <a:t>of </a:t>
            </a:r>
            <a:r>
              <a:rPr lang="en-US" altLang="en-US" dirty="0" err="1"/>
              <a:t>Kmaps</a:t>
            </a:r>
            <a:r>
              <a:rPr lang="en-US" altLang="en-US" dirty="0"/>
              <a:t> and Terminology 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A Kmap is a matrix consisting of rows and columns that represent the output values of a Boolean function.</a:t>
            </a:r>
          </a:p>
          <a:p>
            <a:pPr>
              <a:spcBef>
                <a:spcPct val="4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The output values placed in each cell are derived from the minterms</a:t>
            </a:r>
            <a:r>
              <a:rPr lang="en-US" altLang="en-US" sz="2600" i="1">
                <a:latin typeface="Arial" charset="0"/>
              </a:rPr>
              <a:t> </a:t>
            </a:r>
            <a:r>
              <a:rPr lang="en-US" altLang="en-US" sz="2600">
                <a:latin typeface="Arial" charset="0"/>
              </a:rPr>
              <a:t>of a Boolean function.</a:t>
            </a:r>
          </a:p>
          <a:p>
            <a:pPr>
              <a:spcBef>
                <a:spcPct val="4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A </a:t>
            </a:r>
            <a:r>
              <a:rPr lang="en-US" altLang="en-US" sz="2600" i="1">
                <a:latin typeface="Arial" charset="0"/>
              </a:rPr>
              <a:t>minterm</a:t>
            </a:r>
            <a:r>
              <a:rPr lang="en-US" altLang="en-US" sz="2600">
                <a:latin typeface="Arial" charset="0"/>
              </a:rPr>
              <a:t> is a product term that contains all of the function’s variables exactly once, either complemented or not complemented.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830E-F066-4CC0-99F4-9006AEE26AF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924800" cy="3048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altLang="en-US" sz="2600">
                <a:latin typeface="Arial" charset="0"/>
              </a:rPr>
              <a:t>The truth table of:</a:t>
            </a:r>
          </a:p>
          <a:p>
            <a:pPr>
              <a:spcBef>
                <a:spcPct val="10000"/>
              </a:spcBef>
              <a:spcAft>
                <a:spcPts val="300"/>
              </a:spcAft>
            </a:pPr>
            <a:endParaRPr lang="en-US" altLang="en-US" sz="2600">
              <a:latin typeface="Arial" charset="0"/>
            </a:endParaRPr>
          </a:p>
          <a:p>
            <a:pPr>
              <a:spcBef>
                <a:spcPct val="10000"/>
              </a:spcBef>
              <a:spcAft>
                <a:spcPts val="300"/>
              </a:spcAft>
              <a:buFontTx/>
              <a:buNone/>
            </a:pPr>
            <a:r>
              <a:rPr lang="en-US" altLang="en-US" sz="2600">
                <a:latin typeface="Arial" charset="0"/>
              </a:rPr>
              <a:t>	differs from the truth table of:</a:t>
            </a:r>
          </a:p>
          <a:p>
            <a:pPr>
              <a:spcBef>
                <a:spcPct val="10000"/>
              </a:spcBef>
              <a:spcAft>
                <a:spcPts val="300"/>
              </a:spcAft>
            </a:pPr>
            <a:endParaRPr lang="en-US" altLang="en-US" sz="2600">
              <a:latin typeface="Arial" charset="0"/>
            </a:endParaRPr>
          </a:p>
          <a:p>
            <a:pPr>
              <a:spcBef>
                <a:spcPct val="10000"/>
              </a:spcBef>
              <a:spcAft>
                <a:spcPts val="300"/>
              </a:spcAft>
            </a:pPr>
            <a:r>
              <a:rPr lang="en-US" altLang="en-US" sz="2600">
                <a:latin typeface="Arial" charset="0"/>
              </a:rPr>
              <a:t>However, the values for which they differ, are the inputs for which we have don’t care conditions.</a:t>
            </a:r>
          </a:p>
        </p:txBody>
      </p:sp>
      <p:pic>
        <p:nvPicPr>
          <p:cNvPr id="568326" name="Picture 6" descr="K140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733800"/>
            <a:ext cx="2916238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8327" name="Picture 7" descr="K140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687763"/>
            <a:ext cx="2933700" cy="187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68329" name="Rectangle 9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5943600" cy="506413"/>
          </a:xfrm>
          <a:noFill/>
          <a:ln/>
        </p:spPr>
        <p:txBody>
          <a:bodyPr/>
          <a:lstStyle/>
          <a:p>
            <a:r>
              <a:rPr lang="en-US" altLang="en-US" dirty="0" smtClean="0"/>
              <a:t>Don’t </a:t>
            </a:r>
            <a:r>
              <a:rPr lang="en-US" altLang="en-US" dirty="0"/>
              <a:t>Care Conditions </a:t>
            </a:r>
          </a:p>
        </p:txBody>
      </p:sp>
      <p:pic>
        <p:nvPicPr>
          <p:cNvPr id="568330" name="Picture 10" descr="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09800"/>
            <a:ext cx="365283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8331" name="Picture 11" descr="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22363"/>
            <a:ext cx="3657600" cy="4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1377-8A1B-444B-A3A6-AE59ED8F0B6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7620000" cy="3962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4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Kmaps provide an easy graphical method of simplifying Boolean expressions.</a:t>
            </a:r>
          </a:p>
          <a:p>
            <a:pPr>
              <a:spcBef>
                <a:spcPct val="4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A Kmap is a matrix consisting of the outputs of the minterms of a Boolean function.</a:t>
            </a:r>
          </a:p>
          <a:p>
            <a:pPr>
              <a:spcBef>
                <a:spcPct val="4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In this section, we have discussed 2- 3- and 4-input Kmaps.  This method can be extended to any number of inputs through the use of multiple tables.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title"/>
          </p:nvPr>
        </p:nvSpPr>
        <p:spPr>
          <a:xfrm>
            <a:off x="1333500" y="381000"/>
            <a:ext cx="6477000" cy="547688"/>
          </a:xfrm>
          <a:noFill/>
          <a:ln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Conclusion</a:t>
            </a:r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E741-513B-49F0-B2CE-EA7DFB87FBA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848600" cy="4495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  <a:buFontTx/>
              <a:buNone/>
            </a:pPr>
            <a:r>
              <a:rPr lang="en-US" altLang="en-US" sz="2600">
                <a:latin typeface="Arial" charset="0"/>
              </a:rPr>
              <a:t>Recapping the rules of Kmap simplification:</a:t>
            </a:r>
          </a:p>
          <a:p>
            <a:pPr lvl="1">
              <a:spcBef>
                <a:spcPct val="10000"/>
              </a:spcBef>
              <a:spcAft>
                <a:spcPts val="200"/>
              </a:spcAft>
              <a:buFontTx/>
              <a:buChar char="•"/>
            </a:pPr>
            <a:r>
              <a:rPr lang="en-US" altLang="en-US" sz="2500">
                <a:latin typeface="Arial" charset="0"/>
              </a:rPr>
              <a:t>Groupings can contain only 1s; no 0s.</a:t>
            </a:r>
          </a:p>
          <a:p>
            <a:pPr lvl="1">
              <a:spcBef>
                <a:spcPct val="10000"/>
              </a:spcBef>
              <a:spcAft>
                <a:spcPts val="200"/>
              </a:spcAft>
              <a:buFontTx/>
              <a:buChar char="•"/>
            </a:pPr>
            <a:r>
              <a:rPr lang="en-US" altLang="en-US" sz="2500">
                <a:latin typeface="Arial" charset="0"/>
              </a:rPr>
              <a:t>Groups can be formed only at right angles; diagonal groups are not allowed.</a:t>
            </a:r>
          </a:p>
          <a:p>
            <a:pPr lvl="1">
              <a:spcBef>
                <a:spcPct val="10000"/>
              </a:spcBef>
              <a:spcAft>
                <a:spcPts val="200"/>
              </a:spcAft>
              <a:buFontTx/>
              <a:buChar char="•"/>
            </a:pPr>
            <a:r>
              <a:rPr lang="en-US" altLang="en-US" sz="2500">
                <a:latin typeface="Arial" charset="0"/>
              </a:rPr>
              <a:t>The number of 1s in a group must be a power of 2 – even if it contains a single 1.</a:t>
            </a:r>
          </a:p>
          <a:p>
            <a:pPr lvl="1">
              <a:spcBef>
                <a:spcPct val="10000"/>
              </a:spcBef>
              <a:spcAft>
                <a:spcPts val="200"/>
              </a:spcAft>
              <a:buFontTx/>
              <a:buChar char="•"/>
            </a:pPr>
            <a:r>
              <a:rPr lang="en-US" altLang="en-US" sz="2500">
                <a:latin typeface="Arial" charset="0"/>
              </a:rPr>
              <a:t>The groups must be made as large as possible.</a:t>
            </a:r>
          </a:p>
          <a:p>
            <a:pPr lvl="1">
              <a:spcBef>
                <a:spcPct val="10000"/>
              </a:spcBef>
              <a:spcAft>
                <a:spcPts val="200"/>
              </a:spcAft>
              <a:buFontTx/>
              <a:buChar char="•"/>
            </a:pPr>
            <a:r>
              <a:rPr lang="en-US" altLang="en-US" sz="2500">
                <a:latin typeface="Arial" charset="0"/>
              </a:rPr>
              <a:t>Groups can overlap and wrap around the sides of the Kmap.</a:t>
            </a:r>
          </a:p>
          <a:p>
            <a:pPr lvl="1">
              <a:spcBef>
                <a:spcPct val="10000"/>
              </a:spcBef>
              <a:spcAft>
                <a:spcPts val="200"/>
              </a:spcAft>
              <a:buFontTx/>
              <a:buChar char="•"/>
            </a:pPr>
            <a:r>
              <a:rPr lang="en-US" altLang="en-US" sz="2500">
                <a:latin typeface="Arial" charset="0"/>
              </a:rPr>
              <a:t>Use don’t care conditions when you can.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570375" name="Rectangle 7"/>
          <p:cNvSpPr>
            <a:spLocks noGrp="1" noChangeArrowheads="1"/>
          </p:cNvSpPr>
          <p:nvPr>
            <p:ph type="title"/>
          </p:nvPr>
        </p:nvSpPr>
        <p:spPr>
          <a:xfrm>
            <a:off x="1333500" y="381000"/>
            <a:ext cx="6477000" cy="547688"/>
          </a:xfrm>
          <a:noFill/>
          <a:ln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Conclusion</a:t>
            </a:r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81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 1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F = A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B + A’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C’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D + A’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C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D + A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B’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C’</a:t>
            </a:r>
            <a:r>
              <a:rPr lang="en-US" dirty="0" smtClean="0">
                <a:sym typeface="Symbol"/>
              </a:rPr>
              <a:t></a:t>
            </a:r>
            <a:r>
              <a:rPr lang="en-US" dirty="0" smtClean="0"/>
              <a:t>D’.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5DE-00D1-4934-9EA0-C11FA4D9E034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0612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5DE-00D1-4934-9EA0-C11FA4D9E034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0115" y="304800"/>
            <a:ext cx="533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76200" y="4196196"/>
                <a:ext cx="6553200" cy="1304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400" dirty="0" smtClean="0"/>
                  <a:t>The simplified function </a:t>
                </a:r>
                <a:r>
                  <a:rPr lang="en-US" sz="4400" smtClean="0"/>
                  <a:t>is </a:t>
                </a:r>
              </a:p>
              <a:p>
                <a:r>
                  <a:rPr lang="en-US" sz="4400" smtClean="0"/>
                  <a:t>F </a:t>
                </a:r>
                <a:r>
                  <a:rPr lang="en-US" sz="4400" dirty="0" smtClean="0"/>
                  <a:t>= A</a:t>
                </a:r>
                <a:r>
                  <a:rPr lang="en-US" sz="4400" dirty="0" smtClean="0">
                    <a:sym typeface="Symbol"/>
                  </a:rPr>
                  <a:t></a:t>
                </a:r>
                <a:r>
                  <a:rPr lang="en-US" sz="4400" dirty="0" smtClean="0"/>
                  <a:t>B + B</a:t>
                </a:r>
                <a:r>
                  <a:rPr lang="en-US" sz="4400" dirty="0" smtClean="0">
                    <a:sym typeface="Symbol"/>
                  </a:rPr>
                  <a:t></a:t>
                </a:r>
                <a:r>
                  <a:rPr lang="en-US" sz="4400" dirty="0" smtClean="0"/>
                  <a:t>D + A</a:t>
                </a:r>
                <a:r>
                  <a:rPr lang="en-US" sz="4400" dirty="0" smtClean="0">
                    <a:sym typeface="Symbol"/>
                  </a:rPr>
                  <a:t>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/>
                      </a:rPr>
                      <m:t>𝐶</m:t>
                    </m:r>
                    <m:r>
                      <a:rPr lang="en-US" sz="4400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4400" dirty="0" smtClean="0">
                    <a:sym typeface="Symbol"/>
                  </a:rPr>
                  <a:t></a:t>
                </a:r>
                <a:r>
                  <a:rPr lang="en-US" sz="4400" dirty="0" smtClean="0"/>
                  <a:t>D’</a:t>
                </a:r>
                <a:endParaRPr lang="en-US" sz="4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196196"/>
                <a:ext cx="6553200" cy="1304524"/>
              </a:xfrm>
              <a:prstGeom prst="rect">
                <a:avLst/>
              </a:prstGeom>
              <a:blipFill rotWithShape="1">
                <a:blip r:embed="rId3"/>
                <a:stretch>
                  <a:fillRect l="-2047" t="-18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648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5DE-00D1-4934-9EA0-C11FA4D9E034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6200" y="381000"/>
            <a:ext cx="6705600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Example 2</a:t>
            </a:r>
            <a:r>
              <a:rPr lang="en-US" sz="4000" dirty="0" smtClean="0"/>
              <a:t> :</a:t>
            </a:r>
          </a:p>
          <a:p>
            <a:r>
              <a:rPr lang="en-US" sz="4000" dirty="0" smtClean="0"/>
              <a:t>F = A</a:t>
            </a:r>
            <a:r>
              <a:rPr lang="en-US" sz="4000" dirty="0" smtClean="0">
                <a:sym typeface="Symbol"/>
              </a:rPr>
              <a:t></a:t>
            </a:r>
            <a:r>
              <a:rPr lang="en-US" sz="4000" dirty="0" smtClean="0"/>
              <a:t>C’</a:t>
            </a:r>
            <a:r>
              <a:rPr lang="en-US" sz="4000" dirty="0" smtClean="0">
                <a:sym typeface="Symbol"/>
              </a:rPr>
              <a:t></a:t>
            </a:r>
            <a:r>
              <a:rPr lang="en-US" sz="4000" dirty="0" smtClean="0"/>
              <a:t>D’ + A’</a:t>
            </a:r>
            <a:r>
              <a:rPr lang="en-US" sz="4000" dirty="0" smtClean="0">
                <a:sym typeface="Symbol"/>
              </a:rPr>
              <a:t></a:t>
            </a:r>
            <a:r>
              <a:rPr lang="en-US" sz="4000" dirty="0" smtClean="0"/>
              <a:t>C’</a:t>
            </a:r>
            <a:r>
              <a:rPr lang="en-US" sz="4000" dirty="0" smtClean="0">
                <a:sym typeface="Symbol"/>
              </a:rPr>
              <a:t></a:t>
            </a:r>
            <a:r>
              <a:rPr lang="en-US" sz="4000" dirty="0" smtClean="0"/>
              <a:t>D + A’</a:t>
            </a:r>
            <a:r>
              <a:rPr lang="en-US" sz="4000" dirty="0" smtClean="0">
                <a:sym typeface="Symbol"/>
              </a:rPr>
              <a:t></a:t>
            </a:r>
            <a:r>
              <a:rPr lang="en-US" sz="4000" dirty="0" smtClean="0"/>
              <a:t>B’</a:t>
            </a:r>
            <a:r>
              <a:rPr lang="en-US" sz="4000" dirty="0" smtClean="0">
                <a:sym typeface="Symbol"/>
              </a:rPr>
              <a:t></a:t>
            </a:r>
            <a:r>
              <a:rPr lang="en-US" sz="4000" dirty="0" smtClean="0"/>
              <a:t>C + A</a:t>
            </a:r>
            <a:r>
              <a:rPr lang="en-US" sz="4000" dirty="0" smtClean="0">
                <a:sym typeface="Symbol"/>
              </a:rPr>
              <a:t></a:t>
            </a:r>
            <a:r>
              <a:rPr lang="en-US" sz="4000" dirty="0" smtClean="0"/>
              <a:t>B’</a:t>
            </a:r>
            <a:r>
              <a:rPr lang="en-US" sz="4000" dirty="0" smtClean="0">
                <a:sym typeface="Symbol"/>
              </a:rPr>
              <a:t></a:t>
            </a:r>
            <a:r>
              <a:rPr lang="en-US" sz="4000" dirty="0" smtClean="0"/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xmlns="" val="12001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5DE-00D1-4934-9EA0-C11FA4D9E034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579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"/>
            <a:ext cx="48006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79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542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5DE-00D1-4934-9EA0-C11FA4D9E034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76200" y="152400"/>
            <a:ext cx="8991600" cy="6172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 </a:t>
            </a:r>
            <a:r>
              <a:rPr lang="en-US" b="1" dirty="0" smtClean="0"/>
              <a:t>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92005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5DE-00D1-4934-9EA0-C11FA4D9E034}" type="slidenum">
              <a:rPr lang="en-US" altLang="en-US" smtClean="0"/>
              <a:pPr/>
              <a:t>38</a:t>
            </a:fld>
            <a:endParaRPr lang="en-US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85800"/>
            <a:ext cx="5257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716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23102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324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 </a:t>
            </a:r>
            <a:r>
              <a:rPr lang="en-US" b="1" dirty="0" smtClean="0"/>
              <a:t>4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5DE-00D1-4934-9EA0-C11FA4D9E034}" type="slidenum">
              <a:rPr lang="en-US" altLang="en-US" smtClean="0"/>
              <a:pPr/>
              <a:t>39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7239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0422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8D23-8D9B-4A19-8741-7C1B69323D7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7772400" cy="2057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For example, the minterms for a function having the inputs </a:t>
            </a:r>
            <a:r>
              <a:rPr lang="en-US" altLang="en-US" sz="2600" i="1">
                <a:latin typeface="Arial" charset="0"/>
              </a:rPr>
              <a:t>x</a:t>
            </a:r>
            <a:r>
              <a:rPr lang="en-US" altLang="en-US" sz="2600">
                <a:latin typeface="Arial" charset="0"/>
              </a:rPr>
              <a:t> and </a:t>
            </a:r>
            <a:r>
              <a:rPr lang="en-US" altLang="en-US" sz="2600" i="1">
                <a:latin typeface="Arial" charset="0"/>
              </a:rPr>
              <a:t>y</a:t>
            </a:r>
            <a:r>
              <a:rPr lang="en-US" altLang="en-US" sz="2600">
                <a:latin typeface="Arial" charset="0"/>
              </a:rPr>
              <a:t> are: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Consider the Boolean function,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Its minterms are:</a:t>
            </a:r>
          </a:p>
        </p:txBody>
      </p:sp>
      <p:pic>
        <p:nvPicPr>
          <p:cNvPr id="523273" name="Picture 9" descr="K1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00400"/>
            <a:ext cx="2806700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3275" name="Rectangle 11"/>
          <p:cNvSpPr>
            <a:spLocks noGrp="1" noChangeArrowheads="1"/>
          </p:cNvSpPr>
          <p:nvPr>
            <p:ph type="title"/>
          </p:nvPr>
        </p:nvSpPr>
        <p:spPr>
          <a:xfrm>
            <a:off x="1714500" y="381000"/>
            <a:ext cx="5715000" cy="760413"/>
          </a:xfrm>
          <a:noFill/>
          <a:ln/>
        </p:spPr>
        <p:txBody>
          <a:bodyPr/>
          <a:lstStyle/>
          <a:p>
            <a:r>
              <a:rPr lang="en-US" altLang="en-US" dirty="0" smtClean="0"/>
              <a:t>Description </a:t>
            </a:r>
            <a:r>
              <a:rPr lang="en-US" altLang="en-US" dirty="0"/>
              <a:t>of </a:t>
            </a:r>
            <a:r>
              <a:rPr lang="en-US" altLang="en-US" dirty="0" err="1"/>
              <a:t>Kmaps</a:t>
            </a:r>
            <a:r>
              <a:rPr lang="en-US" altLang="en-US" dirty="0"/>
              <a:t> and Terminology </a:t>
            </a:r>
          </a:p>
        </p:txBody>
      </p:sp>
      <p:pic>
        <p:nvPicPr>
          <p:cNvPr id="523276" name="Picture 12" descr="5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28800"/>
            <a:ext cx="32766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23278" name="Picture 14" descr="5-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62200"/>
            <a:ext cx="3157538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5DE-00D1-4934-9EA0-C11FA4D9E034}" type="slidenum">
              <a:rPr lang="en-US" altLang="en-US" smtClean="0"/>
              <a:pPr/>
              <a:t>40</a:t>
            </a:fld>
            <a:endParaRPr lang="en-US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"/>
            <a:ext cx="7391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70151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5DE-00D1-4934-9EA0-C11FA4D9E034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/>
          <a:lstStyle/>
          <a:p>
            <a:r>
              <a:rPr lang="en-US" dirty="0" smtClean="0"/>
              <a:t>Example5: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56" y="736948"/>
            <a:ext cx="6554244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82543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/>
          <a:lstStyle/>
          <a:p>
            <a:r>
              <a:rPr lang="en-US" dirty="0" smtClean="0"/>
              <a:t>Solution: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5DE-00D1-4934-9EA0-C11FA4D9E034}" type="slidenum">
              <a:rPr lang="en-US" altLang="en-US" smtClean="0"/>
              <a:pPr/>
              <a:t>42</a:t>
            </a:fld>
            <a:endParaRPr lang="en-US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5334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65089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/>
          <a:lstStyle/>
          <a:p>
            <a:r>
              <a:rPr lang="en-US" dirty="0" smtClean="0"/>
              <a:t>Example 6: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55DE-00D1-4934-9EA0-C11FA4D9E034}" type="slidenum">
              <a:rPr lang="en-US" altLang="en-US" smtClean="0"/>
              <a:pPr/>
              <a:t>43</a:t>
            </a:fld>
            <a:endParaRPr lang="en-US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763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315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2454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26451-EBD9-4F4F-A42A-C9B007D04A2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3581400" cy="2286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Similarly, a function having three inputs, has the minterms that are shown in this diagram.</a:t>
            </a:r>
          </a:p>
        </p:txBody>
      </p:sp>
      <p:pic>
        <p:nvPicPr>
          <p:cNvPr id="525319" name="Picture 7" descr="K1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3509963" cy="434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5321" name="Rectangle 9"/>
          <p:cNvSpPr>
            <a:spLocks noGrp="1" noChangeArrowheads="1"/>
          </p:cNvSpPr>
          <p:nvPr>
            <p:ph type="title"/>
          </p:nvPr>
        </p:nvSpPr>
        <p:spPr>
          <a:xfrm>
            <a:off x="1714500" y="381000"/>
            <a:ext cx="5715000" cy="760413"/>
          </a:xfrm>
          <a:noFill/>
          <a:ln/>
        </p:spPr>
        <p:txBody>
          <a:bodyPr/>
          <a:lstStyle/>
          <a:p>
            <a:r>
              <a:rPr lang="en-US" altLang="en-US" dirty="0" smtClean="0"/>
              <a:t>Description </a:t>
            </a:r>
            <a:r>
              <a:rPr lang="en-US" altLang="en-US" dirty="0"/>
              <a:t>of </a:t>
            </a:r>
            <a:r>
              <a:rPr lang="en-US" altLang="en-US" dirty="0" err="1"/>
              <a:t>Kmaps</a:t>
            </a:r>
            <a:r>
              <a:rPr lang="en-US" altLang="en-US" dirty="0"/>
              <a:t> and Terminology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6E81-E3CD-42AB-B153-104C4DBCD4D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5029200" cy="40386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A Kmap has a cell for each minterm.</a:t>
            </a:r>
          </a:p>
          <a:p>
            <a:pPr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This means that it has a cell for each line for the truth table of a function.</a:t>
            </a:r>
          </a:p>
          <a:p>
            <a:pPr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The truth table for the function </a:t>
            </a:r>
            <a:r>
              <a:rPr lang="en-US" altLang="en-US" sz="2600" i="1">
                <a:latin typeface="Arial" charset="0"/>
              </a:rPr>
              <a:t>F(x,y) = xy</a:t>
            </a:r>
            <a:r>
              <a:rPr lang="en-US" altLang="en-US" sz="2600">
                <a:latin typeface="Arial" charset="0"/>
              </a:rPr>
              <a:t> is shown at the right along with its corresponding Kmap.</a:t>
            </a:r>
          </a:p>
        </p:txBody>
      </p:sp>
      <p:pic>
        <p:nvPicPr>
          <p:cNvPr id="527364" name="Picture 4" descr="K132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2733675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27365" name="Picture 5" descr="K132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2350" y="4191000"/>
            <a:ext cx="1974850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7368" name="Rectangle 8"/>
          <p:cNvSpPr>
            <a:spLocks noGrp="1" noChangeArrowheads="1"/>
          </p:cNvSpPr>
          <p:nvPr>
            <p:ph type="title"/>
          </p:nvPr>
        </p:nvSpPr>
        <p:spPr>
          <a:xfrm>
            <a:off x="1714500" y="381000"/>
            <a:ext cx="5715000" cy="760413"/>
          </a:xfrm>
          <a:noFill/>
          <a:ln/>
        </p:spPr>
        <p:txBody>
          <a:bodyPr/>
          <a:lstStyle/>
          <a:p>
            <a:r>
              <a:rPr lang="en-US" altLang="en-US" dirty="0" smtClean="0"/>
              <a:t>Description </a:t>
            </a:r>
            <a:r>
              <a:rPr lang="en-US" altLang="en-US" dirty="0"/>
              <a:t>of </a:t>
            </a:r>
            <a:r>
              <a:rPr lang="en-US" altLang="en-US" dirty="0" err="1"/>
              <a:t>Kmaps</a:t>
            </a:r>
            <a:r>
              <a:rPr lang="en-US" altLang="en-US" dirty="0"/>
              <a:t> and Terminology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C29A-4630-44EF-82F8-AE4741219BE5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529416" name="Picture 8" descr="K133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91000"/>
            <a:ext cx="1965325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4495800" cy="3505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As another example, we give the truth table and KMap for the function, </a:t>
            </a:r>
            <a:r>
              <a:rPr lang="en-US" altLang="en-US" sz="2600" i="1">
                <a:latin typeface="Arial" charset="0"/>
              </a:rPr>
              <a:t>F(x,y) = x + y</a:t>
            </a:r>
            <a:r>
              <a:rPr lang="en-US" altLang="en-US" sz="2600">
                <a:latin typeface="Arial" charset="0"/>
              </a:rPr>
              <a:t> at the right.</a:t>
            </a:r>
          </a:p>
          <a:p>
            <a:pPr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This function is equivalent to the OR of all of the minterms that have a value of 1.  Thus:</a:t>
            </a:r>
          </a:p>
        </p:txBody>
      </p:sp>
      <p:pic>
        <p:nvPicPr>
          <p:cNvPr id="529415" name="Picture 7" descr="K133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1825" y="1671638"/>
            <a:ext cx="2741613" cy="23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29420" name="Rectangle 12"/>
          <p:cNvSpPr>
            <a:spLocks noGrp="1" noChangeArrowheads="1"/>
          </p:cNvSpPr>
          <p:nvPr>
            <p:ph type="title"/>
          </p:nvPr>
        </p:nvSpPr>
        <p:spPr>
          <a:xfrm>
            <a:off x="1714500" y="381000"/>
            <a:ext cx="5715000" cy="760413"/>
          </a:xfrm>
          <a:noFill/>
          <a:ln/>
        </p:spPr>
        <p:txBody>
          <a:bodyPr/>
          <a:lstStyle/>
          <a:p>
            <a:r>
              <a:rPr lang="en-US" altLang="en-US" dirty="0" smtClean="0"/>
              <a:t>Description </a:t>
            </a:r>
            <a:r>
              <a:rPr lang="en-US" altLang="en-US" dirty="0"/>
              <a:t>of </a:t>
            </a:r>
            <a:r>
              <a:rPr lang="en-US" altLang="en-US" dirty="0" err="1"/>
              <a:t>Kmaps</a:t>
            </a:r>
            <a:r>
              <a:rPr lang="en-US" altLang="en-US" dirty="0"/>
              <a:t> and Terminology </a:t>
            </a:r>
          </a:p>
        </p:txBody>
      </p:sp>
      <p:pic>
        <p:nvPicPr>
          <p:cNvPr id="529421" name="Picture 13" descr="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24400"/>
            <a:ext cx="5024438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605B-74F9-4380-B504-5E9AD59D0590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576514" name="Picture 2" descr="K133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08450"/>
            <a:ext cx="1965325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6515" name="Rectangle 3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  <a:ln/>
        </p:spPr>
        <p:txBody>
          <a:bodyPr/>
          <a:lstStyle/>
          <a:p>
            <a:r>
              <a:rPr lang="en-US" altLang="en-US" dirty="0" err="1" smtClean="0"/>
              <a:t>Kmap</a:t>
            </a:r>
            <a:r>
              <a:rPr lang="en-US" altLang="en-US" dirty="0" smtClean="0"/>
              <a:t> </a:t>
            </a:r>
            <a:r>
              <a:rPr lang="en-US" altLang="en-US" dirty="0"/>
              <a:t>Simplification for Two Variables </a:t>
            </a:r>
          </a:p>
        </p:txBody>
      </p:sp>
      <p:sp>
        <p:nvSpPr>
          <p:cNvPr id="576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124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500">
                <a:latin typeface="Arial" charset="0"/>
              </a:rPr>
              <a:t>Of course, the minterm function that we derived from our Kmap was not in simplest terms.</a:t>
            </a:r>
            <a:r>
              <a:rPr lang="en-US" altLang="en-US" sz="2600">
                <a:latin typeface="Arial" charset="0"/>
              </a:rPr>
              <a:t>  </a:t>
            </a:r>
          </a:p>
          <a:p>
            <a:pPr lvl="1">
              <a:spcBef>
                <a:spcPct val="10000"/>
              </a:spcBef>
              <a:spcAft>
                <a:spcPts val="500"/>
              </a:spcAft>
            </a:pPr>
            <a:r>
              <a:rPr lang="en-US" altLang="en-US" sz="2400"/>
              <a:t>That’s what we started with in this example.</a:t>
            </a:r>
            <a:endParaRPr lang="en-US" altLang="en-US" sz="2200">
              <a:latin typeface="Arial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500">
                <a:latin typeface="Arial" charset="0"/>
              </a:rPr>
              <a:t>We can, however, reduce our complicated expression to its simplest terms by finding adjacent 1s in the Kmap that can be collected into groups that are powers of two.</a:t>
            </a:r>
            <a:endParaRPr lang="en-US" altLang="en-US" sz="2600">
              <a:latin typeface="Arial" charset="0"/>
            </a:endParaRPr>
          </a:p>
        </p:txBody>
      </p:sp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838200" y="4330700"/>
            <a:ext cx="4724400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28600" indent="-228600">
              <a:spcBef>
                <a:spcPct val="0"/>
              </a:spcBef>
              <a:tabLst>
                <a:tab pos="406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85813">
              <a:spcBef>
                <a:spcPct val="0"/>
              </a:spcBef>
              <a:tabLst>
                <a:tab pos="406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tabLst>
                <a:tab pos="406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tabLst>
                <a:tab pos="406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tabLst>
                <a:tab pos="406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  <a:spcAft>
                <a:spcPts val="500"/>
              </a:spcAft>
              <a:buFontTx/>
              <a:buChar char="•"/>
            </a:pPr>
            <a:r>
              <a:rPr lang="en-US" altLang="en-US" sz="2500" baseline="0">
                <a:latin typeface="Arial" charset="0"/>
              </a:rPr>
              <a:t> In our example, we have two such groups.</a:t>
            </a:r>
          </a:p>
          <a:p>
            <a:pPr lvl="1">
              <a:spcBef>
                <a:spcPct val="10000"/>
              </a:spcBef>
              <a:spcAft>
                <a:spcPts val="500"/>
              </a:spcAft>
              <a:buFontTx/>
              <a:buChar char="–"/>
            </a:pPr>
            <a:r>
              <a:rPr lang="en-US" altLang="en-US" baseline="0"/>
              <a:t> Can you find them?</a:t>
            </a:r>
            <a:endParaRPr lang="en-US" altLang="en-US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4AB06-AA85-427D-88E9-B8F7B9517B89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531464" name="Picture 8" descr="K132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86200"/>
            <a:ext cx="1965325" cy="160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1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010400" cy="3124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500">
                <a:latin typeface="Arial" charset="0"/>
              </a:rPr>
              <a:t>The best way of selecting two groups of 1s form our simple Kmap is shown below.</a:t>
            </a:r>
            <a:r>
              <a:rPr lang="en-US" altLang="en-US" sz="2600">
                <a:latin typeface="Arial" charset="0"/>
              </a:rPr>
              <a:t>  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We see that both groups are powers of two and that the groups overlap.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altLang="en-US" sz="2600">
                <a:latin typeface="Arial" charset="0"/>
              </a:rPr>
              <a:t>The next slide gives guidance for selecting Kmap groups</a:t>
            </a:r>
            <a:r>
              <a:rPr lang="en-US" altLang="en-US" sz="2500">
                <a:latin typeface="Arial" charset="0"/>
              </a:rPr>
              <a:t>.</a:t>
            </a:r>
            <a:endParaRPr lang="en-US" altLang="en-US" sz="2600">
              <a:latin typeface="Arial" charset="0"/>
            </a:endParaRPr>
          </a:p>
        </p:txBody>
      </p:sp>
      <p:sp>
        <p:nvSpPr>
          <p:cNvPr id="531466" name="Rectangle 10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  <a:ln/>
        </p:spPr>
        <p:txBody>
          <a:bodyPr/>
          <a:lstStyle/>
          <a:p>
            <a:r>
              <a:rPr lang="en-US" altLang="en-US" dirty="0" err="1" smtClean="0"/>
              <a:t>Kmap</a:t>
            </a:r>
            <a:r>
              <a:rPr lang="en-US" altLang="en-US" dirty="0" smtClean="0"/>
              <a:t> </a:t>
            </a:r>
            <a:r>
              <a:rPr lang="en-US" altLang="en-US" dirty="0"/>
              <a:t>Simplification for Two Variables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COA_Mstr.pot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1596</Words>
  <PresentationFormat>On-screen Show (4:3)</PresentationFormat>
  <Paragraphs>223</Paragraphs>
  <Slides>43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ECOA_Mstr.pot</vt:lpstr>
      <vt:lpstr>Introduction</vt:lpstr>
      <vt:lpstr>Introduction</vt:lpstr>
      <vt:lpstr>Description of Kmaps and Terminology </vt:lpstr>
      <vt:lpstr>Description of Kmaps and Terminology </vt:lpstr>
      <vt:lpstr>Description of Kmaps and Terminology </vt:lpstr>
      <vt:lpstr>Description of Kmaps and Terminology </vt:lpstr>
      <vt:lpstr>Description of Kmaps and Terminology </vt:lpstr>
      <vt:lpstr>Kmap Simplification for Two Variables </vt:lpstr>
      <vt:lpstr>Kmap Simplification for Two Variables </vt:lpstr>
      <vt:lpstr>Kmap Simplification for Two Variables </vt:lpstr>
      <vt:lpstr>Kmap Simplification for Three Variables </vt:lpstr>
      <vt:lpstr>Kmap Simplification for Three Variables </vt:lpstr>
      <vt:lpstr>Kmap Simplification for Three Variables </vt:lpstr>
      <vt:lpstr>Kmap Simplification for Three Variables </vt:lpstr>
      <vt:lpstr>Kmap Simplification for Three Variables </vt:lpstr>
      <vt:lpstr>Kmap Simplification for Three Variables </vt:lpstr>
      <vt:lpstr> Kmap Simplification for Three Variables </vt:lpstr>
      <vt:lpstr>Slide 18</vt:lpstr>
      <vt:lpstr>Slide 19</vt:lpstr>
      <vt:lpstr>Kmap Simplification for Four Variables </vt:lpstr>
      <vt:lpstr>Slide 21</vt:lpstr>
      <vt:lpstr>Kmap Simplification for Four Variables </vt:lpstr>
      <vt:lpstr>Kmap Simplification for Four Variables </vt:lpstr>
      <vt:lpstr>Kmap Simplification for Four Variables </vt:lpstr>
      <vt:lpstr>Slide 25</vt:lpstr>
      <vt:lpstr>Don’t Care Conditions </vt:lpstr>
      <vt:lpstr>Don’t Care Conditions </vt:lpstr>
      <vt:lpstr>Don’t Care Conditions </vt:lpstr>
      <vt:lpstr>Don’t Care Conditions </vt:lpstr>
      <vt:lpstr>Don’t Care Conditions </vt:lpstr>
      <vt:lpstr>Conclusion</vt:lpstr>
      <vt:lpstr>Conclusion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HP</cp:lastModifiedBy>
  <cp:revision>9</cp:revision>
  <dcterms:modified xsi:type="dcterms:W3CDTF">2020-01-09T20:40:09Z</dcterms:modified>
</cp:coreProperties>
</file>