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6858000" cy="9906000" type="A4"/>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7" d="100"/>
          <a:sy n="87" d="100"/>
        </p:scale>
        <p:origin x="60" y="-208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EF1A12-FB3D-436D-A5E4-92D21BA1FCB8}"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554B8-014B-4E1D-8B18-FD6A3520C024}" type="slidenum">
              <a:rPr lang="en-US" smtClean="0"/>
              <a:t>‹#›</a:t>
            </a:fld>
            <a:endParaRPr lang="en-US"/>
          </a:p>
        </p:txBody>
      </p:sp>
    </p:spTree>
    <p:extLst>
      <p:ext uri="{BB962C8B-B14F-4D97-AF65-F5344CB8AC3E}">
        <p14:creationId xmlns:p14="http://schemas.microsoft.com/office/powerpoint/2010/main" val="3840648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F1A12-FB3D-436D-A5E4-92D21BA1FCB8}"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554B8-014B-4E1D-8B18-FD6A3520C024}" type="slidenum">
              <a:rPr lang="en-US" smtClean="0"/>
              <a:t>‹#›</a:t>
            </a:fld>
            <a:endParaRPr lang="en-US"/>
          </a:p>
        </p:txBody>
      </p:sp>
    </p:spTree>
    <p:extLst>
      <p:ext uri="{BB962C8B-B14F-4D97-AF65-F5344CB8AC3E}">
        <p14:creationId xmlns:p14="http://schemas.microsoft.com/office/powerpoint/2010/main" val="3637992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F1A12-FB3D-436D-A5E4-92D21BA1FCB8}"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554B8-014B-4E1D-8B18-FD6A3520C024}" type="slidenum">
              <a:rPr lang="en-US" smtClean="0"/>
              <a:t>‹#›</a:t>
            </a:fld>
            <a:endParaRPr lang="en-US"/>
          </a:p>
        </p:txBody>
      </p:sp>
    </p:spTree>
    <p:extLst>
      <p:ext uri="{BB962C8B-B14F-4D97-AF65-F5344CB8AC3E}">
        <p14:creationId xmlns:p14="http://schemas.microsoft.com/office/powerpoint/2010/main" val="3012316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5" name="Rectangle 24">
            <a:extLst>
              <a:ext uri="{FF2B5EF4-FFF2-40B4-BE49-F238E27FC236}">
                <a16:creationId xmlns="" xmlns:a16="http://schemas.microsoft.com/office/drawing/2014/main" id="{2D66DE1B-6A80-4626-9129-07666FEFAB53}"/>
              </a:ext>
            </a:extLst>
          </p:cNvPr>
          <p:cNvSpPr>
            <a:spLocks noChangeAspect="1"/>
          </p:cNvSpPr>
          <p:nvPr userDrawn="1"/>
        </p:nvSpPr>
        <p:spPr>
          <a:xfrm>
            <a:off x="38960" y="43702"/>
            <a:ext cx="6766652" cy="8552815"/>
          </a:xfrm>
          <a:prstGeom prst="rect">
            <a:avLst/>
          </a:prstGeom>
          <a:noFill/>
          <a:ln w="8890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9156B722-9078-4AE8-AA7C-36A1AE8DBD77}"/>
              </a:ext>
            </a:extLst>
          </p:cNvPr>
          <p:cNvSpPr>
            <a:spLocks noChangeAspect="1"/>
          </p:cNvSpPr>
          <p:nvPr userDrawn="1"/>
        </p:nvSpPr>
        <p:spPr>
          <a:xfrm>
            <a:off x="32972" y="8601146"/>
            <a:ext cx="6766652" cy="1220972"/>
          </a:xfrm>
          <a:prstGeom prst="rect">
            <a:avLst/>
          </a:prstGeom>
          <a:noFill/>
          <a:ln w="8890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4" name="Rectangle 33">
            <a:extLst>
              <a:ext uri="{FF2B5EF4-FFF2-40B4-BE49-F238E27FC236}">
                <a16:creationId xmlns="" xmlns:a16="http://schemas.microsoft.com/office/drawing/2014/main" id="{8898A137-098B-4930-B4E0-6497435CF6B3}"/>
              </a:ext>
            </a:extLst>
          </p:cNvPr>
          <p:cNvSpPr/>
          <p:nvPr userDrawn="1"/>
        </p:nvSpPr>
        <p:spPr>
          <a:xfrm>
            <a:off x="2380132" y="-691803"/>
            <a:ext cx="1953073" cy="520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cup, mug, glass&#10;&#10;Description automatically generated">
            <a:extLst>
              <a:ext uri="{FF2B5EF4-FFF2-40B4-BE49-F238E27FC236}">
                <a16:creationId xmlns="" xmlns:a16="http://schemas.microsoft.com/office/drawing/2014/main" id="{36B7E1D8-BA96-4F64-9E8E-251989CAB023}"/>
              </a:ext>
            </a:extLst>
          </p:cNvPr>
          <p:cNvPicPr>
            <a:picLocks noChangeAspect="1"/>
          </p:cNvPicPr>
          <p:nvPr userDrawn="1"/>
        </p:nvPicPr>
        <p:blipFill>
          <a:blip r:embed="rId2" cstate="print">
            <a:alphaModFix amt="40000"/>
            <a:extLst>
              <a:ext uri="{28A0092B-C50C-407E-A947-70E740481C1C}">
                <a14:useLocalDpi xmlns:a14="http://schemas.microsoft.com/office/drawing/2010/main" val="0"/>
              </a:ext>
            </a:extLst>
          </a:blip>
          <a:stretch>
            <a:fillRect/>
          </a:stretch>
        </p:blipFill>
        <p:spPr>
          <a:xfrm>
            <a:off x="490023" y="800728"/>
            <a:ext cx="6052122" cy="7812000"/>
          </a:xfrm>
          <a:prstGeom prst="rect">
            <a:avLst/>
          </a:prstGeom>
        </p:spPr>
      </p:pic>
      <p:pic>
        <p:nvPicPr>
          <p:cNvPr id="13" name="Picture 12" descr="A close up of a logo&#10;&#10;Description automatically generated">
            <a:extLst>
              <a:ext uri="{FF2B5EF4-FFF2-40B4-BE49-F238E27FC236}">
                <a16:creationId xmlns="" xmlns:a16="http://schemas.microsoft.com/office/drawing/2014/main" id="{05E9C32F-67BB-4B24-BD1C-E15E4CD446A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0964161">
            <a:off x="314354" y="89276"/>
            <a:ext cx="1117488" cy="1580722"/>
          </a:xfrm>
          <a:prstGeom prst="rect">
            <a:avLst/>
          </a:prstGeom>
        </p:spPr>
      </p:pic>
      <p:sp>
        <p:nvSpPr>
          <p:cNvPr id="14" name="Title 1">
            <a:extLst>
              <a:ext uri="{FF2B5EF4-FFF2-40B4-BE49-F238E27FC236}">
                <a16:creationId xmlns="" xmlns:a16="http://schemas.microsoft.com/office/drawing/2014/main" id="{223EB4B8-6805-4FB4-87F6-738123545DB0}"/>
              </a:ext>
            </a:extLst>
          </p:cNvPr>
          <p:cNvSpPr txBox="1">
            <a:spLocks/>
          </p:cNvSpPr>
          <p:nvPr userDrawn="1"/>
        </p:nvSpPr>
        <p:spPr>
          <a:xfrm>
            <a:off x="1434159" y="211489"/>
            <a:ext cx="3989682" cy="400110"/>
          </a:xfrm>
          <a:prstGeom prst="rect">
            <a:avLst/>
          </a:prstGeom>
        </p:spPr>
        <p:txBody>
          <a:bodyPr wrap="none">
            <a:spAutoFit/>
          </a:bodyPr>
          <a:lstStyle>
            <a:defPPr>
              <a:defRPr lang="en-US"/>
            </a:defPPr>
            <a:lvl1pPr algn="ctr">
              <a:defRPr sz="2000" b="1">
                <a:latin typeface="Arial Nova Cond Light" panose="020B0306020202020204" pitchFamily="34" charset="0"/>
                <a:cs typeface="Arial" panose="020B0604020202020204" pitchFamily="34" charset="0"/>
              </a:defRPr>
            </a:lvl1pPr>
          </a:lstStyle>
          <a:p>
            <a:pPr lvl="0"/>
            <a:r>
              <a:rPr lang="en-US" dirty="0"/>
              <a:t>NATIONAL PROJECT COMPETITION 2020</a:t>
            </a:r>
          </a:p>
        </p:txBody>
      </p:sp>
    </p:spTree>
    <p:extLst>
      <p:ext uri="{BB962C8B-B14F-4D97-AF65-F5344CB8AC3E}">
        <p14:creationId xmlns:p14="http://schemas.microsoft.com/office/powerpoint/2010/main" val="1605078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F1A12-FB3D-436D-A5E4-92D21BA1FCB8}"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554B8-014B-4E1D-8B18-FD6A3520C024}" type="slidenum">
              <a:rPr lang="en-US" smtClean="0"/>
              <a:t>‹#›</a:t>
            </a:fld>
            <a:endParaRPr lang="en-US"/>
          </a:p>
        </p:txBody>
      </p:sp>
    </p:spTree>
    <p:extLst>
      <p:ext uri="{BB962C8B-B14F-4D97-AF65-F5344CB8AC3E}">
        <p14:creationId xmlns:p14="http://schemas.microsoft.com/office/powerpoint/2010/main" val="307394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F1A12-FB3D-436D-A5E4-92D21BA1FCB8}"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554B8-014B-4E1D-8B18-FD6A3520C024}" type="slidenum">
              <a:rPr lang="en-US" smtClean="0"/>
              <a:t>‹#›</a:t>
            </a:fld>
            <a:endParaRPr lang="en-US"/>
          </a:p>
        </p:txBody>
      </p:sp>
    </p:spTree>
    <p:extLst>
      <p:ext uri="{BB962C8B-B14F-4D97-AF65-F5344CB8AC3E}">
        <p14:creationId xmlns:p14="http://schemas.microsoft.com/office/powerpoint/2010/main" val="628323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EF1A12-FB3D-436D-A5E4-92D21BA1FCB8}"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554B8-014B-4E1D-8B18-FD6A3520C024}" type="slidenum">
              <a:rPr lang="en-US" smtClean="0"/>
              <a:t>‹#›</a:t>
            </a:fld>
            <a:endParaRPr lang="en-US"/>
          </a:p>
        </p:txBody>
      </p:sp>
    </p:spTree>
    <p:extLst>
      <p:ext uri="{BB962C8B-B14F-4D97-AF65-F5344CB8AC3E}">
        <p14:creationId xmlns:p14="http://schemas.microsoft.com/office/powerpoint/2010/main" val="85424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EF1A12-FB3D-436D-A5E4-92D21BA1FCB8}" type="datetimeFigureOut">
              <a:rPr lang="en-US" smtClean="0"/>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554B8-014B-4E1D-8B18-FD6A3520C024}" type="slidenum">
              <a:rPr lang="en-US" smtClean="0"/>
              <a:t>‹#›</a:t>
            </a:fld>
            <a:endParaRPr lang="en-US"/>
          </a:p>
        </p:txBody>
      </p:sp>
    </p:spTree>
    <p:extLst>
      <p:ext uri="{BB962C8B-B14F-4D97-AF65-F5344CB8AC3E}">
        <p14:creationId xmlns:p14="http://schemas.microsoft.com/office/powerpoint/2010/main" val="399764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EF1A12-FB3D-436D-A5E4-92D21BA1FCB8}" type="datetimeFigureOut">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C554B8-014B-4E1D-8B18-FD6A3520C024}" type="slidenum">
              <a:rPr lang="en-US" smtClean="0"/>
              <a:t>‹#›</a:t>
            </a:fld>
            <a:endParaRPr lang="en-US"/>
          </a:p>
        </p:txBody>
      </p:sp>
    </p:spTree>
    <p:extLst>
      <p:ext uri="{BB962C8B-B14F-4D97-AF65-F5344CB8AC3E}">
        <p14:creationId xmlns:p14="http://schemas.microsoft.com/office/powerpoint/2010/main" val="2229533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F1A12-FB3D-436D-A5E4-92D21BA1FCB8}" type="datetimeFigureOut">
              <a:rPr lang="en-US" smtClean="0"/>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C554B8-014B-4E1D-8B18-FD6A3520C024}" type="slidenum">
              <a:rPr lang="en-US" smtClean="0"/>
              <a:t>‹#›</a:t>
            </a:fld>
            <a:endParaRPr lang="en-US"/>
          </a:p>
        </p:txBody>
      </p:sp>
    </p:spTree>
    <p:extLst>
      <p:ext uri="{BB962C8B-B14F-4D97-AF65-F5344CB8AC3E}">
        <p14:creationId xmlns:p14="http://schemas.microsoft.com/office/powerpoint/2010/main" val="67476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AEF1A12-FB3D-436D-A5E4-92D21BA1FCB8}"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554B8-014B-4E1D-8B18-FD6A3520C024}" type="slidenum">
              <a:rPr lang="en-US" smtClean="0"/>
              <a:t>‹#›</a:t>
            </a:fld>
            <a:endParaRPr lang="en-US"/>
          </a:p>
        </p:txBody>
      </p:sp>
    </p:spTree>
    <p:extLst>
      <p:ext uri="{BB962C8B-B14F-4D97-AF65-F5344CB8AC3E}">
        <p14:creationId xmlns:p14="http://schemas.microsoft.com/office/powerpoint/2010/main" val="502509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AEF1A12-FB3D-436D-A5E4-92D21BA1FCB8}"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554B8-014B-4E1D-8B18-FD6A3520C024}" type="slidenum">
              <a:rPr lang="en-US" smtClean="0"/>
              <a:t>‹#›</a:t>
            </a:fld>
            <a:endParaRPr lang="en-US"/>
          </a:p>
        </p:txBody>
      </p:sp>
    </p:spTree>
    <p:extLst>
      <p:ext uri="{BB962C8B-B14F-4D97-AF65-F5344CB8AC3E}">
        <p14:creationId xmlns:p14="http://schemas.microsoft.com/office/powerpoint/2010/main" val="157095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AEF1A12-FB3D-436D-A5E4-92D21BA1FCB8}" type="datetimeFigureOut">
              <a:rPr lang="en-US" smtClean="0"/>
              <a:t>2/12/2020</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0C554B8-014B-4E1D-8B18-FD6A3520C024}" type="slidenum">
              <a:rPr lang="en-US" smtClean="0"/>
              <a:t>‹#›</a:t>
            </a:fld>
            <a:endParaRPr lang="en-US"/>
          </a:p>
        </p:txBody>
      </p:sp>
    </p:spTree>
    <p:extLst>
      <p:ext uri="{BB962C8B-B14F-4D97-AF65-F5344CB8AC3E}">
        <p14:creationId xmlns:p14="http://schemas.microsoft.com/office/powerpoint/2010/main" val="39612050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6DBE87DE-370A-41FC-96EF-944D70FEF08B}"/>
              </a:ext>
            </a:extLst>
          </p:cNvPr>
          <p:cNvSpPr/>
          <p:nvPr/>
        </p:nvSpPr>
        <p:spPr>
          <a:xfrm>
            <a:off x="719612" y="1666757"/>
            <a:ext cx="5441319" cy="307777"/>
          </a:xfrm>
          <a:prstGeom prst="rect">
            <a:avLst/>
          </a:prstGeom>
        </p:spPr>
        <p:txBody>
          <a:bodyPr wrap="square">
            <a:spAutoFit/>
          </a:bodyPr>
          <a:lstStyle/>
          <a:p>
            <a:pPr algn="ct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Dawood University of Engineering and Technology, Karachi. </a:t>
            </a:r>
          </a:p>
        </p:txBody>
      </p:sp>
      <p:sp>
        <p:nvSpPr>
          <p:cNvPr id="12" name="Rectangle 11">
            <a:extLst>
              <a:ext uri="{FF2B5EF4-FFF2-40B4-BE49-F238E27FC236}">
                <a16:creationId xmlns="" xmlns:a16="http://schemas.microsoft.com/office/drawing/2014/main" id="{8F56E70F-250A-40C6-B659-3BCA4925058A}"/>
              </a:ext>
            </a:extLst>
          </p:cNvPr>
          <p:cNvSpPr/>
          <p:nvPr/>
        </p:nvSpPr>
        <p:spPr>
          <a:xfrm>
            <a:off x="264688" y="1415204"/>
            <a:ext cx="6296724" cy="307777"/>
          </a:xfrm>
          <a:prstGeom prst="rect">
            <a:avLst/>
          </a:prstGeom>
        </p:spPr>
        <p:txBody>
          <a:bodyPr wrap="none">
            <a:spAutoFit/>
          </a:bodyPr>
          <a:lstStyle/>
          <a:p>
            <a:pPr algn="ctr"/>
            <a:r>
              <a:rPr lang="en-US" sz="1400" i="1" dirty="0">
                <a:latin typeface="Cambria" panose="02040503050406030204" pitchFamily="18" charset="0"/>
                <a:ea typeface="Cambria" panose="02040503050406030204" pitchFamily="18" charset="0"/>
                <a:cs typeface="Times New Roman" panose="02020603050405020304" pitchFamily="18" charset="0"/>
              </a:rPr>
              <a:t>Assadullah Shaikh*, Muhammad Khalid, Meer Hameer, S.M Hamza, Salman Khan</a:t>
            </a:r>
          </a:p>
        </p:txBody>
      </p:sp>
      <p:sp>
        <p:nvSpPr>
          <p:cNvPr id="13" name="Rectangle 12">
            <a:extLst>
              <a:ext uri="{FF2B5EF4-FFF2-40B4-BE49-F238E27FC236}">
                <a16:creationId xmlns="" xmlns:a16="http://schemas.microsoft.com/office/drawing/2014/main" id="{22B0140B-EFA0-45C4-8E11-C499AFA64183}"/>
              </a:ext>
            </a:extLst>
          </p:cNvPr>
          <p:cNvSpPr/>
          <p:nvPr/>
        </p:nvSpPr>
        <p:spPr>
          <a:xfrm>
            <a:off x="2776307" y="1981338"/>
            <a:ext cx="1327928" cy="369332"/>
          </a:xfrm>
          <a:prstGeom prst="rect">
            <a:avLst/>
          </a:prstGeom>
        </p:spPr>
        <p:txBody>
          <a:bodyPr wrap="none">
            <a:spAutoFit/>
          </a:bodyPr>
          <a:lstStyle/>
          <a:p>
            <a:pPr algn="ctr"/>
            <a:r>
              <a:rPr lang="en-US" b="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rial" panose="020B0604020202020204" pitchFamily="34" charset="0"/>
              </a:rPr>
              <a:t>ABSTRACT</a:t>
            </a:r>
          </a:p>
        </p:txBody>
      </p:sp>
      <p:sp>
        <p:nvSpPr>
          <p:cNvPr id="14" name="Rectangle 13">
            <a:extLst>
              <a:ext uri="{FF2B5EF4-FFF2-40B4-BE49-F238E27FC236}">
                <a16:creationId xmlns="" xmlns:a16="http://schemas.microsoft.com/office/drawing/2014/main" id="{3BF1DF19-EDDD-441F-96CC-B604009EDB96}"/>
              </a:ext>
            </a:extLst>
          </p:cNvPr>
          <p:cNvSpPr/>
          <p:nvPr/>
        </p:nvSpPr>
        <p:spPr>
          <a:xfrm>
            <a:off x="71237" y="2312892"/>
            <a:ext cx="6683625" cy="2893100"/>
          </a:xfrm>
          <a:prstGeom prst="rect">
            <a:avLst/>
          </a:prstGeom>
        </p:spPr>
        <p:txBody>
          <a:bodyPr wrap="square">
            <a:spAutoFit/>
          </a:bodyPr>
          <a:lstStyle/>
          <a:p>
            <a:pPr algn="just"/>
            <a:r>
              <a:rPr lang="en-US" sz="1300" i="1" dirty="0">
                <a:latin typeface="Cambria" panose="02040503050406030204" pitchFamily="18" charset="0"/>
                <a:ea typeface="Cambria" panose="02040503050406030204" pitchFamily="18" charset="0"/>
              </a:rPr>
              <a:t>Internet of Things (IoT) and Micro Electro Mechanical System (MEMS) technology has played a major role in the advancement of smart health care and medical science. MEMS and microfluidics have provided the ability to integrate laboratory processes and biological analytes detection at micro scale. Micro sensors and actuators allow a MEMS device to sense, act and compute in a very short time. IoT enables to collect the information in real-time and send to the remote locations using IoT modules. </a:t>
            </a:r>
          </a:p>
          <a:p>
            <a:pPr algn="just"/>
            <a:r>
              <a:rPr lang="en-US" sz="1300" i="1" dirty="0">
                <a:latin typeface="Cambria" panose="02040503050406030204" pitchFamily="18" charset="0"/>
                <a:ea typeface="Cambria" panose="02040503050406030204" pitchFamily="18" charset="0"/>
              </a:rPr>
              <a:t>In this project, an IoT based MEMS sensor has been proposed to detect low concentration biomarkers from the exhaled breath. It is based on the Breath Analysis (BA) techniques used in medical science to detect infectious biomarkers exhaled in breath. An infected person exhales different kind of biomarkers which are sensitive to and detectable by biological analytes or polymers. This operation will be performed by MEMS device. IoT enables the data to be stored in cloud servers that can be securely accessed by the remote health care centers and received by doctors using IoT modules. The data is analyzed by doctors and based on their decision, a treatment regime could be advised</a:t>
            </a:r>
            <a:r>
              <a:rPr lang="en-US" sz="1200" i="1" dirty="0">
                <a:latin typeface="Cambria" panose="02040503050406030204" pitchFamily="18" charset="0"/>
                <a:ea typeface="Cambria" panose="02040503050406030204" pitchFamily="18" charset="0"/>
              </a:rPr>
              <a:t>. </a:t>
            </a:r>
          </a:p>
        </p:txBody>
      </p:sp>
      <p:sp>
        <p:nvSpPr>
          <p:cNvPr id="15" name="Content Placeholder 5">
            <a:extLst>
              <a:ext uri="{FF2B5EF4-FFF2-40B4-BE49-F238E27FC236}">
                <a16:creationId xmlns="" xmlns:a16="http://schemas.microsoft.com/office/drawing/2014/main" id="{CCD7C29C-A76F-44FF-871B-E984687D7A34}"/>
              </a:ext>
            </a:extLst>
          </p:cNvPr>
          <p:cNvSpPr>
            <a:spLocks noGrp="1"/>
          </p:cNvSpPr>
          <p:nvPr/>
        </p:nvSpPr>
        <p:spPr>
          <a:xfrm>
            <a:off x="2797469" y="6777271"/>
            <a:ext cx="1285606" cy="430887"/>
          </a:xfrm>
          <a:prstGeom prst="rect">
            <a:avLst/>
          </a:prstGeom>
        </p:spPr>
        <p:txBody>
          <a:bodyPr wrap="square">
            <a:spAutoFit/>
          </a:bodyPr>
          <a:lstStyle>
            <a:lvl1pPr marL="1234440" lvl="0" indent="-1234440" algn="l" defTabSz="3291840" eaLnBrk="1" fontAlgn="base" latinLnBrk="0" hangingPunct="1">
              <a:lnSpc>
                <a:spcPct val="100000"/>
              </a:lnSpc>
              <a:spcBef>
                <a:spcPct val="72000"/>
              </a:spcBef>
              <a:spcAft>
                <a:spcPct val="0"/>
              </a:spcAft>
              <a:buChar char="•"/>
              <a:defRPr sz="11520" b="0" i="0" u="none" kern="1200" baseline="0">
                <a:solidFill>
                  <a:schemeClr val="tx1"/>
                </a:solidFill>
                <a:latin typeface="+mn-lt"/>
                <a:ea typeface="+mn-ea"/>
                <a:cs typeface="+mn-cs"/>
              </a:defRPr>
            </a:lvl1pPr>
            <a:lvl2pPr marL="2674620" lvl="1" indent="-1028700" algn="l" defTabSz="3291840" eaLnBrk="1" fontAlgn="base" latinLnBrk="0" hangingPunct="1">
              <a:lnSpc>
                <a:spcPct val="100000"/>
              </a:lnSpc>
              <a:spcBef>
                <a:spcPct val="72000"/>
              </a:spcBef>
              <a:spcAft>
                <a:spcPct val="0"/>
              </a:spcAft>
              <a:buChar char="–"/>
              <a:defRPr sz="10080" b="0" i="0" u="none" kern="1200" baseline="0">
                <a:solidFill>
                  <a:schemeClr val="tx1"/>
                </a:solidFill>
                <a:latin typeface="+mn-lt"/>
                <a:ea typeface="+mn-ea"/>
                <a:cs typeface="+mn-cs"/>
              </a:defRPr>
            </a:lvl2pPr>
            <a:lvl3pPr marL="4114800" lvl="2" indent="-822960" algn="l" defTabSz="3291840" eaLnBrk="1" fontAlgn="base" latinLnBrk="0" hangingPunct="1">
              <a:lnSpc>
                <a:spcPct val="100000"/>
              </a:lnSpc>
              <a:spcBef>
                <a:spcPct val="72000"/>
              </a:spcBef>
              <a:spcAft>
                <a:spcPct val="0"/>
              </a:spcAft>
              <a:buChar char="•"/>
              <a:defRPr sz="8640" b="0" i="0" u="none" kern="1200" baseline="0">
                <a:solidFill>
                  <a:schemeClr val="tx1"/>
                </a:solidFill>
                <a:latin typeface="+mn-lt"/>
                <a:ea typeface="+mn-ea"/>
                <a:cs typeface="+mn-cs"/>
              </a:defRPr>
            </a:lvl3pPr>
            <a:lvl4pPr marL="5760720" lvl="3"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4pPr>
            <a:lvl5pPr marL="7406640" lvl="4"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5pPr>
            <a:lvl6pPr marL="9052560" lvl="5"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6pPr>
            <a:lvl7pPr marL="10698480" lvl="6"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7pPr>
            <a:lvl8pPr marL="12344400" lvl="7"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8pPr>
            <a:lvl9pPr marL="13990320" lvl="8"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9pPr>
          </a:lstStyle>
          <a:p>
            <a:pPr marL="0" indent="0" algn="ctr">
              <a:spcBef>
                <a:spcPts val="0"/>
              </a:spcBef>
              <a:buNone/>
            </a:pPr>
            <a:r>
              <a:rPr lang="en-US" sz="1050" b="1" dirty="0">
                <a:latin typeface="Arial Nova Cond Light" panose="020B0306020202020204" pitchFamily="34" charset="0"/>
                <a:cs typeface="Times New Roman" panose="02020603050405020304" pitchFamily="18" charset="0"/>
              </a:rPr>
              <a:t>Mr. Assadullah Shaikh</a:t>
            </a:r>
          </a:p>
          <a:p>
            <a:pPr marL="0" indent="0" algn="ctr">
              <a:spcBef>
                <a:spcPts val="0"/>
              </a:spcBef>
              <a:buNone/>
            </a:pPr>
            <a:r>
              <a:rPr lang="en-US" sz="1050" b="1" dirty="0">
                <a:latin typeface="Arial Nova Cond Light" panose="020B0306020202020204" pitchFamily="34" charset="0"/>
                <a:cs typeface="Times New Roman" panose="02020603050405020304" pitchFamily="18" charset="0"/>
              </a:rPr>
              <a:t>(</a:t>
            </a:r>
            <a:r>
              <a:rPr lang="en-US" sz="1050" b="1" dirty="0">
                <a:ln w="0"/>
                <a:effectLst>
                  <a:innerShdw blurRad="63500" dist="50800" dir="2700000">
                    <a:prstClr val="black">
                      <a:alpha val="50000"/>
                    </a:prstClr>
                  </a:innerShdw>
                </a:effectLst>
                <a:latin typeface="Arial Nova Cond Light" panose="020B0306020202020204" pitchFamily="34" charset="0"/>
                <a:cs typeface="Times New Roman" panose="02020603050405020304" pitchFamily="18" charset="0"/>
              </a:rPr>
              <a:t>Team Leader)</a:t>
            </a:r>
            <a:endParaRPr lang="en-US" sz="1050" b="1" dirty="0">
              <a:latin typeface="Arial Nova Cond Light" panose="020B0306020202020204" pitchFamily="34" charset="0"/>
              <a:cs typeface="Times New Roman" panose="02020603050405020304" pitchFamily="18" charset="0"/>
            </a:endParaRPr>
          </a:p>
        </p:txBody>
      </p:sp>
      <p:sp>
        <p:nvSpPr>
          <p:cNvPr id="21" name="Rectangle 20">
            <a:extLst>
              <a:ext uri="{FF2B5EF4-FFF2-40B4-BE49-F238E27FC236}">
                <a16:creationId xmlns="" xmlns:a16="http://schemas.microsoft.com/office/drawing/2014/main" id="{84694066-4749-4A8B-8F46-C966BF3749B0}"/>
              </a:ext>
            </a:extLst>
          </p:cNvPr>
          <p:cNvSpPr/>
          <p:nvPr/>
        </p:nvSpPr>
        <p:spPr>
          <a:xfrm>
            <a:off x="2713827" y="5300653"/>
            <a:ext cx="1416738" cy="369332"/>
          </a:xfrm>
          <a:prstGeom prst="rect">
            <a:avLst/>
          </a:prstGeom>
        </p:spPr>
        <p:txBody>
          <a:bodyPr wrap="square">
            <a:spAutoFit/>
          </a:bodyPr>
          <a:lstStyle/>
          <a:p>
            <a:pPr algn="ctr"/>
            <a:r>
              <a:rPr lang="en-US" b="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rial" panose="020B0604020202020204" pitchFamily="34" charset="0"/>
              </a:rPr>
              <a:t>NPC TEAM </a:t>
            </a:r>
          </a:p>
        </p:txBody>
      </p:sp>
      <p:sp>
        <p:nvSpPr>
          <p:cNvPr id="22" name="Content Placeholder 5">
            <a:extLst>
              <a:ext uri="{FF2B5EF4-FFF2-40B4-BE49-F238E27FC236}">
                <a16:creationId xmlns="" xmlns:a16="http://schemas.microsoft.com/office/drawing/2014/main" id="{1FC4ADFE-A97E-4FB8-B846-878E13834918}"/>
              </a:ext>
            </a:extLst>
          </p:cNvPr>
          <p:cNvSpPr>
            <a:spLocks noGrp="1"/>
          </p:cNvSpPr>
          <p:nvPr/>
        </p:nvSpPr>
        <p:spPr>
          <a:xfrm>
            <a:off x="1543850" y="6769081"/>
            <a:ext cx="1379835" cy="415498"/>
          </a:xfrm>
          <a:prstGeom prst="rect">
            <a:avLst/>
          </a:prstGeom>
        </p:spPr>
        <p:txBody>
          <a:bodyPr wrap="square">
            <a:spAutoFit/>
          </a:bodyPr>
          <a:lstStyle>
            <a:lvl1pPr marL="1234440" lvl="0" indent="-1234440" algn="l" defTabSz="3291840" eaLnBrk="1" fontAlgn="base" latinLnBrk="0" hangingPunct="1">
              <a:lnSpc>
                <a:spcPct val="100000"/>
              </a:lnSpc>
              <a:spcBef>
                <a:spcPct val="72000"/>
              </a:spcBef>
              <a:spcAft>
                <a:spcPct val="0"/>
              </a:spcAft>
              <a:buChar char="•"/>
              <a:defRPr sz="11520" b="0" i="0" u="none" kern="1200" baseline="0">
                <a:solidFill>
                  <a:schemeClr val="tx1"/>
                </a:solidFill>
                <a:latin typeface="+mn-lt"/>
                <a:ea typeface="+mn-ea"/>
                <a:cs typeface="+mn-cs"/>
              </a:defRPr>
            </a:lvl1pPr>
            <a:lvl2pPr marL="2674620" lvl="1" indent="-1028700" algn="l" defTabSz="3291840" eaLnBrk="1" fontAlgn="base" latinLnBrk="0" hangingPunct="1">
              <a:lnSpc>
                <a:spcPct val="100000"/>
              </a:lnSpc>
              <a:spcBef>
                <a:spcPct val="72000"/>
              </a:spcBef>
              <a:spcAft>
                <a:spcPct val="0"/>
              </a:spcAft>
              <a:buChar char="–"/>
              <a:defRPr sz="10080" b="0" i="0" u="none" kern="1200" baseline="0">
                <a:solidFill>
                  <a:schemeClr val="tx1"/>
                </a:solidFill>
                <a:latin typeface="+mn-lt"/>
                <a:ea typeface="+mn-ea"/>
                <a:cs typeface="+mn-cs"/>
              </a:defRPr>
            </a:lvl2pPr>
            <a:lvl3pPr marL="4114800" lvl="2" indent="-822960" algn="l" defTabSz="3291840" eaLnBrk="1" fontAlgn="base" latinLnBrk="0" hangingPunct="1">
              <a:lnSpc>
                <a:spcPct val="100000"/>
              </a:lnSpc>
              <a:spcBef>
                <a:spcPct val="72000"/>
              </a:spcBef>
              <a:spcAft>
                <a:spcPct val="0"/>
              </a:spcAft>
              <a:buChar char="•"/>
              <a:defRPr sz="8640" b="0" i="0" u="none" kern="1200" baseline="0">
                <a:solidFill>
                  <a:schemeClr val="tx1"/>
                </a:solidFill>
                <a:latin typeface="+mn-lt"/>
                <a:ea typeface="+mn-ea"/>
                <a:cs typeface="+mn-cs"/>
              </a:defRPr>
            </a:lvl3pPr>
            <a:lvl4pPr marL="5760720" lvl="3"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4pPr>
            <a:lvl5pPr marL="7406640" lvl="4"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5pPr>
            <a:lvl6pPr marL="9052560" lvl="5"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6pPr>
            <a:lvl7pPr marL="10698480" lvl="6"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7pPr>
            <a:lvl8pPr marL="12344400" lvl="7"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8pPr>
            <a:lvl9pPr marL="13990320" lvl="8"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9pPr>
          </a:lstStyle>
          <a:p>
            <a:pPr marL="0" indent="0" algn="ctr">
              <a:spcBef>
                <a:spcPts val="0"/>
              </a:spcBef>
              <a:buNone/>
            </a:pPr>
            <a:r>
              <a:rPr lang="en-US" sz="1050" b="1" dirty="0">
                <a:latin typeface="Arial Nova Cond Light" panose="020B0306020202020204" pitchFamily="34" charset="0"/>
                <a:cs typeface="Times New Roman" panose="02020603050405020304" pitchFamily="18" charset="0"/>
              </a:rPr>
              <a:t>Mr. Muhammad Khalid</a:t>
            </a:r>
          </a:p>
          <a:p>
            <a:pPr marL="0" indent="0" algn="ctr">
              <a:spcBef>
                <a:spcPts val="0"/>
              </a:spcBef>
              <a:buNone/>
            </a:pPr>
            <a:r>
              <a:rPr lang="en-US" sz="1050" b="1" dirty="0">
                <a:latin typeface="Arial Nova Cond Light" panose="020B0306020202020204" pitchFamily="34" charset="0"/>
                <a:cs typeface="Times New Roman" panose="02020603050405020304" pitchFamily="18" charset="0"/>
              </a:rPr>
              <a:t>(Member</a:t>
            </a:r>
            <a:r>
              <a:rPr lang="en-US" sz="1050" b="1" dirty="0">
                <a:ln w="0"/>
                <a:effectLst>
                  <a:innerShdw blurRad="63500" dist="50800" dir="2700000">
                    <a:prstClr val="black">
                      <a:alpha val="50000"/>
                    </a:prstClr>
                  </a:innerShdw>
                </a:effectLst>
                <a:latin typeface="Arial Nova Cond Light" panose="020B0306020202020204" pitchFamily="34" charset="0"/>
                <a:cs typeface="Times New Roman" panose="02020603050405020304" pitchFamily="18" charset="0"/>
              </a:rPr>
              <a:t>)</a:t>
            </a:r>
            <a:endParaRPr lang="en-US" sz="1050" b="1" dirty="0">
              <a:latin typeface="Arial Nova Cond Light" panose="020B0306020202020204" pitchFamily="34" charset="0"/>
              <a:cs typeface="Times New Roman" panose="02020603050405020304" pitchFamily="18" charset="0"/>
            </a:endParaRPr>
          </a:p>
        </p:txBody>
      </p:sp>
      <p:sp>
        <p:nvSpPr>
          <p:cNvPr id="23" name="Content Placeholder 5">
            <a:extLst>
              <a:ext uri="{FF2B5EF4-FFF2-40B4-BE49-F238E27FC236}">
                <a16:creationId xmlns="" xmlns:a16="http://schemas.microsoft.com/office/drawing/2014/main" id="{9949D725-80C2-4D2E-85D5-7FC05844A543}"/>
              </a:ext>
            </a:extLst>
          </p:cNvPr>
          <p:cNvSpPr>
            <a:spLocks noGrp="1"/>
          </p:cNvSpPr>
          <p:nvPr/>
        </p:nvSpPr>
        <p:spPr>
          <a:xfrm>
            <a:off x="4130565" y="6792660"/>
            <a:ext cx="1025910" cy="415498"/>
          </a:xfrm>
          <a:prstGeom prst="rect">
            <a:avLst/>
          </a:prstGeom>
        </p:spPr>
        <p:txBody>
          <a:bodyPr wrap="square">
            <a:spAutoFit/>
          </a:bodyPr>
          <a:lstStyle>
            <a:lvl1pPr marL="1234440" lvl="0" indent="-1234440" algn="l" defTabSz="3291840" eaLnBrk="1" fontAlgn="base" latinLnBrk="0" hangingPunct="1">
              <a:lnSpc>
                <a:spcPct val="100000"/>
              </a:lnSpc>
              <a:spcBef>
                <a:spcPct val="72000"/>
              </a:spcBef>
              <a:spcAft>
                <a:spcPct val="0"/>
              </a:spcAft>
              <a:buChar char="•"/>
              <a:defRPr sz="11520" b="0" i="0" u="none" kern="1200" baseline="0">
                <a:solidFill>
                  <a:schemeClr val="tx1"/>
                </a:solidFill>
                <a:latin typeface="+mn-lt"/>
                <a:ea typeface="+mn-ea"/>
                <a:cs typeface="+mn-cs"/>
              </a:defRPr>
            </a:lvl1pPr>
            <a:lvl2pPr marL="2674620" lvl="1" indent="-1028700" algn="l" defTabSz="3291840" eaLnBrk="1" fontAlgn="base" latinLnBrk="0" hangingPunct="1">
              <a:lnSpc>
                <a:spcPct val="100000"/>
              </a:lnSpc>
              <a:spcBef>
                <a:spcPct val="72000"/>
              </a:spcBef>
              <a:spcAft>
                <a:spcPct val="0"/>
              </a:spcAft>
              <a:buChar char="–"/>
              <a:defRPr sz="10080" b="0" i="0" u="none" kern="1200" baseline="0">
                <a:solidFill>
                  <a:schemeClr val="tx1"/>
                </a:solidFill>
                <a:latin typeface="+mn-lt"/>
                <a:ea typeface="+mn-ea"/>
                <a:cs typeface="+mn-cs"/>
              </a:defRPr>
            </a:lvl2pPr>
            <a:lvl3pPr marL="4114800" lvl="2" indent="-822960" algn="l" defTabSz="3291840" eaLnBrk="1" fontAlgn="base" latinLnBrk="0" hangingPunct="1">
              <a:lnSpc>
                <a:spcPct val="100000"/>
              </a:lnSpc>
              <a:spcBef>
                <a:spcPct val="72000"/>
              </a:spcBef>
              <a:spcAft>
                <a:spcPct val="0"/>
              </a:spcAft>
              <a:buChar char="•"/>
              <a:defRPr sz="8640" b="0" i="0" u="none" kern="1200" baseline="0">
                <a:solidFill>
                  <a:schemeClr val="tx1"/>
                </a:solidFill>
                <a:latin typeface="+mn-lt"/>
                <a:ea typeface="+mn-ea"/>
                <a:cs typeface="+mn-cs"/>
              </a:defRPr>
            </a:lvl3pPr>
            <a:lvl4pPr marL="5760720" lvl="3"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4pPr>
            <a:lvl5pPr marL="7406640" lvl="4"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5pPr>
            <a:lvl6pPr marL="9052560" lvl="5"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6pPr>
            <a:lvl7pPr marL="10698480" lvl="6"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7pPr>
            <a:lvl8pPr marL="12344400" lvl="7"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8pPr>
            <a:lvl9pPr marL="13990320" lvl="8"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9pPr>
          </a:lstStyle>
          <a:p>
            <a:pPr marL="0" indent="0" algn="ctr">
              <a:spcBef>
                <a:spcPts val="0"/>
              </a:spcBef>
              <a:buNone/>
            </a:pPr>
            <a:r>
              <a:rPr lang="en-US" sz="1050" b="1" dirty="0">
                <a:latin typeface="Arial Nova Cond Light" panose="020B0306020202020204" pitchFamily="34" charset="0"/>
                <a:cs typeface="Times New Roman" panose="02020603050405020304" pitchFamily="18" charset="0"/>
              </a:rPr>
              <a:t>Mr. Meer Hameer</a:t>
            </a:r>
          </a:p>
          <a:p>
            <a:pPr marL="0" indent="0" algn="ctr">
              <a:spcBef>
                <a:spcPts val="0"/>
              </a:spcBef>
              <a:buNone/>
            </a:pPr>
            <a:r>
              <a:rPr lang="en-US" sz="1050" b="1" dirty="0">
                <a:latin typeface="Arial Nova Cond Light" panose="020B0306020202020204" pitchFamily="34" charset="0"/>
                <a:cs typeface="Times New Roman" panose="02020603050405020304" pitchFamily="18" charset="0"/>
              </a:rPr>
              <a:t>(Member</a:t>
            </a:r>
            <a:r>
              <a:rPr lang="en-US" sz="1050" b="1" dirty="0">
                <a:ln w="0"/>
                <a:effectLst>
                  <a:innerShdw blurRad="63500" dist="50800" dir="2700000">
                    <a:prstClr val="black">
                      <a:alpha val="50000"/>
                    </a:prstClr>
                  </a:innerShdw>
                </a:effectLst>
                <a:latin typeface="Arial Nova Cond Light" panose="020B0306020202020204" pitchFamily="34" charset="0"/>
                <a:cs typeface="Times New Roman" panose="02020603050405020304" pitchFamily="18" charset="0"/>
              </a:rPr>
              <a:t>)</a:t>
            </a:r>
          </a:p>
        </p:txBody>
      </p:sp>
      <p:sp>
        <p:nvSpPr>
          <p:cNvPr id="26" name="Rectangle 25">
            <a:extLst>
              <a:ext uri="{FF2B5EF4-FFF2-40B4-BE49-F238E27FC236}">
                <a16:creationId xmlns="" xmlns:a16="http://schemas.microsoft.com/office/drawing/2014/main" id="{5374D5DA-FBC7-426F-B14D-52CD1C5743AB}"/>
              </a:ext>
            </a:extLst>
          </p:cNvPr>
          <p:cNvSpPr/>
          <p:nvPr/>
        </p:nvSpPr>
        <p:spPr>
          <a:xfrm>
            <a:off x="730881" y="8451377"/>
            <a:ext cx="1982946" cy="1498849"/>
          </a:xfrm>
          <a:prstGeom prst="rect">
            <a:avLst/>
          </a:prstGeom>
          <a:no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000" dirty="0">
              <a:solidFill>
                <a:schemeClr val="tx1"/>
              </a:solidFill>
              <a:latin typeface="Arial Nova Cond Light" panose="020B0306020202020204" pitchFamily="34" charset="0"/>
            </a:endParaRPr>
          </a:p>
        </p:txBody>
      </p:sp>
      <p:graphicFrame>
        <p:nvGraphicFramePr>
          <p:cNvPr id="27" name="Table 51">
            <a:extLst>
              <a:ext uri="{FF2B5EF4-FFF2-40B4-BE49-F238E27FC236}">
                <a16:creationId xmlns="" xmlns:a16="http://schemas.microsoft.com/office/drawing/2014/main" id="{B81CB94B-3E40-4018-A2A5-0A5988640BA7}"/>
              </a:ext>
            </a:extLst>
          </p:cNvPr>
          <p:cNvGraphicFramePr>
            <a:graphicFrameLocks noGrp="1"/>
          </p:cNvGraphicFramePr>
          <p:nvPr>
            <p:extLst>
              <p:ext uri="{D42A27DB-BD31-4B8C-83A1-F6EECF244321}">
                <p14:modId xmlns:p14="http://schemas.microsoft.com/office/powerpoint/2010/main" val="1860859685"/>
              </p:ext>
            </p:extLst>
          </p:nvPr>
        </p:nvGraphicFramePr>
        <p:xfrm>
          <a:off x="3429000" y="8639773"/>
          <a:ext cx="3325862" cy="1161244"/>
        </p:xfrm>
        <a:graphic>
          <a:graphicData uri="http://schemas.openxmlformats.org/drawingml/2006/table">
            <a:tbl>
              <a:tblPr firstRow="1" bandRow="1">
                <a:tableStyleId>{2D5ABB26-0587-4C30-8999-92F81FD0307C}</a:tableStyleId>
              </a:tblPr>
              <a:tblGrid>
                <a:gridCol w="1155736">
                  <a:extLst>
                    <a:ext uri="{9D8B030D-6E8A-4147-A177-3AD203B41FA5}">
                      <a16:colId xmlns="" xmlns:a16="http://schemas.microsoft.com/office/drawing/2014/main" val="3407971680"/>
                    </a:ext>
                  </a:extLst>
                </a:gridCol>
                <a:gridCol w="1364217">
                  <a:extLst>
                    <a:ext uri="{9D8B030D-6E8A-4147-A177-3AD203B41FA5}">
                      <a16:colId xmlns="" xmlns:a16="http://schemas.microsoft.com/office/drawing/2014/main" val="3906965771"/>
                    </a:ext>
                  </a:extLst>
                </a:gridCol>
                <a:gridCol w="805909">
                  <a:extLst>
                    <a:ext uri="{9D8B030D-6E8A-4147-A177-3AD203B41FA5}">
                      <a16:colId xmlns="" xmlns:a16="http://schemas.microsoft.com/office/drawing/2014/main" val="4209082292"/>
                    </a:ext>
                  </a:extLst>
                </a:gridCol>
              </a:tblGrid>
              <a:tr h="284591">
                <a:tc gridSpan="3">
                  <a:txBody>
                    <a:bodyPr/>
                    <a:lstStyle/>
                    <a:p>
                      <a:pPr algn="ctr"/>
                      <a:r>
                        <a:rPr lang="en-US" sz="1600" b="1" dirty="0">
                          <a:latin typeface="Arial Nova Cond Light" panose="020B0306020202020204" pitchFamily="34" charset="0"/>
                        </a:rPr>
                        <a:t>NPC Team Details</a:t>
                      </a:r>
                      <a:endParaRPr lang="x-none" sz="1600" b="1" dirty="0">
                        <a:latin typeface="Arial Nova Cond Light" panose="020B0306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x-non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x-none"/>
                    </a:p>
                  </a:txBody>
                  <a:tcPr/>
                </a:tc>
                <a:extLst>
                  <a:ext uri="{0D108BD9-81ED-4DB2-BD59-A6C34878D82A}">
                    <a16:rowId xmlns="" xmlns:a16="http://schemas.microsoft.com/office/drawing/2014/main" val="1538954759"/>
                  </a:ext>
                </a:extLst>
              </a:tr>
              <a:tr h="219911">
                <a:tc>
                  <a:txBody>
                    <a:bodyPr/>
                    <a:lstStyle/>
                    <a:p>
                      <a:r>
                        <a:rPr lang="en-US" sz="1200" b="1" dirty="0">
                          <a:latin typeface="Arial Nova Cond Light" panose="020B0306020202020204" pitchFamily="34" charset="0"/>
                        </a:rPr>
                        <a:t>NPC Category  </a:t>
                      </a:r>
                      <a:endParaRPr lang="x-none" sz="1200" b="1" dirty="0">
                        <a:latin typeface="Arial Nova Cond Light" panose="020B0306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Nova Cond Light" panose="020B0306020202020204" pitchFamily="34" charset="0"/>
                        </a:rPr>
                        <a:t>Poster </a:t>
                      </a:r>
                      <a:endParaRPr lang="x-none" sz="1200" dirty="0">
                        <a:latin typeface="Arial Nova Cond Light" panose="020B0306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Nova Cond Light" panose="020B0306020202020204" pitchFamily="34" charset="0"/>
                        </a:rPr>
                        <a:t>NPC-ID</a:t>
                      </a:r>
                      <a:endParaRPr lang="x-none" sz="1200" dirty="0">
                        <a:latin typeface="Arial Nova Cond Light" panose="020B0306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79272181"/>
                  </a:ext>
                </a:extLst>
              </a:tr>
              <a:tr h="551644">
                <a:tc>
                  <a:txBody>
                    <a:bodyPr/>
                    <a:lstStyle/>
                    <a:p>
                      <a:r>
                        <a:rPr lang="en-US" sz="1200" b="1" dirty="0">
                          <a:latin typeface="Arial Nova Cond Light" panose="020B0306020202020204" pitchFamily="34" charset="0"/>
                        </a:rPr>
                        <a:t>NPC Theme </a:t>
                      </a:r>
                      <a:endParaRPr lang="x-none" sz="1200" b="1" dirty="0">
                        <a:latin typeface="Arial Nova Cond Light" panose="020B0306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defTabSz="804863"/>
                      <a:r>
                        <a:rPr lang="en-US" sz="1200" b="0" i="0" dirty="0" smtClean="0">
                          <a:solidFill>
                            <a:schemeClr val="tx1"/>
                          </a:solidFill>
                          <a:latin typeface="Arial Nova Cond Light" panose="020B0306020202020204" pitchFamily="34" charset="0"/>
                        </a:rPr>
                        <a:t>Socially Beneficial</a:t>
                      </a:r>
                      <a:endParaRPr lang="x-none" sz="1200" b="0" i="0" dirty="0">
                        <a:solidFill>
                          <a:schemeClr val="tx1"/>
                        </a:solidFill>
                        <a:latin typeface="Arial Nova Cond Light" panose="020B0306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Nova Cond Light" panose="020B0306020202020204" pitchFamily="34" charset="0"/>
                        </a:rPr>
                        <a:t>XX2056</a:t>
                      </a:r>
                      <a:endParaRPr lang="x-none" sz="1200" dirty="0">
                        <a:latin typeface="Arial Nova Cond Light" panose="020B0306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892820066"/>
                  </a:ext>
                </a:extLst>
              </a:tr>
            </a:tbl>
          </a:graphicData>
        </a:graphic>
      </p:graphicFrame>
      <p:sp>
        <p:nvSpPr>
          <p:cNvPr id="31" name="TextBox 30">
            <a:extLst>
              <a:ext uri="{FF2B5EF4-FFF2-40B4-BE49-F238E27FC236}">
                <a16:creationId xmlns="" xmlns:a16="http://schemas.microsoft.com/office/drawing/2014/main" id="{E76939FA-47A7-4872-A93F-9A8C39DCD30D}"/>
              </a:ext>
            </a:extLst>
          </p:cNvPr>
          <p:cNvSpPr txBox="1"/>
          <p:nvPr/>
        </p:nvSpPr>
        <p:spPr>
          <a:xfrm>
            <a:off x="8354236" y="226344"/>
            <a:ext cx="7800165" cy="646331"/>
          </a:xfrm>
          <a:prstGeom prst="rect">
            <a:avLst/>
          </a:prstGeom>
        </p:spPr>
        <p:txBody>
          <a:bodyPr wrap="square">
            <a:spAutoFit/>
          </a:bodyPr>
          <a:lstStyle>
            <a:defPPr>
              <a:defRPr lang="en-US"/>
            </a:defPPr>
            <a:lvl1pPr algn="ctr">
              <a:defRPr sz="5400" b="1">
                <a:ln w="0"/>
                <a:effectLst>
                  <a:innerShdw blurRad="63500" dist="50800" dir="2700000">
                    <a:prstClr val="black">
                      <a:alpha val="50000"/>
                    </a:prstClr>
                  </a:innerShdw>
                </a:effectLst>
                <a:latin typeface="Arial Nova Cond Light" panose="020B0306020202020204" pitchFamily="34" charset="0"/>
                <a:cs typeface="Times New Roman" panose="02020603050405020304" pitchFamily="18" charset="0"/>
              </a:defRPr>
            </a:lvl1pPr>
          </a:lstStyle>
          <a:p>
            <a:pPr algn="l"/>
            <a:r>
              <a:rPr lang="en-US" sz="1800" dirty="0"/>
              <a:t>1. Insert your university logo here in High Definition HD (600dpi) only. </a:t>
            </a:r>
          </a:p>
          <a:p>
            <a:pPr algn="l"/>
            <a:r>
              <a:rPr lang="en-US" sz="1800" b="0" dirty="0"/>
              <a:t>Align your logo with NPC logo such that the position of NPC logo may not be changed. </a:t>
            </a:r>
            <a:endParaRPr lang="x-none" sz="1800" b="0" dirty="0"/>
          </a:p>
        </p:txBody>
      </p:sp>
      <p:sp>
        <p:nvSpPr>
          <p:cNvPr id="32" name="Arrow: Down 31">
            <a:extLst>
              <a:ext uri="{FF2B5EF4-FFF2-40B4-BE49-F238E27FC236}">
                <a16:creationId xmlns="" xmlns:a16="http://schemas.microsoft.com/office/drawing/2014/main" id="{49B34C89-551C-4E22-9648-2EEA08C95CA5}"/>
              </a:ext>
            </a:extLst>
          </p:cNvPr>
          <p:cNvSpPr>
            <a:spLocks noChangeAspect="1"/>
          </p:cNvSpPr>
          <p:nvPr/>
        </p:nvSpPr>
        <p:spPr>
          <a:xfrm rot="5400000">
            <a:off x="7330919" y="-57395"/>
            <a:ext cx="540000" cy="1107479"/>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x-none" sz="800">
              <a:ln w="0"/>
              <a:solidFill>
                <a:srgbClr val="FF0000"/>
              </a:solidFill>
              <a:effectLst>
                <a:outerShdw blurRad="38100" dist="19050" dir="2700000" algn="tl" rotWithShape="0">
                  <a:schemeClr val="dk1">
                    <a:alpha val="40000"/>
                  </a:schemeClr>
                </a:outerShdw>
              </a:effectLst>
            </a:endParaRPr>
          </a:p>
        </p:txBody>
      </p:sp>
      <p:sp>
        <p:nvSpPr>
          <p:cNvPr id="33" name="Arrow: Down 32">
            <a:extLst>
              <a:ext uri="{FF2B5EF4-FFF2-40B4-BE49-F238E27FC236}">
                <a16:creationId xmlns="" xmlns:a16="http://schemas.microsoft.com/office/drawing/2014/main" id="{49FA8064-1F5B-4ADD-A452-317A08A15458}"/>
              </a:ext>
            </a:extLst>
          </p:cNvPr>
          <p:cNvSpPr>
            <a:spLocks noChangeAspect="1"/>
          </p:cNvSpPr>
          <p:nvPr/>
        </p:nvSpPr>
        <p:spPr>
          <a:xfrm rot="5400000">
            <a:off x="7330918" y="1098853"/>
            <a:ext cx="540000" cy="1107479"/>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x-none" sz="800">
              <a:ln w="0"/>
              <a:solidFill>
                <a:schemeClr val="tx1"/>
              </a:solidFill>
              <a:effectLst>
                <a:outerShdw blurRad="38100" dist="19050" dir="2700000" algn="tl" rotWithShape="0">
                  <a:schemeClr val="dk1">
                    <a:alpha val="40000"/>
                  </a:schemeClr>
                </a:outerShdw>
              </a:effectLst>
            </a:endParaRPr>
          </a:p>
        </p:txBody>
      </p:sp>
      <p:sp>
        <p:nvSpPr>
          <p:cNvPr id="34" name="Arrow: Down 33">
            <a:extLst>
              <a:ext uri="{FF2B5EF4-FFF2-40B4-BE49-F238E27FC236}">
                <a16:creationId xmlns="" xmlns:a16="http://schemas.microsoft.com/office/drawing/2014/main" id="{36AF35C1-F378-49E4-94F8-9E176854E6CF}"/>
              </a:ext>
            </a:extLst>
          </p:cNvPr>
          <p:cNvSpPr>
            <a:spLocks noChangeAspect="1"/>
          </p:cNvSpPr>
          <p:nvPr/>
        </p:nvSpPr>
        <p:spPr>
          <a:xfrm rot="5400000">
            <a:off x="7287919" y="5920359"/>
            <a:ext cx="540000" cy="1107479"/>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x-none" sz="800">
              <a:ln w="0"/>
              <a:solidFill>
                <a:schemeClr val="tx1"/>
              </a:solidFill>
              <a:effectLst>
                <a:outerShdw blurRad="38100" dist="19050" dir="2700000" algn="tl" rotWithShape="0">
                  <a:schemeClr val="dk1">
                    <a:alpha val="40000"/>
                  </a:schemeClr>
                </a:outerShdw>
              </a:effectLst>
            </a:endParaRPr>
          </a:p>
        </p:txBody>
      </p:sp>
      <p:sp>
        <p:nvSpPr>
          <p:cNvPr id="36" name="Rectangle 35">
            <a:extLst>
              <a:ext uri="{FF2B5EF4-FFF2-40B4-BE49-F238E27FC236}">
                <a16:creationId xmlns="" xmlns:a16="http://schemas.microsoft.com/office/drawing/2014/main" id="{B01EA8C2-AB56-4904-BEAC-5BD7A350A00C}"/>
              </a:ext>
            </a:extLst>
          </p:cNvPr>
          <p:cNvSpPr/>
          <p:nvPr/>
        </p:nvSpPr>
        <p:spPr>
          <a:xfrm>
            <a:off x="8325208" y="6226359"/>
            <a:ext cx="5224785" cy="646331"/>
          </a:xfrm>
          <a:prstGeom prst="rect">
            <a:avLst/>
          </a:prstGeom>
        </p:spPr>
        <p:txBody>
          <a:bodyPr wrap="square">
            <a:spAutoFit/>
          </a:bodyPr>
          <a:lstStyle/>
          <a:p>
            <a:pPr algn="just"/>
            <a:r>
              <a:rPr lang="en-US" b="1" dirty="0">
                <a:solidFill>
                  <a:srgbClr val="000000"/>
                </a:solidFill>
                <a:latin typeface="Arial Nova Cond Light" panose="020B0306020202020204" pitchFamily="34" charset="0"/>
                <a:ea typeface="Calibri" panose="020F0502020204030204" pitchFamily="34" charset="0"/>
                <a:cs typeface="Arial" panose="020B0604020202020204" pitchFamily="34" charset="0"/>
              </a:rPr>
              <a:t>4. </a:t>
            </a:r>
            <a:r>
              <a:rPr lang="en-US" dirty="0"/>
              <a:t>Place passport size individual picture of Team in HD quality (600dpi) with </a:t>
            </a:r>
            <a:r>
              <a:rPr lang="en-US" b="1" dirty="0"/>
              <a:t>transparent background. </a:t>
            </a:r>
            <a:endParaRPr lang="x-none" dirty="0">
              <a:effectLst/>
            </a:endParaRPr>
          </a:p>
        </p:txBody>
      </p:sp>
      <p:sp>
        <p:nvSpPr>
          <p:cNvPr id="37" name="Rectangle 36">
            <a:extLst>
              <a:ext uri="{FF2B5EF4-FFF2-40B4-BE49-F238E27FC236}">
                <a16:creationId xmlns="" xmlns:a16="http://schemas.microsoft.com/office/drawing/2014/main" id="{C70AE400-0A4D-4DD7-B0D3-C105A33883A6}"/>
              </a:ext>
            </a:extLst>
          </p:cNvPr>
          <p:cNvSpPr/>
          <p:nvPr/>
        </p:nvSpPr>
        <p:spPr>
          <a:xfrm>
            <a:off x="8334700" y="1414974"/>
            <a:ext cx="5224785" cy="2031325"/>
          </a:xfrm>
          <a:prstGeom prst="rect">
            <a:avLst/>
          </a:prstGeom>
        </p:spPr>
        <p:txBody>
          <a:bodyPr wrap="square">
            <a:spAutoFit/>
          </a:bodyPr>
          <a:lstStyle/>
          <a:p>
            <a:r>
              <a:rPr lang="en-US" b="1" dirty="0"/>
              <a:t>2. Write team members name with team lead marked by* (Without bold).</a:t>
            </a:r>
          </a:p>
          <a:p>
            <a:r>
              <a:rPr lang="en-US" b="1" dirty="0"/>
              <a:t>3. Change Dawood University of Engineering and Technology, Karachi to your university name. (In bold) .</a:t>
            </a:r>
          </a:p>
          <a:p>
            <a:endParaRPr lang="en-US" b="1" dirty="0"/>
          </a:p>
          <a:p>
            <a:r>
              <a:rPr lang="en-US" b="1" dirty="0"/>
              <a:t> </a:t>
            </a:r>
            <a:endParaRPr lang="x-none" b="1" dirty="0"/>
          </a:p>
        </p:txBody>
      </p:sp>
      <p:sp>
        <p:nvSpPr>
          <p:cNvPr id="39" name="Content Placeholder 5">
            <a:extLst>
              <a:ext uri="{FF2B5EF4-FFF2-40B4-BE49-F238E27FC236}">
                <a16:creationId xmlns="" xmlns:a16="http://schemas.microsoft.com/office/drawing/2014/main" id="{AE3D9FC5-372F-426B-8D88-35E30121437F}"/>
              </a:ext>
            </a:extLst>
          </p:cNvPr>
          <p:cNvSpPr>
            <a:spLocks noGrp="1"/>
          </p:cNvSpPr>
          <p:nvPr/>
        </p:nvSpPr>
        <p:spPr>
          <a:xfrm>
            <a:off x="1010093" y="664726"/>
            <a:ext cx="4805916" cy="707886"/>
          </a:xfrm>
          <a:prstGeom prst="rect">
            <a:avLst/>
          </a:prstGeom>
        </p:spPr>
        <p:txBody>
          <a:bodyPr wrap="square">
            <a:spAutoFit/>
          </a:bodyPr>
          <a:lstStyle>
            <a:lvl1pPr marL="1234440" lvl="0" indent="-1234440" algn="l" defTabSz="3291840" eaLnBrk="1" fontAlgn="base" latinLnBrk="0" hangingPunct="1">
              <a:lnSpc>
                <a:spcPct val="100000"/>
              </a:lnSpc>
              <a:spcBef>
                <a:spcPct val="72000"/>
              </a:spcBef>
              <a:spcAft>
                <a:spcPct val="0"/>
              </a:spcAft>
              <a:buChar char="•"/>
              <a:defRPr sz="11520" b="0" i="0" u="none" kern="1200" baseline="0">
                <a:solidFill>
                  <a:schemeClr val="tx1"/>
                </a:solidFill>
                <a:latin typeface="+mn-lt"/>
                <a:ea typeface="+mn-ea"/>
                <a:cs typeface="+mn-cs"/>
              </a:defRPr>
            </a:lvl1pPr>
            <a:lvl2pPr marL="2674620" lvl="1" indent="-1028700" algn="l" defTabSz="3291840" eaLnBrk="1" fontAlgn="base" latinLnBrk="0" hangingPunct="1">
              <a:lnSpc>
                <a:spcPct val="100000"/>
              </a:lnSpc>
              <a:spcBef>
                <a:spcPct val="72000"/>
              </a:spcBef>
              <a:spcAft>
                <a:spcPct val="0"/>
              </a:spcAft>
              <a:buChar char="–"/>
              <a:defRPr sz="10080" b="0" i="0" u="none" kern="1200" baseline="0">
                <a:solidFill>
                  <a:schemeClr val="tx1"/>
                </a:solidFill>
                <a:latin typeface="+mn-lt"/>
                <a:ea typeface="+mn-ea"/>
                <a:cs typeface="+mn-cs"/>
              </a:defRPr>
            </a:lvl2pPr>
            <a:lvl3pPr marL="4114800" lvl="2" indent="-822960" algn="l" defTabSz="3291840" eaLnBrk="1" fontAlgn="base" latinLnBrk="0" hangingPunct="1">
              <a:lnSpc>
                <a:spcPct val="100000"/>
              </a:lnSpc>
              <a:spcBef>
                <a:spcPct val="72000"/>
              </a:spcBef>
              <a:spcAft>
                <a:spcPct val="0"/>
              </a:spcAft>
              <a:buChar char="•"/>
              <a:defRPr sz="8640" b="0" i="0" u="none" kern="1200" baseline="0">
                <a:solidFill>
                  <a:schemeClr val="tx1"/>
                </a:solidFill>
                <a:latin typeface="+mn-lt"/>
                <a:ea typeface="+mn-ea"/>
                <a:cs typeface="+mn-cs"/>
              </a:defRPr>
            </a:lvl3pPr>
            <a:lvl4pPr marL="5760720" lvl="3"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4pPr>
            <a:lvl5pPr marL="7406640" lvl="4"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5pPr>
            <a:lvl6pPr marL="9052560" lvl="5"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6pPr>
            <a:lvl7pPr marL="10698480" lvl="6"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7pPr>
            <a:lvl8pPr marL="12344400" lvl="7"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8pPr>
            <a:lvl9pPr marL="13990320" lvl="8"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9pPr>
          </a:lstStyle>
          <a:p>
            <a:pPr marL="0" indent="0" algn="ctr">
              <a:buNone/>
            </a:pPr>
            <a:r>
              <a:rPr lang="en-US" sz="2000" b="1" dirty="0">
                <a:ln w="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Times New Roman" panose="02020603050405020304" pitchFamily="18" charset="0"/>
              </a:rPr>
              <a:t>An IoT based MEMS Sensor to Detect Biomarkers in Exhaled Breath</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280" y="77509"/>
            <a:ext cx="1248532" cy="1134302"/>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15451"/>
          <a:stretch/>
        </p:blipFill>
        <p:spPr>
          <a:xfrm>
            <a:off x="1711502" y="5703064"/>
            <a:ext cx="973572" cy="106239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36" y="8661143"/>
            <a:ext cx="2928739" cy="1135450"/>
          </a:xfrm>
          <a:prstGeom prst="rect">
            <a:avLst/>
          </a:prstGeom>
        </p:spPr>
      </p:pic>
      <p:sp>
        <p:nvSpPr>
          <p:cNvPr id="28" name="Content Placeholder 5">
            <a:extLst>
              <a:ext uri="{FF2B5EF4-FFF2-40B4-BE49-F238E27FC236}">
                <a16:creationId xmlns="" xmlns:a16="http://schemas.microsoft.com/office/drawing/2014/main" id="{3058F800-E90C-4BCF-9C38-070A2FA3CEF4}"/>
              </a:ext>
            </a:extLst>
          </p:cNvPr>
          <p:cNvSpPr>
            <a:spLocks noGrp="1"/>
          </p:cNvSpPr>
          <p:nvPr/>
        </p:nvSpPr>
        <p:spPr>
          <a:xfrm>
            <a:off x="458839" y="6767157"/>
            <a:ext cx="1100236" cy="415498"/>
          </a:xfrm>
          <a:prstGeom prst="rect">
            <a:avLst/>
          </a:prstGeom>
        </p:spPr>
        <p:txBody>
          <a:bodyPr wrap="square">
            <a:spAutoFit/>
          </a:bodyPr>
          <a:lstStyle>
            <a:lvl1pPr marL="1234440" lvl="0" indent="-1234440" algn="l" defTabSz="3291840" eaLnBrk="1" fontAlgn="base" latinLnBrk="0" hangingPunct="1">
              <a:lnSpc>
                <a:spcPct val="100000"/>
              </a:lnSpc>
              <a:spcBef>
                <a:spcPct val="72000"/>
              </a:spcBef>
              <a:spcAft>
                <a:spcPct val="0"/>
              </a:spcAft>
              <a:buChar char="•"/>
              <a:defRPr sz="11520" b="0" i="0" u="none" kern="1200" baseline="0">
                <a:solidFill>
                  <a:schemeClr val="tx1"/>
                </a:solidFill>
                <a:latin typeface="+mn-lt"/>
                <a:ea typeface="+mn-ea"/>
                <a:cs typeface="+mn-cs"/>
              </a:defRPr>
            </a:lvl1pPr>
            <a:lvl2pPr marL="2674620" lvl="1" indent="-1028700" algn="l" defTabSz="3291840" eaLnBrk="1" fontAlgn="base" latinLnBrk="0" hangingPunct="1">
              <a:lnSpc>
                <a:spcPct val="100000"/>
              </a:lnSpc>
              <a:spcBef>
                <a:spcPct val="72000"/>
              </a:spcBef>
              <a:spcAft>
                <a:spcPct val="0"/>
              </a:spcAft>
              <a:buChar char="–"/>
              <a:defRPr sz="10080" b="0" i="0" u="none" kern="1200" baseline="0">
                <a:solidFill>
                  <a:schemeClr val="tx1"/>
                </a:solidFill>
                <a:latin typeface="+mn-lt"/>
                <a:ea typeface="+mn-ea"/>
                <a:cs typeface="+mn-cs"/>
              </a:defRPr>
            </a:lvl2pPr>
            <a:lvl3pPr marL="4114800" lvl="2" indent="-822960" algn="l" defTabSz="3291840" eaLnBrk="1" fontAlgn="base" latinLnBrk="0" hangingPunct="1">
              <a:lnSpc>
                <a:spcPct val="100000"/>
              </a:lnSpc>
              <a:spcBef>
                <a:spcPct val="72000"/>
              </a:spcBef>
              <a:spcAft>
                <a:spcPct val="0"/>
              </a:spcAft>
              <a:buChar char="•"/>
              <a:defRPr sz="8640" b="0" i="0" u="none" kern="1200" baseline="0">
                <a:solidFill>
                  <a:schemeClr val="tx1"/>
                </a:solidFill>
                <a:latin typeface="+mn-lt"/>
                <a:ea typeface="+mn-ea"/>
                <a:cs typeface="+mn-cs"/>
              </a:defRPr>
            </a:lvl3pPr>
            <a:lvl4pPr marL="5760720" lvl="3"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4pPr>
            <a:lvl5pPr marL="7406640" lvl="4"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5pPr>
            <a:lvl6pPr marL="9052560" lvl="5"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6pPr>
            <a:lvl7pPr marL="10698480" lvl="6"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7pPr>
            <a:lvl8pPr marL="12344400" lvl="7"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8pPr>
            <a:lvl9pPr marL="13990320" lvl="8"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9pPr>
          </a:lstStyle>
          <a:p>
            <a:pPr marL="0" indent="0" algn="ctr">
              <a:spcBef>
                <a:spcPts val="0"/>
              </a:spcBef>
              <a:buNone/>
            </a:pPr>
            <a:r>
              <a:rPr lang="en-US" sz="1050" b="1" dirty="0">
                <a:latin typeface="Arial Nova Cond Light" panose="020B0306020202020204" pitchFamily="34" charset="0"/>
                <a:cs typeface="Times New Roman" panose="02020603050405020304" pitchFamily="18" charset="0"/>
              </a:rPr>
              <a:t>Mr. S.M Hamza</a:t>
            </a:r>
          </a:p>
          <a:p>
            <a:pPr marL="0" indent="0" algn="ctr">
              <a:spcBef>
                <a:spcPts val="0"/>
              </a:spcBef>
              <a:buNone/>
            </a:pPr>
            <a:r>
              <a:rPr lang="en-US" sz="1050" b="1" dirty="0">
                <a:latin typeface="Arial Nova Cond Light" panose="020B0306020202020204" pitchFamily="34" charset="0"/>
                <a:cs typeface="Times New Roman" panose="02020603050405020304" pitchFamily="18" charset="0"/>
              </a:rPr>
              <a:t>(Member</a:t>
            </a:r>
            <a:r>
              <a:rPr lang="en-US" sz="1050" b="1" dirty="0">
                <a:ln w="0"/>
                <a:effectLst>
                  <a:innerShdw blurRad="63500" dist="50800" dir="2700000">
                    <a:prstClr val="black">
                      <a:alpha val="50000"/>
                    </a:prstClr>
                  </a:innerShdw>
                </a:effectLst>
                <a:latin typeface="Arial Nova Cond Light" panose="020B0306020202020204" pitchFamily="34" charset="0"/>
                <a:cs typeface="Times New Roman" panose="02020603050405020304" pitchFamily="18" charset="0"/>
              </a:rPr>
              <a:t>)</a:t>
            </a:r>
          </a:p>
        </p:txBody>
      </p:sp>
      <p:sp>
        <p:nvSpPr>
          <p:cNvPr id="35" name="Content Placeholder 5">
            <a:extLst>
              <a:ext uri="{FF2B5EF4-FFF2-40B4-BE49-F238E27FC236}">
                <a16:creationId xmlns="" xmlns:a16="http://schemas.microsoft.com/office/drawing/2014/main" id="{67F9BF96-C336-4A1F-96AB-1CD8A2C17A64}"/>
              </a:ext>
            </a:extLst>
          </p:cNvPr>
          <p:cNvSpPr>
            <a:spLocks noGrp="1"/>
          </p:cNvSpPr>
          <p:nvPr/>
        </p:nvSpPr>
        <p:spPr>
          <a:xfrm>
            <a:off x="5225529" y="6792660"/>
            <a:ext cx="1173632" cy="415498"/>
          </a:xfrm>
          <a:prstGeom prst="rect">
            <a:avLst/>
          </a:prstGeom>
        </p:spPr>
        <p:txBody>
          <a:bodyPr wrap="square">
            <a:spAutoFit/>
          </a:bodyPr>
          <a:lstStyle>
            <a:lvl1pPr marL="1234440" lvl="0" indent="-1234440" algn="l" defTabSz="3291840" eaLnBrk="1" fontAlgn="base" latinLnBrk="0" hangingPunct="1">
              <a:lnSpc>
                <a:spcPct val="100000"/>
              </a:lnSpc>
              <a:spcBef>
                <a:spcPct val="72000"/>
              </a:spcBef>
              <a:spcAft>
                <a:spcPct val="0"/>
              </a:spcAft>
              <a:buChar char="•"/>
              <a:defRPr sz="11520" b="0" i="0" u="none" kern="1200" baseline="0">
                <a:solidFill>
                  <a:schemeClr val="tx1"/>
                </a:solidFill>
                <a:latin typeface="+mn-lt"/>
                <a:ea typeface="+mn-ea"/>
                <a:cs typeface="+mn-cs"/>
              </a:defRPr>
            </a:lvl1pPr>
            <a:lvl2pPr marL="2674620" lvl="1" indent="-1028700" algn="l" defTabSz="3291840" eaLnBrk="1" fontAlgn="base" latinLnBrk="0" hangingPunct="1">
              <a:lnSpc>
                <a:spcPct val="100000"/>
              </a:lnSpc>
              <a:spcBef>
                <a:spcPct val="72000"/>
              </a:spcBef>
              <a:spcAft>
                <a:spcPct val="0"/>
              </a:spcAft>
              <a:buChar char="–"/>
              <a:defRPr sz="10080" b="0" i="0" u="none" kern="1200" baseline="0">
                <a:solidFill>
                  <a:schemeClr val="tx1"/>
                </a:solidFill>
                <a:latin typeface="+mn-lt"/>
                <a:ea typeface="+mn-ea"/>
                <a:cs typeface="+mn-cs"/>
              </a:defRPr>
            </a:lvl2pPr>
            <a:lvl3pPr marL="4114800" lvl="2" indent="-822960" algn="l" defTabSz="3291840" eaLnBrk="1" fontAlgn="base" latinLnBrk="0" hangingPunct="1">
              <a:lnSpc>
                <a:spcPct val="100000"/>
              </a:lnSpc>
              <a:spcBef>
                <a:spcPct val="72000"/>
              </a:spcBef>
              <a:spcAft>
                <a:spcPct val="0"/>
              </a:spcAft>
              <a:buChar char="•"/>
              <a:defRPr sz="8640" b="0" i="0" u="none" kern="1200" baseline="0">
                <a:solidFill>
                  <a:schemeClr val="tx1"/>
                </a:solidFill>
                <a:latin typeface="+mn-lt"/>
                <a:ea typeface="+mn-ea"/>
                <a:cs typeface="+mn-cs"/>
              </a:defRPr>
            </a:lvl3pPr>
            <a:lvl4pPr marL="5760720" lvl="3"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4pPr>
            <a:lvl5pPr marL="7406640" lvl="4"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5pPr>
            <a:lvl6pPr marL="9052560" lvl="5"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6pPr>
            <a:lvl7pPr marL="10698480" lvl="6"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7pPr>
            <a:lvl8pPr marL="12344400" lvl="7"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8pPr>
            <a:lvl9pPr marL="13990320" lvl="8" indent="-822960" algn="l" defTabSz="3291840" eaLnBrk="1" fontAlgn="base" latinLnBrk="0" hangingPunct="1">
              <a:lnSpc>
                <a:spcPct val="100000"/>
              </a:lnSpc>
              <a:spcBef>
                <a:spcPct val="72000"/>
              </a:spcBef>
              <a:spcAft>
                <a:spcPct val="0"/>
              </a:spcAft>
              <a:buChar char="»"/>
              <a:defRPr sz="7200" b="0" i="0" u="none" kern="1200" baseline="0">
                <a:solidFill>
                  <a:schemeClr val="tx1"/>
                </a:solidFill>
                <a:latin typeface="+mn-lt"/>
                <a:ea typeface="+mn-ea"/>
                <a:cs typeface="+mn-cs"/>
              </a:defRPr>
            </a:lvl9pPr>
          </a:lstStyle>
          <a:p>
            <a:pPr marL="0" indent="0" algn="ctr">
              <a:spcBef>
                <a:spcPts val="0"/>
              </a:spcBef>
              <a:buNone/>
            </a:pPr>
            <a:r>
              <a:rPr lang="en-US" sz="1050" b="1" dirty="0">
                <a:latin typeface="Arial Nova Cond Light" panose="020B0306020202020204" pitchFamily="34" charset="0"/>
                <a:cs typeface="Times New Roman" panose="02020603050405020304" pitchFamily="18" charset="0"/>
              </a:rPr>
              <a:t>Mr. Salman Khan</a:t>
            </a:r>
          </a:p>
          <a:p>
            <a:pPr marL="0" indent="0" algn="ctr">
              <a:spcBef>
                <a:spcPts val="0"/>
              </a:spcBef>
              <a:buNone/>
            </a:pPr>
            <a:r>
              <a:rPr lang="en-US" sz="1050" b="1" dirty="0">
                <a:latin typeface="Arial Nova Cond Light" panose="020B0306020202020204" pitchFamily="34" charset="0"/>
                <a:cs typeface="Times New Roman" panose="02020603050405020304" pitchFamily="18" charset="0"/>
              </a:rPr>
              <a:t>(Member</a:t>
            </a:r>
            <a:r>
              <a:rPr lang="en-US" sz="1050" b="1" dirty="0">
                <a:ln w="0"/>
                <a:effectLst>
                  <a:innerShdw blurRad="63500" dist="50800" dir="2700000">
                    <a:prstClr val="black">
                      <a:alpha val="50000"/>
                    </a:prstClr>
                  </a:innerShdw>
                </a:effectLst>
                <a:latin typeface="Arial Nova Cond Light" panose="020B0306020202020204" pitchFamily="34" charset="0"/>
                <a:cs typeface="Times New Roman" panose="02020603050405020304" pitchFamily="18" charset="0"/>
              </a:rPr>
              <a:t>)</a:t>
            </a:r>
          </a:p>
        </p:txBody>
      </p:sp>
      <p:pic>
        <p:nvPicPr>
          <p:cNvPr id="16" name="Picture 15">
            <a:extLst>
              <a:ext uri="{FF2B5EF4-FFF2-40B4-BE49-F238E27FC236}">
                <a16:creationId xmlns="" xmlns:a16="http://schemas.microsoft.com/office/drawing/2014/main" id="{80892FF6-1E05-4208-968A-B7D782DE31A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316" t="7047" r="15371" b="39474"/>
          <a:stretch/>
        </p:blipFill>
        <p:spPr>
          <a:xfrm>
            <a:off x="5409105" y="5702712"/>
            <a:ext cx="973574" cy="106217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05347" y="5638625"/>
            <a:ext cx="1069848" cy="1105474"/>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9651" y="5615094"/>
            <a:ext cx="1069848" cy="1156773"/>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4033" y="5593491"/>
            <a:ext cx="1069848" cy="1150087"/>
          </a:xfrm>
          <a:prstGeom prst="rect">
            <a:avLst/>
          </a:prstGeom>
        </p:spPr>
      </p:pic>
    </p:spTree>
    <p:extLst>
      <p:ext uri="{BB962C8B-B14F-4D97-AF65-F5344CB8AC3E}">
        <p14:creationId xmlns:p14="http://schemas.microsoft.com/office/powerpoint/2010/main" val="11460624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905</TotalTime>
  <Words>386</Words>
  <Application>Microsoft Office PowerPoint</Application>
  <PresentationFormat>A4 Paper (210x297 mm)</PresentationFormat>
  <Paragraphs>31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Nova Cond Light</vt:lpstr>
      <vt:lpstr>Calibri</vt:lpstr>
      <vt:lpstr>Calibri Light</vt:lpstr>
      <vt:lpstr>Cambria</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PROJECT COMPETITION’19 (NPC’19)</dc:title>
  <dc:creator>syedmuhammadahmed97@outlook.com</dc:creator>
  <cp:lastModifiedBy>Assadullah</cp:lastModifiedBy>
  <cp:revision>62</cp:revision>
  <cp:lastPrinted>2019-11-19T08:51:29Z</cp:lastPrinted>
  <dcterms:created xsi:type="dcterms:W3CDTF">2019-11-06T16:15:24Z</dcterms:created>
  <dcterms:modified xsi:type="dcterms:W3CDTF">2020-02-12T07:57:21Z</dcterms:modified>
</cp:coreProperties>
</file>