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7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6/29/2019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6/29/2019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6/29/2019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c-programming-langu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t>LECTURE - 2</a:t>
            </a:r>
            <a:endParaRPr lang="en-US" b="1" dirty="0"/>
          </a:p>
        </p:txBody>
      </p:sp>
      <p:sp>
        <p:nvSpPr>
          <p:cNvPr id="2" name="Title 1"/>
          <p:cNvSpPr>
            <a:spLocks noGrp="1"/>
          </p:cNvSpPr>
          <p:nvPr>
            <p:ph type="ctrTitle"/>
          </p:nvPr>
        </p:nvSpPr>
        <p:spPr/>
        <p:txBody>
          <a:bodyPr/>
          <a:lstStyle/>
          <a:p>
            <a:r>
              <a:rPr lang="en-US" b="1" dirty="0" err="1" smtClean="0"/>
              <a:t>IntRODUCTION</a:t>
            </a:r>
            <a:r>
              <a:rPr lang="en-US" b="1" dirty="0" smtClean="0"/>
              <a:t> TO </a:t>
            </a:r>
            <a:br>
              <a:rPr lang="en-US" b="1" dirty="0" smtClean="0"/>
            </a:br>
            <a:r>
              <a:rPr lang="en-US" b="1" dirty="0" smtClean="0"/>
              <a:t>C-PROGRAMMING</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609602"/>
            <a:ext cx="7391400" cy="4157663"/>
          </a:xfrm>
          <a:prstGeom prst="rect">
            <a:avLst/>
          </a:prstGeom>
        </p:spPr>
      </p:pic>
    </p:spTree>
    <p:extLst>
      <p:ext uri="{BB962C8B-B14F-4D97-AF65-F5344CB8AC3E}">
        <p14:creationId xmlns:p14="http://schemas.microsoft.com/office/powerpoint/2010/main" val="616525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CONDITIONS</a:t>
            </a:r>
            <a:endParaRPr lang="en-US" dirty="0"/>
          </a:p>
        </p:txBody>
      </p:sp>
      <p:sp>
        <p:nvSpPr>
          <p:cNvPr id="3" name="Content Placeholder 2"/>
          <p:cNvSpPr>
            <a:spLocks noGrp="1"/>
          </p:cNvSpPr>
          <p:nvPr>
            <p:ph idx="1"/>
          </p:nvPr>
        </p:nvSpPr>
        <p:spPr>
          <a:xfrm>
            <a:off x="152400" y="1600200"/>
            <a:ext cx="8839200" cy="5181600"/>
          </a:xfrm>
        </p:spPr>
        <p:txBody>
          <a:bodyPr>
            <a:noAutofit/>
          </a:bodyPr>
          <a:lstStyle/>
          <a:p>
            <a:pPr marL="0" indent="0">
              <a:buNone/>
            </a:pPr>
            <a:r>
              <a:rPr lang="en-US" sz="1800" b="1" dirty="0" smtClean="0"/>
              <a:t>If a multiple condition won’t cut it, you can nest if/else tests. Nesting conditionals is easy: </a:t>
            </a:r>
          </a:p>
          <a:p>
            <a:pPr marL="0" indent="0">
              <a:buNone/>
            </a:pPr>
            <a:r>
              <a:rPr lang="en-US" sz="1800" b="1" dirty="0"/>
              <a:t>	if( test condition(s).. ) </a:t>
            </a:r>
          </a:p>
          <a:p>
            <a:pPr marL="0" indent="0">
              <a:buNone/>
            </a:pPr>
            <a:r>
              <a:rPr lang="en-US" sz="1800" b="1" dirty="0"/>
              <a:t>	{ </a:t>
            </a:r>
          </a:p>
          <a:p>
            <a:pPr marL="0" indent="0">
              <a:buNone/>
            </a:pPr>
            <a:r>
              <a:rPr lang="en-US" sz="1800" b="1" dirty="0"/>
              <a:t>	</a:t>
            </a:r>
            <a:r>
              <a:rPr lang="en-US" sz="1800" b="1" dirty="0" smtClean="0"/>
              <a:t>	if</a:t>
            </a:r>
            <a:r>
              <a:rPr lang="en-US" sz="1800" b="1" dirty="0"/>
              <a:t>( other tests.. ) </a:t>
            </a:r>
          </a:p>
          <a:p>
            <a:pPr marL="0" indent="0">
              <a:buNone/>
            </a:pPr>
            <a:r>
              <a:rPr lang="en-US" sz="1800" b="1" dirty="0"/>
              <a:t>		{ </a:t>
            </a:r>
          </a:p>
          <a:p>
            <a:pPr marL="0" indent="0">
              <a:buNone/>
            </a:pPr>
            <a:r>
              <a:rPr lang="en-US" sz="1800" b="1" dirty="0"/>
              <a:t>		} </a:t>
            </a:r>
          </a:p>
          <a:p>
            <a:pPr marL="0" indent="0">
              <a:buNone/>
            </a:pPr>
            <a:r>
              <a:rPr lang="en-US" sz="1800" b="1" dirty="0"/>
              <a:t>	</a:t>
            </a:r>
            <a:r>
              <a:rPr lang="en-US" sz="1800" b="1" dirty="0" smtClean="0"/>
              <a:t>	else </a:t>
            </a:r>
            <a:endParaRPr lang="en-US" sz="1800" b="1" dirty="0"/>
          </a:p>
          <a:p>
            <a:pPr marL="0" indent="0">
              <a:buNone/>
            </a:pPr>
            <a:r>
              <a:rPr lang="en-US" sz="1800" b="1" dirty="0"/>
              <a:t>		{ </a:t>
            </a:r>
          </a:p>
          <a:p>
            <a:pPr marL="0" indent="0">
              <a:buNone/>
            </a:pPr>
            <a:r>
              <a:rPr lang="en-US" sz="1800" b="1" dirty="0"/>
              <a:t>		} </a:t>
            </a:r>
          </a:p>
          <a:p>
            <a:pPr marL="0" indent="0">
              <a:buNone/>
            </a:pPr>
            <a:r>
              <a:rPr lang="en-US" sz="1800" b="1" dirty="0"/>
              <a:t>	} </a:t>
            </a:r>
          </a:p>
          <a:p>
            <a:pPr marL="0" indent="0">
              <a:buNone/>
            </a:pPr>
            <a:r>
              <a:rPr lang="en-US" sz="1800" b="1" dirty="0"/>
              <a:t>	</a:t>
            </a:r>
            <a:r>
              <a:rPr lang="en-US" sz="1800" b="1" dirty="0" smtClean="0"/>
              <a:t>else</a:t>
            </a:r>
            <a:endParaRPr lang="en-US" sz="1800" b="1" dirty="0"/>
          </a:p>
          <a:p>
            <a:pPr marL="0" indent="0">
              <a:buNone/>
            </a:pPr>
            <a:r>
              <a:rPr lang="en-US" sz="1800" b="1" dirty="0"/>
              <a:t>	</a:t>
            </a:r>
            <a:r>
              <a:rPr lang="en-US" sz="1800" b="1" dirty="0" smtClean="0"/>
              <a:t>{</a:t>
            </a:r>
            <a:endParaRPr lang="en-US" sz="1800" b="1" dirty="0"/>
          </a:p>
          <a:p>
            <a:pPr marL="0" indent="0">
              <a:buNone/>
            </a:pPr>
            <a:r>
              <a:rPr lang="en-US" sz="1800" b="1" dirty="0"/>
              <a:t>		</a:t>
            </a:r>
            <a:r>
              <a:rPr lang="en-US" sz="1800" b="1" dirty="0" smtClean="0"/>
              <a:t>…. </a:t>
            </a:r>
            <a:r>
              <a:rPr lang="en-US" sz="1800" b="1" dirty="0"/>
              <a:t>Do task ……</a:t>
            </a:r>
          </a:p>
          <a:p>
            <a:pPr marL="0" indent="0">
              <a:buNone/>
            </a:pPr>
            <a:r>
              <a:rPr lang="en-US" sz="1800" b="1" dirty="0"/>
              <a:t>	</a:t>
            </a:r>
            <a:r>
              <a:rPr lang="en-US" sz="1800" b="1" dirty="0" smtClean="0"/>
              <a:t>}</a:t>
            </a:r>
            <a:endParaRPr lang="en-US" sz="1800" b="1" dirty="0"/>
          </a:p>
          <a:p>
            <a:pPr marL="0" indent="0">
              <a:buNone/>
            </a:pPr>
            <a:r>
              <a:rPr lang="en-US" sz="1800" b="1" dirty="0"/>
              <a:t> </a:t>
            </a:r>
            <a:endParaRPr lang="en-US" sz="1800" b="1" dirty="0">
              <a:hlinkClick r:id="rId2"/>
            </a:endParaRPr>
          </a:p>
          <a:p>
            <a:endParaRPr lang="en-US" sz="1800" b="1" dirty="0"/>
          </a:p>
        </p:txBody>
      </p:sp>
    </p:spTree>
    <p:extLst>
      <p:ext uri="{BB962C8B-B14F-4D97-AF65-F5344CB8AC3E}">
        <p14:creationId xmlns:p14="http://schemas.microsoft.com/office/powerpoint/2010/main" val="254417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Case</a:t>
            </a:r>
            <a:endParaRPr lang="en-US" dirty="0"/>
          </a:p>
        </p:txBody>
      </p:sp>
      <p:sp>
        <p:nvSpPr>
          <p:cNvPr id="3" name="Content Placeholder 2"/>
          <p:cNvSpPr>
            <a:spLocks noGrp="1"/>
          </p:cNvSpPr>
          <p:nvPr>
            <p:ph idx="1"/>
          </p:nvPr>
        </p:nvSpPr>
        <p:spPr>
          <a:xfrm>
            <a:off x="76200" y="1600200"/>
            <a:ext cx="8991600" cy="5105400"/>
          </a:xfrm>
        </p:spPr>
        <p:txBody>
          <a:bodyPr>
            <a:normAutofit fontScale="85000" lnSpcReduction="20000"/>
          </a:bodyPr>
          <a:lstStyle/>
          <a:p>
            <a:r>
              <a:rPr lang="en-US" sz="2600" b="1" dirty="0"/>
              <a:t>For selection of a single value out of a list, you can use the switch/case construct. The template looks like: </a:t>
            </a:r>
          </a:p>
          <a:p>
            <a:pPr marL="0" indent="0">
              <a:buNone/>
            </a:pPr>
            <a:r>
              <a:rPr lang="en-US" sz="2600" b="1" dirty="0"/>
              <a:t>	</a:t>
            </a:r>
          </a:p>
          <a:p>
            <a:pPr marL="0" indent="0">
              <a:buNone/>
            </a:pPr>
            <a:r>
              <a:rPr lang="en-US" sz="2600" b="1" dirty="0"/>
              <a:t>	</a:t>
            </a:r>
            <a:r>
              <a:rPr lang="en-US" sz="2600" b="1" dirty="0" smtClean="0"/>
              <a:t>switch(</a:t>
            </a:r>
            <a:r>
              <a:rPr lang="en-US" sz="2600" b="1" dirty="0" err="1" smtClean="0"/>
              <a:t>test_variable</a:t>
            </a:r>
            <a:r>
              <a:rPr lang="en-US" sz="2600" b="1" dirty="0" smtClean="0"/>
              <a:t>) </a:t>
            </a:r>
            <a:endParaRPr lang="en-US" sz="2600" b="1" dirty="0"/>
          </a:p>
          <a:p>
            <a:pPr marL="0" indent="0">
              <a:buNone/>
            </a:pPr>
            <a:r>
              <a:rPr lang="en-US" sz="2600" b="1" dirty="0"/>
              <a:t>	{ </a:t>
            </a:r>
          </a:p>
          <a:p>
            <a:pPr marL="0" indent="0">
              <a:buNone/>
            </a:pPr>
            <a:r>
              <a:rPr lang="en-US" sz="2600" b="1" dirty="0"/>
              <a:t>	case value_1: </a:t>
            </a:r>
          </a:p>
          <a:p>
            <a:pPr marL="0" indent="0">
              <a:buNone/>
            </a:pPr>
            <a:r>
              <a:rPr lang="en-US" sz="2600" b="1" dirty="0"/>
              <a:t>	</a:t>
            </a:r>
            <a:r>
              <a:rPr lang="en-US" sz="2600" b="1" dirty="0" smtClean="0"/>
              <a:t>	...</a:t>
            </a:r>
            <a:r>
              <a:rPr lang="en-US" sz="2600" b="1" dirty="0"/>
              <a:t>do stuff... </a:t>
            </a:r>
          </a:p>
          <a:p>
            <a:pPr marL="0" indent="0">
              <a:buNone/>
            </a:pPr>
            <a:r>
              <a:rPr lang="en-US" sz="2600" b="1" dirty="0"/>
              <a:t>	</a:t>
            </a:r>
            <a:r>
              <a:rPr lang="en-US" sz="2600" b="1" dirty="0" smtClean="0"/>
              <a:t>	break</a:t>
            </a:r>
            <a:r>
              <a:rPr lang="en-US" sz="2600" b="1" dirty="0"/>
              <a:t>; </a:t>
            </a:r>
          </a:p>
          <a:p>
            <a:pPr marL="0" indent="0">
              <a:buNone/>
            </a:pPr>
            <a:r>
              <a:rPr lang="en-US" sz="2600" b="1" dirty="0"/>
              <a:t>	case value_2: </a:t>
            </a:r>
          </a:p>
          <a:p>
            <a:pPr marL="0" indent="0">
              <a:buNone/>
            </a:pPr>
            <a:r>
              <a:rPr lang="en-US" sz="2600" b="1" dirty="0"/>
              <a:t>	</a:t>
            </a:r>
            <a:r>
              <a:rPr lang="en-US" sz="2600" b="1" dirty="0" smtClean="0"/>
              <a:t>	..</a:t>
            </a:r>
            <a:r>
              <a:rPr lang="en-US" sz="2600" b="1" dirty="0"/>
              <a:t>do other stuff... </a:t>
            </a:r>
          </a:p>
          <a:p>
            <a:pPr marL="0" indent="0">
              <a:buNone/>
            </a:pPr>
            <a:r>
              <a:rPr lang="en-US" sz="2600" b="1" dirty="0"/>
              <a:t>	</a:t>
            </a:r>
            <a:r>
              <a:rPr lang="en-US" sz="2600" b="1" dirty="0" smtClean="0"/>
              <a:t>	break</a:t>
            </a:r>
            <a:r>
              <a:rPr lang="en-US" sz="2600" b="1" dirty="0"/>
              <a:t>; </a:t>
            </a:r>
          </a:p>
          <a:p>
            <a:pPr marL="0" indent="0">
              <a:buNone/>
            </a:pPr>
            <a:r>
              <a:rPr lang="en-US" sz="2600" b="1" dirty="0"/>
              <a:t>	default: </a:t>
            </a:r>
          </a:p>
          <a:p>
            <a:pPr marL="0" indent="0">
              <a:buNone/>
            </a:pPr>
            <a:r>
              <a:rPr lang="en-US" sz="2600" b="1" dirty="0"/>
              <a:t>	</a:t>
            </a:r>
            <a:r>
              <a:rPr lang="en-US" sz="2600" b="1" dirty="0" smtClean="0"/>
              <a:t>	...</a:t>
            </a:r>
            <a:r>
              <a:rPr lang="en-US" sz="2600" b="1" dirty="0"/>
              <a:t>do stuff for a value not in the list... </a:t>
            </a:r>
          </a:p>
          <a:p>
            <a:pPr marL="0" indent="0">
              <a:buNone/>
            </a:pPr>
            <a:r>
              <a:rPr lang="en-US" sz="2600" b="1" dirty="0"/>
              <a:t>	</a:t>
            </a:r>
            <a:r>
              <a:rPr lang="en-US" sz="2600" b="1" dirty="0" smtClean="0"/>
              <a:t>	break</a:t>
            </a:r>
            <a:r>
              <a:rPr lang="en-US" sz="2600" b="1" dirty="0"/>
              <a:t>; </a:t>
            </a:r>
          </a:p>
          <a:p>
            <a:pPr marL="0" indent="0">
              <a:buNone/>
            </a:pPr>
            <a:r>
              <a:rPr lang="en-US" sz="2600" b="1" dirty="0"/>
              <a:t>	}  </a:t>
            </a:r>
            <a:endParaRPr lang="en-US" sz="2600" b="1" dirty="0">
              <a:hlinkClick r:id="rId2"/>
            </a:endParaRPr>
          </a:p>
          <a:p>
            <a:endParaRPr lang="en-US" dirty="0"/>
          </a:p>
        </p:txBody>
      </p:sp>
    </p:spTree>
    <p:extLst>
      <p:ext uri="{BB962C8B-B14F-4D97-AF65-F5344CB8AC3E}">
        <p14:creationId xmlns:p14="http://schemas.microsoft.com/office/powerpoint/2010/main" val="3986356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76200" y="1600200"/>
            <a:ext cx="8991600" cy="5181600"/>
          </a:xfrm>
        </p:spPr>
        <p:txBody>
          <a:bodyPr>
            <a:normAutofit fontScale="70000" lnSpcReduction="20000"/>
          </a:bodyPr>
          <a:lstStyle/>
          <a:p>
            <a:pPr marL="0" indent="0">
              <a:buNone/>
            </a:pPr>
            <a:r>
              <a:rPr lang="en-US" b="1" dirty="0" smtClean="0"/>
              <a:t>switch</a:t>
            </a:r>
            <a:r>
              <a:rPr lang="en-US" b="1" dirty="0"/>
              <a:t>( x ) </a:t>
            </a:r>
          </a:p>
          <a:p>
            <a:pPr marL="0" indent="0">
              <a:buNone/>
            </a:pPr>
            <a:r>
              <a:rPr lang="en-US" b="1" dirty="0" smtClean="0"/>
              <a:t>{ </a:t>
            </a:r>
            <a:endParaRPr lang="en-US" b="1" dirty="0"/>
          </a:p>
          <a:p>
            <a:pPr marL="0" indent="0">
              <a:buNone/>
            </a:pPr>
            <a:r>
              <a:rPr lang="en-US" b="1" dirty="0" smtClean="0"/>
              <a:t>	case </a:t>
            </a:r>
            <a:r>
              <a:rPr lang="en-US" b="1" dirty="0"/>
              <a:t>1: </a:t>
            </a:r>
          </a:p>
          <a:p>
            <a:pPr marL="0" indent="0">
              <a:buNone/>
            </a:pPr>
            <a:r>
              <a:rPr lang="en-US" b="1" dirty="0"/>
              <a:t>		/* This code performed only if x is 1, then jump to closing brace */ </a:t>
            </a:r>
          </a:p>
          <a:p>
            <a:pPr marL="0" indent="0">
              <a:buNone/>
            </a:pPr>
            <a:r>
              <a:rPr lang="en-US" b="1" dirty="0"/>
              <a:t>	break; </a:t>
            </a:r>
          </a:p>
          <a:p>
            <a:pPr marL="0" indent="0">
              <a:buNone/>
            </a:pPr>
            <a:r>
              <a:rPr lang="en-US" b="1" dirty="0"/>
              <a:t>	case 2: </a:t>
            </a:r>
          </a:p>
          <a:p>
            <a:pPr marL="0" indent="0">
              <a:buNone/>
            </a:pPr>
            <a:r>
              <a:rPr lang="en-US" b="1" dirty="0"/>
              <a:t>		/* This code performed only if x is 2, then jump to closing brace */ </a:t>
            </a:r>
          </a:p>
          <a:p>
            <a:pPr marL="0" indent="0">
              <a:buNone/>
            </a:pPr>
            <a:r>
              <a:rPr lang="en-US" b="1" dirty="0"/>
              <a:t>	break; </a:t>
            </a:r>
          </a:p>
          <a:p>
            <a:pPr marL="0" indent="0">
              <a:buNone/>
            </a:pPr>
            <a:r>
              <a:rPr lang="en-US" b="1" dirty="0"/>
              <a:t>	case 3: </a:t>
            </a:r>
          </a:p>
          <a:p>
            <a:pPr marL="0" indent="0">
              <a:buNone/>
            </a:pPr>
            <a:r>
              <a:rPr lang="en-US" b="1" dirty="0"/>
              <a:t>		/* This code performed only if x is 3, but continue to next case (no </a:t>
            </a:r>
            <a:r>
              <a:rPr lang="en-US" b="1" dirty="0" smtClean="0"/>
              <a:t>		break </a:t>
            </a:r>
            <a:r>
              <a:rPr lang="en-US" b="1" dirty="0"/>
              <a:t>statement) */ </a:t>
            </a:r>
          </a:p>
          <a:p>
            <a:pPr marL="0" indent="0">
              <a:buNone/>
            </a:pPr>
            <a:r>
              <a:rPr lang="en-US" b="1" dirty="0"/>
              <a:t>	case 4: </a:t>
            </a:r>
          </a:p>
          <a:p>
            <a:pPr marL="0" indent="0">
              <a:buNone/>
            </a:pPr>
            <a:r>
              <a:rPr lang="en-US" b="1" dirty="0"/>
              <a:t>	case 5: </a:t>
            </a:r>
          </a:p>
          <a:p>
            <a:pPr marL="0" indent="0">
              <a:buNone/>
            </a:pPr>
            <a:r>
              <a:rPr lang="en-US" b="1" dirty="0"/>
              <a:t>		/* This code performed only if x is 3, 4, or 5, */ </a:t>
            </a:r>
          </a:p>
          <a:p>
            <a:pPr marL="0" indent="0">
              <a:buNone/>
            </a:pPr>
            <a:r>
              <a:rPr lang="en-US" b="1" dirty="0"/>
              <a:t>	break; </a:t>
            </a:r>
          </a:p>
          <a:p>
            <a:pPr marL="0" indent="0">
              <a:buNone/>
            </a:pPr>
            <a:r>
              <a:rPr lang="en-US" b="1" dirty="0"/>
              <a:t>	default: </a:t>
            </a:r>
          </a:p>
          <a:p>
            <a:pPr marL="0" indent="0">
              <a:buNone/>
            </a:pPr>
            <a:r>
              <a:rPr lang="en-US" b="1" dirty="0"/>
              <a:t>		/* this code performed only if x is not any of 1,2,3,4, or 5, then jump </a:t>
            </a:r>
            <a:r>
              <a:rPr lang="en-US" b="1" dirty="0" smtClean="0"/>
              <a:t>		to </a:t>
            </a:r>
            <a:r>
              <a:rPr lang="en-US" b="1" dirty="0"/>
              <a:t>closing brace (redundant here) */ </a:t>
            </a:r>
          </a:p>
          <a:p>
            <a:pPr marL="0" indent="0">
              <a:buNone/>
            </a:pPr>
            <a:r>
              <a:rPr lang="en-US" b="1" dirty="0"/>
              <a:t>	break; </a:t>
            </a:r>
          </a:p>
          <a:p>
            <a:pPr marL="0" indent="0">
              <a:buNone/>
            </a:pPr>
            <a:r>
              <a:rPr lang="en-US" b="1" dirty="0" smtClean="0"/>
              <a:t>} </a:t>
            </a:r>
            <a:endParaRPr lang="en-US" b="1" dirty="0">
              <a:hlinkClick r:id="rId2"/>
            </a:endParaRPr>
          </a:p>
          <a:p>
            <a:endParaRPr lang="en-US" dirty="0"/>
          </a:p>
        </p:txBody>
      </p:sp>
    </p:spTree>
    <p:extLst>
      <p:ext uri="{BB962C8B-B14F-4D97-AF65-F5344CB8AC3E}">
        <p14:creationId xmlns:p14="http://schemas.microsoft.com/office/powerpoint/2010/main" val="1123776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152400" y="1524000"/>
            <a:ext cx="8915400" cy="5257800"/>
          </a:xfrm>
        </p:spPr>
        <p:txBody>
          <a:bodyPr/>
          <a:lstStyle/>
          <a:p>
            <a:pPr marL="0" indent="0">
              <a:buNone/>
            </a:pPr>
            <a:r>
              <a:rPr lang="en-US" dirty="0" smtClean="0"/>
              <a:t>Loops </a:t>
            </a:r>
            <a:r>
              <a:rPr lang="en-US" dirty="0"/>
              <a:t>are used in programming to repeat a block of code until a specific condition is met. There are three loops in C programming:</a:t>
            </a:r>
          </a:p>
          <a:p>
            <a:r>
              <a:rPr lang="en-US" dirty="0"/>
              <a:t>for loop</a:t>
            </a:r>
          </a:p>
          <a:p>
            <a:r>
              <a:rPr lang="en-US" dirty="0"/>
              <a:t>while loop</a:t>
            </a:r>
          </a:p>
          <a:p>
            <a:r>
              <a:rPr lang="en-US" dirty="0"/>
              <a:t>do….while loop</a:t>
            </a:r>
          </a:p>
          <a:p>
            <a:pPr marL="0" indent="0">
              <a:buNone/>
            </a:pPr>
            <a:endParaRPr lang="en-US" dirty="0">
              <a:hlinkClick r:id="rId2"/>
            </a:endParaRPr>
          </a:p>
          <a:p>
            <a:endParaRPr lang="en-US" dirty="0"/>
          </a:p>
        </p:txBody>
      </p:sp>
    </p:spTree>
    <p:extLst>
      <p:ext uri="{BB962C8B-B14F-4D97-AF65-F5344CB8AC3E}">
        <p14:creationId xmlns:p14="http://schemas.microsoft.com/office/powerpoint/2010/main" val="2840391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a:xfrm>
            <a:off x="152400" y="1600200"/>
            <a:ext cx="8915400" cy="5181600"/>
          </a:xfrm>
        </p:spPr>
        <p:txBody>
          <a:bodyPr>
            <a:normAutofit fontScale="92500" lnSpcReduction="10000"/>
          </a:bodyPr>
          <a:lstStyle/>
          <a:p>
            <a:pPr marL="0" indent="0">
              <a:buNone/>
            </a:pPr>
            <a:r>
              <a:rPr lang="en-US" b="1" dirty="0" smtClean="0"/>
              <a:t>Syntax </a:t>
            </a:r>
            <a:r>
              <a:rPr lang="en-US" b="1" dirty="0"/>
              <a:t>of for loop:</a:t>
            </a:r>
          </a:p>
          <a:p>
            <a:pPr marL="0" indent="0">
              <a:buNone/>
            </a:pPr>
            <a:r>
              <a:rPr lang="en-US" sz="1800" b="1" dirty="0"/>
              <a:t>		for(initialization; condition; increment/decrement)</a:t>
            </a:r>
          </a:p>
          <a:p>
            <a:pPr marL="0" indent="0">
              <a:buNone/>
            </a:pPr>
            <a:r>
              <a:rPr lang="en-US" sz="1800" b="1" dirty="0"/>
              <a:t>			{</a:t>
            </a:r>
          </a:p>
          <a:p>
            <a:pPr marL="0" indent="0">
              <a:buNone/>
            </a:pPr>
            <a:r>
              <a:rPr lang="en-US" sz="1800" b="1" dirty="0"/>
              <a:t>				//code;</a:t>
            </a:r>
          </a:p>
          <a:p>
            <a:pPr marL="0" indent="0">
              <a:buNone/>
            </a:pPr>
            <a:r>
              <a:rPr lang="en-US" sz="1800" b="1" dirty="0"/>
              <a:t>			}</a:t>
            </a:r>
          </a:p>
          <a:p>
            <a:pPr marL="0" indent="0">
              <a:buNone/>
            </a:pPr>
            <a:r>
              <a:rPr lang="en-US" b="1" dirty="0"/>
              <a:t>How For Loop Works :</a:t>
            </a:r>
          </a:p>
          <a:p>
            <a:pPr marL="0" indent="0">
              <a:buNone/>
            </a:pPr>
            <a:r>
              <a:rPr lang="en-US" b="1" dirty="0"/>
              <a:t>Step 1: First initialization happens and the counter variable gets initialized.</a:t>
            </a:r>
            <a:br>
              <a:rPr lang="en-US" b="1" dirty="0"/>
            </a:br>
            <a:r>
              <a:rPr lang="en-US" b="1" dirty="0"/>
              <a:t>Step 2: In the second step the condition is checked, where the counter variable is tested for the given condition, if the condition returns true then the C statements inside the body of for loop gets executed, if the condition returns false then the for loop gets terminated and the control comes out of the loop.</a:t>
            </a:r>
            <a:br>
              <a:rPr lang="en-US" b="1" dirty="0"/>
            </a:br>
            <a:r>
              <a:rPr lang="en-US" b="1" dirty="0"/>
              <a:t>Step 3: After successful execution of statements inside the body of loop, the counter variable is incremented or decremented, depending on the operation (++ or –).</a:t>
            </a:r>
            <a:endParaRPr lang="en-US" b="1" dirty="0">
              <a:hlinkClick r:id="rId2"/>
            </a:endParaRPr>
          </a:p>
          <a:p>
            <a:endParaRPr lang="en-US" dirty="0"/>
          </a:p>
        </p:txBody>
      </p:sp>
    </p:spTree>
    <p:extLst>
      <p:ext uri="{BB962C8B-B14F-4D97-AF65-F5344CB8AC3E}">
        <p14:creationId xmlns:p14="http://schemas.microsoft.com/office/powerpoint/2010/main" val="3007802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b="1" dirty="0" err="1" smtClean="0"/>
              <a:t>int</a:t>
            </a:r>
            <a:r>
              <a:rPr lang="en-US" b="1" dirty="0" smtClean="0"/>
              <a:t> </a:t>
            </a:r>
            <a:r>
              <a:rPr lang="en-US" b="1" dirty="0"/>
              <a:t>main()</a:t>
            </a:r>
          </a:p>
          <a:p>
            <a:pPr marL="0" indent="0">
              <a:buNone/>
            </a:pPr>
            <a:r>
              <a:rPr lang="en-US" b="1" dirty="0"/>
              <a:t>	{</a:t>
            </a:r>
          </a:p>
          <a:p>
            <a:pPr marL="0" indent="0">
              <a:buNone/>
            </a:pPr>
            <a:r>
              <a:rPr lang="en-US" b="1" dirty="0"/>
              <a:t>   	</a:t>
            </a:r>
            <a:r>
              <a:rPr lang="en-US" b="1" dirty="0" err="1"/>
              <a:t>int</a:t>
            </a:r>
            <a:r>
              <a:rPr lang="en-US" b="1" dirty="0"/>
              <a:t> </a:t>
            </a:r>
            <a:r>
              <a:rPr lang="en-US" b="1" dirty="0" err="1"/>
              <a:t>i</a:t>
            </a:r>
            <a:r>
              <a:rPr lang="en-US" b="1" dirty="0"/>
              <a:t>, j=0;</a:t>
            </a:r>
          </a:p>
          <a:p>
            <a:pPr marL="0" indent="0">
              <a:buNone/>
            </a:pPr>
            <a:r>
              <a:rPr lang="en-US" b="1" dirty="0"/>
              <a:t>	for ( </a:t>
            </a:r>
            <a:r>
              <a:rPr lang="en-US" b="1" dirty="0" err="1"/>
              <a:t>i</a:t>
            </a:r>
            <a:r>
              <a:rPr lang="en-US" b="1" dirty="0"/>
              <a:t> = 1; </a:t>
            </a:r>
            <a:r>
              <a:rPr lang="en-US" b="1" dirty="0" err="1"/>
              <a:t>i</a:t>
            </a:r>
            <a:r>
              <a:rPr lang="en-US" b="1" dirty="0"/>
              <a:t> &lt;=3 ; </a:t>
            </a:r>
            <a:r>
              <a:rPr lang="en-US" b="1" dirty="0" err="1"/>
              <a:t>i</a:t>
            </a:r>
            <a:r>
              <a:rPr lang="en-US" b="1" dirty="0"/>
              <a:t>++ )</a:t>
            </a:r>
          </a:p>
          <a:p>
            <a:pPr marL="0" indent="0">
              <a:buNone/>
            </a:pPr>
            <a:r>
              <a:rPr lang="en-US" b="1" dirty="0"/>
              <a:t>   		{</a:t>
            </a:r>
          </a:p>
          <a:p>
            <a:pPr marL="0" indent="0">
              <a:buNone/>
            </a:pPr>
            <a:r>
              <a:rPr lang="en-US" b="1" dirty="0"/>
              <a:t>       		j++	;</a:t>
            </a:r>
          </a:p>
          <a:p>
            <a:pPr marL="0" indent="0">
              <a:buNone/>
            </a:pPr>
            <a:r>
              <a:rPr lang="en-US" b="1" dirty="0"/>
              <a:t>   		}</a:t>
            </a:r>
          </a:p>
          <a:p>
            <a:pPr marL="0" indent="0">
              <a:buNone/>
            </a:pPr>
            <a:r>
              <a:rPr lang="en-US" b="1" dirty="0"/>
              <a:t>   	return 0;</a:t>
            </a:r>
          </a:p>
          <a:p>
            <a:pPr marL="0" indent="0">
              <a:buNone/>
            </a:pPr>
            <a:r>
              <a:rPr lang="en-US" b="1" dirty="0"/>
              <a:t>	}</a:t>
            </a:r>
          </a:p>
          <a:p>
            <a:pPr marL="0" indent="0">
              <a:buNone/>
            </a:pPr>
            <a:endParaRPr lang="en-US" sz="3200" b="1" i="1" u="sng" dirty="0"/>
          </a:p>
          <a:p>
            <a:endParaRPr lang="en-US" dirty="0"/>
          </a:p>
        </p:txBody>
      </p:sp>
    </p:spTree>
    <p:extLst>
      <p:ext uri="{BB962C8B-B14F-4D97-AF65-F5344CB8AC3E}">
        <p14:creationId xmlns:p14="http://schemas.microsoft.com/office/powerpoint/2010/main" val="2871291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a:xfrm>
            <a:off x="152400" y="1600200"/>
            <a:ext cx="8839200" cy="5181600"/>
          </a:xfrm>
        </p:spPr>
        <p:txBody>
          <a:bodyPr>
            <a:normAutofit fontScale="92500"/>
          </a:bodyPr>
          <a:lstStyle/>
          <a:p>
            <a:pPr marL="0" indent="0">
              <a:buNone/>
            </a:pPr>
            <a:r>
              <a:rPr lang="en-US" b="1" dirty="0" smtClean="0"/>
              <a:t>While </a:t>
            </a:r>
            <a:r>
              <a:rPr lang="en-US" b="1" dirty="0"/>
              <a:t>loop execute the code until condition is false.</a:t>
            </a:r>
          </a:p>
          <a:p>
            <a:pPr marL="0" indent="0">
              <a:buNone/>
            </a:pPr>
            <a:r>
              <a:rPr lang="en-US" b="1" dirty="0"/>
              <a:t>	Syntax of for loop:</a:t>
            </a:r>
          </a:p>
          <a:p>
            <a:pPr marL="0" indent="0">
              <a:buNone/>
            </a:pPr>
            <a:r>
              <a:rPr lang="en-US" b="1" dirty="0"/>
              <a:t>		while(condition)</a:t>
            </a:r>
          </a:p>
          <a:p>
            <a:pPr marL="0" indent="0">
              <a:buNone/>
            </a:pPr>
            <a:r>
              <a:rPr lang="en-US" b="1" dirty="0"/>
              <a:t>			{</a:t>
            </a:r>
          </a:p>
          <a:p>
            <a:pPr marL="0" indent="0">
              <a:buNone/>
            </a:pPr>
            <a:r>
              <a:rPr lang="en-US" b="1" dirty="0"/>
              <a:t>				//code</a:t>
            </a:r>
          </a:p>
          <a:p>
            <a:pPr marL="0" indent="0">
              <a:buNone/>
            </a:pPr>
            <a:r>
              <a:rPr lang="en-US" b="1" dirty="0"/>
              <a:t>			}</a:t>
            </a:r>
          </a:p>
          <a:p>
            <a:pPr marL="0" indent="0">
              <a:buNone/>
            </a:pPr>
            <a:r>
              <a:rPr lang="en-US" sz="3200" b="1" dirty="0"/>
              <a:t>How while loop works?</a:t>
            </a:r>
          </a:p>
          <a:p>
            <a:r>
              <a:rPr lang="en-US" b="1" dirty="0"/>
              <a:t>The while loop evaluates the test expression.</a:t>
            </a:r>
          </a:p>
          <a:p>
            <a:r>
              <a:rPr lang="en-US" b="1" dirty="0"/>
              <a:t>If the test expression is true (nonzero), codes inside the body of while loop is executed. The test expression is evaluated again. The process goes on until the test expression is false.</a:t>
            </a:r>
          </a:p>
          <a:p>
            <a:r>
              <a:rPr lang="en-US" b="1" dirty="0"/>
              <a:t>When the test expression is false, the while loop is terminated.</a:t>
            </a:r>
          </a:p>
          <a:p>
            <a:pPr marL="0" indent="0">
              <a:buNone/>
            </a:pPr>
            <a:endParaRPr lang="en-US" sz="3200" b="1" i="1" u="sng" dirty="0"/>
          </a:p>
          <a:p>
            <a:endParaRPr lang="en-US" dirty="0"/>
          </a:p>
        </p:txBody>
      </p:sp>
    </p:spTree>
    <p:extLst>
      <p:ext uri="{BB962C8B-B14F-4D97-AF65-F5344CB8AC3E}">
        <p14:creationId xmlns:p14="http://schemas.microsoft.com/office/powerpoint/2010/main" val="1314540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	</a:t>
            </a:r>
            <a:r>
              <a:rPr lang="en-US" b="1" dirty="0" err="1"/>
              <a:t>int</a:t>
            </a:r>
            <a:r>
              <a:rPr lang="en-US" b="1" dirty="0"/>
              <a:t> main()</a:t>
            </a:r>
          </a:p>
          <a:p>
            <a:pPr marL="0" indent="0">
              <a:buNone/>
            </a:pPr>
            <a:r>
              <a:rPr lang="en-US" b="1" dirty="0"/>
              <a:t>	{</a:t>
            </a:r>
          </a:p>
          <a:p>
            <a:pPr marL="0" indent="0">
              <a:buNone/>
            </a:pPr>
            <a:r>
              <a:rPr lang="en-US" b="1" dirty="0"/>
              <a:t>   	</a:t>
            </a:r>
            <a:r>
              <a:rPr lang="en-US" b="1" dirty="0" err="1"/>
              <a:t>int</a:t>
            </a:r>
            <a:r>
              <a:rPr lang="en-US" b="1" dirty="0"/>
              <a:t> count=1;</a:t>
            </a:r>
          </a:p>
          <a:p>
            <a:pPr marL="0" indent="0">
              <a:buNone/>
            </a:pPr>
            <a:r>
              <a:rPr lang="en-US" b="1" dirty="0"/>
              <a:t>   	while (count &lt;= 4)</a:t>
            </a:r>
          </a:p>
          <a:p>
            <a:pPr marL="0" indent="0">
              <a:buNone/>
            </a:pPr>
            <a:r>
              <a:rPr lang="en-US" b="1" dirty="0"/>
              <a:t>   	{</a:t>
            </a:r>
          </a:p>
          <a:p>
            <a:pPr marL="0" indent="0">
              <a:buNone/>
            </a:pPr>
            <a:r>
              <a:rPr lang="en-US" b="1" dirty="0"/>
              <a:t>		</a:t>
            </a:r>
            <a:r>
              <a:rPr lang="en-US" b="1" dirty="0" err="1"/>
              <a:t>printf</a:t>
            </a:r>
            <a:r>
              <a:rPr lang="en-US" b="1" dirty="0"/>
              <a:t>("%d ", count);</a:t>
            </a:r>
          </a:p>
          <a:p>
            <a:pPr marL="0" indent="0">
              <a:buNone/>
            </a:pPr>
            <a:r>
              <a:rPr lang="en-US" b="1" dirty="0"/>
              <a:t>		count++;</a:t>
            </a:r>
          </a:p>
          <a:p>
            <a:pPr marL="0" indent="0">
              <a:buNone/>
            </a:pPr>
            <a:r>
              <a:rPr lang="en-US" b="1" dirty="0"/>
              <a:t>   	}</a:t>
            </a:r>
          </a:p>
          <a:p>
            <a:pPr marL="0" indent="0">
              <a:buNone/>
            </a:pPr>
            <a:r>
              <a:rPr lang="en-US" b="1" dirty="0"/>
              <a:t>   	return 0;</a:t>
            </a:r>
          </a:p>
          <a:p>
            <a:pPr marL="0" indent="0">
              <a:buNone/>
            </a:pPr>
            <a:r>
              <a:rPr lang="en-US" b="1" dirty="0"/>
              <a:t>	}</a:t>
            </a:r>
          </a:p>
          <a:p>
            <a:endParaRPr lang="en-US" dirty="0"/>
          </a:p>
        </p:txBody>
      </p:sp>
    </p:spTree>
    <p:extLst>
      <p:ext uri="{BB962C8B-B14F-4D97-AF65-F5344CB8AC3E}">
        <p14:creationId xmlns:p14="http://schemas.microsoft.com/office/powerpoint/2010/main" val="2468058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US" dirty="0"/>
          </a:p>
        </p:txBody>
      </p:sp>
      <p:sp>
        <p:nvSpPr>
          <p:cNvPr id="3" name="Content Placeholder 2"/>
          <p:cNvSpPr>
            <a:spLocks noGrp="1"/>
          </p:cNvSpPr>
          <p:nvPr>
            <p:ph idx="1"/>
          </p:nvPr>
        </p:nvSpPr>
        <p:spPr>
          <a:xfrm>
            <a:off x="76200" y="1600200"/>
            <a:ext cx="8991600" cy="5105400"/>
          </a:xfrm>
        </p:spPr>
        <p:txBody>
          <a:bodyPr>
            <a:normAutofit fontScale="77500" lnSpcReduction="20000"/>
          </a:bodyPr>
          <a:lstStyle/>
          <a:p>
            <a:pPr marL="0" indent="0">
              <a:buNone/>
            </a:pPr>
            <a:r>
              <a:rPr lang="en-US" sz="3200" b="1" i="1" u="sng" dirty="0"/>
              <a:t>do…while Loop:</a:t>
            </a:r>
          </a:p>
          <a:p>
            <a:pPr marL="0" indent="0">
              <a:buNone/>
            </a:pPr>
            <a:r>
              <a:rPr lang="en-US" b="1" dirty="0"/>
              <a:t>The </a:t>
            </a:r>
            <a:r>
              <a:rPr lang="en-US" b="1" dirty="0" err="1"/>
              <a:t>do..while</a:t>
            </a:r>
            <a:r>
              <a:rPr lang="en-US" b="1" dirty="0"/>
              <a:t> loop is similar to the while loop with one important difference. The body of do...while loop is executed once, before checking the test expression. Hence, the do...while loop is executed at least once.</a:t>
            </a:r>
          </a:p>
          <a:p>
            <a:pPr marL="0" indent="0">
              <a:buNone/>
            </a:pPr>
            <a:r>
              <a:rPr lang="en-US" b="1" dirty="0"/>
              <a:t>Syntax of for loop:</a:t>
            </a:r>
          </a:p>
          <a:p>
            <a:pPr marL="0" indent="0">
              <a:buNone/>
            </a:pPr>
            <a:r>
              <a:rPr lang="en-US" b="1" dirty="0"/>
              <a:t>	do</a:t>
            </a:r>
          </a:p>
          <a:p>
            <a:pPr marL="0" indent="0">
              <a:buNone/>
            </a:pPr>
            <a:r>
              <a:rPr lang="en-US" b="1" dirty="0"/>
              <a:t>	{</a:t>
            </a:r>
          </a:p>
          <a:p>
            <a:pPr marL="0" indent="0">
              <a:buNone/>
            </a:pPr>
            <a:r>
              <a:rPr lang="en-US" b="1" dirty="0"/>
              <a:t>   		// codes</a:t>
            </a:r>
          </a:p>
          <a:p>
            <a:pPr marL="0" indent="0">
              <a:buNone/>
            </a:pPr>
            <a:r>
              <a:rPr lang="en-US" b="1" dirty="0"/>
              <a:t>	}</a:t>
            </a:r>
          </a:p>
          <a:p>
            <a:pPr marL="0" indent="0">
              <a:buNone/>
            </a:pPr>
            <a:r>
              <a:rPr lang="en-US" b="1" dirty="0"/>
              <a:t>	while </a:t>
            </a:r>
            <a:r>
              <a:rPr lang="en-US" b="1" dirty="0" smtClean="0"/>
              <a:t>(test Expression);</a:t>
            </a:r>
            <a:endParaRPr lang="en-US" b="1" dirty="0"/>
          </a:p>
          <a:p>
            <a:pPr marL="0" indent="0">
              <a:buNone/>
            </a:pPr>
            <a:r>
              <a:rPr lang="en-US" b="1" dirty="0"/>
              <a:t>How do...while loop works?</a:t>
            </a:r>
          </a:p>
          <a:p>
            <a:pPr marL="0" indent="0">
              <a:buNone/>
            </a:pPr>
            <a:r>
              <a:rPr lang="en-US" b="1" dirty="0"/>
              <a:t>The code block (loop body) inside the braces is executed once.</a:t>
            </a:r>
          </a:p>
          <a:p>
            <a:pPr marL="0" indent="0">
              <a:buNone/>
            </a:pPr>
            <a:r>
              <a:rPr lang="en-US" b="1" dirty="0"/>
              <a:t>Then, the test expression is evaluated. If the test expression is true, the loop body is executed again. This process goes on until the test expression is evaluated to 0 (false).</a:t>
            </a:r>
          </a:p>
          <a:p>
            <a:pPr marL="0" indent="0">
              <a:buNone/>
            </a:pPr>
            <a:r>
              <a:rPr lang="en-US" b="1" dirty="0"/>
              <a:t>When the test expression is false (nonzero), the do...while loop is terminated.</a:t>
            </a:r>
          </a:p>
          <a:p>
            <a:pPr marL="0" indent="0">
              <a:buNone/>
            </a:pPr>
            <a:endParaRPr lang="en-US" b="1" dirty="0"/>
          </a:p>
          <a:p>
            <a:endParaRPr lang="en-US" b="1" dirty="0"/>
          </a:p>
        </p:txBody>
      </p:sp>
    </p:spTree>
    <p:extLst>
      <p:ext uri="{BB962C8B-B14F-4D97-AF65-F5344CB8AC3E}">
        <p14:creationId xmlns:p14="http://schemas.microsoft.com/office/powerpoint/2010/main" val="2479094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a:t>
            </a:r>
            <a:r>
              <a:rPr lang="en-US" b="1" dirty="0" err="1" smtClean="0"/>
              <a:t>int</a:t>
            </a:r>
            <a:r>
              <a:rPr lang="en-US" b="1" dirty="0" smtClean="0"/>
              <a:t> main() </a:t>
            </a:r>
          </a:p>
          <a:p>
            <a:pPr marL="0" indent="0">
              <a:buNone/>
            </a:pPr>
            <a:r>
              <a:rPr lang="en-US" b="1" dirty="0" smtClean="0"/>
              <a:t>	{</a:t>
            </a:r>
          </a:p>
          <a:p>
            <a:pPr marL="0" indent="0">
              <a:buNone/>
            </a:pPr>
            <a:r>
              <a:rPr lang="en-US" b="1" dirty="0" smtClean="0"/>
              <a:t>    		</a:t>
            </a:r>
            <a:r>
              <a:rPr lang="en-US" b="1" dirty="0" err="1" smtClean="0"/>
              <a:t>int</a:t>
            </a:r>
            <a:r>
              <a:rPr lang="en-US" b="1" dirty="0" smtClean="0"/>
              <a:t> x=0, y ;</a:t>
            </a:r>
          </a:p>
          <a:p>
            <a:pPr marL="0" indent="0">
              <a:buNone/>
            </a:pPr>
            <a:r>
              <a:rPr lang="en-US" b="1" dirty="0" smtClean="0"/>
              <a:t>    	do </a:t>
            </a:r>
          </a:p>
          <a:p>
            <a:pPr marL="0" indent="0">
              <a:buNone/>
            </a:pPr>
            <a:r>
              <a:rPr lang="en-US" b="1" dirty="0" smtClean="0"/>
              <a:t>		{</a:t>
            </a:r>
          </a:p>
          <a:p>
            <a:pPr marL="0" indent="0">
              <a:buNone/>
            </a:pPr>
            <a:r>
              <a:rPr lang="en-US" b="1" dirty="0" smtClean="0"/>
              <a:t>        		y = 0;</a:t>
            </a:r>
          </a:p>
          <a:p>
            <a:pPr marL="0" indent="0">
              <a:buNone/>
            </a:pPr>
            <a:r>
              <a:rPr lang="en-US" b="1" dirty="0" smtClean="0"/>
              <a:t>    		}</a:t>
            </a:r>
          </a:p>
          <a:p>
            <a:pPr marL="0" indent="0">
              <a:buNone/>
            </a:pPr>
            <a:r>
              <a:rPr lang="en-US" b="1" dirty="0" smtClean="0"/>
              <a:t>   	 while(x&lt;=4)</a:t>
            </a:r>
          </a:p>
          <a:p>
            <a:pPr marL="0" indent="0">
              <a:buNone/>
            </a:pPr>
            <a:r>
              <a:rPr lang="en-US" b="1" dirty="0" smtClean="0"/>
              <a:t>		{</a:t>
            </a:r>
          </a:p>
          <a:p>
            <a:pPr marL="0" indent="0">
              <a:buNone/>
            </a:pPr>
            <a:r>
              <a:rPr lang="en-US" b="1" dirty="0" smtClean="0"/>
              <a:t>			y++;</a:t>
            </a:r>
          </a:p>
          <a:p>
            <a:pPr marL="0" indent="0">
              <a:buNone/>
            </a:pPr>
            <a:r>
              <a:rPr lang="en-US" b="1" dirty="0" smtClean="0"/>
              <a:t>		}</a:t>
            </a:r>
          </a:p>
          <a:p>
            <a:pPr marL="0" indent="0">
              <a:buNone/>
            </a:pPr>
            <a:r>
              <a:rPr lang="en-US" b="1" dirty="0" smtClean="0"/>
              <a:t>	}</a:t>
            </a:r>
          </a:p>
          <a:p>
            <a:endParaRPr lang="en-US" dirty="0"/>
          </a:p>
        </p:txBody>
      </p:sp>
    </p:spTree>
    <p:extLst>
      <p:ext uri="{BB962C8B-B14F-4D97-AF65-F5344CB8AC3E}">
        <p14:creationId xmlns:p14="http://schemas.microsoft.com/office/powerpoint/2010/main" val="3095588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IDE </a:t>
            </a:r>
            <a:br>
              <a:rPr lang="en-US" dirty="0"/>
            </a:br>
            <a:r>
              <a:rPr lang="en-US" dirty="0"/>
              <a:t>C Programming</a:t>
            </a:r>
          </a:p>
        </p:txBody>
      </p:sp>
      <p:sp>
        <p:nvSpPr>
          <p:cNvPr id="3" name="Content Placeholder 2"/>
          <p:cNvSpPr>
            <a:spLocks noGrp="1"/>
          </p:cNvSpPr>
          <p:nvPr>
            <p:ph idx="1"/>
          </p:nvPr>
        </p:nvSpPr>
        <p:spPr/>
        <p:txBody>
          <a:bodyPr>
            <a:normAutofit fontScale="92500" lnSpcReduction="10000"/>
          </a:bodyPr>
          <a:lstStyle/>
          <a:p>
            <a:r>
              <a:rPr lang="en-US" b="1" dirty="0"/>
              <a:t>C is a procedural programming language. It was mainly developed as a system programming language to write operating system. The main features of C language include low-level access to memory, simple set of keywords, and clean style, these features make C language suitable for system programming like operating system or compiler development.</a:t>
            </a:r>
            <a:br>
              <a:rPr lang="en-US" b="1" dirty="0"/>
            </a:br>
            <a:r>
              <a:rPr lang="en-US" b="1" dirty="0"/>
              <a:t>Many later languages have borrowed syntax/features directly or indirectly from C language. Like syntax of Java, PHP, JavaScript and many other languages is mainly based on C language. C++ is nearly a superset of C language (There are few programs that may compile in C, but not in C++).</a:t>
            </a:r>
          </a:p>
          <a:p>
            <a:endParaRPr lang="en-US" dirty="0"/>
          </a:p>
        </p:txBody>
      </p:sp>
    </p:spTree>
    <p:extLst>
      <p:ext uri="{BB962C8B-B14F-4D97-AF65-F5344CB8AC3E}">
        <p14:creationId xmlns:p14="http://schemas.microsoft.com/office/powerpoint/2010/main" val="2672925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Types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2" y="1339252"/>
            <a:ext cx="9123218" cy="5518748"/>
          </a:xfrm>
          <a:prstGeom prst="rect">
            <a:avLst/>
          </a:prstGeom>
        </p:spPr>
      </p:pic>
    </p:spTree>
    <p:extLst>
      <p:ext uri="{BB962C8B-B14F-4D97-AF65-F5344CB8AC3E}">
        <p14:creationId xmlns:p14="http://schemas.microsoft.com/office/powerpoint/2010/main" val="3854000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Format </a:t>
            </a:r>
            <a:r>
              <a:rPr lang="en-US" dirty="0" err="1" smtClean="0"/>
              <a:t>specifiers</a:t>
            </a:r>
            <a:r>
              <a:rPr lang="en-US" dirty="0" smtClean="0"/>
              <a:t> with </a:t>
            </a:r>
            <a:r>
              <a:rPr lang="en-US" dirty="0" err="1" smtClean="0"/>
              <a:t>datatypes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992" y="1587676"/>
            <a:ext cx="6211808" cy="5181368"/>
          </a:xfrm>
        </p:spPr>
      </p:pic>
    </p:spTree>
    <p:extLst>
      <p:ext uri="{BB962C8B-B14F-4D97-AF65-F5344CB8AC3E}">
        <p14:creationId xmlns:p14="http://schemas.microsoft.com/office/powerpoint/2010/main" val="90328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sequences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752600"/>
            <a:ext cx="8869362" cy="4434681"/>
          </a:xfrm>
        </p:spPr>
      </p:pic>
    </p:spTree>
    <p:extLst>
      <p:ext uri="{BB962C8B-B14F-4D97-AF65-F5344CB8AC3E}">
        <p14:creationId xmlns:p14="http://schemas.microsoft.com/office/powerpoint/2010/main" val="192768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Declarations</a:t>
            </a:r>
            <a:endParaRPr lang="en-US" dirty="0"/>
          </a:p>
        </p:txBody>
      </p:sp>
      <p:sp>
        <p:nvSpPr>
          <p:cNvPr id="3" name="Content Placeholder 2"/>
          <p:cNvSpPr>
            <a:spLocks noGrp="1"/>
          </p:cNvSpPr>
          <p:nvPr>
            <p:ph idx="1"/>
          </p:nvPr>
        </p:nvSpPr>
        <p:spPr>
          <a:xfrm>
            <a:off x="152400" y="1752600"/>
            <a:ext cx="8839200" cy="4953000"/>
          </a:xfrm>
        </p:spPr>
        <p:txBody>
          <a:bodyPr>
            <a:normAutofit fontScale="25000" lnSpcReduction="20000"/>
          </a:bodyPr>
          <a:lstStyle/>
          <a:p>
            <a:pPr marL="0" indent="0">
              <a:buNone/>
            </a:pPr>
            <a:r>
              <a:rPr lang="en-US" sz="8000" b="1" dirty="0"/>
              <a:t>Variables must be declared before they are used. A declaration consists of the variable type followed by the variable name, and optionally, an initial value. Multiple declarations are allowed. Here are some examples: </a:t>
            </a:r>
          </a:p>
          <a:p>
            <a:r>
              <a:rPr lang="en-US" sz="8000" b="1" dirty="0" err="1"/>
              <a:t>int</a:t>
            </a:r>
            <a:r>
              <a:rPr lang="en-US" sz="8000" b="1" dirty="0"/>
              <a:t> x;  This declares a signed 8 bit integer called x </a:t>
            </a:r>
          </a:p>
          <a:p>
            <a:r>
              <a:rPr lang="en-US" sz="8000" b="1" dirty="0"/>
              <a:t>unsigned </a:t>
            </a:r>
            <a:r>
              <a:rPr lang="en-US" sz="8000" b="1" dirty="0" err="1"/>
              <a:t>int</a:t>
            </a:r>
            <a:r>
              <a:rPr lang="en-US" sz="8000" b="1" dirty="0"/>
              <a:t> y;  This declares an unsigned 8 bit integer called y </a:t>
            </a:r>
          </a:p>
          <a:p>
            <a:r>
              <a:rPr lang="en-US" sz="8000" b="1" dirty="0" err="1"/>
              <a:t>Int</a:t>
            </a:r>
            <a:r>
              <a:rPr lang="en-US" sz="8000" b="1" dirty="0"/>
              <a:t> a, b , c;  This declares three integers with no initial values stored.</a:t>
            </a:r>
          </a:p>
          <a:p>
            <a:r>
              <a:rPr lang="en-US" sz="8000" b="1" dirty="0"/>
              <a:t> float b =1.0;  This declares a real number named b and sets its initial value to 1.0 </a:t>
            </a:r>
          </a:p>
          <a:p>
            <a:pPr marL="0" indent="0">
              <a:buNone/>
            </a:pPr>
            <a:r>
              <a:rPr lang="en-US" sz="8000" b="1" dirty="0"/>
              <a:t>Note that each of these declarations is followed with a semi-colon. The semi-colon is the C language way of saying “This statement ends here”. This means that you can be a little sloppy (or unique) in your way of dealing with spaces. The following are all equivalent and legal: </a:t>
            </a:r>
          </a:p>
          <a:p>
            <a:r>
              <a:rPr lang="en-US" sz="8000" b="1" dirty="0"/>
              <a:t>float b = 1.0; </a:t>
            </a:r>
          </a:p>
          <a:p>
            <a:r>
              <a:rPr lang="en-US" sz="8000" b="1" dirty="0"/>
              <a:t>float b=1.0; </a:t>
            </a:r>
          </a:p>
          <a:p>
            <a:r>
              <a:rPr lang="en-US" sz="8000" b="1" dirty="0"/>
              <a:t>float b = 1.0 ; </a:t>
            </a:r>
          </a:p>
          <a:p>
            <a:endParaRPr lang="en-US" dirty="0"/>
          </a:p>
        </p:txBody>
      </p:sp>
    </p:spTree>
    <p:extLst>
      <p:ext uri="{BB962C8B-B14F-4D97-AF65-F5344CB8AC3E}">
        <p14:creationId xmlns:p14="http://schemas.microsoft.com/office/powerpoint/2010/main" val="2849445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a:xfrm>
            <a:off x="152400" y="1752600"/>
            <a:ext cx="8915400" cy="4953000"/>
          </a:xfrm>
        </p:spPr>
        <p:txBody>
          <a:bodyPr>
            <a:normAutofit fontScale="92500" lnSpcReduction="20000"/>
          </a:bodyPr>
          <a:lstStyle/>
          <a:p>
            <a:pPr marL="0" indent="0">
              <a:buNone/>
            </a:pPr>
            <a:r>
              <a:rPr lang="en-US" sz="2100" b="1" dirty="0"/>
              <a:t>C uses a fairly standard if/else construct for basic conditionals. They may be nested and each portion may consist of several statements. </a:t>
            </a:r>
          </a:p>
          <a:p>
            <a:pPr marL="0" indent="0">
              <a:buNone/>
            </a:pPr>
            <a:r>
              <a:rPr lang="en-US" sz="2100" b="1" dirty="0"/>
              <a:t>positive or negative logic. The basic construct is: </a:t>
            </a:r>
          </a:p>
          <a:p>
            <a:pPr marL="0" indent="0">
              <a:buNone/>
            </a:pPr>
            <a:r>
              <a:rPr lang="en-US" sz="2100" b="1" dirty="0"/>
              <a:t>	if( test condition(s).. ) </a:t>
            </a:r>
          </a:p>
          <a:p>
            <a:pPr marL="0" indent="0">
              <a:buNone/>
            </a:pPr>
            <a:r>
              <a:rPr lang="en-US" sz="2100" b="1" dirty="0"/>
              <a:t>	{	 	</a:t>
            </a:r>
          </a:p>
          <a:p>
            <a:pPr marL="400050" lvl="1" indent="0">
              <a:buNone/>
            </a:pPr>
            <a:r>
              <a:rPr lang="en-US" sz="2100" b="1" dirty="0"/>
              <a:t>        …do stuff… </a:t>
            </a:r>
          </a:p>
          <a:p>
            <a:pPr marL="400050" lvl="1" indent="0">
              <a:buNone/>
            </a:pPr>
            <a:r>
              <a:rPr lang="en-US" sz="2100" b="1" dirty="0"/>
              <a:t>  } </a:t>
            </a:r>
          </a:p>
          <a:p>
            <a:pPr marL="400050" lvl="1" indent="0">
              <a:buNone/>
            </a:pPr>
            <a:r>
              <a:rPr lang="en-US" sz="2100" b="1" dirty="0"/>
              <a:t>The else portion is optional and looks like: </a:t>
            </a:r>
          </a:p>
          <a:p>
            <a:pPr marL="400050" lvl="1" indent="0">
              <a:buNone/>
            </a:pPr>
            <a:r>
              <a:rPr lang="en-US" sz="2100" b="1" dirty="0"/>
              <a:t>if( test condition(s).. ) </a:t>
            </a:r>
          </a:p>
          <a:p>
            <a:pPr marL="400050" lvl="1" indent="0">
              <a:buNone/>
            </a:pPr>
            <a:r>
              <a:rPr lang="en-US" sz="2100" b="1" dirty="0"/>
              <a:t>{ </a:t>
            </a:r>
          </a:p>
          <a:p>
            <a:pPr marL="400050" lvl="1" indent="0">
              <a:buNone/>
            </a:pPr>
            <a:r>
              <a:rPr lang="en-US" sz="2100" b="1" dirty="0"/>
              <a:t>       …do stuff… </a:t>
            </a:r>
          </a:p>
          <a:p>
            <a:pPr marL="400050" lvl="1" indent="0">
              <a:buNone/>
            </a:pPr>
            <a:r>
              <a:rPr lang="en-US" sz="2100" b="1" dirty="0"/>
              <a:t>} </a:t>
            </a:r>
          </a:p>
          <a:p>
            <a:pPr marL="400050" lvl="1" indent="0">
              <a:buNone/>
            </a:pPr>
            <a:r>
              <a:rPr lang="en-US" sz="2100" b="1" dirty="0"/>
              <a:t>else </a:t>
            </a:r>
          </a:p>
          <a:p>
            <a:pPr marL="400050" lvl="1" indent="0">
              <a:buNone/>
            </a:pPr>
            <a:r>
              <a:rPr lang="en-US" sz="2100" b="1" dirty="0"/>
              <a:t>{ </a:t>
            </a:r>
          </a:p>
          <a:p>
            <a:pPr marL="400050" lvl="1" indent="0">
              <a:buNone/>
            </a:pPr>
            <a:r>
              <a:rPr lang="en-US" sz="2100" b="1" dirty="0"/>
              <a:t>       …do other stuff… </a:t>
            </a:r>
          </a:p>
          <a:p>
            <a:pPr marL="400050" lvl="1" indent="0">
              <a:buNone/>
            </a:pPr>
            <a:r>
              <a:rPr lang="en-US" sz="2100" b="1" dirty="0"/>
              <a:t>} </a:t>
            </a:r>
            <a:endParaRPr lang="en-US" sz="2100" b="1" dirty="0">
              <a:hlinkClick r:id="rId2"/>
            </a:endParaRPr>
          </a:p>
          <a:p>
            <a:endParaRPr lang="en-US" dirty="0"/>
          </a:p>
        </p:txBody>
      </p:sp>
    </p:spTree>
    <p:extLst>
      <p:ext uri="{BB962C8B-B14F-4D97-AF65-F5344CB8AC3E}">
        <p14:creationId xmlns:p14="http://schemas.microsoft.com/office/powerpoint/2010/main" val="84360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a:xfrm>
            <a:off x="76200" y="1600200"/>
            <a:ext cx="8915400" cy="5105400"/>
          </a:xfrm>
        </p:spPr>
        <p:txBody>
          <a:bodyPr>
            <a:normAutofit fontScale="92500" lnSpcReduction="10000"/>
          </a:bodyPr>
          <a:lstStyle/>
          <a:p>
            <a:pPr marL="0" indent="0">
              <a:buNone/>
            </a:pPr>
            <a:r>
              <a:rPr lang="en-US" b="1" dirty="0" smtClean="0"/>
              <a:t>Relational operators: </a:t>
            </a:r>
            <a:endParaRPr lang="en-US" b="1" dirty="0"/>
          </a:p>
          <a:p>
            <a:r>
              <a:rPr lang="en-US" b="1" dirty="0"/>
              <a:t>== equality </a:t>
            </a:r>
          </a:p>
          <a:p>
            <a:r>
              <a:rPr lang="en-US" b="1" dirty="0"/>
              <a:t>!= inequality </a:t>
            </a:r>
          </a:p>
          <a:p>
            <a:r>
              <a:rPr lang="en-US" b="1" dirty="0"/>
              <a:t>&gt; greater than </a:t>
            </a:r>
          </a:p>
          <a:p>
            <a:r>
              <a:rPr lang="en-US" b="1" dirty="0"/>
              <a:t>&lt; less than </a:t>
            </a:r>
          </a:p>
          <a:p>
            <a:r>
              <a:rPr lang="en-US" b="1" dirty="0"/>
              <a:t>&gt;= greater than or equal to </a:t>
            </a:r>
          </a:p>
          <a:p>
            <a:r>
              <a:rPr lang="en-US" b="1" dirty="0"/>
              <a:t>&lt;= less than or equal to </a:t>
            </a:r>
          </a:p>
          <a:p>
            <a:pPr marL="0" indent="0">
              <a:buNone/>
            </a:pPr>
            <a:r>
              <a:rPr lang="en-US" b="1" dirty="0"/>
              <a:t>It is very important to note that equality uses a double equal sign. A single equal sign is an assignment operation. Don’t think “equals”, think “same as”, with one symbol for each word. </a:t>
            </a:r>
            <a:endParaRPr lang="en-US" b="1" dirty="0" smtClean="0"/>
          </a:p>
          <a:p>
            <a:pPr marL="0" indent="0">
              <a:buNone/>
            </a:pPr>
            <a:r>
              <a:rPr lang="en-US" b="1" dirty="0"/>
              <a:t>L</a:t>
            </a:r>
            <a:r>
              <a:rPr lang="en-US" b="1" dirty="0" smtClean="0"/>
              <a:t>ogic operators: </a:t>
            </a:r>
            <a:endParaRPr lang="en-US" b="1" dirty="0"/>
          </a:p>
          <a:p>
            <a:r>
              <a:rPr lang="en-US" b="1" dirty="0"/>
              <a:t>|| OR </a:t>
            </a:r>
          </a:p>
          <a:p>
            <a:r>
              <a:rPr lang="en-US" b="1" dirty="0"/>
              <a:t>&amp;&amp; AND </a:t>
            </a:r>
          </a:p>
          <a:p>
            <a:r>
              <a:rPr lang="en-US" b="1" dirty="0"/>
              <a:t>! NOT </a:t>
            </a:r>
            <a:endParaRPr lang="en-US" b="1" dirty="0">
              <a:hlinkClick r:id="rId2"/>
            </a:endParaRPr>
          </a:p>
          <a:p>
            <a:endParaRPr lang="en-US" dirty="0"/>
          </a:p>
        </p:txBody>
      </p:sp>
    </p:spTree>
    <p:extLst>
      <p:ext uri="{BB962C8B-B14F-4D97-AF65-F5344CB8AC3E}">
        <p14:creationId xmlns:p14="http://schemas.microsoft.com/office/powerpoint/2010/main" val="2241841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152400" y="1600200"/>
            <a:ext cx="8915400" cy="5105400"/>
          </a:xfrm>
        </p:spPr>
        <p:txBody>
          <a:bodyPr>
            <a:normAutofit fontScale="70000" lnSpcReduction="20000"/>
          </a:bodyPr>
          <a:lstStyle/>
          <a:p>
            <a:pPr marL="0" indent="0">
              <a:buNone/>
            </a:pPr>
            <a:r>
              <a:rPr lang="en-US" sz="2600" b="1" dirty="0"/>
              <a:t>Time for some examples. The conditional is written as a fragment with an explanation following: </a:t>
            </a:r>
          </a:p>
          <a:p>
            <a:r>
              <a:rPr lang="en-US" sz="2600" b="1" dirty="0"/>
              <a:t>if( a==6 ) </a:t>
            </a:r>
          </a:p>
          <a:p>
            <a:pPr marL="0" indent="0">
              <a:buNone/>
            </a:pPr>
            <a:r>
              <a:rPr lang="en-US" sz="2600" b="1" dirty="0"/>
              <a:t>	/* taken only if the variable a is a 6 */ </a:t>
            </a:r>
          </a:p>
          <a:p>
            <a:r>
              <a:rPr lang="en-US" sz="2600" b="1" dirty="0"/>
              <a:t>if( b!=7 ) </a:t>
            </a:r>
          </a:p>
          <a:p>
            <a:pPr marL="0" indent="0">
              <a:buNone/>
            </a:pPr>
            <a:r>
              <a:rPr lang="en-US" sz="2600" b="1" dirty="0"/>
              <a:t>	/* taken as long as the variable b isn’t 7 */ </a:t>
            </a:r>
          </a:p>
          <a:p>
            <a:r>
              <a:rPr lang="en-US" sz="2600" b="1" dirty="0"/>
              <a:t>if( (a==6) &amp;&amp; (b!=7) ) </a:t>
            </a:r>
          </a:p>
          <a:p>
            <a:pPr marL="0" indent="0">
              <a:buNone/>
            </a:pPr>
            <a:r>
              <a:rPr lang="en-US" sz="2600" b="1" dirty="0"/>
              <a:t>	/* taken as long as a is 6 and b is something other than 7 */ </a:t>
            </a:r>
          </a:p>
          <a:p>
            <a:r>
              <a:rPr lang="en-US" sz="2600" b="1" dirty="0"/>
              <a:t>if( (a==6) || (b!=7) ) </a:t>
            </a:r>
          </a:p>
          <a:p>
            <a:pPr marL="0" indent="0">
              <a:buNone/>
            </a:pPr>
            <a:r>
              <a:rPr lang="en-US" sz="2600" b="1" dirty="0"/>
              <a:t>	/* taken as long as a is 6 or b is something other than 7 */ </a:t>
            </a:r>
          </a:p>
          <a:p>
            <a:r>
              <a:rPr lang="en-US" sz="2600" b="1" dirty="0"/>
              <a:t>if( a==0 ) </a:t>
            </a:r>
          </a:p>
          <a:p>
            <a:pPr marL="0" indent="0">
              <a:buNone/>
            </a:pPr>
            <a:r>
              <a:rPr lang="en-US" sz="2600" b="1" dirty="0"/>
              <a:t>	/* taken if a is zero */ </a:t>
            </a:r>
          </a:p>
          <a:p>
            <a:r>
              <a:rPr lang="en-US" sz="2600" b="1" dirty="0"/>
              <a:t>if( !a ) </a:t>
            </a:r>
          </a:p>
          <a:p>
            <a:pPr marL="0" indent="0">
              <a:buNone/>
            </a:pPr>
            <a:r>
              <a:rPr lang="en-US" sz="2600" b="1" dirty="0"/>
              <a:t>	/* another way of saying taken if a is zero */ </a:t>
            </a:r>
          </a:p>
          <a:p>
            <a:r>
              <a:rPr lang="en-US" sz="2600" b="1" dirty="0"/>
              <a:t>if( a!=0 ) </a:t>
            </a:r>
          </a:p>
          <a:p>
            <a:pPr marL="0" indent="0">
              <a:buNone/>
            </a:pPr>
            <a:r>
              <a:rPr lang="en-US" sz="2600" b="1" dirty="0"/>
              <a:t>	/* taken if a is not zero */ </a:t>
            </a:r>
          </a:p>
          <a:p>
            <a:r>
              <a:rPr lang="en-US" sz="2600" b="1" dirty="0"/>
              <a:t>if( a ) </a:t>
            </a:r>
          </a:p>
          <a:p>
            <a:pPr marL="0" indent="0">
              <a:buNone/>
            </a:pPr>
            <a:r>
              <a:rPr lang="en-US" sz="2600" b="1" dirty="0"/>
              <a:t>	/* another way of saying taken if a is not zero */ </a:t>
            </a:r>
            <a:endParaRPr lang="en-US" sz="2600" b="1" dirty="0">
              <a:hlinkClick r:id="rId2"/>
            </a:endParaRPr>
          </a:p>
          <a:p>
            <a:endParaRPr lang="en-US" dirty="0"/>
          </a:p>
        </p:txBody>
      </p:sp>
    </p:spTree>
    <p:extLst>
      <p:ext uri="{BB962C8B-B14F-4D97-AF65-F5344CB8AC3E}">
        <p14:creationId xmlns:p14="http://schemas.microsoft.com/office/powerpoint/2010/main" val="25920832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65</TotalTime>
  <Words>494</Words>
  <Application>Microsoft Office PowerPoint</Application>
  <PresentationFormat>On-screen Show (4:3)</PresentationFormat>
  <Paragraphs>185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Apothecary</vt:lpstr>
      <vt:lpstr>IntRODUCTION TO  C-PROGRAMMING</vt:lpstr>
      <vt:lpstr>Introduction To IDE  C Programming</vt:lpstr>
      <vt:lpstr>DATA Types </vt:lpstr>
      <vt:lpstr>Format specifiers with datatypes</vt:lpstr>
      <vt:lpstr>Escape sequences</vt:lpstr>
      <vt:lpstr>Variables and Declarations</vt:lpstr>
      <vt:lpstr>Conditional Statements</vt:lpstr>
      <vt:lpstr>Operators</vt:lpstr>
      <vt:lpstr>Examples</vt:lpstr>
      <vt:lpstr>NESTED CONDITIONS</vt:lpstr>
      <vt:lpstr>Switch Case</vt:lpstr>
      <vt:lpstr>EXAMPLES</vt:lpstr>
      <vt:lpstr>LOOPS</vt:lpstr>
      <vt:lpstr>FOR LOOP</vt:lpstr>
      <vt:lpstr>EXAMPLE</vt:lpstr>
      <vt:lpstr>WHILE LOOP</vt:lpstr>
      <vt:lpstr>Example</vt:lpstr>
      <vt:lpstr>Do WHILE LOOP</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C-PROGRAMMING</dc:title>
  <dc:creator>MS</dc:creator>
  <cp:lastModifiedBy>MS</cp:lastModifiedBy>
  <cp:revision>10</cp:revision>
  <dcterms:created xsi:type="dcterms:W3CDTF">2006-08-16T00:00:00Z</dcterms:created>
  <dcterms:modified xsi:type="dcterms:W3CDTF">2019-06-29T06:34:43Z</dcterms:modified>
</cp:coreProperties>
</file>