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305" r:id="rId37"/>
    <p:sldId id="291" r:id="rId38"/>
    <p:sldId id="292" r:id="rId39"/>
    <p:sldId id="293" r:id="rId40"/>
    <p:sldId id="294" r:id="rId41"/>
    <p:sldId id="295" r:id="rId42"/>
    <p:sldId id="296" r:id="rId43"/>
    <p:sldId id="297" r:id="rId44"/>
    <p:sldId id="298" r:id="rId45"/>
    <p:sldId id="299" r:id="rId46"/>
    <p:sldId id="300" r:id="rId47"/>
    <p:sldId id="302" r:id="rId48"/>
    <p:sldId id="303" r:id="rId49"/>
    <p:sldId id="304"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87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8787B7-FFAF-4426-AEC9-DAD532F0AA02}" type="datetimeFigureOut">
              <a:rPr lang="en-US" smtClean="0"/>
              <a:t>7/9/2019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C4D185-A66C-4F33-9ED0-248CE00CB1F3}" type="slidenum">
              <a:rPr lang="en-US" smtClean="0"/>
              <a:t>‹#›</a:t>
            </a:fld>
            <a:endParaRPr lang="en-US"/>
          </a:p>
        </p:txBody>
      </p:sp>
    </p:spTree>
    <p:extLst>
      <p:ext uri="{BB962C8B-B14F-4D97-AF65-F5344CB8AC3E}">
        <p14:creationId xmlns:p14="http://schemas.microsoft.com/office/powerpoint/2010/main" val="100619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C4D185-A66C-4F33-9ED0-248CE00CB1F3}" type="slidenum">
              <a:rPr lang="en-US" smtClean="0"/>
              <a:t>21</a:t>
            </a:fld>
            <a:endParaRPr lang="en-US"/>
          </a:p>
        </p:txBody>
      </p:sp>
    </p:spTree>
    <p:extLst>
      <p:ext uri="{BB962C8B-B14F-4D97-AF65-F5344CB8AC3E}">
        <p14:creationId xmlns:p14="http://schemas.microsoft.com/office/powerpoint/2010/main" val="3089866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C4D185-A66C-4F33-9ED0-248CE00CB1F3}" type="slidenum">
              <a:rPr lang="en-US" smtClean="0"/>
              <a:t>30</a:t>
            </a:fld>
            <a:endParaRPr lang="en-US"/>
          </a:p>
        </p:txBody>
      </p:sp>
    </p:spTree>
    <p:extLst>
      <p:ext uri="{BB962C8B-B14F-4D97-AF65-F5344CB8AC3E}">
        <p14:creationId xmlns:p14="http://schemas.microsoft.com/office/powerpoint/2010/main" val="3089866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C4D185-A66C-4F33-9ED0-248CE00CB1F3}" type="slidenum">
              <a:rPr lang="en-US" smtClean="0"/>
              <a:t>31</a:t>
            </a:fld>
            <a:endParaRPr lang="en-US"/>
          </a:p>
        </p:txBody>
      </p:sp>
    </p:spTree>
    <p:extLst>
      <p:ext uri="{BB962C8B-B14F-4D97-AF65-F5344CB8AC3E}">
        <p14:creationId xmlns:p14="http://schemas.microsoft.com/office/powerpoint/2010/main" val="3089866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C4D185-A66C-4F33-9ED0-248CE00CB1F3}" type="slidenum">
              <a:rPr lang="en-US" smtClean="0"/>
              <a:t>32</a:t>
            </a:fld>
            <a:endParaRPr lang="en-US"/>
          </a:p>
        </p:txBody>
      </p:sp>
    </p:spTree>
    <p:extLst>
      <p:ext uri="{BB962C8B-B14F-4D97-AF65-F5344CB8AC3E}">
        <p14:creationId xmlns:p14="http://schemas.microsoft.com/office/powerpoint/2010/main" val="3089866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C4D185-A66C-4F33-9ED0-248CE00CB1F3}" type="slidenum">
              <a:rPr lang="en-US" smtClean="0"/>
              <a:t>33</a:t>
            </a:fld>
            <a:endParaRPr lang="en-US"/>
          </a:p>
        </p:txBody>
      </p:sp>
    </p:spTree>
    <p:extLst>
      <p:ext uri="{BB962C8B-B14F-4D97-AF65-F5344CB8AC3E}">
        <p14:creationId xmlns:p14="http://schemas.microsoft.com/office/powerpoint/2010/main" val="3089866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C4D185-A66C-4F33-9ED0-248CE00CB1F3}" type="slidenum">
              <a:rPr lang="en-US" smtClean="0"/>
              <a:t>37</a:t>
            </a:fld>
            <a:endParaRPr lang="en-US"/>
          </a:p>
        </p:txBody>
      </p:sp>
    </p:spTree>
    <p:extLst>
      <p:ext uri="{BB962C8B-B14F-4D97-AF65-F5344CB8AC3E}">
        <p14:creationId xmlns:p14="http://schemas.microsoft.com/office/powerpoint/2010/main" val="3089866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C4D185-A66C-4F33-9ED0-248CE00CB1F3}" type="slidenum">
              <a:rPr lang="en-US" smtClean="0"/>
              <a:t>38</a:t>
            </a:fld>
            <a:endParaRPr lang="en-US"/>
          </a:p>
        </p:txBody>
      </p:sp>
    </p:spTree>
    <p:extLst>
      <p:ext uri="{BB962C8B-B14F-4D97-AF65-F5344CB8AC3E}">
        <p14:creationId xmlns:p14="http://schemas.microsoft.com/office/powerpoint/2010/main" val="3089866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C4D185-A66C-4F33-9ED0-248CE00CB1F3}" type="slidenum">
              <a:rPr lang="en-US" smtClean="0"/>
              <a:t>39</a:t>
            </a:fld>
            <a:endParaRPr lang="en-US"/>
          </a:p>
        </p:txBody>
      </p:sp>
    </p:spTree>
    <p:extLst>
      <p:ext uri="{BB962C8B-B14F-4D97-AF65-F5344CB8AC3E}">
        <p14:creationId xmlns:p14="http://schemas.microsoft.com/office/powerpoint/2010/main" val="3089866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C4D185-A66C-4F33-9ED0-248CE00CB1F3}" type="slidenum">
              <a:rPr lang="en-US" smtClean="0"/>
              <a:t>40</a:t>
            </a:fld>
            <a:endParaRPr lang="en-US"/>
          </a:p>
        </p:txBody>
      </p:sp>
    </p:spTree>
    <p:extLst>
      <p:ext uri="{BB962C8B-B14F-4D97-AF65-F5344CB8AC3E}">
        <p14:creationId xmlns:p14="http://schemas.microsoft.com/office/powerpoint/2010/main" val="3089866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C4D185-A66C-4F33-9ED0-248CE00CB1F3}" type="slidenum">
              <a:rPr lang="en-US" smtClean="0"/>
              <a:t>41</a:t>
            </a:fld>
            <a:endParaRPr lang="en-US"/>
          </a:p>
        </p:txBody>
      </p:sp>
    </p:spTree>
    <p:extLst>
      <p:ext uri="{BB962C8B-B14F-4D97-AF65-F5344CB8AC3E}">
        <p14:creationId xmlns:p14="http://schemas.microsoft.com/office/powerpoint/2010/main" val="30898662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C4D185-A66C-4F33-9ED0-248CE00CB1F3}" type="slidenum">
              <a:rPr lang="en-US" smtClean="0"/>
              <a:t>42</a:t>
            </a:fld>
            <a:endParaRPr lang="en-US"/>
          </a:p>
        </p:txBody>
      </p:sp>
    </p:spTree>
    <p:extLst>
      <p:ext uri="{BB962C8B-B14F-4D97-AF65-F5344CB8AC3E}">
        <p14:creationId xmlns:p14="http://schemas.microsoft.com/office/powerpoint/2010/main" val="3089866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C4D185-A66C-4F33-9ED0-248CE00CB1F3}" type="slidenum">
              <a:rPr lang="en-US" smtClean="0"/>
              <a:t>22</a:t>
            </a:fld>
            <a:endParaRPr lang="en-US"/>
          </a:p>
        </p:txBody>
      </p:sp>
    </p:spTree>
    <p:extLst>
      <p:ext uri="{BB962C8B-B14F-4D97-AF65-F5344CB8AC3E}">
        <p14:creationId xmlns:p14="http://schemas.microsoft.com/office/powerpoint/2010/main" val="3089866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C4D185-A66C-4F33-9ED0-248CE00CB1F3}" type="slidenum">
              <a:rPr lang="en-US" smtClean="0"/>
              <a:t>43</a:t>
            </a:fld>
            <a:endParaRPr lang="en-US"/>
          </a:p>
        </p:txBody>
      </p:sp>
    </p:spTree>
    <p:extLst>
      <p:ext uri="{BB962C8B-B14F-4D97-AF65-F5344CB8AC3E}">
        <p14:creationId xmlns:p14="http://schemas.microsoft.com/office/powerpoint/2010/main" val="3089866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C4D185-A66C-4F33-9ED0-248CE00CB1F3}" type="slidenum">
              <a:rPr lang="en-US" smtClean="0"/>
              <a:t>44</a:t>
            </a:fld>
            <a:endParaRPr lang="en-US"/>
          </a:p>
        </p:txBody>
      </p:sp>
    </p:spTree>
    <p:extLst>
      <p:ext uri="{BB962C8B-B14F-4D97-AF65-F5344CB8AC3E}">
        <p14:creationId xmlns:p14="http://schemas.microsoft.com/office/powerpoint/2010/main" val="3089866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C4D185-A66C-4F33-9ED0-248CE00CB1F3}" type="slidenum">
              <a:rPr lang="en-US" smtClean="0"/>
              <a:t>45</a:t>
            </a:fld>
            <a:endParaRPr lang="en-US"/>
          </a:p>
        </p:txBody>
      </p:sp>
    </p:spTree>
    <p:extLst>
      <p:ext uri="{BB962C8B-B14F-4D97-AF65-F5344CB8AC3E}">
        <p14:creationId xmlns:p14="http://schemas.microsoft.com/office/powerpoint/2010/main" val="3089866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C4D185-A66C-4F33-9ED0-248CE00CB1F3}" type="slidenum">
              <a:rPr lang="en-US" smtClean="0"/>
              <a:t>46</a:t>
            </a:fld>
            <a:endParaRPr lang="en-US"/>
          </a:p>
        </p:txBody>
      </p:sp>
    </p:spTree>
    <p:extLst>
      <p:ext uri="{BB962C8B-B14F-4D97-AF65-F5344CB8AC3E}">
        <p14:creationId xmlns:p14="http://schemas.microsoft.com/office/powerpoint/2010/main" val="30898662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C4D185-A66C-4F33-9ED0-248CE00CB1F3}" type="slidenum">
              <a:rPr lang="en-US" smtClean="0"/>
              <a:t>47</a:t>
            </a:fld>
            <a:endParaRPr lang="en-US"/>
          </a:p>
        </p:txBody>
      </p:sp>
    </p:spTree>
    <p:extLst>
      <p:ext uri="{BB962C8B-B14F-4D97-AF65-F5344CB8AC3E}">
        <p14:creationId xmlns:p14="http://schemas.microsoft.com/office/powerpoint/2010/main" val="3089866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C4D185-A66C-4F33-9ED0-248CE00CB1F3}" type="slidenum">
              <a:rPr lang="en-US" smtClean="0"/>
              <a:t>48</a:t>
            </a:fld>
            <a:endParaRPr lang="en-US"/>
          </a:p>
        </p:txBody>
      </p:sp>
    </p:spTree>
    <p:extLst>
      <p:ext uri="{BB962C8B-B14F-4D97-AF65-F5344CB8AC3E}">
        <p14:creationId xmlns:p14="http://schemas.microsoft.com/office/powerpoint/2010/main" val="30898662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C4D185-A66C-4F33-9ED0-248CE00CB1F3}" type="slidenum">
              <a:rPr lang="en-US" smtClean="0"/>
              <a:t>49</a:t>
            </a:fld>
            <a:endParaRPr lang="en-US"/>
          </a:p>
        </p:txBody>
      </p:sp>
    </p:spTree>
    <p:extLst>
      <p:ext uri="{BB962C8B-B14F-4D97-AF65-F5344CB8AC3E}">
        <p14:creationId xmlns:p14="http://schemas.microsoft.com/office/powerpoint/2010/main" val="3089866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C4D185-A66C-4F33-9ED0-248CE00CB1F3}" type="slidenum">
              <a:rPr lang="en-US" smtClean="0"/>
              <a:t>23</a:t>
            </a:fld>
            <a:endParaRPr lang="en-US"/>
          </a:p>
        </p:txBody>
      </p:sp>
    </p:spTree>
    <p:extLst>
      <p:ext uri="{BB962C8B-B14F-4D97-AF65-F5344CB8AC3E}">
        <p14:creationId xmlns:p14="http://schemas.microsoft.com/office/powerpoint/2010/main" val="3089866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C4D185-A66C-4F33-9ED0-248CE00CB1F3}" type="slidenum">
              <a:rPr lang="en-US" smtClean="0"/>
              <a:t>24</a:t>
            </a:fld>
            <a:endParaRPr lang="en-US"/>
          </a:p>
        </p:txBody>
      </p:sp>
    </p:spTree>
    <p:extLst>
      <p:ext uri="{BB962C8B-B14F-4D97-AF65-F5344CB8AC3E}">
        <p14:creationId xmlns:p14="http://schemas.microsoft.com/office/powerpoint/2010/main" val="3089866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C4D185-A66C-4F33-9ED0-248CE00CB1F3}" type="slidenum">
              <a:rPr lang="en-US" smtClean="0"/>
              <a:t>25</a:t>
            </a:fld>
            <a:endParaRPr lang="en-US"/>
          </a:p>
        </p:txBody>
      </p:sp>
    </p:spTree>
    <p:extLst>
      <p:ext uri="{BB962C8B-B14F-4D97-AF65-F5344CB8AC3E}">
        <p14:creationId xmlns:p14="http://schemas.microsoft.com/office/powerpoint/2010/main" val="3089866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C4D185-A66C-4F33-9ED0-248CE00CB1F3}" type="slidenum">
              <a:rPr lang="en-US" smtClean="0"/>
              <a:t>26</a:t>
            </a:fld>
            <a:endParaRPr lang="en-US"/>
          </a:p>
        </p:txBody>
      </p:sp>
    </p:spTree>
    <p:extLst>
      <p:ext uri="{BB962C8B-B14F-4D97-AF65-F5344CB8AC3E}">
        <p14:creationId xmlns:p14="http://schemas.microsoft.com/office/powerpoint/2010/main" val="3089866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C4D185-A66C-4F33-9ED0-248CE00CB1F3}" type="slidenum">
              <a:rPr lang="en-US" smtClean="0"/>
              <a:t>27</a:t>
            </a:fld>
            <a:endParaRPr lang="en-US"/>
          </a:p>
        </p:txBody>
      </p:sp>
    </p:spTree>
    <p:extLst>
      <p:ext uri="{BB962C8B-B14F-4D97-AF65-F5344CB8AC3E}">
        <p14:creationId xmlns:p14="http://schemas.microsoft.com/office/powerpoint/2010/main" val="3089866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C4D185-A66C-4F33-9ED0-248CE00CB1F3}" type="slidenum">
              <a:rPr lang="en-US" smtClean="0"/>
              <a:t>28</a:t>
            </a:fld>
            <a:endParaRPr lang="en-US"/>
          </a:p>
        </p:txBody>
      </p:sp>
    </p:spTree>
    <p:extLst>
      <p:ext uri="{BB962C8B-B14F-4D97-AF65-F5344CB8AC3E}">
        <p14:creationId xmlns:p14="http://schemas.microsoft.com/office/powerpoint/2010/main" val="3089866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C4D185-A66C-4F33-9ED0-248CE00CB1F3}" type="slidenum">
              <a:rPr lang="en-US" smtClean="0"/>
              <a:t>29</a:t>
            </a:fld>
            <a:endParaRPr lang="en-US"/>
          </a:p>
        </p:txBody>
      </p:sp>
    </p:spTree>
    <p:extLst>
      <p:ext uri="{BB962C8B-B14F-4D97-AF65-F5344CB8AC3E}">
        <p14:creationId xmlns:p14="http://schemas.microsoft.com/office/powerpoint/2010/main" val="3089866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7/9/2019</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7/9/2019</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7/9/2019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7/9/2019</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7/9/2019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33600" y="4724400"/>
            <a:ext cx="4191000" cy="1981200"/>
          </a:xfrm>
        </p:spPr>
        <p:txBody>
          <a:bodyPr/>
          <a:lstStyle/>
          <a:p>
            <a:r>
              <a:rPr lang="en-US" b="1" dirty="0" smtClean="0"/>
              <a:t>LECTURE-4</a:t>
            </a:r>
            <a:endParaRPr lang="en-US" b="1" dirty="0"/>
          </a:p>
        </p:txBody>
      </p:sp>
      <p:sp>
        <p:nvSpPr>
          <p:cNvPr id="2" name="Title 1"/>
          <p:cNvSpPr>
            <a:spLocks noGrp="1"/>
          </p:cNvSpPr>
          <p:nvPr>
            <p:ph type="ctrTitle"/>
          </p:nvPr>
        </p:nvSpPr>
        <p:spPr>
          <a:xfrm>
            <a:off x="457200" y="2514600"/>
            <a:ext cx="6858000" cy="1981200"/>
          </a:xfrm>
        </p:spPr>
        <p:txBody>
          <a:bodyPr/>
          <a:lstStyle/>
          <a:p>
            <a:r>
              <a:rPr lang="en-US" b="1" dirty="0" smtClean="0"/>
              <a:t>Introduction to </a:t>
            </a:r>
            <a:br>
              <a:rPr lang="en-US" b="1" dirty="0" smtClean="0"/>
            </a:br>
            <a:r>
              <a:rPr lang="en-US" b="1" dirty="0" err="1" smtClean="0"/>
              <a:t>Arduino</a:t>
            </a:r>
            <a:r>
              <a:rPr lang="en-US" b="1" dirty="0" smtClean="0"/>
              <a:t> IDE</a:t>
            </a:r>
            <a:endParaRPr lang="en-US" b="1"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609602"/>
            <a:ext cx="7391400" cy="415766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Other options in the menu bar</a:t>
            </a:r>
            <a:endParaRPr lang="en-US" b="1" dirty="0"/>
          </a:p>
        </p:txBody>
      </p:sp>
      <p:sp>
        <p:nvSpPr>
          <p:cNvPr id="3" name="Content Placeholder 2"/>
          <p:cNvSpPr>
            <a:spLocks noGrp="1"/>
          </p:cNvSpPr>
          <p:nvPr>
            <p:ph idx="1"/>
          </p:nvPr>
        </p:nvSpPr>
        <p:spPr>
          <a:xfrm>
            <a:off x="457200" y="1752600"/>
            <a:ext cx="8229600" cy="5029200"/>
          </a:xfrm>
        </p:spPr>
        <p:txBody>
          <a:bodyPr/>
          <a:lstStyle/>
          <a:p>
            <a:r>
              <a:rPr lang="en-US" b="1" dirty="0"/>
              <a:t>Edit – Used for copying and pasting the code with further modification for font</a:t>
            </a:r>
          </a:p>
          <a:p>
            <a:r>
              <a:rPr lang="en-US" b="1" dirty="0"/>
              <a:t>Sketch – For compiling and programming</a:t>
            </a:r>
          </a:p>
          <a:p>
            <a:r>
              <a:rPr lang="en-US" b="1" dirty="0"/>
              <a:t>Tools – Mainly used for testing projects. The Programmer section in this panel is used for burning a </a:t>
            </a:r>
            <a:r>
              <a:rPr lang="en-US" b="1" dirty="0" err="1"/>
              <a:t>bootloader</a:t>
            </a:r>
            <a:r>
              <a:rPr lang="en-US" b="1" dirty="0"/>
              <a:t> to the new microcontroller.</a:t>
            </a:r>
          </a:p>
          <a:p>
            <a:r>
              <a:rPr lang="en-US" b="1" dirty="0"/>
              <a:t>Help – In case you are feeling skeptical about software, complete help is available from getting started to troubleshooting.</a:t>
            </a:r>
          </a:p>
        </p:txBody>
      </p:sp>
    </p:spTree>
    <p:extLst>
      <p:ext uri="{BB962C8B-B14F-4D97-AF65-F5344CB8AC3E}">
        <p14:creationId xmlns:p14="http://schemas.microsoft.com/office/powerpoint/2010/main" val="4135129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Below the MENU BAR</a:t>
            </a:r>
            <a:endParaRPr lang="en-US" b="1" dirty="0"/>
          </a:p>
        </p:txBody>
      </p:sp>
      <p:sp>
        <p:nvSpPr>
          <p:cNvPr id="3" name="Content Placeholder 2"/>
          <p:cNvSpPr>
            <a:spLocks noGrp="1"/>
          </p:cNvSpPr>
          <p:nvPr>
            <p:ph idx="1"/>
          </p:nvPr>
        </p:nvSpPr>
        <p:spPr>
          <a:xfrm>
            <a:off x="76200" y="1752600"/>
            <a:ext cx="8991600" cy="5029200"/>
          </a:xfrm>
        </p:spPr>
        <p:txBody>
          <a:bodyPr>
            <a:normAutofit/>
          </a:bodyPr>
          <a:lstStyle/>
          <a:p>
            <a:r>
              <a:rPr lang="en-US" b="1" dirty="0"/>
              <a:t>The Six Buttons appearing under the Menu tab are connected with the running program as </a:t>
            </a:r>
            <a:r>
              <a:rPr lang="en-US" b="1" dirty="0" smtClean="0"/>
              <a:t>follows.</a:t>
            </a:r>
          </a:p>
          <a:p>
            <a:pPr lvl="1"/>
            <a:r>
              <a:rPr lang="en-US" b="1" dirty="0"/>
              <a:t>The check mark appearing in the circular button is used to verify the code. Click this once you have written your code.</a:t>
            </a:r>
          </a:p>
          <a:p>
            <a:pPr lvl="1"/>
            <a:r>
              <a:rPr lang="en-US" b="1" dirty="0"/>
              <a:t>The arrow key will upload and transfer the required code to the </a:t>
            </a:r>
            <a:r>
              <a:rPr lang="en-US" b="1" dirty="0" err="1"/>
              <a:t>Arduino</a:t>
            </a:r>
            <a:r>
              <a:rPr lang="en-US" b="1" dirty="0"/>
              <a:t> board.</a:t>
            </a:r>
          </a:p>
          <a:p>
            <a:pPr lvl="1"/>
            <a:r>
              <a:rPr lang="en-US" b="1" dirty="0"/>
              <a:t>The dotted paper is used for creating a new file.</a:t>
            </a:r>
          </a:p>
          <a:p>
            <a:pPr lvl="1"/>
            <a:r>
              <a:rPr lang="en-US" b="1" dirty="0"/>
              <a:t>The upward arrow is reserved for opening an existing </a:t>
            </a:r>
            <a:r>
              <a:rPr lang="en-US" b="1" dirty="0" err="1"/>
              <a:t>Arduino</a:t>
            </a:r>
            <a:r>
              <a:rPr lang="en-US" b="1" dirty="0"/>
              <a:t> project.</a:t>
            </a:r>
          </a:p>
          <a:p>
            <a:pPr lvl="1"/>
            <a:r>
              <a:rPr lang="en-US" b="1" dirty="0"/>
              <a:t>The downward arrow is used to save the current running </a:t>
            </a:r>
            <a:r>
              <a:rPr lang="en-US" b="1" dirty="0" smtClean="0"/>
              <a:t>code.</a:t>
            </a:r>
          </a:p>
          <a:p>
            <a:pPr lvl="1"/>
            <a:r>
              <a:rPr lang="en-US" b="1" dirty="0" smtClean="0"/>
              <a:t>The </a:t>
            </a:r>
            <a:r>
              <a:rPr lang="en-US" b="1" dirty="0"/>
              <a:t>button appearing on the top right corner is a Serial Monitor – A separate pop-up window that acts as an independent terminal and plays a vital role for sending and receiving the Serial Data. </a:t>
            </a:r>
            <a:endParaRPr lang="en-US" b="1" dirty="0" smtClean="0"/>
          </a:p>
        </p:txBody>
      </p:sp>
    </p:spTree>
    <p:extLst>
      <p:ext uri="{BB962C8B-B14F-4D97-AF65-F5344CB8AC3E}">
        <p14:creationId xmlns:p14="http://schemas.microsoft.com/office/powerpoint/2010/main" val="14421110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SERIAL </a:t>
            </a:r>
            <a:r>
              <a:rPr lang="en-US" b="1" dirty="0" err="1" smtClean="0"/>
              <a:t>MONItor</a:t>
            </a:r>
            <a:endParaRPr lang="en-US" b="1" dirty="0"/>
          </a:p>
        </p:txBody>
      </p:sp>
      <p:sp>
        <p:nvSpPr>
          <p:cNvPr id="3" name="Content Placeholder 2"/>
          <p:cNvSpPr>
            <a:spLocks noGrp="1"/>
          </p:cNvSpPr>
          <p:nvPr>
            <p:ph idx="1"/>
          </p:nvPr>
        </p:nvSpPr>
        <p:spPr>
          <a:xfrm>
            <a:off x="76200" y="1600200"/>
            <a:ext cx="8991600" cy="5181600"/>
          </a:xfrm>
        </p:spPr>
        <p:txBody>
          <a:bodyPr/>
          <a:lstStyle/>
          <a:p>
            <a:r>
              <a:rPr lang="en-US" b="1" dirty="0"/>
              <a:t>You need to select the baud rate of the </a:t>
            </a:r>
            <a:r>
              <a:rPr lang="en-US" b="1" dirty="0" err="1"/>
              <a:t>Arduino</a:t>
            </a:r>
            <a:r>
              <a:rPr lang="en-US" b="1" dirty="0"/>
              <a:t> Board you are using right now. For my </a:t>
            </a:r>
            <a:r>
              <a:rPr lang="en-US" b="1" dirty="0" err="1"/>
              <a:t>Arduino</a:t>
            </a:r>
            <a:r>
              <a:rPr lang="en-US" b="1" dirty="0"/>
              <a:t> Uno Baud Rate is </a:t>
            </a:r>
            <a:r>
              <a:rPr lang="en-US" b="1" dirty="0" smtClean="0"/>
              <a:t>9600.</a:t>
            </a:r>
          </a:p>
          <a:p>
            <a:pPr marL="114300" indent="0">
              <a:buNone/>
            </a:pP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480" y="2743200"/>
            <a:ext cx="7315200" cy="4038600"/>
          </a:xfrm>
          <a:prstGeom prst="rect">
            <a:avLst/>
          </a:prstGeom>
        </p:spPr>
      </p:pic>
    </p:spTree>
    <p:extLst>
      <p:ext uri="{BB962C8B-B14F-4D97-AF65-F5344CB8AC3E}">
        <p14:creationId xmlns:p14="http://schemas.microsoft.com/office/powerpoint/2010/main" val="39741709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TEXT editor</a:t>
            </a:r>
            <a:endParaRPr lang="en-US" b="1" dirty="0"/>
          </a:p>
        </p:txBody>
      </p:sp>
      <p:sp>
        <p:nvSpPr>
          <p:cNvPr id="3" name="Content Placeholder 2"/>
          <p:cNvSpPr>
            <a:spLocks noGrp="1"/>
          </p:cNvSpPr>
          <p:nvPr>
            <p:ph idx="1"/>
          </p:nvPr>
        </p:nvSpPr>
        <p:spPr>
          <a:xfrm>
            <a:off x="76200" y="1600200"/>
            <a:ext cx="8991600" cy="5181600"/>
          </a:xfrm>
        </p:spPr>
        <p:txBody>
          <a:bodyPr/>
          <a:lstStyle/>
          <a:p>
            <a:r>
              <a:rPr lang="en-US" b="1" dirty="0"/>
              <a:t>The main screen below the Menu bard is known as a simple text editor used for writing the required code.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392" y="2438400"/>
            <a:ext cx="8193024" cy="4267200"/>
          </a:xfrm>
          <a:prstGeom prst="rect">
            <a:avLst/>
          </a:prstGeom>
        </p:spPr>
      </p:pic>
    </p:spTree>
    <p:extLst>
      <p:ext uri="{BB962C8B-B14F-4D97-AF65-F5344CB8AC3E}">
        <p14:creationId xmlns:p14="http://schemas.microsoft.com/office/powerpoint/2010/main" val="3534520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output pane</a:t>
            </a:r>
            <a:endParaRPr lang="en-US" b="1" dirty="0"/>
          </a:p>
        </p:txBody>
      </p:sp>
      <p:sp>
        <p:nvSpPr>
          <p:cNvPr id="3" name="Content Placeholder 2"/>
          <p:cNvSpPr>
            <a:spLocks noGrp="1"/>
          </p:cNvSpPr>
          <p:nvPr>
            <p:ph idx="1"/>
          </p:nvPr>
        </p:nvSpPr>
        <p:spPr>
          <a:xfrm>
            <a:off x="76200" y="1600200"/>
            <a:ext cx="8991600" cy="5181600"/>
          </a:xfrm>
        </p:spPr>
        <p:txBody>
          <a:bodyPr/>
          <a:lstStyle/>
          <a:p>
            <a:r>
              <a:rPr lang="en-US" b="1" dirty="0"/>
              <a:t>The bottom of the main screen is described as an Output Pane that mainly highlights the compilation status of the running code: the memory used by the code, and errors occurred in the program. You need to fix those errors before you intend to upload the hex file into your </a:t>
            </a:r>
            <a:r>
              <a:rPr lang="en-US" b="1" dirty="0" err="1"/>
              <a:t>Arduino</a:t>
            </a:r>
            <a:r>
              <a:rPr lang="en-US" b="1" dirty="0"/>
              <a:t> Module.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4071698"/>
            <a:ext cx="8610600" cy="2287191"/>
          </a:xfrm>
          <a:prstGeom prst="rect">
            <a:avLst/>
          </a:prstGeom>
        </p:spPr>
      </p:pic>
    </p:spTree>
    <p:extLst>
      <p:ext uri="{BB962C8B-B14F-4D97-AF65-F5344CB8AC3E}">
        <p14:creationId xmlns:p14="http://schemas.microsoft.com/office/powerpoint/2010/main" val="470697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Arduino</a:t>
            </a:r>
            <a:r>
              <a:rPr lang="en-US" b="1" dirty="0" smtClean="0"/>
              <a:t> libraries</a:t>
            </a:r>
            <a:endParaRPr lang="en-US" b="1" dirty="0"/>
          </a:p>
        </p:txBody>
      </p:sp>
      <p:sp>
        <p:nvSpPr>
          <p:cNvPr id="3" name="Content Placeholder 2"/>
          <p:cNvSpPr>
            <a:spLocks noGrp="1"/>
          </p:cNvSpPr>
          <p:nvPr>
            <p:ph idx="1"/>
          </p:nvPr>
        </p:nvSpPr>
        <p:spPr>
          <a:xfrm>
            <a:off x="76200" y="1600200"/>
            <a:ext cx="8991600" cy="5257800"/>
          </a:xfrm>
        </p:spPr>
        <p:txBody>
          <a:bodyPr/>
          <a:lstStyle/>
          <a:p>
            <a:r>
              <a:rPr lang="en-US" b="1" dirty="0"/>
              <a:t>Libraries are very useful for adding the extra functionality into the </a:t>
            </a:r>
            <a:r>
              <a:rPr lang="en-US" b="1" dirty="0" err="1"/>
              <a:t>Arduino</a:t>
            </a:r>
            <a:r>
              <a:rPr lang="en-US" b="1" dirty="0"/>
              <a:t> Module</a:t>
            </a:r>
            <a:r>
              <a:rPr lang="en-US" b="1" dirty="0" smtClean="0"/>
              <a:t>. There are three ways to work for libraries:</a:t>
            </a:r>
          </a:p>
          <a:p>
            <a:pPr lvl="1"/>
            <a:r>
              <a:rPr lang="en-US" b="1" dirty="0" smtClean="0"/>
              <a:t>Add libraries into the code by clicking on Sketch&gt;Include Library&gt;selecting the library</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399" y="3434080"/>
            <a:ext cx="5790651" cy="3347720"/>
          </a:xfrm>
          <a:prstGeom prst="rect">
            <a:avLst/>
          </a:prstGeom>
        </p:spPr>
      </p:pic>
    </p:spTree>
    <p:extLst>
      <p:ext uri="{BB962C8B-B14F-4D97-AF65-F5344CB8AC3E}">
        <p14:creationId xmlns:p14="http://schemas.microsoft.com/office/powerpoint/2010/main" val="2159726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Arduino</a:t>
            </a:r>
            <a:r>
              <a:rPr lang="en-US" b="1" dirty="0"/>
              <a:t> libraries</a:t>
            </a:r>
            <a:endParaRPr lang="en-US" dirty="0"/>
          </a:p>
        </p:txBody>
      </p:sp>
      <p:sp>
        <p:nvSpPr>
          <p:cNvPr id="3" name="Content Placeholder 2"/>
          <p:cNvSpPr>
            <a:spLocks noGrp="1"/>
          </p:cNvSpPr>
          <p:nvPr>
            <p:ph idx="1"/>
          </p:nvPr>
        </p:nvSpPr>
        <p:spPr>
          <a:xfrm>
            <a:off x="76200" y="1600200"/>
            <a:ext cx="8991600" cy="5257800"/>
          </a:xfrm>
        </p:spPr>
        <p:txBody>
          <a:bodyPr/>
          <a:lstStyle/>
          <a:p>
            <a:pPr lvl="1"/>
            <a:r>
              <a:rPr lang="en-US" dirty="0" smtClean="0"/>
              <a:t>Add new libraries which are not pre-installed into your </a:t>
            </a:r>
            <a:r>
              <a:rPr lang="en-US" dirty="0" err="1" smtClean="0"/>
              <a:t>Arduino</a:t>
            </a:r>
            <a:r>
              <a:rPr lang="en-US" dirty="0" smtClean="0"/>
              <a:t> IDE by clicking Sketch&gt;Include Library&gt; Manage Libraries</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203" r="50000"/>
          <a:stretch/>
        </p:blipFill>
        <p:spPr>
          <a:xfrm>
            <a:off x="304800" y="2430468"/>
            <a:ext cx="4305300" cy="4366478"/>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1500" t="-698" r="21500" b="5608"/>
          <a:stretch/>
        </p:blipFill>
        <p:spPr>
          <a:xfrm>
            <a:off x="4191000" y="2430468"/>
            <a:ext cx="4724400" cy="4427532"/>
          </a:xfrm>
          <a:prstGeom prst="rect">
            <a:avLst/>
          </a:prstGeom>
        </p:spPr>
      </p:pic>
    </p:spTree>
    <p:extLst>
      <p:ext uri="{BB962C8B-B14F-4D97-AF65-F5344CB8AC3E}">
        <p14:creationId xmlns:p14="http://schemas.microsoft.com/office/powerpoint/2010/main" val="1090808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Arduino</a:t>
            </a:r>
            <a:r>
              <a:rPr lang="en-US" b="1" dirty="0"/>
              <a:t> libraries</a:t>
            </a:r>
            <a:endParaRPr lang="en-US" dirty="0"/>
          </a:p>
        </p:txBody>
      </p:sp>
      <p:sp>
        <p:nvSpPr>
          <p:cNvPr id="3" name="Content Placeholder 2"/>
          <p:cNvSpPr>
            <a:spLocks noGrp="1"/>
          </p:cNvSpPr>
          <p:nvPr>
            <p:ph idx="1"/>
          </p:nvPr>
        </p:nvSpPr>
        <p:spPr>
          <a:xfrm>
            <a:off x="76200" y="1600200"/>
            <a:ext cx="8991600" cy="5181600"/>
          </a:xfrm>
        </p:spPr>
        <p:txBody>
          <a:bodyPr/>
          <a:lstStyle/>
          <a:p>
            <a:pPr lvl="1"/>
            <a:r>
              <a:rPr lang="en-US" b="1" dirty="0" smtClean="0"/>
              <a:t>Adding libraries which are not pre-installed by clicking on Sketch&gt;</a:t>
            </a:r>
            <a:r>
              <a:rPr lang="en-US" b="1" dirty="0" err="1" smtClean="0"/>
              <a:t>IncludeLibary</a:t>
            </a:r>
            <a:r>
              <a:rPr lang="en-US" b="1" dirty="0" smtClean="0"/>
              <a:t>&gt;Add .zip library</a:t>
            </a:r>
            <a:endParaRPr lang="en-US" b="1"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2029"/>
          <a:stretch/>
        </p:blipFill>
        <p:spPr>
          <a:xfrm>
            <a:off x="228601" y="2297496"/>
            <a:ext cx="4099560" cy="4425483"/>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435" r="5876"/>
          <a:stretch/>
        </p:blipFill>
        <p:spPr>
          <a:xfrm>
            <a:off x="4172124" y="2297496"/>
            <a:ext cx="5002356" cy="4535103"/>
          </a:xfrm>
          <a:prstGeom prst="rect">
            <a:avLst/>
          </a:prstGeom>
        </p:spPr>
      </p:pic>
    </p:spTree>
    <p:extLst>
      <p:ext uri="{BB962C8B-B14F-4D97-AF65-F5344CB8AC3E}">
        <p14:creationId xmlns:p14="http://schemas.microsoft.com/office/powerpoint/2010/main" val="3009743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SELECTING THE BOARD</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5479" y="1600200"/>
            <a:ext cx="5313042" cy="5181600"/>
          </a:xfrm>
        </p:spPr>
      </p:pic>
    </p:spTree>
    <p:extLst>
      <p:ext uri="{BB962C8B-B14F-4D97-AF65-F5344CB8AC3E}">
        <p14:creationId xmlns:p14="http://schemas.microsoft.com/office/powerpoint/2010/main" val="3413852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SELECTING THE COM-PORT</a:t>
            </a:r>
            <a:endParaRPr lang="en-US"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752600"/>
            <a:ext cx="7076508" cy="4800600"/>
          </a:xfrm>
        </p:spPr>
      </p:pic>
    </p:spTree>
    <p:extLst>
      <p:ext uri="{BB962C8B-B14F-4D97-AF65-F5344CB8AC3E}">
        <p14:creationId xmlns:p14="http://schemas.microsoft.com/office/powerpoint/2010/main" val="18167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a:t>
            </a:r>
            <a:r>
              <a:rPr lang="en-US" b="1" dirty="0" err="1" smtClean="0"/>
              <a:t>Arduino</a:t>
            </a:r>
            <a:r>
              <a:rPr lang="en-US" b="1" dirty="0" smtClean="0"/>
              <a:t> IDE</a:t>
            </a:r>
            <a:endParaRPr lang="en-US" b="1" dirty="0"/>
          </a:p>
        </p:txBody>
      </p:sp>
      <p:sp>
        <p:nvSpPr>
          <p:cNvPr id="3" name="Content Placeholder 2"/>
          <p:cNvSpPr>
            <a:spLocks noGrp="1"/>
          </p:cNvSpPr>
          <p:nvPr>
            <p:ph idx="1"/>
          </p:nvPr>
        </p:nvSpPr>
        <p:spPr>
          <a:xfrm>
            <a:off x="228600" y="1600200"/>
            <a:ext cx="8686800" cy="5105400"/>
          </a:xfrm>
        </p:spPr>
        <p:txBody>
          <a:bodyPr>
            <a:normAutofit/>
          </a:bodyPr>
          <a:lstStyle/>
          <a:p>
            <a:r>
              <a:rPr lang="en-US" b="1" dirty="0" err="1" smtClean="0"/>
              <a:t>Arduino</a:t>
            </a:r>
            <a:r>
              <a:rPr lang="en-US" b="1" dirty="0" smtClean="0"/>
              <a:t> IDE is an open source software that is mainly used for writing and compiling the code into the </a:t>
            </a:r>
            <a:r>
              <a:rPr lang="en-US" b="1" dirty="0" err="1" smtClean="0"/>
              <a:t>Arduino</a:t>
            </a:r>
            <a:r>
              <a:rPr lang="en-US" b="1" dirty="0" smtClean="0"/>
              <a:t> Board(s).</a:t>
            </a:r>
          </a:p>
          <a:p>
            <a:r>
              <a:rPr lang="en-US" b="1" dirty="0" smtClean="0"/>
              <a:t>It is an official </a:t>
            </a:r>
            <a:r>
              <a:rPr lang="en-US" b="1" dirty="0" err="1" smtClean="0"/>
              <a:t>Arduino</a:t>
            </a:r>
            <a:r>
              <a:rPr lang="en-US" b="1" dirty="0" smtClean="0"/>
              <a:t> software, and makes code compilation so easy that even a common person with no prior technical </a:t>
            </a:r>
            <a:r>
              <a:rPr lang="en-US" b="1" dirty="0" smtClean="0"/>
              <a:t>knowledge can learn it.</a:t>
            </a:r>
            <a:endParaRPr lang="en-US" b="1" dirty="0" smtClean="0"/>
          </a:p>
          <a:p>
            <a:r>
              <a:rPr lang="en-US" b="1" dirty="0" smtClean="0"/>
              <a:t>It is easily available for operating systems like MAC, Windows, Linux and comes with inbuilt functions and commands that play a vital role for debugging, editing and compiling the code in the environment.</a:t>
            </a:r>
          </a:p>
          <a:p>
            <a:endParaRPr lang="en-US" b="1" dirty="0" smtClean="0"/>
          </a:p>
          <a:p>
            <a:endParaRPr lang="en-US"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Arduino</a:t>
            </a:r>
            <a:r>
              <a:rPr lang="en-US" b="1" dirty="0" smtClean="0"/>
              <a:t> Functions-DIGITAL I/O</a:t>
            </a:r>
            <a:endParaRPr lang="en-US" b="1" dirty="0"/>
          </a:p>
        </p:txBody>
      </p:sp>
      <p:sp>
        <p:nvSpPr>
          <p:cNvPr id="3" name="Content Placeholder 2"/>
          <p:cNvSpPr>
            <a:spLocks noGrp="1"/>
          </p:cNvSpPr>
          <p:nvPr>
            <p:ph idx="1"/>
          </p:nvPr>
        </p:nvSpPr>
        <p:spPr>
          <a:xfrm>
            <a:off x="76200" y="1600200"/>
            <a:ext cx="8991600" cy="5181600"/>
          </a:xfrm>
        </p:spPr>
        <p:txBody>
          <a:bodyPr/>
          <a:lstStyle/>
          <a:p>
            <a:r>
              <a:rPr lang="en-US" b="1" dirty="0" err="1" smtClean="0"/>
              <a:t>digitalRead</a:t>
            </a:r>
            <a:r>
              <a:rPr lang="en-US" b="1" dirty="0" smtClean="0"/>
              <a:t>(): </a:t>
            </a:r>
            <a:r>
              <a:rPr lang="en-US" dirty="0" smtClean="0"/>
              <a:t>Reads </a:t>
            </a:r>
            <a:r>
              <a:rPr lang="en-US" dirty="0"/>
              <a:t>the value from a specified digital </a:t>
            </a:r>
            <a:r>
              <a:rPr lang="en-US" dirty="0" smtClean="0"/>
              <a:t>pin, either</a:t>
            </a:r>
            <a:r>
              <a:rPr lang="en-US" dirty="0"/>
              <a:t> HIGH or LOW</a:t>
            </a:r>
            <a:r>
              <a:rPr lang="en-US" dirty="0" smtClean="0"/>
              <a:t>.</a:t>
            </a:r>
          </a:p>
          <a:p>
            <a:r>
              <a:rPr lang="en-US" b="1" dirty="0" smtClean="0"/>
              <a:t>Syntax: </a:t>
            </a:r>
            <a:r>
              <a:rPr lang="en-US" dirty="0" err="1" smtClean="0"/>
              <a:t>digitalRead</a:t>
            </a:r>
            <a:r>
              <a:rPr lang="en-US" dirty="0" smtClean="0"/>
              <a:t>(pin);</a:t>
            </a:r>
          </a:p>
          <a:p>
            <a:r>
              <a:rPr lang="en-US" b="1" dirty="0" smtClean="0"/>
              <a:t>Returns: </a:t>
            </a:r>
            <a:r>
              <a:rPr lang="en-US" dirty="0" smtClean="0"/>
              <a:t>HIGH or LOW</a:t>
            </a:r>
          </a:p>
          <a:p>
            <a:pPr marL="114300" indent="0">
              <a:buNone/>
            </a:pPr>
            <a:endParaRPr lang="en-US" dirty="0" smtClean="0">
              <a:solidFill>
                <a:srgbClr val="00979D"/>
              </a:solidFill>
              <a:latin typeface="Typonine Mono Regular"/>
            </a:endParaRPr>
          </a:p>
          <a:p>
            <a:pPr marL="114300" indent="0">
              <a:buNone/>
            </a:pPr>
            <a:endParaRPr lang="en-US" dirty="0">
              <a:solidFill>
                <a:srgbClr val="00979D"/>
              </a:solidFill>
              <a:latin typeface="Typonine Mono Regular"/>
            </a:endParaRPr>
          </a:p>
          <a:p>
            <a:pPr marL="114300" indent="0">
              <a:buNone/>
            </a:pPr>
            <a:endParaRPr lang="en-US" dirty="0" smtClean="0">
              <a:solidFill>
                <a:srgbClr val="00979D"/>
              </a:solidFill>
              <a:latin typeface="Typonine Mono Regular"/>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505200"/>
            <a:ext cx="8751148" cy="2895600"/>
          </a:xfrm>
          <a:prstGeom prst="rect">
            <a:avLst/>
          </a:prstGeom>
        </p:spPr>
      </p:pic>
    </p:spTree>
    <p:extLst>
      <p:ext uri="{BB962C8B-B14F-4D97-AF65-F5344CB8AC3E}">
        <p14:creationId xmlns:p14="http://schemas.microsoft.com/office/powerpoint/2010/main" val="1754600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Arduino</a:t>
            </a:r>
            <a:r>
              <a:rPr lang="en-US" b="1" dirty="0" smtClean="0"/>
              <a:t> Functions-DIGITAL I/O</a:t>
            </a:r>
            <a:endParaRPr lang="en-US" b="1" dirty="0"/>
          </a:p>
        </p:txBody>
      </p:sp>
      <p:sp>
        <p:nvSpPr>
          <p:cNvPr id="3" name="Content Placeholder 2"/>
          <p:cNvSpPr>
            <a:spLocks noGrp="1"/>
          </p:cNvSpPr>
          <p:nvPr>
            <p:ph idx="1"/>
          </p:nvPr>
        </p:nvSpPr>
        <p:spPr>
          <a:xfrm>
            <a:off x="76200" y="1600200"/>
            <a:ext cx="8991600" cy="5181600"/>
          </a:xfrm>
        </p:spPr>
        <p:txBody>
          <a:bodyPr/>
          <a:lstStyle/>
          <a:p>
            <a:r>
              <a:rPr lang="en-US" b="1" dirty="0" err="1" smtClean="0"/>
              <a:t>digitalWrite</a:t>
            </a:r>
            <a:r>
              <a:rPr lang="en-US" b="1" dirty="0" smtClean="0"/>
              <a:t>(): </a:t>
            </a:r>
            <a:r>
              <a:rPr lang="en-US" dirty="0"/>
              <a:t>Write a HIGH or a LOW value to a digital pin</a:t>
            </a:r>
            <a:r>
              <a:rPr lang="en-US" dirty="0" smtClean="0"/>
              <a:t>.</a:t>
            </a:r>
          </a:p>
          <a:p>
            <a:r>
              <a:rPr lang="en-US" b="1" dirty="0" smtClean="0"/>
              <a:t>Syntax: </a:t>
            </a:r>
            <a:r>
              <a:rPr lang="en-US" dirty="0" err="1" smtClean="0"/>
              <a:t>digitalWrite</a:t>
            </a:r>
            <a:r>
              <a:rPr lang="en-US" dirty="0" smtClean="0"/>
              <a:t>(pin, value);</a:t>
            </a:r>
          </a:p>
          <a:p>
            <a:r>
              <a:rPr lang="en-US" b="1" dirty="0" smtClean="0"/>
              <a:t>Returns: </a:t>
            </a:r>
            <a:r>
              <a:rPr lang="en-US" dirty="0" smtClean="0"/>
              <a:t>Nothing.</a:t>
            </a:r>
          </a:p>
          <a:p>
            <a:endParaRPr lang="en-US" dirty="0" smtClean="0"/>
          </a:p>
          <a:p>
            <a:pPr marL="114300" indent="0">
              <a:buNone/>
            </a:pPr>
            <a:endParaRPr lang="en-US" dirty="0" smtClean="0">
              <a:solidFill>
                <a:srgbClr val="00979D"/>
              </a:solidFill>
              <a:latin typeface="Typonine Mono Regular"/>
            </a:endParaRPr>
          </a:p>
          <a:p>
            <a:pPr marL="114300" indent="0">
              <a:buNone/>
            </a:pPr>
            <a:endParaRPr lang="en-US" dirty="0">
              <a:solidFill>
                <a:srgbClr val="00979D"/>
              </a:solidFill>
              <a:latin typeface="Typonine Mono Regular"/>
            </a:endParaRPr>
          </a:p>
          <a:p>
            <a:pPr marL="114300" indent="0">
              <a:buNone/>
            </a:pPr>
            <a:endParaRPr lang="en-US" dirty="0" smtClean="0">
              <a:solidFill>
                <a:srgbClr val="00979D"/>
              </a:solidFill>
              <a:latin typeface="Typonine Mono Regular"/>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581400"/>
            <a:ext cx="8593523" cy="2362200"/>
          </a:xfrm>
          <a:prstGeom prst="rect">
            <a:avLst/>
          </a:prstGeom>
        </p:spPr>
      </p:pic>
    </p:spTree>
    <p:extLst>
      <p:ext uri="{BB962C8B-B14F-4D97-AF65-F5344CB8AC3E}">
        <p14:creationId xmlns:p14="http://schemas.microsoft.com/office/powerpoint/2010/main" val="462869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Arduino</a:t>
            </a:r>
            <a:r>
              <a:rPr lang="en-US" b="1" dirty="0" smtClean="0"/>
              <a:t> Functions-DIGITAL I/O</a:t>
            </a:r>
            <a:endParaRPr lang="en-US" b="1" dirty="0"/>
          </a:p>
        </p:txBody>
      </p:sp>
      <p:sp>
        <p:nvSpPr>
          <p:cNvPr id="3" name="Content Placeholder 2"/>
          <p:cNvSpPr>
            <a:spLocks noGrp="1"/>
          </p:cNvSpPr>
          <p:nvPr>
            <p:ph idx="1"/>
          </p:nvPr>
        </p:nvSpPr>
        <p:spPr>
          <a:xfrm>
            <a:off x="76200" y="1600200"/>
            <a:ext cx="8991600" cy="5181600"/>
          </a:xfrm>
        </p:spPr>
        <p:txBody>
          <a:bodyPr/>
          <a:lstStyle/>
          <a:p>
            <a:r>
              <a:rPr lang="en-US" b="1" dirty="0" err="1" smtClean="0"/>
              <a:t>pinMode</a:t>
            </a:r>
            <a:r>
              <a:rPr lang="en-US" b="1" dirty="0" smtClean="0"/>
              <a:t>(): </a:t>
            </a:r>
            <a:r>
              <a:rPr lang="en-US" dirty="0"/>
              <a:t>Configures the specified pin to behave either as an input or an output. </a:t>
            </a:r>
            <a:endParaRPr lang="en-US" dirty="0" smtClean="0"/>
          </a:p>
          <a:p>
            <a:r>
              <a:rPr lang="en-US" b="1" dirty="0" smtClean="0"/>
              <a:t>Syntax: </a:t>
            </a:r>
            <a:r>
              <a:rPr lang="en-US" dirty="0" err="1"/>
              <a:t>pinMode</a:t>
            </a:r>
            <a:r>
              <a:rPr lang="en-US" dirty="0"/>
              <a:t>(pin, mode)</a:t>
            </a:r>
            <a:endParaRPr lang="en-US" dirty="0" smtClean="0"/>
          </a:p>
          <a:p>
            <a:r>
              <a:rPr lang="en-US" b="1" dirty="0" smtClean="0"/>
              <a:t>Returns: </a:t>
            </a:r>
            <a:r>
              <a:rPr lang="en-US" dirty="0" smtClean="0"/>
              <a:t>Nothing.</a:t>
            </a:r>
          </a:p>
          <a:p>
            <a:endParaRPr lang="en-US" dirty="0" smtClean="0"/>
          </a:p>
          <a:p>
            <a:pPr marL="114300" indent="0">
              <a:buNone/>
            </a:pPr>
            <a:endParaRPr lang="en-US" dirty="0" smtClean="0">
              <a:solidFill>
                <a:srgbClr val="00979D"/>
              </a:solidFill>
              <a:latin typeface="Typonine Mono Regular"/>
            </a:endParaRPr>
          </a:p>
          <a:p>
            <a:pPr marL="114300" indent="0">
              <a:buNone/>
            </a:pPr>
            <a:endParaRPr lang="en-US" dirty="0">
              <a:solidFill>
                <a:srgbClr val="00979D"/>
              </a:solidFill>
              <a:latin typeface="Typonine Mono Regular"/>
            </a:endParaRPr>
          </a:p>
          <a:p>
            <a:pPr marL="114300" indent="0">
              <a:buNone/>
            </a:pPr>
            <a:endParaRPr lang="en-US" dirty="0" smtClean="0">
              <a:solidFill>
                <a:srgbClr val="00979D"/>
              </a:solidFill>
              <a:latin typeface="Typonine Mono Regular"/>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581400"/>
            <a:ext cx="8593523" cy="2362200"/>
          </a:xfrm>
          <a:prstGeom prst="rect">
            <a:avLst/>
          </a:prstGeom>
        </p:spPr>
      </p:pic>
    </p:spTree>
    <p:extLst>
      <p:ext uri="{BB962C8B-B14F-4D97-AF65-F5344CB8AC3E}">
        <p14:creationId xmlns:p14="http://schemas.microsoft.com/office/powerpoint/2010/main" val="11923442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Arduino</a:t>
            </a:r>
            <a:r>
              <a:rPr lang="en-US" b="1" dirty="0" smtClean="0"/>
              <a:t> Functions-ANALOG I/O</a:t>
            </a:r>
            <a:endParaRPr lang="en-US" b="1" dirty="0"/>
          </a:p>
        </p:txBody>
      </p:sp>
      <p:sp>
        <p:nvSpPr>
          <p:cNvPr id="3" name="Content Placeholder 2"/>
          <p:cNvSpPr>
            <a:spLocks noGrp="1"/>
          </p:cNvSpPr>
          <p:nvPr>
            <p:ph idx="1"/>
          </p:nvPr>
        </p:nvSpPr>
        <p:spPr>
          <a:xfrm>
            <a:off x="76200" y="1600200"/>
            <a:ext cx="8991600" cy="5181600"/>
          </a:xfrm>
        </p:spPr>
        <p:txBody>
          <a:bodyPr/>
          <a:lstStyle/>
          <a:p>
            <a:r>
              <a:rPr lang="en-US" b="1" dirty="0" err="1" smtClean="0"/>
              <a:t>analogRead</a:t>
            </a:r>
            <a:r>
              <a:rPr lang="en-US" b="1" dirty="0" smtClean="0"/>
              <a:t>(): </a:t>
            </a:r>
            <a:r>
              <a:rPr lang="en-US" dirty="0"/>
              <a:t>Reads the value from the specified analog pin</a:t>
            </a:r>
            <a:r>
              <a:rPr lang="en-US" dirty="0" smtClean="0"/>
              <a:t>.</a:t>
            </a:r>
          </a:p>
          <a:p>
            <a:r>
              <a:rPr lang="en-US" b="1" dirty="0" smtClean="0"/>
              <a:t>Syntax: </a:t>
            </a:r>
            <a:r>
              <a:rPr lang="en-US" dirty="0" err="1"/>
              <a:t>analogRead</a:t>
            </a:r>
            <a:r>
              <a:rPr lang="en-US" dirty="0"/>
              <a:t>(pin</a:t>
            </a:r>
            <a:r>
              <a:rPr lang="en-US" dirty="0" smtClean="0"/>
              <a:t>);</a:t>
            </a:r>
          </a:p>
          <a:p>
            <a:r>
              <a:rPr lang="en-US" b="1" dirty="0" smtClean="0"/>
              <a:t>Returns: </a:t>
            </a:r>
            <a:r>
              <a:rPr lang="en-US" dirty="0"/>
              <a:t>The analog reading on the pin. Although it is limited to the resolution of the analog to digital converter (0-1023 for 10 bits or 0-4095 for 12 bits).</a:t>
            </a:r>
            <a:endParaRPr lang="en-US" dirty="0" smtClean="0"/>
          </a:p>
          <a:p>
            <a:pPr marL="114300" indent="0">
              <a:buNone/>
            </a:pPr>
            <a:endParaRPr lang="en-US" dirty="0" smtClean="0"/>
          </a:p>
          <a:p>
            <a:pPr marL="114300" indent="0">
              <a:buNone/>
            </a:pPr>
            <a:endParaRPr lang="en-US" dirty="0" smtClean="0">
              <a:solidFill>
                <a:srgbClr val="00979D"/>
              </a:solidFill>
              <a:latin typeface="Typonine Mono Regular"/>
            </a:endParaRPr>
          </a:p>
          <a:p>
            <a:pPr marL="114300" indent="0">
              <a:buNone/>
            </a:pPr>
            <a:endParaRPr lang="en-US" dirty="0">
              <a:solidFill>
                <a:srgbClr val="00979D"/>
              </a:solidFill>
              <a:latin typeface="Typonine Mono Regular"/>
            </a:endParaRPr>
          </a:p>
          <a:p>
            <a:pPr marL="114300" indent="0">
              <a:buNone/>
            </a:pPr>
            <a:endParaRPr lang="en-US" dirty="0" smtClean="0">
              <a:solidFill>
                <a:srgbClr val="00979D"/>
              </a:solidFill>
              <a:latin typeface="Typonine Mono Regular"/>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124960"/>
            <a:ext cx="8763000" cy="2390964"/>
          </a:xfrm>
          <a:prstGeom prst="rect">
            <a:avLst/>
          </a:prstGeom>
        </p:spPr>
      </p:pic>
    </p:spTree>
    <p:extLst>
      <p:ext uri="{BB962C8B-B14F-4D97-AF65-F5344CB8AC3E}">
        <p14:creationId xmlns:p14="http://schemas.microsoft.com/office/powerpoint/2010/main" val="20535125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Arduino</a:t>
            </a:r>
            <a:r>
              <a:rPr lang="en-US" b="1" dirty="0" smtClean="0"/>
              <a:t> Functions-ANALOG I/O</a:t>
            </a:r>
            <a:endParaRPr lang="en-US" b="1" dirty="0"/>
          </a:p>
        </p:txBody>
      </p:sp>
      <p:sp>
        <p:nvSpPr>
          <p:cNvPr id="3" name="Content Placeholder 2"/>
          <p:cNvSpPr>
            <a:spLocks noGrp="1"/>
          </p:cNvSpPr>
          <p:nvPr>
            <p:ph idx="1"/>
          </p:nvPr>
        </p:nvSpPr>
        <p:spPr>
          <a:xfrm>
            <a:off x="76200" y="1600200"/>
            <a:ext cx="8991600" cy="5181600"/>
          </a:xfrm>
        </p:spPr>
        <p:txBody>
          <a:bodyPr/>
          <a:lstStyle/>
          <a:p>
            <a:r>
              <a:rPr lang="en-US" b="1" dirty="0" err="1" smtClean="0"/>
              <a:t>analogWrite</a:t>
            </a:r>
            <a:r>
              <a:rPr lang="en-US" b="1" dirty="0" smtClean="0"/>
              <a:t>(): </a:t>
            </a:r>
            <a:r>
              <a:rPr lang="en-US" dirty="0"/>
              <a:t>Writes an analog </a:t>
            </a:r>
            <a:r>
              <a:rPr lang="en-US" dirty="0" smtClean="0"/>
              <a:t>value(PWM </a:t>
            </a:r>
            <a:r>
              <a:rPr lang="en-US" dirty="0"/>
              <a:t>wave) to a pin. Can be used to light a LED at varying </a:t>
            </a:r>
            <a:r>
              <a:rPr lang="en-US" dirty="0" smtClean="0"/>
              <a:t>brightness </a:t>
            </a:r>
            <a:r>
              <a:rPr lang="en-US" dirty="0"/>
              <a:t>or drive a motor at various speeds</a:t>
            </a:r>
            <a:r>
              <a:rPr lang="en-US" dirty="0" smtClean="0"/>
              <a:t>.</a:t>
            </a:r>
          </a:p>
          <a:p>
            <a:r>
              <a:rPr lang="en-US" b="1" dirty="0" smtClean="0"/>
              <a:t>Syntax: </a:t>
            </a:r>
            <a:r>
              <a:rPr lang="en-US" dirty="0" err="1"/>
              <a:t>analogWrite</a:t>
            </a:r>
            <a:r>
              <a:rPr lang="en-US" dirty="0"/>
              <a:t>(pin, value</a:t>
            </a:r>
            <a:r>
              <a:rPr lang="en-US" dirty="0" smtClean="0"/>
              <a:t>);</a:t>
            </a:r>
          </a:p>
          <a:p>
            <a:r>
              <a:rPr lang="en-US" b="1" dirty="0" smtClean="0"/>
              <a:t>Returns: </a:t>
            </a:r>
            <a:r>
              <a:rPr lang="en-US" dirty="0" smtClean="0"/>
              <a:t>Nothing.</a:t>
            </a:r>
          </a:p>
          <a:p>
            <a:pPr marL="114300" indent="0">
              <a:buNone/>
            </a:pPr>
            <a:endParaRPr lang="en-US" sz="2000" dirty="0" smtClean="0">
              <a:solidFill>
                <a:srgbClr val="00979D"/>
              </a:solidFill>
              <a:latin typeface="Typonine Mono Regular"/>
            </a:endParaRPr>
          </a:p>
          <a:p>
            <a:pPr marL="114300" indent="0">
              <a:buNone/>
            </a:pPr>
            <a:endParaRPr lang="en-US" dirty="0">
              <a:solidFill>
                <a:srgbClr val="00979D"/>
              </a:solidFill>
              <a:latin typeface="Typonine Mono Regular"/>
            </a:endParaRPr>
          </a:p>
          <a:p>
            <a:pPr marL="114300" indent="0">
              <a:buNone/>
            </a:pPr>
            <a:endParaRPr lang="en-US" dirty="0" smtClean="0">
              <a:solidFill>
                <a:srgbClr val="00979D"/>
              </a:solidFill>
              <a:latin typeface="Typonine Mono Regular"/>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962400"/>
            <a:ext cx="8763000" cy="2045368"/>
          </a:xfrm>
          <a:prstGeom prst="rect">
            <a:avLst/>
          </a:prstGeom>
        </p:spPr>
      </p:pic>
    </p:spTree>
    <p:extLst>
      <p:ext uri="{BB962C8B-B14F-4D97-AF65-F5344CB8AC3E}">
        <p14:creationId xmlns:p14="http://schemas.microsoft.com/office/powerpoint/2010/main" val="41098680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Arduino</a:t>
            </a:r>
            <a:r>
              <a:rPr lang="en-US" b="1" dirty="0" smtClean="0"/>
              <a:t> Functions-TIME</a:t>
            </a:r>
            <a:endParaRPr lang="en-US" b="1" dirty="0"/>
          </a:p>
        </p:txBody>
      </p:sp>
      <p:sp>
        <p:nvSpPr>
          <p:cNvPr id="3" name="Content Placeholder 2"/>
          <p:cNvSpPr>
            <a:spLocks noGrp="1"/>
          </p:cNvSpPr>
          <p:nvPr>
            <p:ph idx="1"/>
          </p:nvPr>
        </p:nvSpPr>
        <p:spPr>
          <a:xfrm>
            <a:off x="76200" y="1600200"/>
            <a:ext cx="8991600" cy="5181600"/>
          </a:xfrm>
        </p:spPr>
        <p:txBody>
          <a:bodyPr/>
          <a:lstStyle/>
          <a:p>
            <a:r>
              <a:rPr lang="en-US" b="1" dirty="0"/>
              <a:t>delay</a:t>
            </a:r>
            <a:r>
              <a:rPr lang="en-US" b="1" dirty="0" smtClean="0"/>
              <a:t>(): </a:t>
            </a:r>
            <a:r>
              <a:rPr lang="en-US" dirty="0"/>
              <a:t>Pauses the program for the amount of time (in milliseconds) specified as parameter. (There are 1000 milliseconds in a second</a:t>
            </a:r>
            <a:r>
              <a:rPr lang="en-US" dirty="0" smtClean="0"/>
              <a:t>.)</a:t>
            </a:r>
          </a:p>
          <a:p>
            <a:r>
              <a:rPr lang="en-US" b="1" dirty="0" smtClean="0"/>
              <a:t>Syntax: </a:t>
            </a:r>
            <a:r>
              <a:rPr lang="en-US" dirty="0" smtClean="0"/>
              <a:t>delay(time in </a:t>
            </a:r>
            <a:r>
              <a:rPr lang="en-US" dirty="0" err="1" smtClean="0"/>
              <a:t>ms</a:t>
            </a:r>
            <a:r>
              <a:rPr lang="en-US" dirty="0" smtClean="0"/>
              <a:t>);</a:t>
            </a:r>
          </a:p>
          <a:p>
            <a:r>
              <a:rPr lang="en-US" b="1" dirty="0" smtClean="0"/>
              <a:t>Returns: </a:t>
            </a:r>
            <a:r>
              <a:rPr lang="en-US" dirty="0" smtClean="0"/>
              <a:t>Nothing.</a:t>
            </a:r>
          </a:p>
          <a:p>
            <a:pPr marL="114300" indent="0">
              <a:buNone/>
            </a:pPr>
            <a:endParaRPr lang="en-US" sz="2000" dirty="0" smtClean="0">
              <a:solidFill>
                <a:srgbClr val="00979D"/>
              </a:solidFill>
              <a:latin typeface="Typonine Mono Regular"/>
            </a:endParaRPr>
          </a:p>
          <a:p>
            <a:pPr marL="114300" indent="0">
              <a:buNone/>
            </a:pPr>
            <a:endParaRPr lang="en-US" dirty="0">
              <a:solidFill>
                <a:srgbClr val="00979D"/>
              </a:solidFill>
              <a:latin typeface="Typonine Mono Regular"/>
            </a:endParaRPr>
          </a:p>
          <a:p>
            <a:pPr marL="114300" indent="0">
              <a:buNone/>
            </a:pPr>
            <a:endParaRPr lang="en-US" dirty="0" smtClean="0">
              <a:solidFill>
                <a:srgbClr val="00979D"/>
              </a:solidFill>
              <a:latin typeface="Typonine Mono Regular"/>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3947160"/>
            <a:ext cx="8316313" cy="2286000"/>
          </a:xfrm>
          <a:prstGeom prst="rect">
            <a:avLst/>
          </a:prstGeom>
        </p:spPr>
      </p:pic>
    </p:spTree>
    <p:extLst>
      <p:ext uri="{BB962C8B-B14F-4D97-AF65-F5344CB8AC3E}">
        <p14:creationId xmlns:p14="http://schemas.microsoft.com/office/powerpoint/2010/main" val="3457855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Arduino</a:t>
            </a:r>
            <a:r>
              <a:rPr lang="en-US" b="1" dirty="0" smtClean="0"/>
              <a:t> Functions-TIME</a:t>
            </a:r>
            <a:endParaRPr lang="en-US" b="1" dirty="0"/>
          </a:p>
        </p:txBody>
      </p:sp>
      <p:sp>
        <p:nvSpPr>
          <p:cNvPr id="3" name="Content Placeholder 2"/>
          <p:cNvSpPr>
            <a:spLocks noGrp="1"/>
          </p:cNvSpPr>
          <p:nvPr>
            <p:ph idx="1"/>
          </p:nvPr>
        </p:nvSpPr>
        <p:spPr>
          <a:xfrm>
            <a:off x="76200" y="1600200"/>
            <a:ext cx="8991600" cy="5181600"/>
          </a:xfrm>
        </p:spPr>
        <p:txBody>
          <a:bodyPr/>
          <a:lstStyle/>
          <a:p>
            <a:r>
              <a:rPr lang="en-US" b="1" dirty="0" err="1"/>
              <a:t>delayMicroseconds</a:t>
            </a:r>
            <a:r>
              <a:rPr lang="en-US" b="1" dirty="0" smtClean="0"/>
              <a:t>(): </a:t>
            </a:r>
            <a:r>
              <a:rPr lang="en-US" dirty="0"/>
              <a:t>Pauses the program for the amount of time (in microseconds) specified by the parameter. There are a thousand microseconds in a millisecond and a million microseconds in a second</a:t>
            </a:r>
            <a:r>
              <a:rPr lang="en-US" dirty="0" smtClean="0"/>
              <a:t>.</a:t>
            </a:r>
          </a:p>
          <a:p>
            <a:r>
              <a:rPr lang="en-US" b="1" dirty="0" smtClean="0"/>
              <a:t>Syntax: </a:t>
            </a:r>
            <a:r>
              <a:rPr lang="en-US" dirty="0" err="1" smtClean="0"/>
              <a:t>delayMicroseconds</a:t>
            </a:r>
            <a:r>
              <a:rPr lang="en-US" dirty="0" smtClean="0"/>
              <a:t>(time in microseconds);</a:t>
            </a:r>
          </a:p>
          <a:p>
            <a:r>
              <a:rPr lang="en-US" b="1" dirty="0" smtClean="0"/>
              <a:t>Returns: </a:t>
            </a:r>
            <a:r>
              <a:rPr lang="en-US" dirty="0" smtClean="0"/>
              <a:t>Nothing.</a:t>
            </a:r>
          </a:p>
          <a:p>
            <a:pPr marL="114300" indent="0">
              <a:buNone/>
            </a:pPr>
            <a:endParaRPr lang="en-US" sz="2000" dirty="0" smtClean="0">
              <a:solidFill>
                <a:srgbClr val="00979D"/>
              </a:solidFill>
              <a:latin typeface="Typonine Mono Regular"/>
            </a:endParaRPr>
          </a:p>
          <a:p>
            <a:pPr marL="114300" indent="0">
              <a:buNone/>
            </a:pPr>
            <a:endParaRPr lang="en-US" dirty="0">
              <a:solidFill>
                <a:srgbClr val="00979D"/>
              </a:solidFill>
              <a:latin typeface="Typonine Mono Regular"/>
            </a:endParaRPr>
          </a:p>
          <a:p>
            <a:pPr marL="114300" indent="0">
              <a:buNone/>
            </a:pPr>
            <a:endParaRPr lang="en-US" dirty="0" smtClean="0">
              <a:solidFill>
                <a:srgbClr val="00979D"/>
              </a:solidFill>
              <a:latin typeface="Typonine Mono Regular"/>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99" y="4038600"/>
            <a:ext cx="8645629" cy="2667000"/>
          </a:xfrm>
          <a:prstGeom prst="rect">
            <a:avLst/>
          </a:prstGeom>
        </p:spPr>
      </p:pic>
    </p:spTree>
    <p:extLst>
      <p:ext uri="{BB962C8B-B14F-4D97-AF65-F5344CB8AC3E}">
        <p14:creationId xmlns:p14="http://schemas.microsoft.com/office/powerpoint/2010/main" val="20616829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Arduino</a:t>
            </a:r>
            <a:r>
              <a:rPr lang="en-US" b="1" dirty="0" smtClean="0"/>
              <a:t> Functions-TIME</a:t>
            </a:r>
            <a:endParaRPr lang="en-US" b="1" dirty="0"/>
          </a:p>
        </p:txBody>
      </p:sp>
      <p:sp>
        <p:nvSpPr>
          <p:cNvPr id="3" name="Content Placeholder 2"/>
          <p:cNvSpPr>
            <a:spLocks noGrp="1"/>
          </p:cNvSpPr>
          <p:nvPr>
            <p:ph idx="1"/>
          </p:nvPr>
        </p:nvSpPr>
        <p:spPr>
          <a:xfrm>
            <a:off x="76200" y="1600200"/>
            <a:ext cx="8991600" cy="5181600"/>
          </a:xfrm>
        </p:spPr>
        <p:txBody>
          <a:bodyPr>
            <a:normAutofit/>
          </a:bodyPr>
          <a:lstStyle/>
          <a:p>
            <a:r>
              <a:rPr lang="en-US" sz="2000" b="1" dirty="0"/>
              <a:t>micros</a:t>
            </a:r>
            <a:r>
              <a:rPr lang="en-US" sz="2000" b="1" dirty="0" smtClean="0"/>
              <a:t>(): </a:t>
            </a:r>
            <a:r>
              <a:rPr lang="en-US" sz="2000" dirty="0"/>
              <a:t>Returns the number of microseconds since the </a:t>
            </a:r>
            <a:r>
              <a:rPr lang="en-US" sz="2000" dirty="0" err="1"/>
              <a:t>Arduino</a:t>
            </a:r>
            <a:r>
              <a:rPr lang="en-US" sz="2000" dirty="0"/>
              <a:t> board began running the current program. This number will overflow (go back to zero), after approximately 70 minutes. </a:t>
            </a:r>
            <a:endParaRPr lang="en-US" sz="2000" dirty="0" smtClean="0"/>
          </a:p>
          <a:p>
            <a:r>
              <a:rPr lang="en-US" sz="2000" b="1" dirty="0" smtClean="0"/>
              <a:t>Syntax: </a:t>
            </a:r>
            <a:r>
              <a:rPr lang="en-US" sz="2000" dirty="0"/>
              <a:t>time = micros</a:t>
            </a:r>
            <a:r>
              <a:rPr lang="en-US" sz="2000" dirty="0" smtClean="0"/>
              <a:t>();</a:t>
            </a:r>
          </a:p>
          <a:p>
            <a:r>
              <a:rPr lang="en-US" sz="2000" b="1" dirty="0" smtClean="0"/>
              <a:t>Returns: </a:t>
            </a:r>
            <a:r>
              <a:rPr lang="en-US" sz="2000" dirty="0"/>
              <a:t>Returns the number of microseconds since the </a:t>
            </a:r>
            <a:r>
              <a:rPr lang="en-US" sz="2000" dirty="0" err="1"/>
              <a:t>Arduino</a:t>
            </a:r>
            <a:r>
              <a:rPr lang="en-US" sz="2000" dirty="0"/>
              <a:t> board began running the current program. Data type: unsigned long</a:t>
            </a:r>
            <a:r>
              <a:rPr lang="en-US" sz="2000" dirty="0" smtClean="0"/>
              <a:t>.</a:t>
            </a:r>
          </a:p>
          <a:p>
            <a:pPr marL="114300" indent="0">
              <a:buNone/>
            </a:pPr>
            <a:endParaRPr lang="en-US" sz="1800" dirty="0" smtClean="0">
              <a:solidFill>
                <a:srgbClr val="00979D"/>
              </a:solidFill>
              <a:latin typeface="Typonine Mono Regular"/>
            </a:endParaRPr>
          </a:p>
          <a:p>
            <a:pPr marL="114300" indent="0">
              <a:buNone/>
            </a:pPr>
            <a:endParaRPr lang="en-US" sz="2000" dirty="0">
              <a:solidFill>
                <a:srgbClr val="00979D"/>
              </a:solidFill>
              <a:latin typeface="Typonine Mono Regular"/>
            </a:endParaRPr>
          </a:p>
          <a:p>
            <a:pPr marL="114300" indent="0">
              <a:buNone/>
            </a:pPr>
            <a:endParaRPr lang="en-US" sz="2000" dirty="0" smtClean="0">
              <a:solidFill>
                <a:srgbClr val="00979D"/>
              </a:solidFill>
              <a:latin typeface="Typonine Mono Regular"/>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4191000"/>
            <a:ext cx="8525460" cy="2402840"/>
          </a:xfrm>
          <a:prstGeom prst="rect">
            <a:avLst/>
          </a:prstGeom>
        </p:spPr>
      </p:pic>
    </p:spTree>
    <p:extLst>
      <p:ext uri="{BB962C8B-B14F-4D97-AF65-F5344CB8AC3E}">
        <p14:creationId xmlns:p14="http://schemas.microsoft.com/office/powerpoint/2010/main" val="18509816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Arduino</a:t>
            </a:r>
            <a:r>
              <a:rPr lang="en-US" b="1" dirty="0" smtClean="0"/>
              <a:t> Functions-TIME</a:t>
            </a:r>
            <a:endParaRPr lang="en-US" b="1" dirty="0"/>
          </a:p>
        </p:txBody>
      </p:sp>
      <p:sp>
        <p:nvSpPr>
          <p:cNvPr id="3" name="Content Placeholder 2"/>
          <p:cNvSpPr>
            <a:spLocks noGrp="1"/>
          </p:cNvSpPr>
          <p:nvPr>
            <p:ph idx="1"/>
          </p:nvPr>
        </p:nvSpPr>
        <p:spPr>
          <a:xfrm>
            <a:off x="76200" y="1600200"/>
            <a:ext cx="8991600" cy="5181600"/>
          </a:xfrm>
        </p:spPr>
        <p:txBody>
          <a:bodyPr>
            <a:normAutofit/>
          </a:bodyPr>
          <a:lstStyle/>
          <a:p>
            <a:r>
              <a:rPr lang="en-US" sz="2000" b="1" dirty="0" err="1" smtClean="0"/>
              <a:t>millis</a:t>
            </a:r>
            <a:r>
              <a:rPr lang="en-US" sz="2000" b="1" dirty="0" smtClean="0"/>
              <a:t>(): </a:t>
            </a:r>
            <a:r>
              <a:rPr lang="en-US" sz="2000" dirty="0"/>
              <a:t>Returns the number of milliseconds passed since the </a:t>
            </a:r>
            <a:r>
              <a:rPr lang="en-US" sz="2000" dirty="0" err="1"/>
              <a:t>Arduino</a:t>
            </a:r>
            <a:r>
              <a:rPr lang="en-US" sz="2000" dirty="0"/>
              <a:t> board began running the current program. This number will overflow (go back to zero), after approximately 50 days</a:t>
            </a:r>
            <a:r>
              <a:rPr lang="en-US" sz="2000" dirty="0" smtClean="0"/>
              <a:t>.</a:t>
            </a:r>
          </a:p>
          <a:p>
            <a:r>
              <a:rPr lang="en-US" sz="2000" b="1" dirty="0" smtClean="0"/>
              <a:t>Syntax: </a:t>
            </a:r>
            <a:r>
              <a:rPr lang="en-US" sz="2000" dirty="0" err="1" smtClean="0"/>
              <a:t>millis</a:t>
            </a:r>
            <a:r>
              <a:rPr lang="en-US" sz="2000" dirty="0" smtClean="0"/>
              <a:t>();</a:t>
            </a:r>
          </a:p>
          <a:p>
            <a:r>
              <a:rPr lang="en-US" sz="2000" b="1" dirty="0" smtClean="0"/>
              <a:t>Returns: </a:t>
            </a:r>
            <a:r>
              <a:rPr lang="en-US" sz="2000" dirty="0"/>
              <a:t>Number of milliseconds passed since the program started. Data type: unsigned long</a:t>
            </a:r>
            <a:r>
              <a:rPr lang="en-US" sz="2000" dirty="0" smtClean="0"/>
              <a:t>.</a:t>
            </a:r>
          </a:p>
          <a:p>
            <a:endParaRPr lang="en-US" sz="1800" dirty="0" smtClean="0">
              <a:solidFill>
                <a:srgbClr val="00979D"/>
              </a:solidFill>
              <a:latin typeface="Typonine Mono Regular"/>
            </a:endParaRPr>
          </a:p>
          <a:p>
            <a:pPr marL="114300" indent="0">
              <a:buNone/>
            </a:pPr>
            <a:endParaRPr lang="en-US" sz="2000" dirty="0">
              <a:solidFill>
                <a:srgbClr val="00979D"/>
              </a:solidFill>
              <a:latin typeface="Typonine Mono Regular"/>
            </a:endParaRPr>
          </a:p>
          <a:p>
            <a:pPr marL="114300" indent="0">
              <a:buNone/>
            </a:pPr>
            <a:endParaRPr lang="en-US" sz="2000" dirty="0" smtClean="0">
              <a:solidFill>
                <a:srgbClr val="00979D"/>
              </a:solidFill>
              <a:latin typeface="Typonine Mono Regular"/>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3810000"/>
            <a:ext cx="8284654" cy="2362200"/>
          </a:xfrm>
          <a:prstGeom prst="rect">
            <a:avLst/>
          </a:prstGeom>
        </p:spPr>
      </p:pic>
    </p:spTree>
    <p:extLst>
      <p:ext uri="{BB962C8B-B14F-4D97-AF65-F5344CB8AC3E}">
        <p14:creationId xmlns:p14="http://schemas.microsoft.com/office/powerpoint/2010/main" val="36360836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Arduino</a:t>
            </a:r>
            <a:r>
              <a:rPr lang="en-US" b="1" dirty="0" smtClean="0"/>
              <a:t> Functions-SERIAL COMMUNICATION</a:t>
            </a:r>
            <a:endParaRPr lang="en-US" b="1" dirty="0"/>
          </a:p>
        </p:txBody>
      </p:sp>
      <p:sp>
        <p:nvSpPr>
          <p:cNvPr id="3" name="Content Placeholder 2"/>
          <p:cNvSpPr>
            <a:spLocks noGrp="1"/>
          </p:cNvSpPr>
          <p:nvPr>
            <p:ph idx="1"/>
          </p:nvPr>
        </p:nvSpPr>
        <p:spPr>
          <a:xfrm>
            <a:off x="76200" y="1600200"/>
            <a:ext cx="8991600" cy="5181600"/>
          </a:xfrm>
        </p:spPr>
        <p:txBody>
          <a:bodyPr>
            <a:normAutofit/>
          </a:bodyPr>
          <a:lstStyle/>
          <a:p>
            <a:r>
              <a:rPr lang="en-US" sz="2000" b="1" dirty="0" err="1"/>
              <a:t>Serial.available</a:t>
            </a:r>
            <a:r>
              <a:rPr lang="en-US" sz="2000" b="1" dirty="0" smtClean="0"/>
              <a:t>(): </a:t>
            </a:r>
            <a:r>
              <a:rPr lang="en-US" sz="2000" dirty="0"/>
              <a:t>Get the number of bytes (characters) available for reading from the serial port. This is data that’s already arrived and stored in the serial receive buffer (which holds 64 bytes</a:t>
            </a:r>
            <a:r>
              <a:rPr lang="en-US" sz="2000" dirty="0" smtClean="0"/>
              <a:t>).</a:t>
            </a:r>
          </a:p>
          <a:p>
            <a:r>
              <a:rPr lang="en-US" sz="2000" b="1" dirty="0" smtClean="0"/>
              <a:t>Syntax: </a:t>
            </a:r>
            <a:r>
              <a:rPr lang="en-US" sz="2000" dirty="0" err="1"/>
              <a:t>Serial.available</a:t>
            </a:r>
            <a:r>
              <a:rPr lang="en-US" sz="2000" dirty="0" smtClean="0"/>
              <a:t>();</a:t>
            </a:r>
          </a:p>
          <a:p>
            <a:r>
              <a:rPr lang="en-US" sz="2000" b="1" dirty="0" smtClean="0"/>
              <a:t>Returns: </a:t>
            </a:r>
            <a:r>
              <a:rPr lang="en-US" sz="2000" dirty="0"/>
              <a:t>The number of bytes available to read</a:t>
            </a:r>
            <a:r>
              <a:rPr lang="en-US" sz="2000" dirty="0" smtClean="0"/>
              <a:t>.</a:t>
            </a:r>
          </a:p>
          <a:p>
            <a:pPr marL="114300" indent="0">
              <a:buNone/>
            </a:pPr>
            <a:r>
              <a:rPr lang="en-US" sz="1600" b="1" dirty="0"/>
              <a:t> </a:t>
            </a:r>
            <a:r>
              <a:rPr lang="en-US" sz="1600" b="1" dirty="0" smtClean="0"/>
              <a:t>   The </a:t>
            </a:r>
            <a:r>
              <a:rPr lang="en-US" sz="1600" b="1" dirty="0"/>
              <a:t>following code returns a character received through the serial </a:t>
            </a:r>
            <a:r>
              <a:rPr lang="en-US" sz="1600" b="1" dirty="0" smtClean="0"/>
              <a:t>port:</a:t>
            </a:r>
            <a:endParaRPr lang="en-US" sz="1600" b="1" dirty="0" smtClean="0">
              <a:solidFill>
                <a:srgbClr val="00979D"/>
              </a:solidFill>
              <a:latin typeface="Typonine Mono Regular"/>
            </a:endParaRPr>
          </a:p>
          <a:p>
            <a:pPr marL="114300" indent="0">
              <a:buNone/>
            </a:pPr>
            <a:endParaRPr lang="en-US" sz="2000" dirty="0">
              <a:solidFill>
                <a:srgbClr val="00979D"/>
              </a:solidFill>
              <a:latin typeface="Typonine Mono Regular"/>
            </a:endParaRPr>
          </a:p>
          <a:p>
            <a:pPr marL="114300" indent="0">
              <a:buNone/>
            </a:pPr>
            <a:endParaRPr lang="en-US" sz="2000" dirty="0" smtClean="0">
              <a:solidFill>
                <a:srgbClr val="00979D"/>
              </a:solidFill>
              <a:latin typeface="Typonine Mono Regular"/>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3620450"/>
            <a:ext cx="6676341" cy="3161349"/>
          </a:xfrm>
          <a:prstGeom prst="rect">
            <a:avLst/>
          </a:prstGeom>
        </p:spPr>
      </p:pic>
    </p:spTree>
    <p:extLst>
      <p:ext uri="{BB962C8B-B14F-4D97-AF65-F5344CB8AC3E}">
        <p14:creationId xmlns:p14="http://schemas.microsoft.com/office/powerpoint/2010/main" val="1911585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a:t>
            </a:r>
            <a:r>
              <a:rPr lang="en-US" b="1" dirty="0" err="1" smtClean="0"/>
              <a:t>Arduino</a:t>
            </a:r>
            <a:r>
              <a:rPr lang="en-US" b="1" dirty="0" smtClean="0"/>
              <a:t> IDE</a:t>
            </a:r>
            <a:endParaRPr lang="en-US" b="1" dirty="0"/>
          </a:p>
        </p:txBody>
      </p:sp>
      <p:sp>
        <p:nvSpPr>
          <p:cNvPr id="3" name="Content Placeholder 2"/>
          <p:cNvSpPr>
            <a:spLocks noGrp="1"/>
          </p:cNvSpPr>
          <p:nvPr>
            <p:ph idx="1"/>
          </p:nvPr>
        </p:nvSpPr>
        <p:spPr>
          <a:xfrm>
            <a:off x="152400" y="1600200"/>
            <a:ext cx="8839200" cy="5105400"/>
          </a:xfrm>
        </p:spPr>
        <p:txBody>
          <a:bodyPr>
            <a:normAutofit/>
          </a:bodyPr>
          <a:lstStyle/>
          <a:p>
            <a:r>
              <a:rPr lang="en-US" b="1" dirty="0" smtClean="0"/>
              <a:t>The main code, also known as a sketch, created on the IDE platform will ultimately generate a Hex File which is then transferred and uploaded in the controller on the board.</a:t>
            </a:r>
          </a:p>
          <a:p>
            <a:r>
              <a:rPr lang="en-US" b="1" dirty="0" smtClean="0"/>
              <a:t>The IDE environment mainly contains two basic parts: Editor and Compiler where former is used for writing the required code and later is used for compiling and uploading the code into the given </a:t>
            </a:r>
            <a:r>
              <a:rPr lang="en-US" b="1" dirty="0" err="1" smtClean="0"/>
              <a:t>Arduino</a:t>
            </a:r>
            <a:r>
              <a:rPr lang="en-US" b="1" dirty="0" smtClean="0"/>
              <a:t> Module.</a:t>
            </a:r>
          </a:p>
          <a:p>
            <a:r>
              <a:rPr lang="en-US" b="1" dirty="0" smtClean="0"/>
              <a:t>This environment supports both C and C++ languages.</a:t>
            </a:r>
          </a:p>
          <a:p>
            <a:endParaRPr lang="en-US" b="1" dirty="0" smtClean="0"/>
          </a:p>
          <a:p>
            <a:endParaRPr lang="en-US" b="1" dirty="0" smtClean="0"/>
          </a:p>
          <a:p>
            <a:endParaRPr lang="en-US"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Arduino</a:t>
            </a:r>
            <a:r>
              <a:rPr lang="en-US" b="1" dirty="0" smtClean="0"/>
              <a:t> Functions-SERIAL COMMUNICATION</a:t>
            </a:r>
            <a:endParaRPr lang="en-US" b="1" dirty="0"/>
          </a:p>
        </p:txBody>
      </p:sp>
      <p:sp>
        <p:nvSpPr>
          <p:cNvPr id="3" name="Content Placeholder 2"/>
          <p:cNvSpPr>
            <a:spLocks noGrp="1"/>
          </p:cNvSpPr>
          <p:nvPr>
            <p:ph idx="1"/>
          </p:nvPr>
        </p:nvSpPr>
        <p:spPr>
          <a:xfrm>
            <a:off x="76200" y="1600200"/>
            <a:ext cx="8991600" cy="5181600"/>
          </a:xfrm>
        </p:spPr>
        <p:txBody>
          <a:bodyPr>
            <a:normAutofit/>
          </a:bodyPr>
          <a:lstStyle/>
          <a:p>
            <a:r>
              <a:rPr lang="en-US" sz="2000" b="1" dirty="0" err="1"/>
              <a:t>Serial.begin</a:t>
            </a:r>
            <a:r>
              <a:rPr lang="en-US" sz="2000" b="1" dirty="0" smtClean="0"/>
              <a:t>(): </a:t>
            </a:r>
            <a:r>
              <a:rPr lang="en-US" sz="2000" dirty="0" smtClean="0"/>
              <a:t>Opens the Serial port</a:t>
            </a:r>
            <a:r>
              <a:rPr lang="en-US" sz="2000" b="1" dirty="0" smtClean="0"/>
              <a:t> </a:t>
            </a:r>
            <a:r>
              <a:rPr lang="en-US" sz="2000" dirty="0" smtClean="0"/>
              <a:t>and sets </a:t>
            </a:r>
            <a:r>
              <a:rPr lang="en-US" sz="2000" dirty="0"/>
              <a:t>the data rate in bits per second (baud) for serial data transmission. For communicating with Serial Monitor, make sure to use one of the baud rates listed in the menu at the bottom right corner of its screen. </a:t>
            </a:r>
            <a:endParaRPr lang="en-US" sz="2000" dirty="0" smtClean="0"/>
          </a:p>
          <a:p>
            <a:r>
              <a:rPr lang="en-US" sz="2000" b="1" dirty="0" smtClean="0"/>
              <a:t>Syntax: </a:t>
            </a:r>
            <a:r>
              <a:rPr lang="en-US" sz="2000" dirty="0" err="1"/>
              <a:t>Serial.begin</a:t>
            </a:r>
            <a:r>
              <a:rPr lang="en-US" sz="2000" dirty="0"/>
              <a:t>(speed</a:t>
            </a:r>
            <a:r>
              <a:rPr lang="en-US" sz="2000" dirty="0" smtClean="0"/>
              <a:t>);</a:t>
            </a:r>
          </a:p>
          <a:p>
            <a:r>
              <a:rPr lang="en-US" sz="2000" b="1" dirty="0" smtClean="0"/>
              <a:t>Returns: </a:t>
            </a:r>
            <a:r>
              <a:rPr lang="en-US" sz="2000" dirty="0" smtClean="0"/>
              <a:t>Nothing.</a:t>
            </a:r>
          </a:p>
          <a:p>
            <a:pPr marL="114300" indent="0">
              <a:buNone/>
            </a:pPr>
            <a:endParaRPr lang="en-US" sz="2000" dirty="0">
              <a:solidFill>
                <a:srgbClr val="00979D"/>
              </a:solidFill>
              <a:latin typeface="Typonine Mono Regular"/>
            </a:endParaRPr>
          </a:p>
          <a:p>
            <a:pPr marL="114300" indent="0">
              <a:buNone/>
            </a:pPr>
            <a:endParaRPr lang="en-US" sz="2000" dirty="0" smtClean="0">
              <a:solidFill>
                <a:srgbClr val="00979D"/>
              </a:solidFill>
              <a:latin typeface="Typonine Mono Regular"/>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4267200"/>
            <a:ext cx="8825345" cy="1219200"/>
          </a:xfrm>
          <a:prstGeom prst="rect">
            <a:avLst/>
          </a:prstGeom>
        </p:spPr>
      </p:pic>
    </p:spTree>
    <p:extLst>
      <p:ext uri="{BB962C8B-B14F-4D97-AF65-F5344CB8AC3E}">
        <p14:creationId xmlns:p14="http://schemas.microsoft.com/office/powerpoint/2010/main" val="19173887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Arduino</a:t>
            </a:r>
            <a:r>
              <a:rPr lang="en-US" b="1" dirty="0" smtClean="0"/>
              <a:t> Functions-SERIAL COMMUNICATION</a:t>
            </a:r>
            <a:endParaRPr lang="en-US" b="1" dirty="0"/>
          </a:p>
        </p:txBody>
      </p:sp>
      <p:sp>
        <p:nvSpPr>
          <p:cNvPr id="3" name="Content Placeholder 2"/>
          <p:cNvSpPr>
            <a:spLocks noGrp="1"/>
          </p:cNvSpPr>
          <p:nvPr>
            <p:ph idx="1"/>
          </p:nvPr>
        </p:nvSpPr>
        <p:spPr>
          <a:xfrm>
            <a:off x="76200" y="1600200"/>
            <a:ext cx="8991600" cy="5181600"/>
          </a:xfrm>
        </p:spPr>
        <p:txBody>
          <a:bodyPr>
            <a:normAutofit/>
          </a:bodyPr>
          <a:lstStyle/>
          <a:p>
            <a:r>
              <a:rPr lang="en-US" sz="2000" b="1" dirty="0" err="1"/>
              <a:t>Serial.end</a:t>
            </a:r>
            <a:r>
              <a:rPr lang="en-US" sz="2000" b="1" dirty="0" smtClean="0"/>
              <a:t>(): </a:t>
            </a:r>
            <a:r>
              <a:rPr lang="en-US" sz="2000" dirty="0"/>
              <a:t>Disables serial communication, allowing the RX and TX pins to be used for general input and output. To re-enable serial communication, call </a:t>
            </a:r>
            <a:r>
              <a:rPr lang="en-US" sz="2000" dirty="0" err="1"/>
              <a:t>Serial.begin</a:t>
            </a:r>
            <a:r>
              <a:rPr lang="en-US" sz="2000" dirty="0" smtClean="0"/>
              <a:t>().</a:t>
            </a:r>
          </a:p>
          <a:p>
            <a:r>
              <a:rPr lang="en-US" sz="2000" b="1" dirty="0" smtClean="0"/>
              <a:t>Syntax: </a:t>
            </a:r>
            <a:r>
              <a:rPr lang="en-US" sz="2000" dirty="0" err="1"/>
              <a:t>Serial.end</a:t>
            </a:r>
            <a:r>
              <a:rPr lang="en-US" sz="2000" dirty="0" smtClean="0"/>
              <a:t>();</a:t>
            </a:r>
          </a:p>
          <a:p>
            <a:r>
              <a:rPr lang="en-US" sz="2000" b="1" dirty="0" smtClean="0"/>
              <a:t>Returns: </a:t>
            </a:r>
            <a:r>
              <a:rPr lang="en-US" sz="2000" dirty="0" smtClean="0"/>
              <a:t>Nothing.</a:t>
            </a:r>
          </a:p>
          <a:p>
            <a:endParaRPr lang="en-US" sz="2000" dirty="0" smtClean="0"/>
          </a:p>
          <a:p>
            <a:r>
              <a:rPr lang="en-US" sz="2000" b="1" dirty="0" err="1"/>
              <a:t>Serial.parseInt</a:t>
            </a:r>
            <a:r>
              <a:rPr lang="en-US" sz="2000" b="1" dirty="0"/>
              <a:t>(): </a:t>
            </a:r>
            <a:r>
              <a:rPr lang="en-US" sz="2000" dirty="0"/>
              <a:t>Looks for the next valid integer in the incoming serial. The function terminates if it times out. Parsing stops when no characters have been read for a configurable time-out value, or a non-digit is read; If no valid digits were read when the time-out (see </a:t>
            </a:r>
            <a:r>
              <a:rPr lang="en-US" sz="2000" dirty="0" err="1"/>
              <a:t>Serial.setTimeout</a:t>
            </a:r>
            <a:r>
              <a:rPr lang="en-US" sz="2000" dirty="0"/>
              <a:t>()) occurs, 0 is returned;</a:t>
            </a:r>
          </a:p>
          <a:p>
            <a:r>
              <a:rPr lang="en-US" sz="2000" b="1" dirty="0"/>
              <a:t>Syntax: </a:t>
            </a:r>
            <a:r>
              <a:rPr lang="en-US" sz="2000" dirty="0" err="1"/>
              <a:t>Serial.parseInt</a:t>
            </a:r>
            <a:r>
              <a:rPr lang="en-US" sz="2000" dirty="0" smtClean="0"/>
              <a:t>();</a:t>
            </a:r>
            <a:endParaRPr lang="en-US" sz="2000" dirty="0"/>
          </a:p>
          <a:p>
            <a:r>
              <a:rPr lang="en-US" sz="2000" b="1" dirty="0"/>
              <a:t>Returns: </a:t>
            </a:r>
            <a:r>
              <a:rPr lang="en-US" sz="2000" dirty="0"/>
              <a:t>Nothing.</a:t>
            </a:r>
          </a:p>
          <a:p>
            <a:endParaRPr lang="en-US" sz="2000" dirty="0" smtClean="0"/>
          </a:p>
          <a:p>
            <a:pPr marL="114300" indent="0">
              <a:buNone/>
            </a:pPr>
            <a:endParaRPr lang="en-US" sz="2000" dirty="0">
              <a:solidFill>
                <a:srgbClr val="00979D"/>
              </a:solidFill>
              <a:latin typeface="Typonine Mono Regular"/>
            </a:endParaRPr>
          </a:p>
          <a:p>
            <a:pPr marL="114300" indent="0">
              <a:buNone/>
            </a:pPr>
            <a:endParaRPr lang="en-US" sz="2000" dirty="0" smtClean="0">
              <a:solidFill>
                <a:srgbClr val="00979D"/>
              </a:solidFill>
              <a:latin typeface="Typonine Mono Regular"/>
            </a:endParaRPr>
          </a:p>
        </p:txBody>
      </p:sp>
    </p:spTree>
    <p:extLst>
      <p:ext uri="{BB962C8B-B14F-4D97-AF65-F5344CB8AC3E}">
        <p14:creationId xmlns:p14="http://schemas.microsoft.com/office/powerpoint/2010/main" val="8681039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Arduino</a:t>
            </a:r>
            <a:r>
              <a:rPr lang="en-US" b="1" dirty="0" smtClean="0"/>
              <a:t> Functions-SERIAL COMMUNICATION</a:t>
            </a:r>
            <a:endParaRPr lang="en-US" b="1" dirty="0"/>
          </a:p>
        </p:txBody>
      </p:sp>
      <p:sp>
        <p:nvSpPr>
          <p:cNvPr id="3" name="Content Placeholder 2"/>
          <p:cNvSpPr>
            <a:spLocks noGrp="1"/>
          </p:cNvSpPr>
          <p:nvPr>
            <p:ph idx="1"/>
          </p:nvPr>
        </p:nvSpPr>
        <p:spPr>
          <a:xfrm>
            <a:off x="76200" y="1600200"/>
            <a:ext cx="8991600" cy="5181600"/>
          </a:xfrm>
        </p:spPr>
        <p:txBody>
          <a:bodyPr>
            <a:normAutofit/>
          </a:bodyPr>
          <a:lstStyle/>
          <a:p>
            <a:r>
              <a:rPr lang="en-US" sz="2000" b="1" dirty="0" err="1"/>
              <a:t>Serial.setTimeout</a:t>
            </a:r>
            <a:r>
              <a:rPr lang="en-US" sz="2000" b="1" dirty="0" smtClean="0"/>
              <a:t>(): </a:t>
            </a:r>
            <a:r>
              <a:rPr lang="en-US" sz="2000" dirty="0" err="1"/>
              <a:t>Serial.setTimeout</a:t>
            </a:r>
            <a:r>
              <a:rPr lang="en-US" sz="2000" dirty="0"/>
              <a:t>() sets the maximum milliseconds to wait for serial data. It defaults to 1000 milliseconds</a:t>
            </a:r>
            <a:r>
              <a:rPr lang="en-US" sz="2000" dirty="0" smtClean="0"/>
              <a:t>.</a:t>
            </a:r>
          </a:p>
          <a:p>
            <a:r>
              <a:rPr lang="en-US" sz="2000" b="1" dirty="0" smtClean="0"/>
              <a:t>Syntax: </a:t>
            </a:r>
            <a:r>
              <a:rPr lang="en-US" sz="2000" i="1" dirty="0" err="1" smtClean="0"/>
              <a:t>Serial</a:t>
            </a:r>
            <a:r>
              <a:rPr lang="en-US" sz="2000" dirty="0" err="1" smtClean="0"/>
              <a:t>.setTimeout</a:t>
            </a:r>
            <a:r>
              <a:rPr lang="en-US" sz="2000" dirty="0" smtClean="0"/>
              <a:t>(</a:t>
            </a:r>
            <a:r>
              <a:rPr lang="en-US" sz="2000" dirty="0" err="1" smtClean="0"/>
              <a:t>timeinmilliseconds</a:t>
            </a:r>
            <a:r>
              <a:rPr lang="en-US" sz="2000" dirty="0" smtClean="0"/>
              <a:t>);</a:t>
            </a:r>
          </a:p>
          <a:p>
            <a:r>
              <a:rPr lang="en-US" sz="2000" b="1" dirty="0" smtClean="0"/>
              <a:t>Returns: </a:t>
            </a:r>
            <a:r>
              <a:rPr lang="en-US" sz="2000" dirty="0" smtClean="0"/>
              <a:t>Nothing.</a:t>
            </a:r>
          </a:p>
          <a:p>
            <a:endParaRPr lang="en-US" sz="2000" dirty="0"/>
          </a:p>
          <a:p>
            <a:endParaRPr lang="en-US" sz="2000" dirty="0" smtClean="0"/>
          </a:p>
          <a:p>
            <a:endParaRPr lang="en-US" sz="2000" dirty="0" smtClean="0"/>
          </a:p>
          <a:p>
            <a:endParaRPr lang="en-US" sz="2000" dirty="0" smtClean="0"/>
          </a:p>
          <a:p>
            <a:endParaRPr lang="en-US" sz="2000" dirty="0" smtClean="0"/>
          </a:p>
          <a:p>
            <a:pPr marL="114300" indent="0">
              <a:buNone/>
            </a:pPr>
            <a:endParaRPr lang="en-US" sz="2000" dirty="0">
              <a:solidFill>
                <a:srgbClr val="00979D"/>
              </a:solidFill>
              <a:latin typeface="Typonine Mono Regular"/>
            </a:endParaRPr>
          </a:p>
          <a:p>
            <a:pPr marL="114300" indent="0">
              <a:buNone/>
            </a:pPr>
            <a:endParaRPr lang="en-US" sz="2000" dirty="0" smtClean="0">
              <a:solidFill>
                <a:srgbClr val="00979D"/>
              </a:solidFill>
              <a:latin typeface="Typonine Mono Regular"/>
            </a:endParaRPr>
          </a:p>
        </p:txBody>
      </p:sp>
    </p:spTree>
    <p:extLst>
      <p:ext uri="{BB962C8B-B14F-4D97-AF65-F5344CB8AC3E}">
        <p14:creationId xmlns:p14="http://schemas.microsoft.com/office/powerpoint/2010/main" val="39078927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Arduino</a:t>
            </a:r>
            <a:r>
              <a:rPr lang="en-US" b="1" dirty="0" smtClean="0"/>
              <a:t> Functions-SERIAL COMMUNICATION</a:t>
            </a:r>
            <a:endParaRPr lang="en-US" b="1" dirty="0"/>
          </a:p>
        </p:txBody>
      </p:sp>
      <p:sp>
        <p:nvSpPr>
          <p:cNvPr id="3" name="Content Placeholder 2"/>
          <p:cNvSpPr>
            <a:spLocks noGrp="1"/>
          </p:cNvSpPr>
          <p:nvPr>
            <p:ph idx="1"/>
          </p:nvPr>
        </p:nvSpPr>
        <p:spPr>
          <a:xfrm>
            <a:off x="76200" y="1600200"/>
            <a:ext cx="8991600" cy="5181600"/>
          </a:xfrm>
        </p:spPr>
        <p:txBody>
          <a:bodyPr>
            <a:normAutofit/>
          </a:bodyPr>
          <a:lstStyle/>
          <a:p>
            <a:r>
              <a:rPr lang="en-US" sz="2000" b="1" dirty="0" err="1"/>
              <a:t>Serial.print</a:t>
            </a:r>
            <a:r>
              <a:rPr lang="en-US" sz="2000" b="1" dirty="0"/>
              <a:t>(): </a:t>
            </a:r>
            <a:r>
              <a:rPr lang="en-US" sz="2000" dirty="0"/>
              <a:t>Prints data to the serial port as human-readable ASCII text. This command can take many forms. </a:t>
            </a:r>
          </a:p>
          <a:p>
            <a:r>
              <a:rPr lang="en-US" sz="2000" b="1" dirty="0"/>
              <a:t>Syntaxes: </a:t>
            </a:r>
            <a:r>
              <a:rPr lang="en-US" sz="2000" b="1" dirty="0" smtClean="0"/>
              <a:t> </a:t>
            </a:r>
            <a:r>
              <a:rPr lang="en-US" sz="2000" i="1" dirty="0" err="1" smtClean="0"/>
              <a:t>Serial</a:t>
            </a:r>
            <a:r>
              <a:rPr lang="en-US" sz="2000" dirty="0" err="1" smtClean="0"/>
              <a:t>.print</a:t>
            </a:r>
            <a:r>
              <a:rPr lang="en-US" sz="2000" dirty="0" smtClean="0"/>
              <a:t>(value), </a:t>
            </a:r>
            <a:r>
              <a:rPr lang="en-US" sz="2000" i="1" dirty="0" err="1" smtClean="0"/>
              <a:t>Serial</a:t>
            </a:r>
            <a:r>
              <a:rPr lang="en-US" sz="2000" dirty="0" err="1" smtClean="0"/>
              <a:t>.print</a:t>
            </a:r>
            <a:r>
              <a:rPr lang="en-US" sz="2000" dirty="0" smtClean="0"/>
              <a:t>(value</a:t>
            </a:r>
            <a:r>
              <a:rPr lang="en-US" sz="2000" dirty="0"/>
              <a:t>, format)</a:t>
            </a:r>
          </a:p>
          <a:p>
            <a:r>
              <a:rPr lang="en-US" sz="2000" b="1" dirty="0"/>
              <a:t>Returns: </a:t>
            </a:r>
            <a:r>
              <a:rPr lang="en-US" sz="2000" dirty="0" smtClean="0"/>
              <a:t>Nothing.</a:t>
            </a:r>
          </a:p>
          <a:p>
            <a:endParaRPr lang="en-US" sz="2000" b="1" dirty="0"/>
          </a:p>
          <a:p>
            <a:pPr marL="114300" indent="0">
              <a:buNone/>
            </a:pPr>
            <a:r>
              <a:rPr lang="en-US" sz="1800" b="1" dirty="0" smtClean="0"/>
              <a:t>Numbers </a:t>
            </a:r>
            <a:r>
              <a:rPr lang="en-US" sz="1800" b="1" dirty="0"/>
              <a:t>are printed using an ASCII character for each digit. Floats are similarly printed as ASCII digits, defaulting to two decimal places. Bytes are sent as a single character. Characters and strings are sent as is. For </a:t>
            </a:r>
            <a:r>
              <a:rPr lang="en-US" sz="1800" b="1" dirty="0" smtClean="0"/>
              <a:t>example-</a:t>
            </a:r>
            <a:endParaRPr lang="en-US" sz="1800" b="1" dirty="0"/>
          </a:p>
          <a:p>
            <a:pPr lvl="1"/>
            <a:r>
              <a:rPr lang="en-US" sz="1800" b="1" dirty="0" err="1"/>
              <a:t>Serial.print</a:t>
            </a:r>
            <a:r>
              <a:rPr lang="en-US" sz="1800" b="1" dirty="0"/>
              <a:t>(78) gives "78</a:t>
            </a:r>
            <a:r>
              <a:rPr lang="en-US" sz="1800" b="1" dirty="0" smtClean="0"/>
              <a:t>"</a:t>
            </a:r>
            <a:endParaRPr lang="en-US" sz="1800" b="1" dirty="0"/>
          </a:p>
          <a:p>
            <a:pPr lvl="1"/>
            <a:r>
              <a:rPr lang="en-US" sz="1800" b="1" dirty="0" err="1"/>
              <a:t>Serial.print</a:t>
            </a:r>
            <a:r>
              <a:rPr lang="en-US" sz="1800" b="1" dirty="0"/>
              <a:t>(1.23456) gives "1.23</a:t>
            </a:r>
            <a:r>
              <a:rPr lang="en-US" sz="1800" b="1" dirty="0" smtClean="0"/>
              <a:t>"</a:t>
            </a:r>
            <a:endParaRPr lang="en-US" sz="1800" b="1" dirty="0"/>
          </a:p>
          <a:p>
            <a:pPr lvl="1"/>
            <a:r>
              <a:rPr lang="en-US" sz="1800" b="1" dirty="0" err="1"/>
              <a:t>Serial.print</a:t>
            </a:r>
            <a:r>
              <a:rPr lang="en-US" sz="1800" b="1" dirty="0"/>
              <a:t>('N') gives "N</a:t>
            </a:r>
            <a:r>
              <a:rPr lang="en-US" sz="1800" b="1" dirty="0" smtClean="0"/>
              <a:t>"</a:t>
            </a:r>
            <a:endParaRPr lang="en-US" sz="1800" b="1" dirty="0"/>
          </a:p>
          <a:p>
            <a:pPr lvl="1"/>
            <a:r>
              <a:rPr lang="en-US" sz="1800" b="1" dirty="0" err="1"/>
              <a:t>Serial.print</a:t>
            </a:r>
            <a:r>
              <a:rPr lang="en-US" sz="1800" b="1" dirty="0"/>
              <a:t>("Hello world.") gives "Hello </a:t>
            </a:r>
            <a:r>
              <a:rPr lang="en-US" sz="1800" b="1" dirty="0" smtClean="0"/>
              <a:t>world.”</a:t>
            </a:r>
          </a:p>
          <a:p>
            <a:endParaRPr lang="en-US" sz="2000" dirty="0" smtClean="0"/>
          </a:p>
          <a:p>
            <a:endParaRPr lang="en-US" sz="2000" dirty="0" smtClean="0"/>
          </a:p>
          <a:p>
            <a:endParaRPr lang="en-US" sz="2000" dirty="0" smtClean="0"/>
          </a:p>
          <a:p>
            <a:pPr marL="114300" indent="0">
              <a:buNone/>
            </a:pPr>
            <a:endParaRPr lang="en-US" sz="2000" dirty="0">
              <a:solidFill>
                <a:srgbClr val="00979D"/>
              </a:solidFill>
              <a:latin typeface="Typonine Mono Regular"/>
            </a:endParaRPr>
          </a:p>
          <a:p>
            <a:pPr marL="114300" indent="0">
              <a:buNone/>
            </a:pPr>
            <a:endParaRPr lang="en-US" sz="2000" dirty="0" smtClean="0">
              <a:solidFill>
                <a:srgbClr val="00979D"/>
              </a:solidFill>
              <a:latin typeface="Typonine Mono Regular"/>
            </a:endParaRPr>
          </a:p>
        </p:txBody>
      </p:sp>
    </p:spTree>
    <p:extLst>
      <p:ext uri="{BB962C8B-B14F-4D97-AF65-F5344CB8AC3E}">
        <p14:creationId xmlns:p14="http://schemas.microsoft.com/office/powerpoint/2010/main" val="19020860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Arduino</a:t>
            </a:r>
            <a:r>
              <a:rPr lang="en-US" b="1" dirty="0"/>
              <a:t> Functions-SERIAL COMMUNICATION</a:t>
            </a:r>
            <a:endParaRPr lang="en-US" dirty="0"/>
          </a:p>
        </p:txBody>
      </p:sp>
      <p:sp>
        <p:nvSpPr>
          <p:cNvPr id="3" name="Content Placeholder 2"/>
          <p:cNvSpPr>
            <a:spLocks noGrp="1"/>
          </p:cNvSpPr>
          <p:nvPr>
            <p:ph idx="1"/>
          </p:nvPr>
        </p:nvSpPr>
        <p:spPr>
          <a:xfrm>
            <a:off x="-304800" y="1752600"/>
            <a:ext cx="9372600" cy="5029200"/>
          </a:xfrm>
        </p:spPr>
        <p:txBody>
          <a:bodyPr>
            <a:normAutofit/>
          </a:bodyPr>
          <a:lstStyle/>
          <a:p>
            <a:pPr marL="411480" lvl="1" indent="0">
              <a:buNone/>
            </a:pPr>
            <a:r>
              <a:rPr lang="en-US" sz="1800" b="1" dirty="0" smtClean="0"/>
              <a:t>An </a:t>
            </a:r>
            <a:r>
              <a:rPr lang="en-US" sz="1800" b="1" dirty="0"/>
              <a:t>optional second parameter specifies the base (format) to use; permitted values are BIN(binary, or base 2), OCT(octal, or base 8), DEC(decimal, or base 10), HEX(hexadecimal, or base 16). For floating point numbers, this parameter specifies the number of decimal places to use. For </a:t>
            </a:r>
            <a:r>
              <a:rPr lang="en-US" sz="1800" b="1" dirty="0" smtClean="0"/>
              <a:t>example-</a:t>
            </a:r>
          </a:p>
          <a:p>
            <a:pPr marL="411480" lvl="1" indent="0">
              <a:buNone/>
            </a:pPr>
            <a:endParaRPr lang="en-US" sz="1800" b="1" dirty="0"/>
          </a:p>
          <a:p>
            <a:pPr lvl="2"/>
            <a:r>
              <a:rPr lang="en-US" b="1" dirty="0" err="1" smtClean="0"/>
              <a:t>Serial.print</a:t>
            </a:r>
            <a:r>
              <a:rPr lang="en-US" b="1" dirty="0" smtClean="0"/>
              <a:t>(78</a:t>
            </a:r>
            <a:r>
              <a:rPr lang="en-US" b="1" dirty="0"/>
              <a:t>, BIN) gives "</a:t>
            </a:r>
            <a:r>
              <a:rPr lang="en-US" b="1" dirty="0" smtClean="0"/>
              <a:t>1001110"</a:t>
            </a:r>
          </a:p>
          <a:p>
            <a:pPr lvl="2"/>
            <a:r>
              <a:rPr lang="en-US" b="1" dirty="0" err="1" smtClean="0"/>
              <a:t>Serial.print</a:t>
            </a:r>
            <a:r>
              <a:rPr lang="en-US" b="1" dirty="0" smtClean="0"/>
              <a:t>(78</a:t>
            </a:r>
            <a:r>
              <a:rPr lang="en-US" b="1" dirty="0"/>
              <a:t>, OCT) gives "116</a:t>
            </a:r>
            <a:r>
              <a:rPr lang="en-US" b="1" dirty="0" smtClean="0"/>
              <a:t>"</a:t>
            </a:r>
            <a:endParaRPr lang="en-US" b="1" dirty="0"/>
          </a:p>
          <a:p>
            <a:pPr lvl="2"/>
            <a:r>
              <a:rPr lang="en-US" b="1" dirty="0" err="1"/>
              <a:t>Serial.print</a:t>
            </a:r>
            <a:r>
              <a:rPr lang="en-US" b="1" dirty="0"/>
              <a:t>(78, DEC) gives "78</a:t>
            </a:r>
            <a:r>
              <a:rPr lang="en-US" b="1" dirty="0" smtClean="0"/>
              <a:t>"</a:t>
            </a:r>
            <a:endParaRPr lang="en-US" b="1" dirty="0"/>
          </a:p>
          <a:p>
            <a:pPr lvl="2"/>
            <a:r>
              <a:rPr lang="en-US" b="1" dirty="0" err="1"/>
              <a:t>Serial.print</a:t>
            </a:r>
            <a:r>
              <a:rPr lang="en-US" b="1" dirty="0"/>
              <a:t>(78, HEX) gives "4E</a:t>
            </a:r>
            <a:r>
              <a:rPr lang="en-US" b="1" dirty="0" smtClean="0"/>
              <a:t>"</a:t>
            </a:r>
            <a:endParaRPr lang="en-US" b="1" dirty="0"/>
          </a:p>
          <a:p>
            <a:pPr lvl="2"/>
            <a:r>
              <a:rPr lang="en-US" b="1" dirty="0" err="1"/>
              <a:t>Serial.print</a:t>
            </a:r>
            <a:r>
              <a:rPr lang="en-US" b="1" dirty="0"/>
              <a:t>(1.23456, 0) gives "1</a:t>
            </a:r>
            <a:r>
              <a:rPr lang="en-US" b="1" dirty="0" smtClean="0"/>
              <a:t>"</a:t>
            </a:r>
            <a:endParaRPr lang="en-US" b="1" dirty="0"/>
          </a:p>
          <a:p>
            <a:pPr lvl="2"/>
            <a:r>
              <a:rPr lang="en-US" b="1" dirty="0" err="1"/>
              <a:t>Serial.print</a:t>
            </a:r>
            <a:r>
              <a:rPr lang="en-US" b="1" dirty="0"/>
              <a:t>(1.23456, 2) gives "1.23</a:t>
            </a:r>
            <a:r>
              <a:rPr lang="en-US" b="1" dirty="0" smtClean="0"/>
              <a:t>"</a:t>
            </a:r>
            <a:endParaRPr lang="en-US" b="1" dirty="0"/>
          </a:p>
          <a:p>
            <a:pPr lvl="2"/>
            <a:r>
              <a:rPr lang="en-US" b="1" dirty="0" err="1"/>
              <a:t>Serial.print</a:t>
            </a:r>
            <a:r>
              <a:rPr lang="en-US" b="1" dirty="0"/>
              <a:t>(1.23456, 4) gives "1.2346"</a:t>
            </a:r>
          </a:p>
        </p:txBody>
      </p:sp>
    </p:spTree>
    <p:extLst>
      <p:ext uri="{BB962C8B-B14F-4D97-AF65-F5344CB8AC3E}">
        <p14:creationId xmlns:p14="http://schemas.microsoft.com/office/powerpoint/2010/main" val="11721114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Arduino</a:t>
            </a:r>
            <a:r>
              <a:rPr lang="en-US" b="1" dirty="0"/>
              <a:t> Functions-SERIAL COMMUNICATION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600200"/>
            <a:ext cx="5159550" cy="5181600"/>
          </a:xfrm>
        </p:spPr>
      </p:pic>
    </p:spTree>
    <p:extLst>
      <p:ext uri="{BB962C8B-B14F-4D97-AF65-F5344CB8AC3E}">
        <p14:creationId xmlns:p14="http://schemas.microsoft.com/office/powerpoint/2010/main" val="37788208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Arduino</a:t>
            </a:r>
            <a:r>
              <a:rPr lang="en-US" b="1" dirty="0"/>
              <a:t> Functions-SERIAL COMMUNICATION</a:t>
            </a:r>
            <a:endParaRPr lang="en-US" dirty="0"/>
          </a:p>
        </p:txBody>
      </p:sp>
      <p:sp>
        <p:nvSpPr>
          <p:cNvPr id="3" name="Content Placeholder 2"/>
          <p:cNvSpPr>
            <a:spLocks noGrp="1"/>
          </p:cNvSpPr>
          <p:nvPr>
            <p:ph idx="1"/>
          </p:nvPr>
        </p:nvSpPr>
        <p:spPr>
          <a:xfrm>
            <a:off x="76200" y="1600200"/>
            <a:ext cx="8915400" cy="5181600"/>
          </a:xfrm>
        </p:spPr>
        <p:txBody>
          <a:bodyPr/>
          <a:lstStyle/>
          <a:p>
            <a:r>
              <a:rPr lang="en-US" b="1" dirty="0" err="1" smtClean="0"/>
              <a:t>Serial.println</a:t>
            </a:r>
            <a:r>
              <a:rPr lang="en-US" b="1" dirty="0" smtClean="0"/>
              <a:t>(): </a:t>
            </a:r>
            <a:r>
              <a:rPr lang="en-US" dirty="0"/>
              <a:t>Prints data to the serial port as human-readable ASCII text followed by a carriage return character (ASCII 13, or '\r') and a newline character (ASCII 10, or '\n'). This command takes the same forms as </a:t>
            </a:r>
            <a:r>
              <a:rPr lang="en-US" dirty="0" err="1"/>
              <a:t>Serial.print</a:t>
            </a:r>
            <a:r>
              <a:rPr lang="en-US" dirty="0" smtClean="0"/>
              <a:t>().</a:t>
            </a:r>
          </a:p>
          <a:p>
            <a:r>
              <a:rPr lang="en-US" b="1" dirty="0" smtClean="0"/>
              <a:t>Syntaxes</a:t>
            </a:r>
            <a:r>
              <a:rPr lang="en-US" b="1" dirty="0"/>
              <a:t>:  </a:t>
            </a:r>
            <a:endParaRPr lang="en-US" b="1" dirty="0" smtClean="0"/>
          </a:p>
          <a:p>
            <a:pPr marL="114300" indent="0">
              <a:buNone/>
            </a:pPr>
            <a:r>
              <a:rPr lang="en-US" i="1" dirty="0" smtClean="0"/>
              <a:t>   </a:t>
            </a:r>
            <a:r>
              <a:rPr lang="en-US" i="1" dirty="0" err="1" smtClean="0"/>
              <a:t>Serial.println</a:t>
            </a:r>
            <a:r>
              <a:rPr lang="en-US" i="1" dirty="0" smtClean="0"/>
              <a:t>(</a:t>
            </a:r>
            <a:r>
              <a:rPr lang="en-US" i="1" dirty="0" err="1" smtClean="0"/>
              <a:t>val</a:t>
            </a:r>
            <a:r>
              <a:rPr lang="en-US" i="1" dirty="0"/>
              <a:t>)</a:t>
            </a:r>
          </a:p>
          <a:p>
            <a:pPr marL="114300" indent="0">
              <a:buNone/>
            </a:pPr>
            <a:r>
              <a:rPr lang="en-US" i="1" dirty="0" smtClean="0"/>
              <a:t>   </a:t>
            </a:r>
            <a:r>
              <a:rPr lang="en-US" i="1" dirty="0" err="1" smtClean="0"/>
              <a:t>Serial.println</a:t>
            </a:r>
            <a:r>
              <a:rPr lang="en-US" i="1" dirty="0" smtClean="0"/>
              <a:t>(</a:t>
            </a:r>
            <a:r>
              <a:rPr lang="en-US" i="1" dirty="0" err="1" smtClean="0"/>
              <a:t>val</a:t>
            </a:r>
            <a:r>
              <a:rPr lang="en-US" i="1" dirty="0"/>
              <a:t>, format</a:t>
            </a:r>
            <a:r>
              <a:rPr lang="en-US" i="1" dirty="0" smtClean="0"/>
              <a:t>)</a:t>
            </a:r>
          </a:p>
          <a:p>
            <a:r>
              <a:rPr lang="en-US" b="1" dirty="0" smtClean="0"/>
              <a:t>Returns</a:t>
            </a:r>
            <a:r>
              <a:rPr lang="en-US" b="1" dirty="0"/>
              <a:t>: </a:t>
            </a:r>
            <a:r>
              <a:rPr lang="en-US" dirty="0"/>
              <a:t>R</a:t>
            </a:r>
            <a:r>
              <a:rPr lang="en-US" dirty="0" smtClean="0"/>
              <a:t>eturns </a:t>
            </a:r>
            <a:r>
              <a:rPr lang="en-US" dirty="0"/>
              <a:t>the number of bytes written, though reading that number is optional.</a:t>
            </a:r>
          </a:p>
        </p:txBody>
      </p:sp>
    </p:spTree>
    <p:extLst>
      <p:ext uri="{BB962C8B-B14F-4D97-AF65-F5344CB8AC3E}">
        <p14:creationId xmlns:p14="http://schemas.microsoft.com/office/powerpoint/2010/main" val="31661650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Arduino</a:t>
            </a:r>
            <a:r>
              <a:rPr lang="en-US" b="1" dirty="0" smtClean="0"/>
              <a:t> Functions-SERIAL COMMUNICATION</a:t>
            </a:r>
            <a:endParaRPr lang="en-US" b="1" dirty="0"/>
          </a:p>
        </p:txBody>
      </p:sp>
      <p:sp>
        <p:nvSpPr>
          <p:cNvPr id="3" name="Content Placeholder 2"/>
          <p:cNvSpPr>
            <a:spLocks noGrp="1"/>
          </p:cNvSpPr>
          <p:nvPr>
            <p:ph idx="1"/>
          </p:nvPr>
        </p:nvSpPr>
        <p:spPr>
          <a:xfrm>
            <a:off x="76200" y="1600200"/>
            <a:ext cx="8991600" cy="5181600"/>
          </a:xfrm>
        </p:spPr>
        <p:txBody>
          <a:bodyPr>
            <a:normAutofit/>
          </a:bodyPr>
          <a:lstStyle/>
          <a:p>
            <a:r>
              <a:rPr lang="en-US" sz="2000" b="1" dirty="0" err="1"/>
              <a:t>Serial.read</a:t>
            </a:r>
            <a:r>
              <a:rPr lang="en-US" sz="2000" b="1" dirty="0" smtClean="0"/>
              <a:t>(): </a:t>
            </a:r>
            <a:r>
              <a:rPr lang="en-US" sz="2000" dirty="0"/>
              <a:t>Reads incoming serial data</a:t>
            </a:r>
            <a:r>
              <a:rPr lang="en-US" sz="2000" dirty="0" smtClean="0"/>
              <a:t>.</a:t>
            </a:r>
            <a:endParaRPr lang="en-US" sz="2000" dirty="0"/>
          </a:p>
          <a:p>
            <a:r>
              <a:rPr lang="en-US" sz="2000" b="1" dirty="0" smtClean="0"/>
              <a:t>Syntax: </a:t>
            </a:r>
            <a:r>
              <a:rPr lang="en-US" sz="2000" i="1" dirty="0" err="1"/>
              <a:t>Serial</a:t>
            </a:r>
            <a:r>
              <a:rPr lang="en-US" sz="2000" dirty="0" err="1"/>
              <a:t>.read</a:t>
            </a:r>
            <a:r>
              <a:rPr lang="en-US" sz="2000" dirty="0" smtClean="0"/>
              <a:t>();</a:t>
            </a:r>
          </a:p>
          <a:p>
            <a:r>
              <a:rPr lang="en-US" sz="2000" b="1" dirty="0" smtClean="0"/>
              <a:t>Returns: </a:t>
            </a:r>
            <a:r>
              <a:rPr lang="en-US" sz="2000" dirty="0"/>
              <a:t>The first byte of incoming serial data available (or -1 if no data is available). Data type: int.</a:t>
            </a:r>
            <a:endParaRPr lang="en-US" sz="2000" dirty="0" smtClean="0"/>
          </a:p>
          <a:p>
            <a:pPr marL="114300" indent="0">
              <a:buNone/>
            </a:pPr>
            <a:endParaRPr lang="en-US" sz="2000" dirty="0">
              <a:solidFill>
                <a:srgbClr val="00979D"/>
              </a:solidFill>
              <a:latin typeface="Typonine Mono Regular"/>
            </a:endParaRPr>
          </a:p>
          <a:p>
            <a:pPr marL="114300" indent="0">
              <a:buNone/>
            </a:pPr>
            <a:endParaRPr lang="en-US" sz="2000" dirty="0" smtClean="0">
              <a:solidFill>
                <a:srgbClr val="00979D"/>
              </a:solidFill>
              <a:latin typeface="Typonine Mono Regular"/>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063240"/>
            <a:ext cx="7701739" cy="3505200"/>
          </a:xfrm>
          <a:prstGeom prst="rect">
            <a:avLst/>
          </a:prstGeom>
        </p:spPr>
      </p:pic>
    </p:spTree>
    <p:extLst>
      <p:ext uri="{BB962C8B-B14F-4D97-AF65-F5344CB8AC3E}">
        <p14:creationId xmlns:p14="http://schemas.microsoft.com/office/powerpoint/2010/main" val="9276447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Arduino</a:t>
            </a:r>
            <a:r>
              <a:rPr lang="en-US" b="1" dirty="0" smtClean="0"/>
              <a:t> Functions-SERIAL COMMUNICATION</a:t>
            </a:r>
            <a:endParaRPr lang="en-US" b="1" dirty="0"/>
          </a:p>
        </p:txBody>
      </p:sp>
      <p:sp>
        <p:nvSpPr>
          <p:cNvPr id="3" name="Content Placeholder 2"/>
          <p:cNvSpPr>
            <a:spLocks noGrp="1"/>
          </p:cNvSpPr>
          <p:nvPr>
            <p:ph idx="1"/>
          </p:nvPr>
        </p:nvSpPr>
        <p:spPr>
          <a:xfrm>
            <a:off x="76200" y="1600200"/>
            <a:ext cx="8991600" cy="5181600"/>
          </a:xfrm>
        </p:spPr>
        <p:txBody>
          <a:bodyPr>
            <a:normAutofit/>
          </a:bodyPr>
          <a:lstStyle/>
          <a:p>
            <a:r>
              <a:rPr lang="en-US" sz="2000" b="1" dirty="0" err="1"/>
              <a:t>Serial.write</a:t>
            </a:r>
            <a:r>
              <a:rPr lang="en-US" sz="2000" b="1" dirty="0" smtClean="0"/>
              <a:t>(): </a:t>
            </a:r>
            <a:r>
              <a:rPr lang="en-US" sz="2000" dirty="0"/>
              <a:t>Writes binary data to the serial port. This data is sent as a byte or series of bytes; to send the characters representing the digits of a number use the </a:t>
            </a:r>
            <a:r>
              <a:rPr lang="en-US" sz="2000" dirty="0" err="1" smtClean="0"/>
              <a:t>Serial.print</a:t>
            </a:r>
            <a:r>
              <a:rPr lang="en-US" sz="2000" dirty="0"/>
              <a:t>() function instead</a:t>
            </a:r>
            <a:r>
              <a:rPr lang="en-US" sz="2000" dirty="0" smtClean="0"/>
              <a:t>.</a:t>
            </a:r>
          </a:p>
          <a:p>
            <a:r>
              <a:rPr lang="en-US" sz="2000" b="1" dirty="0" smtClean="0"/>
              <a:t>Syntax: </a:t>
            </a:r>
            <a:r>
              <a:rPr lang="en-US" sz="2000" i="1" dirty="0" err="1" smtClean="0"/>
              <a:t>Serial</a:t>
            </a:r>
            <a:r>
              <a:rPr lang="en-US" sz="2000" dirty="0" err="1" smtClean="0"/>
              <a:t>.write</a:t>
            </a:r>
            <a:r>
              <a:rPr lang="en-US" sz="2000" dirty="0" smtClean="0"/>
              <a:t>();</a:t>
            </a:r>
          </a:p>
          <a:p>
            <a:r>
              <a:rPr lang="en-US" sz="2000" b="1" dirty="0" smtClean="0"/>
              <a:t>Returns: </a:t>
            </a:r>
            <a:r>
              <a:rPr lang="en-US" sz="2000" dirty="0" smtClean="0"/>
              <a:t>Returns the </a:t>
            </a:r>
            <a:r>
              <a:rPr lang="en-US" sz="2000" dirty="0"/>
              <a:t>number of bytes written, though reading that number is optional. </a:t>
            </a:r>
            <a:endParaRPr lang="en-US" sz="2000" dirty="0">
              <a:solidFill>
                <a:srgbClr val="00979D"/>
              </a:solidFill>
              <a:latin typeface="Typonine Mono Regular"/>
            </a:endParaRPr>
          </a:p>
          <a:p>
            <a:pPr marL="114300" indent="0">
              <a:buNone/>
            </a:pPr>
            <a:endParaRPr lang="en-US" sz="2000" dirty="0" smtClean="0">
              <a:solidFill>
                <a:srgbClr val="00979D"/>
              </a:solidFill>
              <a:latin typeface="Typonine Mono Regular"/>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962400"/>
            <a:ext cx="8841612" cy="1600200"/>
          </a:xfrm>
          <a:prstGeom prst="rect">
            <a:avLst/>
          </a:prstGeom>
        </p:spPr>
      </p:pic>
    </p:spTree>
    <p:extLst>
      <p:ext uri="{BB962C8B-B14F-4D97-AF65-F5344CB8AC3E}">
        <p14:creationId xmlns:p14="http://schemas.microsoft.com/office/powerpoint/2010/main" val="8140808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Arduino</a:t>
            </a:r>
            <a:r>
              <a:rPr lang="en-US" b="1" dirty="0" smtClean="0"/>
              <a:t> Functions-SERIAL COMMUNICATION</a:t>
            </a:r>
            <a:endParaRPr lang="en-US" b="1" dirty="0"/>
          </a:p>
        </p:txBody>
      </p:sp>
      <p:sp>
        <p:nvSpPr>
          <p:cNvPr id="3" name="Content Placeholder 2"/>
          <p:cNvSpPr>
            <a:spLocks noGrp="1"/>
          </p:cNvSpPr>
          <p:nvPr>
            <p:ph idx="1"/>
          </p:nvPr>
        </p:nvSpPr>
        <p:spPr>
          <a:xfrm>
            <a:off x="76200" y="1600200"/>
            <a:ext cx="8991600" cy="5181600"/>
          </a:xfrm>
        </p:spPr>
        <p:txBody>
          <a:bodyPr>
            <a:normAutofit/>
          </a:bodyPr>
          <a:lstStyle/>
          <a:p>
            <a:r>
              <a:rPr lang="en-US" sz="2000" b="1" dirty="0" err="1"/>
              <a:t>serialEvent</a:t>
            </a:r>
            <a:r>
              <a:rPr lang="en-US" sz="2000" b="1" dirty="0" smtClean="0"/>
              <a:t>(): </a:t>
            </a:r>
            <a:r>
              <a:rPr lang="en-US" sz="2000" dirty="0"/>
              <a:t>Called when data is available. Use </a:t>
            </a:r>
            <a:r>
              <a:rPr lang="en-US" sz="2000" dirty="0" err="1"/>
              <a:t>Serial.read</a:t>
            </a:r>
            <a:r>
              <a:rPr lang="en-US" sz="2000" dirty="0"/>
              <a:t>() to capture this data</a:t>
            </a:r>
            <a:r>
              <a:rPr lang="en-US" sz="2000" dirty="0" smtClean="0"/>
              <a:t>.</a:t>
            </a:r>
          </a:p>
          <a:p>
            <a:r>
              <a:rPr lang="en-US" sz="2000" b="1" dirty="0" smtClean="0"/>
              <a:t>Syntax: </a:t>
            </a:r>
          </a:p>
          <a:p>
            <a:pPr marL="114300" indent="0">
              <a:buNone/>
            </a:pPr>
            <a:r>
              <a:rPr lang="en-US" sz="2000" dirty="0" smtClean="0"/>
              <a:t>   void </a:t>
            </a:r>
            <a:r>
              <a:rPr lang="en-US" sz="2000" dirty="0" err="1"/>
              <a:t>serialEvent</a:t>
            </a:r>
            <a:r>
              <a:rPr lang="en-US" sz="2000" dirty="0"/>
              <a:t>() </a:t>
            </a:r>
            <a:endParaRPr lang="en-US" sz="2000" dirty="0" smtClean="0"/>
          </a:p>
          <a:p>
            <a:pPr marL="114300" indent="0">
              <a:buNone/>
            </a:pPr>
            <a:r>
              <a:rPr lang="en-US" sz="2000" dirty="0" smtClean="0"/>
              <a:t>   { </a:t>
            </a:r>
          </a:p>
          <a:p>
            <a:pPr marL="114300" indent="0">
              <a:buNone/>
            </a:pPr>
            <a:r>
              <a:rPr lang="en-US" sz="2000" dirty="0" smtClean="0"/>
              <a:t>	//statements </a:t>
            </a:r>
          </a:p>
          <a:p>
            <a:pPr marL="114300" indent="0">
              <a:buNone/>
            </a:pPr>
            <a:r>
              <a:rPr lang="en-US" sz="2000" dirty="0" smtClean="0"/>
              <a:t>   }</a:t>
            </a:r>
            <a:endParaRPr lang="en-US" sz="2000" b="1" dirty="0" smtClean="0"/>
          </a:p>
          <a:p>
            <a:r>
              <a:rPr lang="en-US" sz="2000" b="1" dirty="0" smtClean="0"/>
              <a:t>Returns: </a:t>
            </a:r>
            <a:r>
              <a:rPr lang="en-US" sz="2000" dirty="0" smtClean="0"/>
              <a:t>Nothing.</a:t>
            </a:r>
          </a:p>
          <a:p>
            <a:pPr marL="114300" indent="0">
              <a:buNone/>
            </a:pPr>
            <a:endParaRPr lang="en-US" sz="2000" dirty="0" smtClean="0">
              <a:solidFill>
                <a:srgbClr val="00979D"/>
              </a:solidFill>
              <a:latin typeface="Typonine Mono Regular"/>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4475479"/>
            <a:ext cx="3886200" cy="2277713"/>
          </a:xfrm>
          <a:prstGeom prst="rect">
            <a:avLst/>
          </a:prstGeom>
        </p:spPr>
      </p:pic>
    </p:spTree>
    <p:extLst>
      <p:ext uri="{BB962C8B-B14F-4D97-AF65-F5344CB8AC3E}">
        <p14:creationId xmlns:p14="http://schemas.microsoft.com/office/powerpoint/2010/main" val="2098486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to download </a:t>
            </a:r>
            <a:r>
              <a:rPr lang="en-US" b="1" dirty="0" err="1" smtClean="0"/>
              <a:t>Arduino</a:t>
            </a:r>
            <a:r>
              <a:rPr lang="en-US" b="1" dirty="0" smtClean="0"/>
              <a:t> IDE</a:t>
            </a:r>
            <a:endParaRPr lang="en-US" b="1" dirty="0"/>
          </a:p>
        </p:txBody>
      </p:sp>
      <p:sp>
        <p:nvSpPr>
          <p:cNvPr id="3" name="Content Placeholder 2"/>
          <p:cNvSpPr>
            <a:spLocks noGrp="1"/>
          </p:cNvSpPr>
          <p:nvPr>
            <p:ph idx="1"/>
          </p:nvPr>
        </p:nvSpPr>
        <p:spPr>
          <a:xfrm>
            <a:off x="228600" y="1600200"/>
            <a:ext cx="8686800" cy="5029200"/>
          </a:xfrm>
        </p:spPr>
        <p:txBody>
          <a:bodyPr/>
          <a:lstStyle/>
          <a:p>
            <a:r>
              <a:rPr lang="en-US" sz="2000" b="1" dirty="0" smtClean="0"/>
              <a:t>Go to the </a:t>
            </a:r>
            <a:r>
              <a:rPr lang="en-US" sz="2000" b="1" dirty="0" err="1" smtClean="0"/>
              <a:t>Arduino</a:t>
            </a:r>
            <a:r>
              <a:rPr lang="en-US" sz="2000" b="1" dirty="0" smtClean="0"/>
              <a:t> Download Page, click on Windows installer</a:t>
            </a:r>
            <a:endParaRPr lang="en-US" b="1" dirty="0" smtClean="0"/>
          </a:p>
          <a:p>
            <a:pPr>
              <a:buNone/>
            </a:pPr>
            <a:endParaRPr lang="en-US" b="1" dirty="0"/>
          </a:p>
        </p:txBody>
      </p:sp>
      <p:pic>
        <p:nvPicPr>
          <p:cNvPr id="4" name="Picture 3" descr="arduino-1.PNG"/>
          <p:cNvPicPr>
            <a:picLocks noChangeAspect="1"/>
          </p:cNvPicPr>
          <p:nvPr/>
        </p:nvPicPr>
        <p:blipFill>
          <a:blip r:embed="rId2"/>
          <a:stretch>
            <a:fillRect/>
          </a:stretch>
        </p:blipFill>
        <p:spPr>
          <a:xfrm>
            <a:off x="685800" y="2209800"/>
            <a:ext cx="7924800" cy="4266669"/>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Arduino</a:t>
            </a:r>
            <a:r>
              <a:rPr lang="en-US" b="1" dirty="0" smtClean="0"/>
              <a:t> Functions-Mathematical Functions</a:t>
            </a:r>
            <a:endParaRPr lang="en-US" b="1" dirty="0"/>
          </a:p>
        </p:txBody>
      </p:sp>
      <p:sp>
        <p:nvSpPr>
          <p:cNvPr id="3" name="Content Placeholder 2"/>
          <p:cNvSpPr>
            <a:spLocks noGrp="1"/>
          </p:cNvSpPr>
          <p:nvPr>
            <p:ph idx="1"/>
          </p:nvPr>
        </p:nvSpPr>
        <p:spPr>
          <a:xfrm>
            <a:off x="76200" y="1600200"/>
            <a:ext cx="8991600" cy="5181600"/>
          </a:xfrm>
        </p:spPr>
        <p:txBody>
          <a:bodyPr>
            <a:normAutofit/>
          </a:bodyPr>
          <a:lstStyle/>
          <a:p>
            <a:r>
              <a:rPr lang="en-US" sz="2000" b="1" dirty="0"/>
              <a:t>abs</a:t>
            </a:r>
            <a:r>
              <a:rPr lang="en-US" sz="2000" b="1" dirty="0" smtClean="0"/>
              <a:t>(): </a:t>
            </a:r>
            <a:r>
              <a:rPr lang="en-US" sz="2000" dirty="0"/>
              <a:t>Calculates the absolute value of a number</a:t>
            </a:r>
            <a:r>
              <a:rPr lang="en-US" sz="2000" dirty="0" smtClean="0"/>
              <a:t>.</a:t>
            </a:r>
          </a:p>
          <a:p>
            <a:r>
              <a:rPr lang="en-US" sz="2000" b="1" dirty="0" smtClean="0"/>
              <a:t>Syntax: </a:t>
            </a:r>
            <a:r>
              <a:rPr lang="en-US" sz="2000" dirty="0" smtClean="0"/>
              <a:t>abs(x)</a:t>
            </a:r>
          </a:p>
          <a:p>
            <a:r>
              <a:rPr lang="en-US" sz="2000" b="1" dirty="0" smtClean="0"/>
              <a:t>Returns: </a:t>
            </a:r>
          </a:p>
          <a:p>
            <a:pPr marL="114300" indent="0">
              <a:buNone/>
            </a:pPr>
            <a:r>
              <a:rPr lang="en-US" sz="2000" dirty="0" smtClean="0"/>
              <a:t>   x</a:t>
            </a:r>
            <a:r>
              <a:rPr lang="en-US" sz="2000" dirty="0"/>
              <a:t>: if x is greater than or equal to </a:t>
            </a:r>
            <a:r>
              <a:rPr lang="en-US" sz="2000" dirty="0" smtClean="0"/>
              <a:t>0.</a:t>
            </a:r>
          </a:p>
          <a:p>
            <a:pPr marL="114300" indent="0">
              <a:buNone/>
            </a:pPr>
            <a:r>
              <a:rPr lang="en-US" sz="2000" dirty="0" smtClean="0"/>
              <a:t>   x</a:t>
            </a:r>
            <a:r>
              <a:rPr lang="en-US" sz="2000" dirty="0"/>
              <a:t>: if x is less than 0.</a:t>
            </a:r>
            <a:endParaRPr lang="en-US" sz="2000" dirty="0" smtClean="0">
              <a:solidFill>
                <a:srgbClr val="00979D"/>
              </a:solidFill>
              <a:latin typeface="Typonine Mono Regular"/>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120" y="3723640"/>
            <a:ext cx="8469630" cy="1981200"/>
          </a:xfrm>
          <a:prstGeom prst="rect">
            <a:avLst/>
          </a:prstGeom>
        </p:spPr>
      </p:pic>
    </p:spTree>
    <p:extLst>
      <p:ext uri="{BB962C8B-B14F-4D97-AF65-F5344CB8AC3E}">
        <p14:creationId xmlns:p14="http://schemas.microsoft.com/office/powerpoint/2010/main" val="2231819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Arduino</a:t>
            </a:r>
            <a:r>
              <a:rPr lang="en-US" b="1" dirty="0" smtClean="0"/>
              <a:t> Functions-Mathematical Functions</a:t>
            </a:r>
            <a:endParaRPr lang="en-US" b="1" dirty="0"/>
          </a:p>
        </p:txBody>
      </p:sp>
      <p:sp>
        <p:nvSpPr>
          <p:cNvPr id="3" name="Content Placeholder 2"/>
          <p:cNvSpPr>
            <a:spLocks noGrp="1"/>
          </p:cNvSpPr>
          <p:nvPr>
            <p:ph idx="1"/>
          </p:nvPr>
        </p:nvSpPr>
        <p:spPr>
          <a:xfrm>
            <a:off x="76200" y="1600200"/>
            <a:ext cx="8991600" cy="5257800"/>
          </a:xfrm>
        </p:spPr>
        <p:txBody>
          <a:bodyPr>
            <a:normAutofit/>
          </a:bodyPr>
          <a:lstStyle/>
          <a:p>
            <a:r>
              <a:rPr lang="en-US" sz="2000" b="1" dirty="0"/>
              <a:t>constrain</a:t>
            </a:r>
            <a:r>
              <a:rPr lang="en-US" sz="2000" b="1" dirty="0" smtClean="0"/>
              <a:t>(): </a:t>
            </a:r>
            <a:r>
              <a:rPr lang="en-US" sz="2000" dirty="0" smtClean="0"/>
              <a:t>Calculates </a:t>
            </a:r>
            <a:r>
              <a:rPr lang="en-US" sz="2000" dirty="0"/>
              <a:t>the absolute value of a number</a:t>
            </a:r>
            <a:r>
              <a:rPr lang="en-US" sz="2000" dirty="0" smtClean="0"/>
              <a:t>.</a:t>
            </a:r>
          </a:p>
          <a:p>
            <a:r>
              <a:rPr lang="en-US" sz="2000" b="1" dirty="0" smtClean="0"/>
              <a:t>Syntax: </a:t>
            </a:r>
            <a:r>
              <a:rPr lang="en-US" sz="2000" dirty="0"/>
              <a:t>constrain(x, a, b</a:t>
            </a:r>
            <a:r>
              <a:rPr lang="en-US" sz="2000" dirty="0" smtClean="0"/>
              <a:t>);</a:t>
            </a:r>
          </a:p>
          <a:p>
            <a:r>
              <a:rPr lang="en-US" sz="2000" b="1" dirty="0" smtClean="0"/>
              <a:t>Returns: </a:t>
            </a:r>
          </a:p>
          <a:p>
            <a:pPr marL="114300" indent="0">
              <a:buNone/>
            </a:pPr>
            <a:r>
              <a:rPr lang="en-US" sz="2000" dirty="0"/>
              <a:t>   x: if x is between a and b.</a:t>
            </a:r>
          </a:p>
          <a:p>
            <a:pPr marL="114300" indent="0">
              <a:buNone/>
            </a:pPr>
            <a:r>
              <a:rPr lang="en-US" sz="2000" dirty="0" smtClean="0"/>
              <a:t>   a</a:t>
            </a:r>
            <a:r>
              <a:rPr lang="en-US" sz="2000" dirty="0"/>
              <a:t>: if x is less than a.</a:t>
            </a:r>
          </a:p>
          <a:p>
            <a:pPr marL="114300" indent="0">
              <a:buNone/>
            </a:pPr>
            <a:r>
              <a:rPr lang="en-US" sz="2000" dirty="0" smtClean="0"/>
              <a:t>   b</a:t>
            </a:r>
            <a:r>
              <a:rPr lang="en-US" sz="2000" dirty="0"/>
              <a:t>: if x is greater than b.</a:t>
            </a:r>
            <a:endParaRPr lang="en-US" sz="2000" dirty="0" smtClean="0">
              <a:solidFill>
                <a:srgbClr val="00979D"/>
              </a:solidFill>
              <a:latin typeface="Typonine Mono Regular"/>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5247" b="13344"/>
          <a:stretch/>
        </p:blipFill>
        <p:spPr>
          <a:xfrm>
            <a:off x="594360" y="3810000"/>
            <a:ext cx="7952037" cy="51816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60" y="4419600"/>
            <a:ext cx="7957117" cy="2295854"/>
          </a:xfrm>
          <a:prstGeom prst="rect">
            <a:avLst/>
          </a:prstGeom>
        </p:spPr>
      </p:pic>
    </p:spTree>
    <p:extLst>
      <p:ext uri="{BB962C8B-B14F-4D97-AF65-F5344CB8AC3E}">
        <p14:creationId xmlns:p14="http://schemas.microsoft.com/office/powerpoint/2010/main" val="6989071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Arduino</a:t>
            </a:r>
            <a:r>
              <a:rPr lang="en-US" b="1" dirty="0" smtClean="0"/>
              <a:t> Functions-Mathematical Functions</a:t>
            </a:r>
            <a:endParaRPr lang="en-US" b="1" dirty="0"/>
          </a:p>
        </p:txBody>
      </p:sp>
      <p:sp>
        <p:nvSpPr>
          <p:cNvPr id="3" name="Content Placeholder 2"/>
          <p:cNvSpPr>
            <a:spLocks noGrp="1"/>
          </p:cNvSpPr>
          <p:nvPr>
            <p:ph idx="1"/>
          </p:nvPr>
        </p:nvSpPr>
        <p:spPr>
          <a:xfrm>
            <a:off x="76200" y="1600200"/>
            <a:ext cx="8991600" cy="5257800"/>
          </a:xfrm>
        </p:spPr>
        <p:txBody>
          <a:bodyPr>
            <a:normAutofit/>
          </a:bodyPr>
          <a:lstStyle/>
          <a:p>
            <a:r>
              <a:rPr lang="en-US" sz="2000" b="1" dirty="0"/>
              <a:t>map</a:t>
            </a:r>
            <a:r>
              <a:rPr lang="en-US" sz="2000" b="1" dirty="0" smtClean="0"/>
              <a:t>(): </a:t>
            </a:r>
            <a:r>
              <a:rPr lang="en-US" sz="2000" dirty="0"/>
              <a:t>Re-maps a number from one range to another. That is, a value of </a:t>
            </a:r>
            <a:r>
              <a:rPr lang="en-US" sz="2000" dirty="0" smtClean="0"/>
              <a:t>“</a:t>
            </a:r>
            <a:r>
              <a:rPr lang="en-US" sz="2000" dirty="0" err="1" smtClean="0"/>
              <a:t>fromLow</a:t>
            </a:r>
            <a:r>
              <a:rPr lang="en-US" sz="2000" dirty="0" smtClean="0"/>
              <a:t>” </a:t>
            </a:r>
            <a:r>
              <a:rPr lang="en-US" sz="2000" dirty="0"/>
              <a:t>would get mapped to </a:t>
            </a:r>
            <a:r>
              <a:rPr lang="en-US" sz="2000" dirty="0" smtClean="0"/>
              <a:t>“</a:t>
            </a:r>
            <a:r>
              <a:rPr lang="en-US" sz="2000" dirty="0" err="1" smtClean="0"/>
              <a:t>toLow</a:t>
            </a:r>
            <a:r>
              <a:rPr lang="en-US" sz="2000" dirty="0" smtClean="0"/>
              <a:t>”, </a:t>
            </a:r>
            <a:r>
              <a:rPr lang="en-US" sz="2000" dirty="0"/>
              <a:t>a value of </a:t>
            </a:r>
            <a:r>
              <a:rPr lang="en-US" sz="2000" dirty="0" smtClean="0"/>
              <a:t>“</a:t>
            </a:r>
            <a:r>
              <a:rPr lang="en-US" sz="2000" dirty="0" err="1" smtClean="0"/>
              <a:t>fromHigh</a:t>
            </a:r>
            <a:r>
              <a:rPr lang="en-US" sz="2000" dirty="0" smtClean="0"/>
              <a:t>” </a:t>
            </a:r>
            <a:r>
              <a:rPr lang="en-US" sz="2000" dirty="0"/>
              <a:t>to </a:t>
            </a:r>
            <a:r>
              <a:rPr lang="en-US" sz="2000" dirty="0" smtClean="0"/>
              <a:t>“</a:t>
            </a:r>
            <a:r>
              <a:rPr lang="en-US" sz="2000" dirty="0" err="1" smtClean="0"/>
              <a:t>toHigh</a:t>
            </a:r>
            <a:r>
              <a:rPr lang="en-US" sz="2000" dirty="0" smtClean="0"/>
              <a:t>”, </a:t>
            </a:r>
            <a:r>
              <a:rPr lang="en-US" sz="2000" dirty="0"/>
              <a:t>values in-between to values </a:t>
            </a:r>
            <a:r>
              <a:rPr lang="en-US" sz="2000" dirty="0" smtClean="0"/>
              <a:t>in-between</a:t>
            </a:r>
            <a:r>
              <a:rPr lang="en-US" sz="2000" dirty="0"/>
              <a:t>.</a:t>
            </a:r>
            <a:r>
              <a:rPr lang="en-US" sz="2000" dirty="0" smtClean="0"/>
              <a:t> </a:t>
            </a:r>
          </a:p>
          <a:p>
            <a:r>
              <a:rPr lang="en-US" sz="2000" b="1" dirty="0" smtClean="0"/>
              <a:t>Syntax: </a:t>
            </a:r>
            <a:r>
              <a:rPr lang="en-US" sz="2000" dirty="0"/>
              <a:t>map(value, </a:t>
            </a:r>
            <a:r>
              <a:rPr lang="en-US" sz="2000" dirty="0" err="1"/>
              <a:t>fromLow</a:t>
            </a:r>
            <a:r>
              <a:rPr lang="en-US" sz="2000" dirty="0"/>
              <a:t>, </a:t>
            </a:r>
            <a:r>
              <a:rPr lang="en-US" sz="2000" dirty="0" err="1"/>
              <a:t>fromHigh</a:t>
            </a:r>
            <a:r>
              <a:rPr lang="en-US" sz="2000" dirty="0"/>
              <a:t>, </a:t>
            </a:r>
            <a:r>
              <a:rPr lang="en-US" sz="2000" dirty="0" err="1"/>
              <a:t>toLow</a:t>
            </a:r>
            <a:r>
              <a:rPr lang="en-US" sz="2000" dirty="0"/>
              <a:t>, </a:t>
            </a:r>
            <a:r>
              <a:rPr lang="en-US" sz="2000" dirty="0" err="1" smtClean="0"/>
              <a:t>toHigh</a:t>
            </a:r>
            <a:r>
              <a:rPr lang="en-US" sz="2000" dirty="0"/>
              <a:t>)</a:t>
            </a:r>
            <a:r>
              <a:rPr lang="en-US" sz="2000" dirty="0" smtClean="0"/>
              <a:t>;</a:t>
            </a:r>
          </a:p>
          <a:p>
            <a:r>
              <a:rPr lang="en-US" sz="2000" b="1" dirty="0" smtClean="0"/>
              <a:t>Returns: </a:t>
            </a:r>
            <a:r>
              <a:rPr lang="en-US" sz="2000" dirty="0"/>
              <a:t>The mapped value.</a:t>
            </a:r>
          </a:p>
          <a:p>
            <a:endParaRPr lang="en-US" sz="2000" b="1" dirty="0"/>
          </a:p>
          <a:p>
            <a:endParaRPr lang="en-US" sz="2000" b="1"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 y="3286760"/>
            <a:ext cx="7924800" cy="197888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7294" y="5265648"/>
            <a:ext cx="5306531" cy="1521232"/>
          </a:xfrm>
          <a:prstGeom prst="rect">
            <a:avLst/>
          </a:prstGeom>
        </p:spPr>
      </p:pic>
    </p:spTree>
    <p:extLst>
      <p:ext uri="{BB962C8B-B14F-4D97-AF65-F5344CB8AC3E}">
        <p14:creationId xmlns:p14="http://schemas.microsoft.com/office/powerpoint/2010/main" val="27048762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Arduino</a:t>
            </a:r>
            <a:r>
              <a:rPr lang="en-US" b="1" dirty="0" smtClean="0"/>
              <a:t> Functions-Mathematical Functions</a:t>
            </a:r>
            <a:endParaRPr lang="en-US" b="1" dirty="0"/>
          </a:p>
        </p:txBody>
      </p:sp>
      <p:sp>
        <p:nvSpPr>
          <p:cNvPr id="3" name="Content Placeholder 2"/>
          <p:cNvSpPr>
            <a:spLocks noGrp="1"/>
          </p:cNvSpPr>
          <p:nvPr>
            <p:ph idx="1"/>
          </p:nvPr>
        </p:nvSpPr>
        <p:spPr>
          <a:xfrm>
            <a:off x="76200" y="1600200"/>
            <a:ext cx="8991600" cy="5257800"/>
          </a:xfrm>
        </p:spPr>
        <p:txBody>
          <a:bodyPr>
            <a:normAutofit/>
          </a:bodyPr>
          <a:lstStyle/>
          <a:p>
            <a:r>
              <a:rPr lang="en-US" sz="2000" b="1" dirty="0"/>
              <a:t>max</a:t>
            </a:r>
            <a:r>
              <a:rPr lang="en-US" sz="2000" b="1" dirty="0" smtClean="0"/>
              <a:t>(): </a:t>
            </a:r>
            <a:r>
              <a:rPr lang="en-US" sz="2000" dirty="0"/>
              <a:t>Calculates the maximum of two numbers.</a:t>
            </a:r>
            <a:endParaRPr lang="en-US" sz="2000" dirty="0" smtClean="0"/>
          </a:p>
          <a:p>
            <a:r>
              <a:rPr lang="en-US" sz="2000" b="1" dirty="0" smtClean="0"/>
              <a:t>Syntax: </a:t>
            </a:r>
            <a:r>
              <a:rPr lang="en-US" sz="2000" dirty="0"/>
              <a:t>max(x, y</a:t>
            </a:r>
            <a:r>
              <a:rPr lang="en-US" sz="2000" dirty="0" smtClean="0"/>
              <a:t>);</a:t>
            </a:r>
          </a:p>
          <a:p>
            <a:r>
              <a:rPr lang="en-US" sz="2000" b="1" dirty="0" smtClean="0"/>
              <a:t>Returns: </a:t>
            </a:r>
            <a:r>
              <a:rPr lang="en-US" sz="2000" dirty="0"/>
              <a:t>The larger of the </a:t>
            </a:r>
            <a:r>
              <a:rPr lang="en-US" sz="2000" dirty="0" smtClean="0"/>
              <a:t>two numbers (x and y).</a:t>
            </a:r>
            <a:endParaRPr lang="en-US" sz="2000" b="1" dirty="0"/>
          </a:p>
          <a:p>
            <a:pPr marL="114300" indent="0">
              <a:buNone/>
            </a:pPr>
            <a:endParaRPr lang="en-US" sz="2000" b="1"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98" y="3962400"/>
            <a:ext cx="8615149" cy="2575560"/>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t="15168"/>
          <a:stretch/>
        </p:blipFill>
        <p:spPr>
          <a:xfrm>
            <a:off x="309878" y="2997200"/>
            <a:ext cx="8616396" cy="965200"/>
          </a:xfrm>
          <a:prstGeom prst="rect">
            <a:avLst/>
          </a:prstGeom>
        </p:spPr>
      </p:pic>
    </p:spTree>
    <p:extLst>
      <p:ext uri="{BB962C8B-B14F-4D97-AF65-F5344CB8AC3E}">
        <p14:creationId xmlns:p14="http://schemas.microsoft.com/office/powerpoint/2010/main" val="28187940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Arduino</a:t>
            </a:r>
            <a:r>
              <a:rPr lang="en-US" b="1" dirty="0" smtClean="0"/>
              <a:t> Functions-Mathematical Functions</a:t>
            </a:r>
            <a:endParaRPr lang="en-US" b="1" dirty="0"/>
          </a:p>
        </p:txBody>
      </p:sp>
      <p:sp>
        <p:nvSpPr>
          <p:cNvPr id="3" name="Content Placeholder 2"/>
          <p:cNvSpPr>
            <a:spLocks noGrp="1"/>
          </p:cNvSpPr>
          <p:nvPr>
            <p:ph idx="1"/>
          </p:nvPr>
        </p:nvSpPr>
        <p:spPr>
          <a:xfrm>
            <a:off x="76200" y="1600200"/>
            <a:ext cx="8991600" cy="5257800"/>
          </a:xfrm>
        </p:spPr>
        <p:txBody>
          <a:bodyPr>
            <a:normAutofit/>
          </a:bodyPr>
          <a:lstStyle/>
          <a:p>
            <a:r>
              <a:rPr lang="en-US" sz="2000" b="1" dirty="0"/>
              <a:t>min</a:t>
            </a:r>
            <a:r>
              <a:rPr lang="en-US" sz="2000" b="1" dirty="0" smtClean="0"/>
              <a:t>(): </a:t>
            </a:r>
            <a:r>
              <a:rPr lang="en-US" sz="2000" dirty="0"/>
              <a:t>Calculates the minimum of two numbers.</a:t>
            </a:r>
            <a:endParaRPr lang="en-US" sz="2000" dirty="0" smtClean="0"/>
          </a:p>
          <a:p>
            <a:r>
              <a:rPr lang="en-US" sz="2000" b="1" dirty="0" smtClean="0"/>
              <a:t>Syntax: </a:t>
            </a:r>
            <a:r>
              <a:rPr lang="en-US" sz="2000" dirty="0"/>
              <a:t>min(x, y</a:t>
            </a:r>
            <a:r>
              <a:rPr lang="en-US" sz="2000" dirty="0" smtClean="0"/>
              <a:t>);</a:t>
            </a:r>
          </a:p>
          <a:p>
            <a:r>
              <a:rPr lang="en-US" sz="2000" b="1" dirty="0" smtClean="0"/>
              <a:t>Returns: </a:t>
            </a:r>
            <a:r>
              <a:rPr lang="en-US" sz="2000" dirty="0"/>
              <a:t>The smaller of the </a:t>
            </a:r>
            <a:r>
              <a:rPr lang="en-US" sz="2000" dirty="0" smtClean="0"/>
              <a:t>two numbers(x and y).</a:t>
            </a:r>
            <a:endParaRPr lang="en-US" sz="2000" b="1" dirty="0"/>
          </a:p>
          <a:p>
            <a:pPr marL="114300" indent="0">
              <a:buNone/>
            </a:pPr>
            <a:endParaRPr lang="en-US" sz="2000" b="1"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7" y="2882900"/>
            <a:ext cx="861515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797" y="3810000"/>
            <a:ext cx="8594856" cy="2438400"/>
          </a:xfrm>
          <a:prstGeom prst="rect">
            <a:avLst/>
          </a:prstGeom>
        </p:spPr>
      </p:pic>
    </p:spTree>
    <p:extLst>
      <p:ext uri="{BB962C8B-B14F-4D97-AF65-F5344CB8AC3E}">
        <p14:creationId xmlns:p14="http://schemas.microsoft.com/office/powerpoint/2010/main" val="11328058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Arduino</a:t>
            </a:r>
            <a:r>
              <a:rPr lang="en-US" b="1" dirty="0" smtClean="0"/>
              <a:t> Functions-Mathematical Functions</a:t>
            </a:r>
            <a:endParaRPr lang="en-US" b="1" dirty="0"/>
          </a:p>
        </p:txBody>
      </p:sp>
      <p:sp>
        <p:nvSpPr>
          <p:cNvPr id="3" name="Content Placeholder 2"/>
          <p:cNvSpPr>
            <a:spLocks noGrp="1"/>
          </p:cNvSpPr>
          <p:nvPr>
            <p:ph idx="1"/>
          </p:nvPr>
        </p:nvSpPr>
        <p:spPr>
          <a:xfrm>
            <a:off x="76200" y="1600200"/>
            <a:ext cx="8991600" cy="5257800"/>
          </a:xfrm>
        </p:spPr>
        <p:txBody>
          <a:bodyPr>
            <a:normAutofit/>
          </a:bodyPr>
          <a:lstStyle/>
          <a:p>
            <a:r>
              <a:rPr lang="en-US" sz="2000" b="1" dirty="0" err="1"/>
              <a:t>pow</a:t>
            </a:r>
            <a:r>
              <a:rPr lang="en-US" sz="2000" b="1" dirty="0" smtClean="0"/>
              <a:t>(): </a:t>
            </a:r>
            <a:r>
              <a:rPr lang="en-US" sz="2000" dirty="0"/>
              <a:t>Calculates the value of a number raised to a power. </a:t>
            </a:r>
            <a:r>
              <a:rPr lang="en-US" sz="2000" dirty="0" err="1"/>
              <a:t>pow</a:t>
            </a:r>
            <a:r>
              <a:rPr lang="en-US" sz="2000" dirty="0"/>
              <a:t>() can be used to raise a number to a fractional power. This is useful for generating exponential mapping of values or curves</a:t>
            </a:r>
            <a:r>
              <a:rPr lang="en-US" sz="2000" dirty="0" smtClean="0"/>
              <a:t>.</a:t>
            </a:r>
          </a:p>
          <a:p>
            <a:r>
              <a:rPr lang="en-US" sz="2000" b="1" dirty="0" smtClean="0"/>
              <a:t>Syntax: </a:t>
            </a:r>
            <a:r>
              <a:rPr lang="en-US" sz="2000" dirty="0" err="1"/>
              <a:t>pow</a:t>
            </a:r>
            <a:r>
              <a:rPr lang="en-US" sz="2000" dirty="0"/>
              <a:t>(base, exponent</a:t>
            </a:r>
            <a:r>
              <a:rPr lang="en-US" sz="2000" dirty="0" smtClean="0"/>
              <a:t>)</a:t>
            </a:r>
          </a:p>
          <a:p>
            <a:r>
              <a:rPr lang="en-US" sz="2000" b="1" dirty="0" smtClean="0"/>
              <a:t>Returns: </a:t>
            </a:r>
            <a:r>
              <a:rPr lang="en-US" sz="2000" dirty="0"/>
              <a:t>The result of the exponentiation. Data type: double.</a:t>
            </a:r>
            <a:endParaRPr lang="en-US" sz="2000" b="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3464558"/>
            <a:ext cx="8102180" cy="1488442"/>
          </a:xfrm>
          <a:prstGeom prst="rect">
            <a:avLst/>
          </a:prstGeom>
        </p:spPr>
      </p:pic>
    </p:spTree>
    <p:extLst>
      <p:ext uri="{BB962C8B-B14F-4D97-AF65-F5344CB8AC3E}">
        <p14:creationId xmlns:p14="http://schemas.microsoft.com/office/powerpoint/2010/main" val="22724313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Arduino</a:t>
            </a:r>
            <a:r>
              <a:rPr lang="en-US" b="1" dirty="0" smtClean="0"/>
              <a:t> Functions-Mathematical Functions</a:t>
            </a:r>
            <a:endParaRPr lang="en-US" b="1" dirty="0"/>
          </a:p>
        </p:txBody>
      </p:sp>
      <p:sp>
        <p:nvSpPr>
          <p:cNvPr id="3" name="Content Placeholder 2"/>
          <p:cNvSpPr>
            <a:spLocks noGrp="1"/>
          </p:cNvSpPr>
          <p:nvPr>
            <p:ph idx="1"/>
          </p:nvPr>
        </p:nvSpPr>
        <p:spPr>
          <a:xfrm>
            <a:off x="76200" y="1600200"/>
            <a:ext cx="8991600" cy="5257800"/>
          </a:xfrm>
        </p:spPr>
        <p:txBody>
          <a:bodyPr>
            <a:normAutofit/>
          </a:bodyPr>
          <a:lstStyle/>
          <a:p>
            <a:r>
              <a:rPr lang="en-US" sz="2000" b="1" dirty="0" err="1"/>
              <a:t>sq</a:t>
            </a:r>
            <a:r>
              <a:rPr lang="en-US" sz="2000" b="1" dirty="0" smtClean="0"/>
              <a:t>(): </a:t>
            </a:r>
            <a:r>
              <a:rPr lang="en-US" sz="2000" dirty="0"/>
              <a:t>Calculates the square of a number: the number multiplied by itself</a:t>
            </a:r>
            <a:r>
              <a:rPr lang="en-US" sz="2000" dirty="0" smtClean="0"/>
              <a:t>.</a:t>
            </a:r>
          </a:p>
          <a:p>
            <a:r>
              <a:rPr lang="en-US" sz="2000" b="1" dirty="0" smtClean="0"/>
              <a:t>Syntax: </a:t>
            </a:r>
            <a:r>
              <a:rPr lang="en-US" sz="2000" dirty="0" err="1"/>
              <a:t>sq</a:t>
            </a:r>
            <a:r>
              <a:rPr lang="en-US" sz="2000" dirty="0"/>
              <a:t>(x</a:t>
            </a:r>
            <a:r>
              <a:rPr lang="en-US" sz="2000" dirty="0" smtClean="0"/>
              <a:t>);</a:t>
            </a:r>
          </a:p>
          <a:p>
            <a:r>
              <a:rPr lang="en-US" sz="2000" b="1" dirty="0" smtClean="0"/>
              <a:t>Returns: </a:t>
            </a:r>
            <a:r>
              <a:rPr lang="en-US" sz="2000" dirty="0"/>
              <a:t>The square of the number. Data type: double.</a:t>
            </a:r>
            <a:endParaRPr lang="en-US" sz="2000" b="1"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439" y="3200400"/>
            <a:ext cx="8652865" cy="2590800"/>
          </a:xfrm>
          <a:prstGeom prst="rect">
            <a:avLst/>
          </a:prstGeom>
        </p:spPr>
      </p:pic>
    </p:spTree>
    <p:extLst>
      <p:ext uri="{BB962C8B-B14F-4D97-AF65-F5344CB8AC3E}">
        <p14:creationId xmlns:p14="http://schemas.microsoft.com/office/powerpoint/2010/main" val="33110117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Arduino</a:t>
            </a:r>
            <a:r>
              <a:rPr lang="en-US" b="1" dirty="0" smtClean="0"/>
              <a:t> Functions-Mathematical Functions</a:t>
            </a:r>
            <a:endParaRPr lang="en-US" b="1" dirty="0"/>
          </a:p>
        </p:txBody>
      </p:sp>
      <p:sp>
        <p:nvSpPr>
          <p:cNvPr id="3" name="Content Placeholder 2"/>
          <p:cNvSpPr>
            <a:spLocks noGrp="1"/>
          </p:cNvSpPr>
          <p:nvPr>
            <p:ph idx="1"/>
          </p:nvPr>
        </p:nvSpPr>
        <p:spPr>
          <a:xfrm>
            <a:off x="76200" y="1600200"/>
            <a:ext cx="8991600" cy="5257800"/>
          </a:xfrm>
        </p:spPr>
        <p:txBody>
          <a:bodyPr>
            <a:normAutofit/>
          </a:bodyPr>
          <a:lstStyle/>
          <a:p>
            <a:r>
              <a:rPr lang="en-US" sz="2000" b="1" dirty="0" err="1"/>
              <a:t>sqrt</a:t>
            </a:r>
            <a:r>
              <a:rPr lang="en-US" sz="2000" b="1" dirty="0" smtClean="0"/>
              <a:t>(): </a:t>
            </a:r>
            <a:r>
              <a:rPr lang="en-US" sz="2000" dirty="0"/>
              <a:t>Calculates the square root of a number.</a:t>
            </a:r>
            <a:endParaRPr lang="en-US" sz="2000" dirty="0" smtClean="0"/>
          </a:p>
          <a:p>
            <a:r>
              <a:rPr lang="en-US" sz="2000" b="1" dirty="0" smtClean="0"/>
              <a:t>Syntax: </a:t>
            </a:r>
            <a:r>
              <a:rPr lang="en-US" sz="2000" dirty="0" err="1" smtClean="0"/>
              <a:t>sqrt</a:t>
            </a:r>
            <a:r>
              <a:rPr lang="en-US" sz="2000" dirty="0" smtClean="0"/>
              <a:t>(x);</a:t>
            </a:r>
          </a:p>
          <a:p>
            <a:r>
              <a:rPr lang="en-US" sz="2000" b="1" dirty="0" smtClean="0"/>
              <a:t>Returns: </a:t>
            </a:r>
            <a:r>
              <a:rPr lang="en-US" sz="2000" dirty="0"/>
              <a:t>The number’s square root. Data type: double.</a:t>
            </a:r>
            <a:endParaRPr lang="en-US" sz="2000" b="1" dirty="0" smtClean="0"/>
          </a:p>
        </p:txBody>
      </p:sp>
    </p:spTree>
    <p:extLst>
      <p:ext uri="{BB962C8B-B14F-4D97-AF65-F5344CB8AC3E}">
        <p14:creationId xmlns:p14="http://schemas.microsoft.com/office/powerpoint/2010/main" val="2358418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Arduino</a:t>
            </a:r>
            <a:r>
              <a:rPr lang="en-US" b="1" dirty="0" smtClean="0"/>
              <a:t> Functions-ADVANCE i/o</a:t>
            </a:r>
            <a:endParaRPr lang="en-US" b="1" dirty="0"/>
          </a:p>
        </p:txBody>
      </p:sp>
      <p:sp>
        <p:nvSpPr>
          <p:cNvPr id="3" name="Content Placeholder 2"/>
          <p:cNvSpPr>
            <a:spLocks noGrp="1"/>
          </p:cNvSpPr>
          <p:nvPr>
            <p:ph idx="1"/>
          </p:nvPr>
        </p:nvSpPr>
        <p:spPr>
          <a:xfrm>
            <a:off x="76200" y="1600200"/>
            <a:ext cx="8991600" cy="5257800"/>
          </a:xfrm>
        </p:spPr>
        <p:txBody>
          <a:bodyPr>
            <a:normAutofit/>
          </a:bodyPr>
          <a:lstStyle/>
          <a:p>
            <a:r>
              <a:rPr lang="en-US" sz="2000" b="1" dirty="0"/>
              <a:t>tone</a:t>
            </a:r>
            <a:r>
              <a:rPr lang="en-US" sz="2000" b="1" dirty="0" smtClean="0"/>
              <a:t>(): </a:t>
            </a:r>
            <a:r>
              <a:rPr lang="en-US" sz="2000" dirty="0"/>
              <a:t>Generates a square wave of the specified frequency (and 50% duty cycle) on a pin. A duration can be specified, otherwise the wave continues until a call to </a:t>
            </a:r>
            <a:r>
              <a:rPr lang="en-US" sz="2000" dirty="0" err="1"/>
              <a:t>noTone</a:t>
            </a:r>
            <a:r>
              <a:rPr lang="en-US" sz="2000" dirty="0"/>
              <a:t>(). The pin can be connected to a </a:t>
            </a:r>
            <a:r>
              <a:rPr lang="en-US" sz="2000" dirty="0" err="1"/>
              <a:t>piezo</a:t>
            </a:r>
            <a:r>
              <a:rPr lang="en-US" sz="2000" dirty="0"/>
              <a:t> buzzer or other speaker to play tones. Only one tone can be generated at a time. If a tone is already playing on a different pin, the call to tone() will have no effect. If the tone is playing on the same pin, the call will set its </a:t>
            </a:r>
            <a:r>
              <a:rPr lang="en-US" sz="2000" dirty="0" smtClean="0"/>
              <a:t>frequency. Use </a:t>
            </a:r>
            <a:r>
              <a:rPr lang="en-US" sz="2000" dirty="0"/>
              <a:t>of the tone() function will interfere with PWM output on </a:t>
            </a:r>
            <a:r>
              <a:rPr lang="en-US" sz="2000" dirty="0" smtClean="0"/>
              <a:t>PWM </a:t>
            </a:r>
            <a:r>
              <a:rPr lang="en-US" sz="2000" dirty="0"/>
              <a:t>pins. It is not possible to generate tones lower than 31Hz.</a:t>
            </a:r>
            <a:endParaRPr lang="en-US" sz="2000" dirty="0" smtClean="0"/>
          </a:p>
          <a:p>
            <a:r>
              <a:rPr lang="en-US" sz="2000" b="1" dirty="0" smtClean="0"/>
              <a:t>Syntax:</a:t>
            </a:r>
          </a:p>
          <a:p>
            <a:pPr marL="114300" indent="0">
              <a:buNone/>
            </a:pPr>
            <a:r>
              <a:rPr lang="en-US" sz="2000" dirty="0"/>
              <a:t> </a:t>
            </a:r>
            <a:r>
              <a:rPr lang="en-US" sz="2000" dirty="0" smtClean="0"/>
              <a:t>   tone(pin</a:t>
            </a:r>
            <a:r>
              <a:rPr lang="en-US" sz="2000" dirty="0"/>
              <a:t>, </a:t>
            </a:r>
            <a:r>
              <a:rPr lang="en-US" sz="2000" dirty="0" smtClean="0"/>
              <a:t>frequency), tone(pin</a:t>
            </a:r>
            <a:r>
              <a:rPr lang="en-US" sz="2000" dirty="0"/>
              <a:t>, frequency, duration</a:t>
            </a:r>
            <a:r>
              <a:rPr lang="en-US" sz="2000" dirty="0" smtClean="0"/>
              <a:t>);</a:t>
            </a:r>
            <a:r>
              <a:rPr lang="en-US" sz="2000" b="1" dirty="0" smtClean="0"/>
              <a:t> </a:t>
            </a:r>
          </a:p>
          <a:p>
            <a:r>
              <a:rPr lang="en-US" sz="2000" b="1" dirty="0" smtClean="0"/>
              <a:t>Returns: </a:t>
            </a:r>
            <a:r>
              <a:rPr lang="en-US" sz="2000" dirty="0" smtClean="0"/>
              <a:t>Nothing.</a:t>
            </a:r>
          </a:p>
          <a:p>
            <a:endParaRPr lang="en-US" sz="2000" b="1" dirty="0"/>
          </a:p>
          <a:p>
            <a:endParaRPr lang="en-US" sz="2000" b="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 y="5562600"/>
            <a:ext cx="8811361" cy="1066800"/>
          </a:xfrm>
          <a:prstGeom prst="rect">
            <a:avLst/>
          </a:prstGeom>
        </p:spPr>
      </p:pic>
    </p:spTree>
    <p:extLst>
      <p:ext uri="{BB962C8B-B14F-4D97-AF65-F5344CB8AC3E}">
        <p14:creationId xmlns:p14="http://schemas.microsoft.com/office/powerpoint/2010/main" val="5858940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Arduino</a:t>
            </a:r>
            <a:r>
              <a:rPr lang="en-US" b="1" dirty="0" smtClean="0"/>
              <a:t> Functions-ADVANCE i/o</a:t>
            </a:r>
            <a:endParaRPr lang="en-US" b="1" dirty="0"/>
          </a:p>
        </p:txBody>
      </p:sp>
      <p:sp>
        <p:nvSpPr>
          <p:cNvPr id="3" name="Content Placeholder 2"/>
          <p:cNvSpPr>
            <a:spLocks noGrp="1"/>
          </p:cNvSpPr>
          <p:nvPr>
            <p:ph idx="1"/>
          </p:nvPr>
        </p:nvSpPr>
        <p:spPr>
          <a:xfrm>
            <a:off x="76200" y="1600200"/>
            <a:ext cx="8991600" cy="5257800"/>
          </a:xfrm>
        </p:spPr>
        <p:txBody>
          <a:bodyPr>
            <a:normAutofit/>
          </a:bodyPr>
          <a:lstStyle/>
          <a:p>
            <a:r>
              <a:rPr lang="en-US" sz="2000" b="1" dirty="0" err="1"/>
              <a:t>noTone</a:t>
            </a:r>
            <a:r>
              <a:rPr lang="en-US" sz="2000" b="1" dirty="0" smtClean="0"/>
              <a:t>(): </a:t>
            </a:r>
            <a:r>
              <a:rPr lang="en-US" sz="2000" dirty="0"/>
              <a:t>Stops the generation of a square wave triggered by tone(). Has no effect if no tone is being generated</a:t>
            </a:r>
            <a:r>
              <a:rPr lang="en-US" sz="2000" dirty="0" smtClean="0"/>
              <a:t>.</a:t>
            </a:r>
          </a:p>
          <a:p>
            <a:r>
              <a:rPr lang="en-US" sz="2000" b="1" dirty="0" smtClean="0"/>
              <a:t>Syntax: </a:t>
            </a:r>
            <a:r>
              <a:rPr lang="en-US" sz="2000" dirty="0" err="1" smtClean="0"/>
              <a:t>noTone</a:t>
            </a:r>
            <a:r>
              <a:rPr lang="en-US" sz="2000" dirty="0" smtClean="0"/>
              <a:t>(pin);</a:t>
            </a:r>
          </a:p>
          <a:p>
            <a:r>
              <a:rPr lang="en-US" sz="2000" b="1" dirty="0" smtClean="0"/>
              <a:t>Returns: </a:t>
            </a:r>
            <a:r>
              <a:rPr lang="en-US" sz="2000" dirty="0" smtClean="0"/>
              <a:t>Nothing.</a:t>
            </a:r>
          </a:p>
          <a:p>
            <a:endParaRPr lang="en-US" sz="2000" b="1" dirty="0"/>
          </a:p>
          <a:p>
            <a:endParaRPr lang="en-US" sz="2000" b="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058160"/>
            <a:ext cx="8532392" cy="1143000"/>
          </a:xfrm>
          <a:prstGeom prst="rect">
            <a:avLst/>
          </a:prstGeom>
        </p:spPr>
      </p:pic>
    </p:spTree>
    <p:extLst>
      <p:ext uri="{BB962C8B-B14F-4D97-AF65-F5344CB8AC3E}">
        <p14:creationId xmlns:p14="http://schemas.microsoft.com/office/powerpoint/2010/main" val="1485558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to download </a:t>
            </a:r>
            <a:r>
              <a:rPr lang="en-US" b="1" dirty="0" err="1" smtClean="0"/>
              <a:t>Arduino</a:t>
            </a:r>
            <a:r>
              <a:rPr lang="en-US" b="1" dirty="0" smtClean="0"/>
              <a:t> IDE</a:t>
            </a:r>
            <a:endParaRPr lang="en-US" b="1" dirty="0"/>
          </a:p>
        </p:txBody>
      </p:sp>
      <p:sp>
        <p:nvSpPr>
          <p:cNvPr id="3" name="Content Placeholder 2"/>
          <p:cNvSpPr>
            <a:spLocks noGrp="1"/>
          </p:cNvSpPr>
          <p:nvPr>
            <p:ph idx="1"/>
          </p:nvPr>
        </p:nvSpPr>
        <p:spPr>
          <a:xfrm>
            <a:off x="228600" y="1600200"/>
            <a:ext cx="8610600" cy="5105400"/>
          </a:xfrm>
        </p:spPr>
        <p:txBody>
          <a:bodyPr/>
          <a:lstStyle/>
          <a:p>
            <a:r>
              <a:rPr lang="en-US" sz="2000" b="1" dirty="0" smtClean="0"/>
              <a:t>Now click on “Just Download”. </a:t>
            </a:r>
            <a:endParaRPr lang="en-US" b="1" dirty="0"/>
          </a:p>
        </p:txBody>
      </p:sp>
      <p:pic>
        <p:nvPicPr>
          <p:cNvPr id="4" name="Picture 3" descr="arduino-2.PNG"/>
          <p:cNvPicPr>
            <a:picLocks noChangeAspect="1"/>
          </p:cNvPicPr>
          <p:nvPr/>
        </p:nvPicPr>
        <p:blipFill>
          <a:blip r:embed="rId2"/>
          <a:stretch>
            <a:fillRect/>
          </a:stretch>
        </p:blipFill>
        <p:spPr>
          <a:xfrm>
            <a:off x="685800" y="2057400"/>
            <a:ext cx="7924800" cy="430669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to download </a:t>
            </a:r>
            <a:r>
              <a:rPr lang="en-US" b="1" dirty="0" err="1" smtClean="0"/>
              <a:t>Arduino</a:t>
            </a:r>
            <a:r>
              <a:rPr lang="en-US" b="1" dirty="0" smtClean="0"/>
              <a:t> IDE</a:t>
            </a:r>
            <a:endParaRPr lang="en-US" b="1" dirty="0"/>
          </a:p>
        </p:txBody>
      </p:sp>
      <p:sp>
        <p:nvSpPr>
          <p:cNvPr id="3" name="Content Placeholder 2"/>
          <p:cNvSpPr>
            <a:spLocks noGrp="1"/>
          </p:cNvSpPr>
          <p:nvPr>
            <p:ph idx="1"/>
          </p:nvPr>
        </p:nvSpPr>
        <p:spPr/>
        <p:txBody>
          <a:bodyPr/>
          <a:lstStyle/>
          <a:p>
            <a:r>
              <a:rPr lang="en-US" b="1" dirty="0" smtClean="0"/>
              <a:t>Click on the software installer after it is downloaded. Give administrative permission when asked for.</a:t>
            </a:r>
          </a:p>
          <a:p>
            <a:r>
              <a:rPr lang="en-US" b="1" dirty="0" smtClean="0"/>
              <a:t>After the setup is finished open the </a:t>
            </a:r>
            <a:r>
              <a:rPr lang="en-US" b="1" dirty="0" err="1" smtClean="0"/>
              <a:t>Arduino</a:t>
            </a:r>
            <a:r>
              <a:rPr lang="en-US" b="1" dirty="0" smtClean="0"/>
              <a:t> software.</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t>
            </a:r>
            <a:r>
              <a:rPr lang="en-US" b="1" dirty="0" err="1" smtClean="0"/>
              <a:t>Arduino</a:t>
            </a:r>
            <a:r>
              <a:rPr lang="en-US" b="1" dirty="0" smtClean="0"/>
              <a:t> IDE</a:t>
            </a:r>
            <a:endParaRPr lang="en-US" b="1" dirty="0"/>
          </a:p>
        </p:txBody>
      </p:sp>
      <p:pic>
        <p:nvPicPr>
          <p:cNvPr id="4" name="Content Placeholder 3" descr="arduino-3.jpg"/>
          <p:cNvPicPr>
            <a:picLocks noGrp="1" noChangeAspect="1"/>
          </p:cNvPicPr>
          <p:nvPr>
            <p:ph idx="1"/>
          </p:nvPr>
        </p:nvPicPr>
        <p:blipFill>
          <a:blip r:embed="rId2"/>
          <a:stretch>
            <a:fillRect/>
          </a:stretch>
        </p:blipFill>
        <p:spPr>
          <a:xfrm>
            <a:off x="1981200" y="1434405"/>
            <a:ext cx="4876799" cy="527960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MENU BAR</a:t>
            </a:r>
            <a:endParaRPr lang="en-US" b="1" dirty="0"/>
          </a:p>
        </p:txBody>
      </p:sp>
      <p:sp>
        <p:nvSpPr>
          <p:cNvPr id="3" name="Content Placeholder 2"/>
          <p:cNvSpPr>
            <a:spLocks noGrp="1"/>
          </p:cNvSpPr>
          <p:nvPr>
            <p:ph idx="1"/>
          </p:nvPr>
        </p:nvSpPr>
        <p:spPr/>
        <p:txBody>
          <a:bodyPr/>
          <a:lstStyle/>
          <a:p>
            <a:r>
              <a:rPr lang="en-US" b="1" dirty="0"/>
              <a:t>The bar appearing on the top is called Menu Bar that comes with five different options as </a:t>
            </a:r>
            <a:r>
              <a:rPr lang="en-US" b="1" dirty="0" smtClean="0"/>
              <a:t>follows:</a:t>
            </a:r>
          </a:p>
          <a:p>
            <a:r>
              <a:rPr lang="en-US" b="1" dirty="0"/>
              <a:t>File – You can open a new window for writing the code or open an existing one. Following table shows the number of further subdivisions the file option is categorized into.</a:t>
            </a:r>
          </a:p>
        </p:txBody>
      </p:sp>
    </p:spTree>
    <p:extLst>
      <p:ext uri="{BB962C8B-B14F-4D97-AF65-F5344CB8AC3E}">
        <p14:creationId xmlns:p14="http://schemas.microsoft.com/office/powerpoint/2010/main" val="1785090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FILE</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447800"/>
            <a:ext cx="6580325" cy="5295106"/>
          </a:xfrm>
        </p:spPr>
      </p:pic>
    </p:spTree>
    <p:extLst>
      <p:ext uri="{BB962C8B-B14F-4D97-AF65-F5344CB8AC3E}">
        <p14:creationId xmlns:p14="http://schemas.microsoft.com/office/powerpoint/2010/main" val="2413963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538</TotalTime>
  <Words>2082</Words>
  <Application>Microsoft Office PowerPoint</Application>
  <PresentationFormat>On-screen Show (4:3)</PresentationFormat>
  <Paragraphs>244</Paragraphs>
  <Slides>49</Slides>
  <Notes>26</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Apothecary</vt:lpstr>
      <vt:lpstr>Introduction to  Arduino IDE</vt:lpstr>
      <vt:lpstr>Introduction to Arduino IDE</vt:lpstr>
      <vt:lpstr>Introduction to Arduino IDE</vt:lpstr>
      <vt:lpstr>How to download Arduino IDE</vt:lpstr>
      <vt:lpstr>How to download Arduino IDE</vt:lpstr>
      <vt:lpstr>How to download Arduino IDE</vt:lpstr>
      <vt:lpstr>The Arduino IDE</vt:lpstr>
      <vt:lpstr>The MENU BAR</vt:lpstr>
      <vt:lpstr>FILE</vt:lpstr>
      <vt:lpstr>Other options in the menu bar</vt:lpstr>
      <vt:lpstr>Below the MENU BAR</vt:lpstr>
      <vt:lpstr>THE SERIAL MONItor</vt:lpstr>
      <vt:lpstr>THE TEXT editor</vt:lpstr>
      <vt:lpstr>The output pane</vt:lpstr>
      <vt:lpstr>Arduino libraries</vt:lpstr>
      <vt:lpstr>Arduino libraries</vt:lpstr>
      <vt:lpstr>Arduino libraries</vt:lpstr>
      <vt:lpstr>SELECTING THE BOARD</vt:lpstr>
      <vt:lpstr>SELECTING THE COM-PORT</vt:lpstr>
      <vt:lpstr>Arduino Functions-DIGITAL I/O</vt:lpstr>
      <vt:lpstr>Arduino Functions-DIGITAL I/O</vt:lpstr>
      <vt:lpstr>Arduino Functions-DIGITAL I/O</vt:lpstr>
      <vt:lpstr>Arduino Functions-ANALOG I/O</vt:lpstr>
      <vt:lpstr>Arduino Functions-ANALOG I/O</vt:lpstr>
      <vt:lpstr>Arduino Functions-TIME</vt:lpstr>
      <vt:lpstr>Arduino Functions-TIME</vt:lpstr>
      <vt:lpstr>Arduino Functions-TIME</vt:lpstr>
      <vt:lpstr>Arduino Functions-TIME</vt:lpstr>
      <vt:lpstr>Arduino Functions-SERIAL COMMUNICATION</vt:lpstr>
      <vt:lpstr>Arduino Functions-SERIAL COMMUNICATION</vt:lpstr>
      <vt:lpstr>Arduino Functions-SERIAL COMMUNICATION</vt:lpstr>
      <vt:lpstr>Arduino Functions-SERIAL COMMUNICATION</vt:lpstr>
      <vt:lpstr>Arduino Functions-SERIAL COMMUNICATION</vt:lpstr>
      <vt:lpstr>Arduino Functions-SERIAL COMMUNICATION</vt:lpstr>
      <vt:lpstr>Arduino Functions-SERIAL COMMUNICATION</vt:lpstr>
      <vt:lpstr>Arduino Functions-SERIAL COMMUNICATION</vt:lpstr>
      <vt:lpstr>Arduino Functions-SERIAL COMMUNICATION</vt:lpstr>
      <vt:lpstr>Arduino Functions-SERIAL COMMUNICATION</vt:lpstr>
      <vt:lpstr>Arduino Functions-SERIAL COMMUNICATION</vt:lpstr>
      <vt:lpstr>Arduino Functions-Mathematical Functions</vt:lpstr>
      <vt:lpstr>Arduino Functions-Mathematical Functions</vt:lpstr>
      <vt:lpstr>Arduino Functions-Mathematical Functions</vt:lpstr>
      <vt:lpstr>Arduino Functions-Mathematical Functions</vt:lpstr>
      <vt:lpstr>Arduino Functions-Mathematical Functions</vt:lpstr>
      <vt:lpstr>Arduino Functions-Mathematical Functions</vt:lpstr>
      <vt:lpstr>Arduino Functions-Mathematical Functions</vt:lpstr>
      <vt:lpstr>Arduino Functions-Mathematical Functions</vt:lpstr>
      <vt:lpstr>Arduino Functions-ADVANCE i/o</vt:lpstr>
      <vt:lpstr>Arduino Functions-ADVANCE i/o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Arduino IDE</dc:title>
  <dc:creator>Umer Aslam</dc:creator>
  <cp:lastModifiedBy>MS</cp:lastModifiedBy>
  <cp:revision>58</cp:revision>
  <dcterms:created xsi:type="dcterms:W3CDTF">2006-08-16T00:00:00Z</dcterms:created>
  <dcterms:modified xsi:type="dcterms:W3CDTF">2019-07-09T08:15:19Z</dcterms:modified>
</cp:coreProperties>
</file>