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3"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6/29/2019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LECTURE-3</a:t>
            </a:r>
            <a:endParaRPr lang="en-US" b="1" dirty="0"/>
          </a:p>
        </p:txBody>
      </p:sp>
      <p:sp>
        <p:nvSpPr>
          <p:cNvPr id="7" name="Subtitle 2"/>
          <p:cNvSpPr txBox="1">
            <a:spLocks/>
          </p:cNvSpPr>
          <p:nvPr/>
        </p:nvSpPr>
        <p:spPr>
          <a:xfrm>
            <a:off x="642805" y="4648200"/>
            <a:ext cx="6553200" cy="4572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endParaRPr lang="en-US" b="1" dirty="0"/>
          </a:p>
        </p:txBody>
      </p:sp>
      <p:sp>
        <p:nvSpPr>
          <p:cNvPr id="8" name="Title 1"/>
          <p:cNvSpPr txBox="1">
            <a:spLocks/>
          </p:cNvSpPr>
          <p:nvPr/>
        </p:nvSpPr>
        <p:spPr>
          <a:xfrm>
            <a:off x="604705" y="3227033"/>
            <a:ext cx="6629400" cy="1268768"/>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000" kern="1200" cap="all" baseline="0">
                <a:solidFill>
                  <a:schemeClr val="accent1">
                    <a:lumMod val="50000"/>
                  </a:schemeClr>
                </a:solidFill>
                <a:latin typeface="+mj-lt"/>
                <a:ea typeface="+mj-ea"/>
                <a:cs typeface="+mj-cs"/>
              </a:defRPr>
            </a:lvl1pPr>
          </a:lstStyle>
          <a:p>
            <a:r>
              <a:rPr lang="en-US" sz="2800" b="1" dirty="0" smtClean="0"/>
              <a:t>Introduction TO MICROCONTROLLERS and MICROCOMPUTERS</a:t>
            </a:r>
            <a:endParaRPr lang="en-US" sz="28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609602"/>
            <a:ext cx="7391400" cy="4157663"/>
          </a:xfrm>
          <a:prstGeom prst="rect">
            <a:avLst/>
          </a:prstGeom>
        </p:spPr>
      </p:pic>
    </p:spTree>
    <p:extLst>
      <p:ext uri="{BB962C8B-B14F-4D97-AF65-F5344CB8AC3E}">
        <p14:creationId xmlns:p14="http://schemas.microsoft.com/office/powerpoint/2010/main" val="50989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b="1" dirty="0"/>
              <a:t>Modern desktop </a:t>
            </a:r>
            <a:r>
              <a:rPr lang="en-US" b="1" dirty="0" smtClean="0"/>
              <a:t>computers (PCs).</a:t>
            </a:r>
          </a:p>
          <a:p>
            <a:r>
              <a:rPr lang="en-US" b="1" dirty="0"/>
              <a:t>V</a:t>
            </a:r>
            <a:r>
              <a:rPr lang="en-US" b="1" dirty="0" smtClean="0"/>
              <a:t>ideo </a:t>
            </a:r>
            <a:r>
              <a:rPr lang="en-US" b="1" dirty="0"/>
              <a:t>game </a:t>
            </a:r>
            <a:r>
              <a:rPr lang="en-US" b="1" dirty="0" smtClean="0"/>
              <a:t>consoles.</a:t>
            </a:r>
          </a:p>
          <a:p>
            <a:r>
              <a:rPr lang="en-US" b="1" dirty="0" smtClean="0"/>
              <a:t>Laptops.</a:t>
            </a:r>
          </a:p>
          <a:p>
            <a:r>
              <a:rPr lang="en-US" b="1" dirty="0" smtClean="0"/>
              <a:t>Mobile Phones.</a:t>
            </a:r>
          </a:p>
          <a:p>
            <a:r>
              <a:rPr lang="en-US" b="1" dirty="0" smtClean="0"/>
              <a:t>Smartphones.</a:t>
            </a:r>
          </a:p>
          <a:p>
            <a:r>
              <a:rPr lang="en-US" b="1" dirty="0" smtClean="0"/>
              <a:t>Tablets.</a:t>
            </a:r>
          </a:p>
          <a:p>
            <a:r>
              <a:rPr lang="en-US" b="1" dirty="0" smtClean="0"/>
              <a:t>Pocket/Scientific Calculators.</a:t>
            </a:r>
          </a:p>
          <a:p>
            <a:endParaRPr lang="en-US" dirty="0" smtClean="0"/>
          </a:p>
          <a:p>
            <a:endParaRPr lang="en-US" dirty="0"/>
          </a:p>
        </p:txBody>
      </p:sp>
    </p:spTree>
    <p:extLst>
      <p:ext uri="{BB962C8B-B14F-4D97-AF65-F5344CB8AC3E}">
        <p14:creationId xmlns:p14="http://schemas.microsoft.com/office/powerpoint/2010/main" val="103908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NOdeMCU</a:t>
            </a:r>
            <a:endParaRPr lang="en-US" dirty="0"/>
          </a:p>
        </p:txBody>
      </p:sp>
      <p:sp>
        <p:nvSpPr>
          <p:cNvPr id="3" name="Content Placeholder 2"/>
          <p:cNvSpPr>
            <a:spLocks noGrp="1"/>
          </p:cNvSpPr>
          <p:nvPr>
            <p:ph idx="1"/>
          </p:nvPr>
        </p:nvSpPr>
        <p:spPr/>
        <p:txBody>
          <a:bodyPr>
            <a:normAutofit/>
          </a:bodyPr>
          <a:lstStyle/>
          <a:p>
            <a:r>
              <a:rPr lang="en-US" b="1" dirty="0" err="1"/>
              <a:t>NodeMCU</a:t>
            </a:r>
            <a:r>
              <a:rPr lang="en-US" b="1" dirty="0"/>
              <a:t> is an open source </a:t>
            </a:r>
            <a:r>
              <a:rPr lang="en-US" b="1" dirty="0" err="1"/>
              <a:t>IoT</a:t>
            </a:r>
            <a:r>
              <a:rPr lang="en-US" b="1" dirty="0"/>
              <a:t> </a:t>
            </a:r>
            <a:r>
              <a:rPr lang="en-US" b="1" dirty="0" smtClean="0"/>
              <a:t>platform. It </a:t>
            </a:r>
            <a:r>
              <a:rPr lang="en-US" b="1" dirty="0"/>
              <a:t>includes firmware which runs on the ESP8266 Wi-Fi </a:t>
            </a:r>
            <a:r>
              <a:rPr lang="en-US" b="1" dirty="0" err="1"/>
              <a:t>SoC</a:t>
            </a:r>
            <a:r>
              <a:rPr lang="en-US" b="1" dirty="0"/>
              <a:t> from </a:t>
            </a:r>
            <a:r>
              <a:rPr lang="en-US" b="1" dirty="0" err="1"/>
              <a:t>Espressif</a:t>
            </a:r>
            <a:r>
              <a:rPr lang="en-US" b="1" dirty="0"/>
              <a:t> Systems, and hardware which is based on the ESP-12 </a:t>
            </a:r>
            <a:r>
              <a:rPr lang="en-US" b="1" dirty="0" smtClean="0"/>
              <a:t>module. </a:t>
            </a:r>
            <a:r>
              <a:rPr lang="en-US" b="1" dirty="0" err="1" smtClean="0"/>
              <a:t>NodeMCU</a:t>
            </a:r>
            <a:r>
              <a:rPr lang="en-US" b="1" dirty="0" smtClean="0"/>
              <a:t> is programmed using </a:t>
            </a:r>
            <a:r>
              <a:rPr lang="en-US" b="1" dirty="0" err="1" smtClean="0"/>
              <a:t>Arduino</a:t>
            </a:r>
            <a:r>
              <a:rPr lang="en-US" b="1" dirty="0" smtClean="0"/>
              <a:t> IDE. </a:t>
            </a:r>
          </a:p>
          <a:p>
            <a:r>
              <a:rPr lang="en-US" b="1" dirty="0" smtClean="0"/>
              <a:t>Simple </a:t>
            </a:r>
            <a:r>
              <a:rPr lang="en-US" b="1" dirty="0"/>
              <a:t>ESP8266 can only be used to connect other micro-controllers like </a:t>
            </a:r>
            <a:r>
              <a:rPr lang="en-US" b="1" dirty="0" err="1"/>
              <a:t>Arduino</a:t>
            </a:r>
            <a:r>
              <a:rPr lang="en-US" b="1" dirty="0"/>
              <a:t> to internet with its inbuilt </a:t>
            </a:r>
            <a:r>
              <a:rPr lang="en-US" b="1" dirty="0" err="1"/>
              <a:t>wifi</a:t>
            </a:r>
            <a:r>
              <a:rPr lang="en-US" b="1" dirty="0"/>
              <a:t> chip. But with </a:t>
            </a:r>
            <a:r>
              <a:rPr lang="en-US" b="1" dirty="0" err="1"/>
              <a:t>NodeMCU</a:t>
            </a:r>
            <a:r>
              <a:rPr lang="en-US" b="1" dirty="0"/>
              <a:t> development kit this hardware module can use its GPIO pins to connect to other peripherals without help of any other micro-controller.</a:t>
            </a:r>
          </a:p>
        </p:txBody>
      </p:sp>
    </p:spTree>
    <p:extLst>
      <p:ext uri="{BB962C8B-B14F-4D97-AF65-F5344CB8AC3E}">
        <p14:creationId xmlns:p14="http://schemas.microsoft.com/office/powerpoint/2010/main" val="486039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Nodemcu</a:t>
            </a:r>
            <a:r>
              <a:rPr lang="en-US" dirty="0" smtClean="0"/>
              <a:t> Hardware</a:t>
            </a:r>
            <a:endParaRPr lang="en-US" dirty="0"/>
          </a:p>
        </p:txBody>
      </p:sp>
      <p:sp>
        <p:nvSpPr>
          <p:cNvPr id="3" name="Content Placeholder 2"/>
          <p:cNvSpPr>
            <a:spLocks noGrp="1"/>
          </p:cNvSpPr>
          <p:nvPr>
            <p:ph idx="1"/>
          </p:nvPr>
        </p:nvSpPr>
        <p:spPr/>
        <p:txBody>
          <a:bodyPr>
            <a:normAutofit fontScale="92500"/>
          </a:bodyPr>
          <a:lstStyle/>
          <a:p>
            <a:pPr fontAlgn="base"/>
            <a:r>
              <a:rPr lang="en-US" b="1" dirty="0"/>
              <a:t>ESP8266</a:t>
            </a:r>
            <a:r>
              <a:rPr lang="en-US" dirty="0"/>
              <a:t> : It is main chip </a:t>
            </a:r>
            <a:r>
              <a:rPr lang="en-US" dirty="0" smtClean="0"/>
              <a:t>with </a:t>
            </a:r>
            <a:r>
              <a:rPr lang="en-US" dirty="0"/>
              <a:t>inbuilt </a:t>
            </a:r>
            <a:r>
              <a:rPr lang="en-US" dirty="0" err="1" smtClean="0"/>
              <a:t>wiFi</a:t>
            </a:r>
            <a:endParaRPr lang="en-US" dirty="0"/>
          </a:p>
          <a:p>
            <a:pPr fontAlgn="base"/>
            <a:r>
              <a:rPr lang="en-US" b="1" dirty="0"/>
              <a:t>USB to UART convertor</a:t>
            </a:r>
            <a:r>
              <a:rPr lang="en-US" dirty="0"/>
              <a:t> : This chip will convert </a:t>
            </a:r>
            <a:r>
              <a:rPr lang="en-US" dirty="0" smtClean="0"/>
              <a:t>USB </a:t>
            </a:r>
            <a:r>
              <a:rPr lang="en-US" dirty="0"/>
              <a:t>data to UART data which main chip can understand</a:t>
            </a:r>
          </a:p>
          <a:p>
            <a:pPr fontAlgn="base"/>
            <a:r>
              <a:rPr lang="en-US" b="1" dirty="0"/>
              <a:t>Voltage </a:t>
            </a:r>
            <a:r>
              <a:rPr lang="en-US" b="1" dirty="0" smtClean="0"/>
              <a:t>regulators.</a:t>
            </a:r>
            <a:r>
              <a:rPr lang="en-US" b="1" dirty="0"/>
              <a:t> </a:t>
            </a:r>
            <a:endParaRPr lang="en-US" dirty="0"/>
          </a:p>
          <a:p>
            <a:pPr fontAlgn="base"/>
            <a:r>
              <a:rPr lang="en-US" b="1" dirty="0"/>
              <a:t>Status LED</a:t>
            </a:r>
            <a:r>
              <a:rPr lang="en-US" dirty="0"/>
              <a:t> : This LED is basically used to show current status like flashing/booting</a:t>
            </a:r>
          </a:p>
          <a:p>
            <a:pPr fontAlgn="base"/>
            <a:r>
              <a:rPr lang="en-US" b="1" dirty="0" err="1"/>
              <a:t>MicroUSB</a:t>
            </a:r>
            <a:r>
              <a:rPr lang="en-US" b="1" dirty="0"/>
              <a:t> port</a:t>
            </a:r>
            <a:r>
              <a:rPr lang="en-US" dirty="0"/>
              <a:t> : Connect board to Computer for programming and powering  the board.</a:t>
            </a:r>
          </a:p>
          <a:p>
            <a:pPr fontAlgn="base"/>
            <a:r>
              <a:rPr lang="en-US" b="1" dirty="0"/>
              <a:t>Reset/Flash buttons</a:t>
            </a:r>
            <a:r>
              <a:rPr lang="en-US" dirty="0"/>
              <a:t> : Perform actions on board.</a:t>
            </a:r>
          </a:p>
          <a:p>
            <a:pPr fontAlgn="base"/>
            <a:r>
              <a:rPr lang="en-US" b="1" dirty="0"/>
              <a:t>GPIO pins</a:t>
            </a:r>
            <a:r>
              <a:rPr lang="en-US" dirty="0"/>
              <a:t> : To connect board with other peripherals.</a:t>
            </a:r>
          </a:p>
          <a:p>
            <a:endParaRPr lang="en-US" dirty="0"/>
          </a:p>
        </p:txBody>
      </p:sp>
    </p:spTree>
    <p:extLst>
      <p:ext uri="{BB962C8B-B14F-4D97-AF65-F5344CB8AC3E}">
        <p14:creationId xmlns:p14="http://schemas.microsoft.com/office/powerpoint/2010/main" val="80283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ESP8266</a:t>
            </a:r>
            <a:endParaRPr lang="en-US" dirty="0"/>
          </a:p>
        </p:txBody>
      </p:sp>
      <p:sp>
        <p:nvSpPr>
          <p:cNvPr id="3" name="Content Placeholder 2"/>
          <p:cNvSpPr>
            <a:spLocks noGrp="1"/>
          </p:cNvSpPr>
          <p:nvPr>
            <p:ph idx="1"/>
          </p:nvPr>
        </p:nvSpPr>
        <p:spPr/>
        <p:txBody>
          <a:bodyPr/>
          <a:lstStyle/>
          <a:p>
            <a:r>
              <a:rPr lang="en-US" b="1" dirty="0"/>
              <a:t>The ESP8266 </a:t>
            </a:r>
            <a:r>
              <a:rPr lang="en-US" b="1" dirty="0" smtClean="0"/>
              <a:t>is a </a:t>
            </a:r>
            <a:r>
              <a:rPr lang="en-US" b="1" dirty="0"/>
              <a:t>low-cost Wi-Fi </a:t>
            </a:r>
            <a:r>
              <a:rPr lang="en-US" b="1" dirty="0" smtClean="0"/>
              <a:t>microchip (</a:t>
            </a:r>
            <a:r>
              <a:rPr lang="en-US" b="1" dirty="0" err="1" smtClean="0"/>
              <a:t>SoC</a:t>
            </a:r>
            <a:r>
              <a:rPr lang="en-US" b="1" dirty="0" smtClean="0"/>
              <a:t>) </a:t>
            </a:r>
            <a:r>
              <a:rPr lang="en-US" b="1" dirty="0"/>
              <a:t>with full </a:t>
            </a:r>
            <a:r>
              <a:rPr lang="en-US" b="1" dirty="0" smtClean="0"/>
              <a:t>microcontroller capability produced </a:t>
            </a:r>
            <a:r>
              <a:rPr lang="en-US" b="1" dirty="0"/>
              <a:t>by </a:t>
            </a:r>
            <a:r>
              <a:rPr lang="en-US" b="1" dirty="0" err="1"/>
              <a:t>Espressif</a:t>
            </a:r>
            <a:r>
              <a:rPr lang="en-US" b="1" dirty="0"/>
              <a:t> Systems, a fabless semiconductor company operating out of Shanghai, China. </a:t>
            </a:r>
            <a:endParaRPr lang="en-US" b="1" dirty="0" smtClean="0"/>
          </a:p>
          <a:p>
            <a:endParaRPr lang="en-US" dirty="0"/>
          </a:p>
        </p:txBody>
      </p:sp>
    </p:spTree>
    <p:extLst>
      <p:ext uri="{BB962C8B-B14F-4D97-AF65-F5344CB8AC3E}">
        <p14:creationId xmlns:p14="http://schemas.microsoft.com/office/powerpoint/2010/main" val="184962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ESP8266 Features</a:t>
            </a:r>
            <a:endParaRPr lang="en-US" dirty="0"/>
          </a:p>
        </p:txBody>
      </p:sp>
      <p:sp>
        <p:nvSpPr>
          <p:cNvPr id="3" name="Content Placeholder 2"/>
          <p:cNvSpPr>
            <a:spLocks noGrp="1"/>
          </p:cNvSpPr>
          <p:nvPr>
            <p:ph idx="1"/>
          </p:nvPr>
        </p:nvSpPr>
        <p:spPr>
          <a:xfrm>
            <a:off x="76200" y="1600200"/>
            <a:ext cx="8991600" cy="5181600"/>
          </a:xfrm>
        </p:spPr>
        <p:txBody>
          <a:bodyPr>
            <a:normAutofit fontScale="85000" lnSpcReduction="20000"/>
          </a:bodyPr>
          <a:lstStyle/>
          <a:p>
            <a:r>
              <a:rPr lang="en-US" b="1" dirty="0"/>
              <a:t>32-bit </a:t>
            </a:r>
            <a:r>
              <a:rPr lang="en-US" b="1" dirty="0" err="1"/>
              <a:t>Tensilica</a:t>
            </a:r>
            <a:r>
              <a:rPr lang="en-US" b="1" dirty="0"/>
              <a:t> </a:t>
            </a:r>
            <a:r>
              <a:rPr lang="en-US" b="1" dirty="0" smtClean="0"/>
              <a:t>microcontroller.</a:t>
            </a:r>
          </a:p>
          <a:p>
            <a:r>
              <a:rPr lang="en-US" b="1" dirty="0" smtClean="0"/>
              <a:t>RF capability.</a:t>
            </a:r>
          </a:p>
          <a:p>
            <a:r>
              <a:rPr lang="en-US" b="1" dirty="0"/>
              <a:t>P</a:t>
            </a:r>
            <a:r>
              <a:rPr lang="en-US" b="1" dirty="0" smtClean="0"/>
              <a:t>ower </a:t>
            </a:r>
            <a:r>
              <a:rPr lang="en-US" b="1" dirty="0"/>
              <a:t>amplifier, low noise receive amplifier, </a:t>
            </a:r>
            <a:endParaRPr lang="en-US" b="1" dirty="0" smtClean="0"/>
          </a:p>
          <a:p>
            <a:r>
              <a:rPr lang="en-US" b="1" dirty="0" smtClean="0"/>
              <a:t>2.4 </a:t>
            </a:r>
            <a:r>
              <a:rPr lang="en-US" b="1" dirty="0"/>
              <a:t>GHz Wi-Fi (802.11 </a:t>
            </a:r>
            <a:r>
              <a:rPr lang="en-US" b="1" dirty="0" smtClean="0"/>
              <a:t>b/g/n). </a:t>
            </a:r>
          </a:p>
          <a:p>
            <a:r>
              <a:rPr lang="en-US" b="1" dirty="0"/>
              <a:t>G</a:t>
            </a:r>
            <a:r>
              <a:rPr lang="en-US" b="1" dirty="0" smtClean="0"/>
              <a:t>eneral-purpose </a:t>
            </a:r>
            <a:r>
              <a:rPr lang="en-US" b="1" dirty="0"/>
              <a:t>input/output (16 </a:t>
            </a:r>
            <a:r>
              <a:rPr lang="en-US" b="1" dirty="0" smtClean="0"/>
              <a:t>GPIO) </a:t>
            </a:r>
          </a:p>
          <a:p>
            <a:r>
              <a:rPr lang="en-US" b="1" dirty="0" smtClean="0"/>
              <a:t>One Analog-to-digital converter </a:t>
            </a:r>
            <a:r>
              <a:rPr lang="en-US" b="1" dirty="0"/>
              <a:t>(10-bit </a:t>
            </a:r>
            <a:r>
              <a:rPr lang="en-US" b="1" dirty="0" smtClean="0"/>
              <a:t>ADC).</a:t>
            </a:r>
          </a:p>
          <a:p>
            <a:r>
              <a:rPr lang="en-US" b="1" dirty="0" smtClean="0"/>
              <a:t>UART </a:t>
            </a:r>
            <a:r>
              <a:rPr lang="en-US" b="1" dirty="0"/>
              <a:t>(on dedicated pins, plus a transmit-only UART can be enabled on </a:t>
            </a:r>
            <a:r>
              <a:rPr lang="en-US" b="1" dirty="0" smtClean="0"/>
              <a:t>GPIO2).</a:t>
            </a:r>
          </a:p>
          <a:p>
            <a:r>
              <a:rPr lang="en-US" b="1" dirty="0"/>
              <a:t>P</a:t>
            </a:r>
            <a:r>
              <a:rPr lang="en-US" b="1" dirty="0" smtClean="0"/>
              <a:t>ulse-width </a:t>
            </a:r>
            <a:r>
              <a:rPr lang="en-US" b="1" dirty="0"/>
              <a:t>modulation (PWM). </a:t>
            </a:r>
          </a:p>
          <a:p>
            <a:r>
              <a:rPr lang="en-US" b="1" dirty="0" err="1" smtClean="0"/>
              <a:t>Tensilica's</a:t>
            </a:r>
            <a:r>
              <a:rPr lang="en-US" b="1" dirty="0" smtClean="0"/>
              <a:t> </a:t>
            </a:r>
            <a:r>
              <a:rPr lang="en-US" b="1" dirty="0"/>
              <a:t>Diamond Standard 106Micro 32-bit processor controller core and runs at 80 MHz (or overclocked to 160 MHz). </a:t>
            </a:r>
          </a:p>
          <a:p>
            <a:r>
              <a:rPr lang="en-US" b="1" dirty="0" smtClean="0"/>
              <a:t>64</a:t>
            </a:r>
            <a:r>
              <a:rPr lang="en-US" b="1" dirty="0"/>
              <a:t> </a:t>
            </a:r>
            <a:r>
              <a:rPr lang="en-US" b="1" dirty="0" err="1"/>
              <a:t>KiB</a:t>
            </a:r>
            <a:r>
              <a:rPr lang="en-US" b="1" dirty="0"/>
              <a:t> boot ROM, 32 </a:t>
            </a:r>
            <a:r>
              <a:rPr lang="en-US" b="1" dirty="0" err="1"/>
              <a:t>KiB</a:t>
            </a:r>
            <a:r>
              <a:rPr lang="en-US" b="1" dirty="0"/>
              <a:t> instruction RAM, and 80 </a:t>
            </a:r>
            <a:r>
              <a:rPr lang="en-US" b="1" dirty="0" err="1"/>
              <a:t>KiB</a:t>
            </a:r>
            <a:r>
              <a:rPr lang="en-US" b="1" dirty="0"/>
              <a:t> user data RAM. (Also, 32  </a:t>
            </a:r>
            <a:r>
              <a:rPr lang="en-US" b="1" dirty="0" err="1"/>
              <a:t>KiB</a:t>
            </a:r>
            <a:r>
              <a:rPr lang="en-US" b="1" dirty="0"/>
              <a:t> instruction cache RAM and 16 </a:t>
            </a:r>
            <a:r>
              <a:rPr lang="en-US" b="1" dirty="0" err="1"/>
              <a:t>KiB</a:t>
            </a:r>
            <a:r>
              <a:rPr lang="en-US" b="1" dirty="0"/>
              <a:t> ETS system data RAM.) </a:t>
            </a:r>
            <a:endParaRPr lang="en-US" b="1" dirty="0" smtClean="0"/>
          </a:p>
          <a:p>
            <a:r>
              <a:rPr lang="en-US" b="1" dirty="0" smtClean="0"/>
              <a:t>The </a:t>
            </a:r>
            <a:r>
              <a:rPr lang="en-US" b="1" dirty="0"/>
              <a:t>silicon chip itself is housed within a 5 mm × 5 mm Quad Flat No-Leads package with 33 connection pads — 8 pads along each side and one large thermal/ground pad in the center.</a:t>
            </a:r>
          </a:p>
        </p:txBody>
      </p:sp>
    </p:spTree>
    <p:extLst>
      <p:ext uri="{BB962C8B-B14F-4D97-AF65-F5344CB8AC3E}">
        <p14:creationId xmlns:p14="http://schemas.microsoft.com/office/powerpoint/2010/main" val="3823512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ESP32</a:t>
            </a:r>
            <a:endParaRPr lang="en-US" dirty="0"/>
          </a:p>
        </p:txBody>
      </p:sp>
      <p:sp>
        <p:nvSpPr>
          <p:cNvPr id="3" name="Content Placeholder 2"/>
          <p:cNvSpPr>
            <a:spLocks noGrp="1"/>
          </p:cNvSpPr>
          <p:nvPr>
            <p:ph idx="1"/>
          </p:nvPr>
        </p:nvSpPr>
        <p:spPr/>
        <p:txBody>
          <a:bodyPr/>
          <a:lstStyle/>
          <a:p>
            <a:r>
              <a:rPr lang="en-US" b="1" dirty="0"/>
              <a:t>ESP32 is a series of low-cost, low-power </a:t>
            </a:r>
            <a:r>
              <a:rPr lang="en-US" b="1" dirty="0" err="1" smtClean="0"/>
              <a:t>IoT</a:t>
            </a:r>
            <a:r>
              <a:rPr lang="en-US" b="1" dirty="0" smtClean="0"/>
              <a:t> Platform (SOC) microcontrollers </a:t>
            </a:r>
            <a:r>
              <a:rPr lang="en-US" b="1" dirty="0"/>
              <a:t>with integrated Wi-Fi and dual-mode </a:t>
            </a:r>
            <a:r>
              <a:rPr lang="en-US" b="1" dirty="0" smtClean="0"/>
              <a:t>Bluetooth, it comes in both dual-core </a:t>
            </a:r>
            <a:r>
              <a:rPr lang="en-US" b="1" dirty="0"/>
              <a:t>and single-core </a:t>
            </a:r>
            <a:r>
              <a:rPr lang="en-US" b="1" dirty="0" smtClean="0"/>
              <a:t>variations. </a:t>
            </a:r>
            <a:endParaRPr lang="en-US" b="1" dirty="0"/>
          </a:p>
        </p:txBody>
      </p:sp>
    </p:spTree>
    <p:extLst>
      <p:ext uri="{BB962C8B-B14F-4D97-AF65-F5344CB8AC3E}">
        <p14:creationId xmlns:p14="http://schemas.microsoft.com/office/powerpoint/2010/main" val="3032271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ESP32 Features</a:t>
            </a:r>
            <a:endParaRPr lang="en-US" dirty="0"/>
          </a:p>
        </p:txBody>
      </p:sp>
      <p:sp>
        <p:nvSpPr>
          <p:cNvPr id="3" name="Content Placeholder 2"/>
          <p:cNvSpPr>
            <a:spLocks noGrp="1"/>
          </p:cNvSpPr>
          <p:nvPr>
            <p:ph idx="1"/>
          </p:nvPr>
        </p:nvSpPr>
        <p:spPr>
          <a:xfrm>
            <a:off x="76200" y="1600200"/>
            <a:ext cx="8991600" cy="5181600"/>
          </a:xfrm>
        </p:spPr>
        <p:txBody>
          <a:bodyPr>
            <a:normAutofit fontScale="92500" lnSpcReduction="10000"/>
          </a:bodyPr>
          <a:lstStyle/>
          <a:p>
            <a:r>
              <a:rPr lang="en-US" b="1" dirty="0" err="1">
                <a:solidFill>
                  <a:schemeClr val="tx1"/>
                </a:solidFill>
              </a:rPr>
              <a:t>Xtensa</a:t>
            </a:r>
            <a:r>
              <a:rPr lang="en-US" b="1" dirty="0">
                <a:solidFill>
                  <a:schemeClr val="tx1"/>
                </a:solidFill>
              </a:rPr>
              <a:t> dual-core (or single-core) 32-bit LX6 microprocessor, operating at 160 or 240 </a:t>
            </a:r>
            <a:r>
              <a:rPr lang="en-US" b="1" dirty="0" err="1" smtClean="0">
                <a:solidFill>
                  <a:schemeClr val="tx1"/>
                </a:solidFill>
              </a:rPr>
              <a:t>MHz.</a:t>
            </a:r>
            <a:endParaRPr lang="en-US" b="1" dirty="0" smtClean="0">
              <a:solidFill>
                <a:schemeClr val="tx1"/>
              </a:solidFill>
            </a:endParaRPr>
          </a:p>
          <a:p>
            <a:r>
              <a:rPr lang="en-US" b="1" dirty="0">
                <a:solidFill>
                  <a:schemeClr val="tx1"/>
                </a:solidFill>
              </a:rPr>
              <a:t>520 </a:t>
            </a:r>
            <a:r>
              <a:rPr lang="en-US" b="1" dirty="0" err="1">
                <a:solidFill>
                  <a:schemeClr val="tx1"/>
                </a:solidFill>
              </a:rPr>
              <a:t>KiB</a:t>
            </a:r>
            <a:r>
              <a:rPr lang="en-US" b="1" dirty="0">
                <a:solidFill>
                  <a:schemeClr val="tx1"/>
                </a:solidFill>
              </a:rPr>
              <a:t> SRAM </a:t>
            </a:r>
            <a:endParaRPr lang="en-US" b="1" dirty="0" smtClean="0">
              <a:solidFill>
                <a:schemeClr val="tx1"/>
              </a:solidFill>
            </a:endParaRPr>
          </a:p>
          <a:p>
            <a:r>
              <a:rPr lang="en-US" b="1" dirty="0" smtClean="0">
                <a:solidFill>
                  <a:schemeClr val="tx1"/>
                </a:solidFill>
              </a:rPr>
              <a:t>Wi-Fi 802.11</a:t>
            </a:r>
            <a:r>
              <a:rPr lang="en-US" b="1" dirty="0">
                <a:solidFill>
                  <a:schemeClr val="tx1"/>
                </a:solidFill>
              </a:rPr>
              <a:t> </a:t>
            </a:r>
            <a:r>
              <a:rPr lang="en-US" b="1" dirty="0" smtClean="0">
                <a:solidFill>
                  <a:schemeClr val="tx1"/>
                </a:solidFill>
              </a:rPr>
              <a:t>b/g/n and Bluetooth v4.2 </a:t>
            </a:r>
            <a:r>
              <a:rPr lang="en-US" b="1" dirty="0">
                <a:solidFill>
                  <a:schemeClr val="tx1"/>
                </a:solidFill>
              </a:rPr>
              <a:t>BR/EDR and </a:t>
            </a:r>
            <a:r>
              <a:rPr lang="en-US" b="1" dirty="0" smtClean="0">
                <a:solidFill>
                  <a:schemeClr val="tx1"/>
                </a:solidFill>
              </a:rPr>
              <a:t>BLE.</a:t>
            </a:r>
          </a:p>
          <a:p>
            <a:r>
              <a:rPr lang="en-US" b="1" dirty="0" smtClean="0">
                <a:solidFill>
                  <a:schemeClr val="tx1"/>
                </a:solidFill>
              </a:rPr>
              <a:t>12-bit </a:t>
            </a:r>
            <a:r>
              <a:rPr lang="en-US" b="1" dirty="0">
                <a:solidFill>
                  <a:schemeClr val="tx1"/>
                </a:solidFill>
              </a:rPr>
              <a:t>SAR ADC up to 18 channels</a:t>
            </a:r>
          </a:p>
          <a:p>
            <a:r>
              <a:rPr lang="en-US" b="1" dirty="0">
                <a:solidFill>
                  <a:schemeClr val="tx1"/>
                </a:solidFill>
              </a:rPr>
              <a:t>2 × 8-bit DACs</a:t>
            </a:r>
          </a:p>
          <a:p>
            <a:r>
              <a:rPr lang="en-US" b="1" dirty="0">
                <a:solidFill>
                  <a:schemeClr val="tx1"/>
                </a:solidFill>
              </a:rPr>
              <a:t>10 × touch sensors (capacitive sensing GPIOs)</a:t>
            </a:r>
            <a:endParaRPr lang="en-US" b="1" dirty="0" smtClean="0">
              <a:solidFill>
                <a:schemeClr val="tx1"/>
              </a:solidFill>
            </a:endParaRPr>
          </a:p>
          <a:p>
            <a:r>
              <a:rPr lang="en-US" b="1" dirty="0">
                <a:solidFill>
                  <a:schemeClr val="tx1"/>
                </a:solidFill>
              </a:rPr>
              <a:t>3 × </a:t>
            </a:r>
            <a:r>
              <a:rPr lang="en-US" b="1" dirty="0" smtClean="0">
                <a:solidFill>
                  <a:schemeClr val="tx1"/>
                </a:solidFill>
              </a:rPr>
              <a:t>UART</a:t>
            </a:r>
          </a:p>
          <a:p>
            <a:r>
              <a:rPr lang="en-US" b="1" dirty="0">
                <a:solidFill>
                  <a:schemeClr val="tx1"/>
                </a:solidFill>
              </a:rPr>
              <a:t>Ethernet MAC </a:t>
            </a:r>
            <a:r>
              <a:rPr lang="en-US" b="1" dirty="0" smtClean="0">
                <a:solidFill>
                  <a:schemeClr val="tx1"/>
                </a:solidFill>
              </a:rPr>
              <a:t>interface</a:t>
            </a:r>
          </a:p>
          <a:p>
            <a:r>
              <a:rPr lang="en-US" b="1" dirty="0">
                <a:solidFill>
                  <a:schemeClr val="tx1"/>
                </a:solidFill>
              </a:rPr>
              <a:t>Infrared remote controller (TX/RX, up to 8 channels)</a:t>
            </a:r>
          </a:p>
          <a:p>
            <a:r>
              <a:rPr lang="en-US" b="1" dirty="0">
                <a:solidFill>
                  <a:schemeClr val="tx1"/>
                </a:solidFill>
              </a:rPr>
              <a:t>Motor PWM</a:t>
            </a:r>
          </a:p>
          <a:p>
            <a:r>
              <a:rPr lang="en-US" b="1" dirty="0">
                <a:solidFill>
                  <a:schemeClr val="tx1"/>
                </a:solidFill>
              </a:rPr>
              <a:t>LED PWM (up to 16 channels)</a:t>
            </a:r>
          </a:p>
          <a:p>
            <a:r>
              <a:rPr lang="en-US" b="1" dirty="0">
                <a:solidFill>
                  <a:schemeClr val="tx1"/>
                </a:solidFill>
              </a:rPr>
              <a:t>Hall effect sensor</a:t>
            </a:r>
          </a:p>
          <a:p>
            <a:r>
              <a:rPr lang="en-US" b="1" dirty="0">
                <a:solidFill>
                  <a:schemeClr val="tx1"/>
                </a:solidFill>
              </a:rPr>
              <a:t>Ultra low power analog pre-amplifier</a:t>
            </a:r>
            <a:endParaRPr lang="en-US" b="1" dirty="0" smtClean="0">
              <a:solidFill>
                <a:schemeClr val="tx1"/>
              </a:solidFill>
            </a:endParaRPr>
          </a:p>
          <a:p>
            <a:endParaRPr lang="en-US" dirty="0"/>
          </a:p>
        </p:txBody>
      </p:sp>
    </p:spTree>
    <p:extLst>
      <p:ext uri="{BB962C8B-B14F-4D97-AF65-F5344CB8AC3E}">
        <p14:creationId xmlns:p14="http://schemas.microsoft.com/office/powerpoint/2010/main" val="3678331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a:t>
            </a:r>
            <a:endParaRPr lang="en-US" dirty="0"/>
          </a:p>
        </p:txBody>
      </p:sp>
      <p:sp>
        <p:nvSpPr>
          <p:cNvPr id="3" name="Content Placeholder 2"/>
          <p:cNvSpPr>
            <a:spLocks noGrp="1"/>
          </p:cNvSpPr>
          <p:nvPr>
            <p:ph idx="1"/>
          </p:nvPr>
        </p:nvSpPr>
        <p:spPr/>
        <p:txBody>
          <a:bodyPr/>
          <a:lstStyle/>
          <a:p>
            <a:r>
              <a:rPr lang="en-US" b="1" dirty="0"/>
              <a:t>Raspberry Pi is the name of a series of single-board computers made by the Raspberry Pi Foundation, a UK charity that aims to educate people in computing and create easier access to computing education</a:t>
            </a:r>
            <a:r>
              <a:rPr lang="en-US" b="1" dirty="0" smtClean="0"/>
              <a:t>.</a:t>
            </a:r>
          </a:p>
          <a:p>
            <a:r>
              <a:rPr lang="en-US" b="1" dirty="0"/>
              <a:t>The Raspberry Pi launched in 2012, and there have been several iterations and variations released since then. The Raspberry Pi </a:t>
            </a:r>
            <a:r>
              <a:rPr lang="en-US" b="1" dirty="0" smtClean="0"/>
              <a:t>4 is </a:t>
            </a:r>
            <a:r>
              <a:rPr lang="en-US" b="1" dirty="0"/>
              <a:t>the latest product in the Raspberry </a:t>
            </a:r>
            <a:r>
              <a:rPr lang="en-US" b="1" dirty="0" smtClean="0"/>
              <a:t>Pi range. </a:t>
            </a:r>
            <a:endParaRPr lang="en-US" b="1" dirty="0"/>
          </a:p>
        </p:txBody>
      </p:sp>
    </p:spTree>
    <p:extLst>
      <p:ext uri="{BB962C8B-B14F-4D97-AF65-F5344CB8AC3E}">
        <p14:creationId xmlns:p14="http://schemas.microsoft.com/office/powerpoint/2010/main" val="301129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Features</a:t>
            </a:r>
            <a:endParaRPr lang="en-US" dirty="0"/>
          </a:p>
        </p:txBody>
      </p:sp>
      <p:sp>
        <p:nvSpPr>
          <p:cNvPr id="3" name="Content Placeholder 2"/>
          <p:cNvSpPr>
            <a:spLocks noGrp="1"/>
          </p:cNvSpPr>
          <p:nvPr>
            <p:ph idx="1"/>
          </p:nvPr>
        </p:nvSpPr>
        <p:spPr>
          <a:xfrm>
            <a:off x="76200" y="1600200"/>
            <a:ext cx="8991600" cy="5181600"/>
          </a:xfrm>
        </p:spPr>
        <p:txBody>
          <a:bodyPr>
            <a:normAutofit fontScale="92500" lnSpcReduction="20000"/>
          </a:bodyPr>
          <a:lstStyle/>
          <a:p>
            <a:r>
              <a:rPr lang="en-US" b="1" dirty="0" smtClean="0"/>
              <a:t>Broadcom </a:t>
            </a:r>
            <a:r>
              <a:rPr lang="en-US" b="1" dirty="0"/>
              <a:t>BCM2837B0, Cortex-A53 (ARMv8) 64-bit </a:t>
            </a:r>
            <a:r>
              <a:rPr lang="en-US" b="1" dirty="0" err="1"/>
              <a:t>SoC</a:t>
            </a:r>
            <a:r>
              <a:rPr lang="en-US" b="1" dirty="0"/>
              <a:t> @ 1.4GHz</a:t>
            </a:r>
          </a:p>
          <a:p>
            <a:r>
              <a:rPr lang="en-US" b="1" dirty="0" smtClean="0"/>
              <a:t>1GB </a:t>
            </a:r>
            <a:r>
              <a:rPr lang="en-US" b="1" dirty="0"/>
              <a:t>LPDDR2 SDRAM</a:t>
            </a:r>
          </a:p>
          <a:p>
            <a:r>
              <a:rPr lang="en-US" b="1" dirty="0" smtClean="0"/>
              <a:t>2.4GHz </a:t>
            </a:r>
            <a:r>
              <a:rPr lang="en-US" b="1" dirty="0"/>
              <a:t>and 5GHz IEEE 802.11.b/g/n/ac wireless LAN, Bluetooth 4.2, BLE</a:t>
            </a:r>
          </a:p>
          <a:p>
            <a:r>
              <a:rPr lang="en-US" b="1" dirty="0" smtClean="0"/>
              <a:t>Gigabit </a:t>
            </a:r>
            <a:r>
              <a:rPr lang="en-US" b="1" dirty="0"/>
              <a:t>Ethernet over USB 2.0 (maximum throughput 300 Mbps)</a:t>
            </a:r>
          </a:p>
          <a:p>
            <a:r>
              <a:rPr lang="en-US" b="1" dirty="0" smtClean="0"/>
              <a:t>Extended </a:t>
            </a:r>
            <a:r>
              <a:rPr lang="en-US" b="1" dirty="0"/>
              <a:t>40-pin GPIO header</a:t>
            </a:r>
          </a:p>
          <a:p>
            <a:r>
              <a:rPr lang="en-US" b="1" dirty="0" smtClean="0"/>
              <a:t>Full-size </a:t>
            </a:r>
            <a:r>
              <a:rPr lang="en-US" b="1" dirty="0"/>
              <a:t>HDMI</a:t>
            </a:r>
          </a:p>
          <a:p>
            <a:r>
              <a:rPr lang="en-US" b="1" dirty="0" smtClean="0"/>
              <a:t>4 </a:t>
            </a:r>
            <a:r>
              <a:rPr lang="en-US" b="1" dirty="0"/>
              <a:t>USB 2.0 ports</a:t>
            </a:r>
          </a:p>
          <a:p>
            <a:r>
              <a:rPr lang="en-US" b="1" dirty="0" smtClean="0"/>
              <a:t>CSI </a:t>
            </a:r>
            <a:r>
              <a:rPr lang="en-US" b="1" dirty="0"/>
              <a:t>camera port for connecting a Raspberry Pi camera</a:t>
            </a:r>
          </a:p>
          <a:p>
            <a:r>
              <a:rPr lang="en-US" b="1" dirty="0" smtClean="0"/>
              <a:t>DSI </a:t>
            </a:r>
            <a:r>
              <a:rPr lang="en-US" b="1" dirty="0"/>
              <a:t>display port for connecting a Raspberry Pi touchscreen display</a:t>
            </a:r>
          </a:p>
          <a:p>
            <a:r>
              <a:rPr lang="en-US" b="1" dirty="0" smtClean="0"/>
              <a:t>4-pole </a:t>
            </a:r>
            <a:r>
              <a:rPr lang="en-US" b="1" dirty="0"/>
              <a:t>stereo output and composite video port</a:t>
            </a:r>
          </a:p>
          <a:p>
            <a:r>
              <a:rPr lang="en-US" b="1" dirty="0" smtClean="0"/>
              <a:t>Micro </a:t>
            </a:r>
            <a:r>
              <a:rPr lang="en-US" b="1" dirty="0"/>
              <a:t>SD port for loading your operating system and storing data</a:t>
            </a:r>
          </a:p>
          <a:p>
            <a:endParaRPr lang="en-US" dirty="0"/>
          </a:p>
        </p:txBody>
      </p:sp>
    </p:spTree>
    <p:extLst>
      <p:ext uri="{BB962C8B-B14F-4D97-AF65-F5344CB8AC3E}">
        <p14:creationId xmlns:p14="http://schemas.microsoft.com/office/powerpoint/2010/main" val="2963952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MicroCOntrollers</a:t>
            </a:r>
            <a:endParaRPr lang="en-US" dirty="0"/>
          </a:p>
        </p:txBody>
      </p:sp>
      <p:sp>
        <p:nvSpPr>
          <p:cNvPr id="3" name="Content Placeholder 2"/>
          <p:cNvSpPr>
            <a:spLocks noGrp="1"/>
          </p:cNvSpPr>
          <p:nvPr>
            <p:ph idx="1"/>
          </p:nvPr>
        </p:nvSpPr>
        <p:spPr/>
        <p:txBody>
          <a:bodyPr>
            <a:normAutofit/>
          </a:bodyPr>
          <a:lstStyle/>
          <a:p>
            <a:r>
              <a:rPr lang="en-US" sz="2800" b="1" dirty="0"/>
              <a:t>Microcontrollers are integral part of embedded systems. A microcontroller is basically cheap and small </a:t>
            </a:r>
            <a:r>
              <a:rPr lang="en-US" sz="2800" b="1" dirty="0" smtClean="0"/>
              <a:t>controller </a:t>
            </a:r>
            <a:r>
              <a:rPr lang="en-US" sz="2800" b="1" dirty="0"/>
              <a:t>on a single chip that comprises a processor, a small memory, and programmable input-output peripherals. They are meant to be used in automatically controlled products and devices to perform predefined and pre-programmed tasks. </a:t>
            </a:r>
          </a:p>
        </p:txBody>
      </p:sp>
    </p:spTree>
    <p:extLst>
      <p:ext uri="{BB962C8B-B14F-4D97-AF65-F5344CB8AC3E}">
        <p14:creationId xmlns:p14="http://schemas.microsoft.com/office/powerpoint/2010/main" val="2725701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r>
              <a:rPr lang="en-US" sz="2800" b="1" dirty="0" smtClean="0"/>
              <a:t>A </a:t>
            </a:r>
            <a:r>
              <a:rPr lang="en-US" sz="2800" b="1" dirty="0"/>
              <a:t>digital thermometer that displays the ambient temperature uses a microcontroller which is connected to a temperature sensor and a display unit (like LCD). The microcontroller here takes the input from temperature sensor in raw form, process it and display it to a small LCD display unit in a human readable form. </a:t>
            </a:r>
          </a:p>
        </p:txBody>
      </p:sp>
    </p:spTree>
    <p:extLst>
      <p:ext uri="{BB962C8B-B14F-4D97-AF65-F5344CB8AC3E}">
        <p14:creationId xmlns:p14="http://schemas.microsoft.com/office/powerpoint/2010/main" val="283642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Microcontrollers in the market</a:t>
            </a:r>
            <a:endParaRPr lang="en-US" dirty="0"/>
          </a:p>
        </p:txBody>
      </p:sp>
      <p:sp>
        <p:nvSpPr>
          <p:cNvPr id="3" name="Content Placeholder 2"/>
          <p:cNvSpPr>
            <a:spLocks noGrp="1"/>
          </p:cNvSpPr>
          <p:nvPr>
            <p:ph idx="1"/>
          </p:nvPr>
        </p:nvSpPr>
        <p:spPr/>
        <p:txBody>
          <a:bodyPr/>
          <a:lstStyle/>
          <a:p>
            <a:r>
              <a:rPr lang="en-US" b="1" dirty="0" smtClean="0"/>
              <a:t>Atmel (</a:t>
            </a:r>
            <a:r>
              <a:rPr lang="en-US" b="1" dirty="0" err="1" smtClean="0"/>
              <a:t>ATTiny</a:t>
            </a:r>
            <a:r>
              <a:rPr lang="en-US" b="1" dirty="0" smtClean="0"/>
              <a:t>, ATMega,AVR32 etc.)</a:t>
            </a:r>
          </a:p>
          <a:p>
            <a:r>
              <a:rPr lang="en-US" b="1" dirty="0" smtClean="0"/>
              <a:t>Phillips/NXP Semiconductors (P87C591,</a:t>
            </a:r>
            <a:r>
              <a:rPr lang="en-US" dirty="0"/>
              <a:t> </a:t>
            </a:r>
            <a:r>
              <a:rPr lang="en-US" b="1" dirty="0" smtClean="0"/>
              <a:t>P89C51RD etc.)</a:t>
            </a:r>
          </a:p>
          <a:p>
            <a:r>
              <a:rPr lang="en-US" b="1" dirty="0" smtClean="0"/>
              <a:t>Intel (MCS-48,MCS-51,MCS-151 etc.)</a:t>
            </a:r>
          </a:p>
          <a:p>
            <a:r>
              <a:rPr lang="en-US" b="1" dirty="0" smtClean="0"/>
              <a:t>Microchip Technology (PIC24, PIC32, PIC16etc)</a:t>
            </a:r>
          </a:p>
          <a:p>
            <a:r>
              <a:rPr lang="en-US" b="1" dirty="0" smtClean="0"/>
              <a:t>Silicon Laboratories (C8051, ARM Cortex M3/M4/M0+)</a:t>
            </a:r>
          </a:p>
          <a:p>
            <a:r>
              <a:rPr lang="en-US" b="1" dirty="0" smtClean="0"/>
              <a:t>STM Microelectronics (ST6, ST7, ARM Cortex (STM32))</a:t>
            </a:r>
          </a:p>
          <a:p>
            <a:r>
              <a:rPr lang="en-US" b="1" dirty="0" smtClean="0"/>
              <a:t>Texas Instruments (TMS370, MSP430)</a:t>
            </a:r>
            <a:endParaRPr lang="en-US" b="1" dirty="0"/>
          </a:p>
        </p:txBody>
      </p:sp>
    </p:spTree>
    <p:extLst>
      <p:ext uri="{BB962C8B-B14F-4D97-AF65-F5344CB8AC3E}">
        <p14:creationId xmlns:p14="http://schemas.microsoft.com/office/powerpoint/2010/main" val="2133115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3" name="Content Placeholder 2"/>
          <p:cNvSpPr>
            <a:spLocks noGrp="1"/>
          </p:cNvSpPr>
          <p:nvPr>
            <p:ph idx="1"/>
          </p:nvPr>
        </p:nvSpPr>
        <p:spPr/>
        <p:txBody>
          <a:bodyPr>
            <a:noAutofit/>
          </a:bodyPr>
          <a:lstStyle/>
          <a:p>
            <a:r>
              <a:rPr lang="en-US" b="1" dirty="0"/>
              <a:t>A microprocessor is a computer processor that incorporates the functions of a central processing unit on a single integrated circuit (IC</a:t>
            </a:r>
            <a:r>
              <a:rPr lang="en-US" b="1" dirty="0" smtClean="0"/>
              <a:t>), or </a:t>
            </a:r>
            <a:r>
              <a:rPr lang="en-US" b="1" dirty="0"/>
              <a:t>at most a few integrated </a:t>
            </a:r>
            <a:r>
              <a:rPr lang="en-US" b="1" dirty="0" smtClean="0"/>
              <a:t>circuits. The </a:t>
            </a:r>
            <a:r>
              <a:rPr lang="en-US" b="1" dirty="0"/>
              <a:t>microprocessor is a multipurpose, clock </a:t>
            </a:r>
            <a:r>
              <a:rPr lang="en-US" b="1" dirty="0" smtClean="0"/>
              <a:t>driven, </a:t>
            </a:r>
            <a:r>
              <a:rPr lang="en-US" b="1" dirty="0"/>
              <a:t>digital integrated circuit that accepts binary data as input, processes it according to instructions stored in its memory and provides results as output. Microprocessors contain both combinational logic and sequential digital logic. Microprocessors operate on numbers and symbols represented in the binary number system.</a:t>
            </a:r>
          </a:p>
        </p:txBody>
      </p:sp>
    </p:spTree>
    <p:extLst>
      <p:ext uri="{BB962C8B-B14F-4D97-AF65-F5344CB8AC3E}">
        <p14:creationId xmlns:p14="http://schemas.microsoft.com/office/powerpoint/2010/main" val="1455121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Many items </a:t>
            </a:r>
            <a:r>
              <a:rPr lang="en-US" b="1" dirty="0"/>
              <a:t>that were traditionally not computer-related include microprocessors. These </a:t>
            </a:r>
            <a:r>
              <a:rPr lang="en-US" b="1" dirty="0" smtClean="0"/>
              <a:t>include: </a:t>
            </a:r>
          </a:p>
          <a:p>
            <a:r>
              <a:rPr lang="en-US" b="1" dirty="0"/>
              <a:t>L</a:t>
            </a:r>
            <a:r>
              <a:rPr lang="en-US" b="1" dirty="0" smtClean="0"/>
              <a:t>arge </a:t>
            </a:r>
            <a:r>
              <a:rPr lang="en-US" b="1" dirty="0"/>
              <a:t>and small household </a:t>
            </a:r>
            <a:r>
              <a:rPr lang="en-US" b="1" dirty="0" smtClean="0"/>
              <a:t>appliances</a:t>
            </a:r>
            <a:r>
              <a:rPr lang="en-US" b="1" dirty="0"/>
              <a:t>.</a:t>
            </a:r>
            <a:r>
              <a:rPr lang="en-US" b="1" dirty="0" smtClean="0"/>
              <a:t> </a:t>
            </a:r>
          </a:p>
          <a:p>
            <a:r>
              <a:rPr lang="en-US" b="1" dirty="0"/>
              <a:t>C</a:t>
            </a:r>
            <a:r>
              <a:rPr lang="en-US" b="1" dirty="0" smtClean="0"/>
              <a:t>ars and </a:t>
            </a:r>
            <a:r>
              <a:rPr lang="en-US" b="1" dirty="0"/>
              <a:t>their accessory </a:t>
            </a:r>
            <a:r>
              <a:rPr lang="en-US" b="1" dirty="0" smtClean="0"/>
              <a:t>equipment.</a:t>
            </a:r>
          </a:p>
          <a:p>
            <a:r>
              <a:rPr lang="en-US" b="1" dirty="0"/>
              <a:t>T</a:t>
            </a:r>
            <a:r>
              <a:rPr lang="en-US" b="1" dirty="0" smtClean="0"/>
              <a:t>ools </a:t>
            </a:r>
            <a:r>
              <a:rPr lang="en-US" b="1" dirty="0"/>
              <a:t>and test instruments, </a:t>
            </a:r>
            <a:r>
              <a:rPr lang="en-US" b="1" dirty="0" smtClean="0"/>
              <a:t>toys.</a:t>
            </a:r>
          </a:p>
          <a:p>
            <a:r>
              <a:rPr lang="en-US" b="1" dirty="0"/>
              <a:t>L</a:t>
            </a:r>
            <a:r>
              <a:rPr lang="en-US" b="1" dirty="0" smtClean="0"/>
              <a:t>ight </a:t>
            </a:r>
            <a:r>
              <a:rPr lang="en-US" b="1" dirty="0"/>
              <a:t>switches/dimmers and electrical circuit breakers, smoke alarms, battery packs, and hi-fi audio/visual components (from DVD players to phonograph turntables). </a:t>
            </a:r>
          </a:p>
          <a:p>
            <a:r>
              <a:rPr lang="en-US" b="1" dirty="0"/>
              <a:t>C</a:t>
            </a:r>
            <a:r>
              <a:rPr lang="en-US" b="1" dirty="0" smtClean="0"/>
              <a:t>ellular telephones.</a:t>
            </a:r>
          </a:p>
          <a:p>
            <a:r>
              <a:rPr lang="en-US" b="1" dirty="0" smtClean="0"/>
              <a:t>DVD </a:t>
            </a:r>
            <a:r>
              <a:rPr lang="en-US" b="1" dirty="0"/>
              <a:t>video system and HDTV broadcast systems fundamentally </a:t>
            </a:r>
            <a:r>
              <a:rPr lang="en-US" b="1" dirty="0" smtClean="0"/>
              <a:t>which require </a:t>
            </a:r>
            <a:r>
              <a:rPr lang="en-US" b="1" dirty="0"/>
              <a:t>consumer devices with powerful, low-cost, microprocessors. </a:t>
            </a:r>
          </a:p>
        </p:txBody>
      </p:sp>
    </p:spTree>
    <p:extLst>
      <p:ext uri="{BB962C8B-B14F-4D97-AF65-F5344CB8AC3E}">
        <p14:creationId xmlns:p14="http://schemas.microsoft.com/office/powerpoint/2010/main" val="244383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Microprocessors</a:t>
            </a:r>
            <a:endParaRPr lang="en-US" dirty="0"/>
          </a:p>
        </p:txBody>
      </p:sp>
      <p:sp>
        <p:nvSpPr>
          <p:cNvPr id="3" name="Content Placeholder 2"/>
          <p:cNvSpPr>
            <a:spLocks noGrp="1"/>
          </p:cNvSpPr>
          <p:nvPr>
            <p:ph idx="1"/>
          </p:nvPr>
        </p:nvSpPr>
        <p:spPr/>
        <p:txBody>
          <a:bodyPr/>
          <a:lstStyle/>
          <a:p>
            <a:r>
              <a:rPr lang="en-US" b="1" dirty="0" smtClean="0"/>
              <a:t>Intel (8086, 8088, Pentium, Core, Xeon etc.)</a:t>
            </a:r>
          </a:p>
          <a:p>
            <a:r>
              <a:rPr lang="en-US" b="1" dirty="0" smtClean="0"/>
              <a:t>AMD (PRO-A, AM2900 Series, K8/10, etc.)</a:t>
            </a:r>
          </a:p>
          <a:p>
            <a:r>
              <a:rPr lang="en-US" b="1" dirty="0" smtClean="0"/>
              <a:t>Motorola (PowerPC700, 6800,6809) </a:t>
            </a:r>
          </a:p>
          <a:p>
            <a:r>
              <a:rPr lang="en-US" b="1" dirty="0" smtClean="0"/>
              <a:t>HP (FOCUS, PA-7000/7200/8500/8900)</a:t>
            </a:r>
          </a:p>
          <a:p>
            <a:r>
              <a:rPr lang="en-US" b="1" dirty="0" smtClean="0"/>
              <a:t>Acer (Ryzen5, Ryzen7)</a:t>
            </a:r>
          </a:p>
          <a:p>
            <a:endParaRPr lang="en-US" dirty="0"/>
          </a:p>
        </p:txBody>
      </p:sp>
    </p:spTree>
    <p:extLst>
      <p:ext uri="{BB962C8B-B14F-4D97-AF65-F5344CB8AC3E}">
        <p14:creationId xmlns:p14="http://schemas.microsoft.com/office/powerpoint/2010/main" val="1418444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6240953" cy="6866813"/>
          </a:xfrm>
        </p:spPr>
      </p:pic>
    </p:spTree>
    <p:extLst>
      <p:ext uri="{BB962C8B-B14F-4D97-AF65-F5344CB8AC3E}">
        <p14:creationId xmlns:p14="http://schemas.microsoft.com/office/powerpoint/2010/main" val="3321044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Microcomputers</a:t>
            </a:r>
            <a:endParaRPr lang="en-US" dirty="0"/>
          </a:p>
        </p:txBody>
      </p:sp>
      <p:sp>
        <p:nvSpPr>
          <p:cNvPr id="3" name="Content Placeholder 2"/>
          <p:cNvSpPr>
            <a:spLocks noGrp="1"/>
          </p:cNvSpPr>
          <p:nvPr>
            <p:ph idx="1"/>
          </p:nvPr>
        </p:nvSpPr>
        <p:spPr/>
        <p:txBody>
          <a:bodyPr>
            <a:normAutofit lnSpcReduction="10000"/>
          </a:bodyPr>
          <a:lstStyle/>
          <a:p>
            <a:r>
              <a:rPr lang="en-US" b="1" dirty="0"/>
              <a:t>A microcomputer is a small, relatively inexpensive computer with a microprocessor as its central processing unit (CPU</a:t>
            </a:r>
            <a:r>
              <a:rPr lang="en-US" b="1" dirty="0" smtClean="0"/>
              <a:t>). It </a:t>
            </a:r>
            <a:r>
              <a:rPr lang="en-US" b="1" dirty="0"/>
              <a:t>includes a microprocessor, memory, and minimal input/output (I/O) circuitry mounted on a single printed circuit board(PCB</a:t>
            </a:r>
            <a:r>
              <a:rPr lang="en-US" b="1" dirty="0" smtClean="0"/>
              <a:t>). Microcomputers </a:t>
            </a:r>
            <a:r>
              <a:rPr lang="en-US" b="1" dirty="0"/>
              <a:t>became popular in the 1970s and 1980s with the advent of increasingly powerful microprocessors. The predecessors to these computers, mainframes and minicomputers, were comparatively much larger and more </a:t>
            </a:r>
            <a:r>
              <a:rPr lang="en-US" b="1" dirty="0" smtClean="0"/>
              <a:t>expensive. </a:t>
            </a:r>
            <a:r>
              <a:rPr lang="en-US" b="1" dirty="0"/>
              <a:t>Many microcomputers (when equipped with a keyboard and screen for input and output) are also personal computers (in the generic sense</a:t>
            </a:r>
            <a:r>
              <a:rPr lang="en-US" b="1" dirty="0" smtClean="0"/>
              <a:t>).</a:t>
            </a:r>
            <a:endParaRPr lang="en-US" b="1" dirty="0"/>
          </a:p>
        </p:txBody>
      </p:sp>
    </p:spTree>
    <p:extLst>
      <p:ext uri="{BB962C8B-B14F-4D97-AF65-F5344CB8AC3E}">
        <p14:creationId xmlns:p14="http://schemas.microsoft.com/office/powerpoint/2010/main" val="23791291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335</TotalTime>
  <Words>914</Words>
  <Application>Microsoft Office PowerPoint</Application>
  <PresentationFormat>On-screen Show (4:3)</PresentationFormat>
  <Paragraphs>96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PowerPoint Presentation</vt:lpstr>
      <vt:lpstr>MicroCOntrollers</vt:lpstr>
      <vt:lpstr>Example</vt:lpstr>
      <vt:lpstr>Common Microcontrollers in the market</vt:lpstr>
      <vt:lpstr>MICROPROCESSORS</vt:lpstr>
      <vt:lpstr>Examples</vt:lpstr>
      <vt:lpstr>Common Microprocessors</vt:lpstr>
      <vt:lpstr>PowerPoint Presentation</vt:lpstr>
      <vt:lpstr>Microcomputers</vt:lpstr>
      <vt:lpstr>Examples</vt:lpstr>
      <vt:lpstr>Introduction to NOdeMCU</vt:lpstr>
      <vt:lpstr>Nodemcu Hardware</vt:lpstr>
      <vt:lpstr>ESP8266</vt:lpstr>
      <vt:lpstr>ESP8266 Features</vt:lpstr>
      <vt:lpstr>ESP32</vt:lpstr>
      <vt:lpstr>ESP32 Features</vt:lpstr>
      <vt:lpstr>Raspberry Pi</vt:lpstr>
      <vt:lpstr>Raspberry Pi Features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dc:creator>
  <cp:lastModifiedBy>MS</cp:lastModifiedBy>
  <cp:revision>25</cp:revision>
  <dcterms:created xsi:type="dcterms:W3CDTF">2006-08-16T00:00:00Z</dcterms:created>
  <dcterms:modified xsi:type="dcterms:W3CDTF">2019-06-29T07:03:53Z</dcterms:modified>
</cp:coreProperties>
</file>