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4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7/13/2019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7/13/2019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t>Lecture 7-8</a:t>
            </a:r>
            <a:endParaRPr lang="en-US" b="1" dirty="0"/>
          </a:p>
        </p:txBody>
      </p:sp>
      <p:sp>
        <p:nvSpPr>
          <p:cNvPr id="2" name="Title 1"/>
          <p:cNvSpPr>
            <a:spLocks noGrp="1"/>
          </p:cNvSpPr>
          <p:nvPr>
            <p:ph type="ctrTitle"/>
          </p:nvPr>
        </p:nvSpPr>
        <p:spPr>
          <a:xfrm>
            <a:off x="604705" y="3227033"/>
            <a:ext cx="6629400" cy="1116367"/>
          </a:xfrm>
        </p:spPr>
        <p:txBody>
          <a:bodyPr/>
          <a:lstStyle/>
          <a:p>
            <a:r>
              <a:rPr lang="en-US" sz="3200" b="1" dirty="0" smtClean="0"/>
              <a:t>Communication protocols / networking</a:t>
            </a:r>
            <a:endParaRPr lang="en-US" sz="32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609602"/>
            <a:ext cx="7391400" cy="4157663"/>
          </a:xfrm>
          <a:prstGeom prst="rect">
            <a:avLst/>
          </a:prstGeom>
        </p:spPr>
      </p:pic>
    </p:spTree>
    <p:extLst>
      <p:ext uri="{BB962C8B-B14F-4D97-AF65-F5344CB8AC3E}">
        <p14:creationId xmlns:p14="http://schemas.microsoft.com/office/powerpoint/2010/main" val="3608814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IoT</a:t>
            </a:r>
            <a:r>
              <a:rPr lang="en-US" b="1" dirty="0" smtClean="0"/>
              <a:t> network protocols </a:t>
            </a:r>
            <a:endParaRPr lang="en-US" b="1" dirty="0"/>
          </a:p>
        </p:txBody>
      </p:sp>
      <p:sp>
        <p:nvSpPr>
          <p:cNvPr id="3" name="Content Placeholder 2"/>
          <p:cNvSpPr>
            <a:spLocks noGrp="1"/>
          </p:cNvSpPr>
          <p:nvPr>
            <p:ph idx="1"/>
          </p:nvPr>
        </p:nvSpPr>
        <p:spPr>
          <a:xfrm>
            <a:off x="76200" y="1600200"/>
            <a:ext cx="8991600" cy="5181600"/>
          </a:xfrm>
        </p:spPr>
        <p:txBody>
          <a:bodyPr/>
          <a:lstStyle/>
          <a:p>
            <a:pPr marL="114300" indent="0">
              <a:buNone/>
            </a:pPr>
            <a:r>
              <a:rPr lang="en-US" b="1" dirty="0" smtClean="0"/>
              <a:t>Most common </a:t>
            </a:r>
            <a:r>
              <a:rPr lang="en-US" b="1" dirty="0" err="1" smtClean="0"/>
              <a:t>IoT</a:t>
            </a:r>
            <a:r>
              <a:rPr lang="en-US" b="1" dirty="0" smtClean="0"/>
              <a:t> Network Protocols are:</a:t>
            </a:r>
          </a:p>
          <a:p>
            <a:pPr marL="571500" indent="-457200">
              <a:buFont typeface="+mj-lt"/>
              <a:buAutoNum type="arabicPeriod"/>
            </a:pPr>
            <a:r>
              <a:rPr lang="en-US" b="1" dirty="0" smtClean="0"/>
              <a:t>MQTT</a:t>
            </a:r>
          </a:p>
          <a:p>
            <a:pPr marL="571500" indent="-457200">
              <a:buFont typeface="+mj-lt"/>
              <a:buAutoNum type="arabicPeriod"/>
            </a:pPr>
            <a:r>
              <a:rPr lang="en-US" b="1" dirty="0" smtClean="0"/>
              <a:t>DDS</a:t>
            </a:r>
          </a:p>
          <a:p>
            <a:pPr marL="571500" indent="-457200">
              <a:buFont typeface="+mj-lt"/>
              <a:buAutoNum type="arabicPeriod"/>
            </a:pPr>
            <a:r>
              <a:rPr lang="en-US" b="1" dirty="0" smtClean="0"/>
              <a:t>XMPP</a:t>
            </a:r>
          </a:p>
          <a:p>
            <a:pPr marL="571500" lvl="0" indent="-457200">
              <a:buFont typeface="+mj-lt"/>
              <a:buAutoNum type="arabicPeriod"/>
            </a:pPr>
            <a:r>
              <a:rPr lang="en-US" b="1" dirty="0" smtClean="0"/>
              <a:t>Bluetooth</a:t>
            </a:r>
          </a:p>
          <a:p>
            <a:pPr marL="571500" lvl="0" indent="-457200">
              <a:buFont typeface="+mj-lt"/>
              <a:buAutoNum type="arabicPeriod"/>
            </a:pPr>
            <a:r>
              <a:rPr lang="en-US" b="1" dirty="0" err="1" smtClean="0"/>
              <a:t>WiFi</a:t>
            </a:r>
            <a:endParaRPr lang="en-US" b="1" dirty="0" smtClean="0"/>
          </a:p>
          <a:p>
            <a:pPr marL="571500" lvl="0" indent="-457200">
              <a:buFont typeface="+mj-lt"/>
              <a:buAutoNum type="arabicPeriod"/>
            </a:pPr>
            <a:r>
              <a:rPr lang="en-US" b="1" dirty="0" smtClean="0"/>
              <a:t>Cellular</a:t>
            </a:r>
          </a:p>
          <a:p>
            <a:pPr marL="571500" lvl="0" indent="-457200">
              <a:buFont typeface="+mj-lt"/>
              <a:buAutoNum type="arabicPeriod"/>
            </a:pPr>
            <a:r>
              <a:rPr lang="en-US" b="1" dirty="0" err="1" smtClean="0"/>
              <a:t>LoRaWAN</a:t>
            </a:r>
            <a:endParaRPr lang="en-US" b="1" dirty="0"/>
          </a:p>
          <a:p>
            <a:pPr marL="571500" indent="-457200">
              <a:buFont typeface="+mj-lt"/>
              <a:buAutoNum type="arabicPeriod"/>
            </a:pPr>
            <a:endParaRPr lang="en-US" dirty="0"/>
          </a:p>
        </p:txBody>
      </p:sp>
    </p:spTree>
    <p:extLst>
      <p:ext uri="{BB962C8B-B14F-4D97-AF65-F5344CB8AC3E}">
        <p14:creationId xmlns:p14="http://schemas.microsoft.com/office/powerpoint/2010/main" val="492729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MQTT (Message Queue Telemetry Transport</a:t>
            </a:r>
            <a:r>
              <a:rPr lang="en-US" b="1" dirty="0" smtClean="0"/>
              <a:t>)</a:t>
            </a:r>
            <a:endParaRPr lang="en-US" b="1" dirty="0"/>
          </a:p>
        </p:txBody>
      </p:sp>
      <p:sp>
        <p:nvSpPr>
          <p:cNvPr id="3" name="Content Placeholder 2"/>
          <p:cNvSpPr>
            <a:spLocks noGrp="1"/>
          </p:cNvSpPr>
          <p:nvPr>
            <p:ph idx="1"/>
          </p:nvPr>
        </p:nvSpPr>
        <p:spPr>
          <a:xfrm>
            <a:off x="76200" y="1600200"/>
            <a:ext cx="8991600" cy="5181600"/>
          </a:xfrm>
        </p:spPr>
        <p:txBody>
          <a:bodyPr/>
          <a:lstStyle/>
          <a:p>
            <a:pPr marL="114300" indent="0">
              <a:buNone/>
            </a:pPr>
            <a:r>
              <a:rPr lang="en-US" b="1" dirty="0"/>
              <a:t>MQTT is a lightweight protocol for sending simple data flows from sensors to applications and middleware. It uses a subscribe/publish system, where a device "subscribes" to a “topic” with the specific information of your interest, and then receives the information whenever a device publishes data concerning this topic. The protocol includes three components: subscriber, publisher and broker. The publisher collects data and sends it to subscribers. The broker tests publishers and subscribers, checking their authorization and ensuring security. MQTT suits small, cheap, low-memory and low-power devices.</a:t>
            </a:r>
          </a:p>
        </p:txBody>
      </p:sp>
    </p:spTree>
    <p:extLst>
      <p:ext uri="{BB962C8B-B14F-4D97-AF65-F5344CB8AC3E}">
        <p14:creationId xmlns:p14="http://schemas.microsoft.com/office/powerpoint/2010/main" val="1515813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DDS </a:t>
            </a:r>
            <a:r>
              <a:rPr lang="en-US" b="1" dirty="0"/>
              <a:t>(Data Distribution Service</a:t>
            </a:r>
            <a:r>
              <a:rPr lang="en-US" b="1" dirty="0" smtClean="0"/>
              <a:t>)</a:t>
            </a:r>
            <a:endParaRPr lang="en-US" b="1" dirty="0"/>
          </a:p>
        </p:txBody>
      </p:sp>
      <p:sp>
        <p:nvSpPr>
          <p:cNvPr id="3" name="Content Placeholder 2"/>
          <p:cNvSpPr>
            <a:spLocks noGrp="1"/>
          </p:cNvSpPr>
          <p:nvPr>
            <p:ph idx="1"/>
          </p:nvPr>
        </p:nvSpPr>
        <p:spPr>
          <a:xfrm>
            <a:off x="76200" y="1600200"/>
            <a:ext cx="8991600" cy="5181600"/>
          </a:xfrm>
        </p:spPr>
        <p:txBody>
          <a:bodyPr/>
          <a:lstStyle/>
          <a:p>
            <a:pPr marL="114300" indent="0">
              <a:buNone/>
            </a:pPr>
            <a:r>
              <a:rPr lang="en-US" b="1" dirty="0"/>
              <a:t>DDS is an </a:t>
            </a:r>
            <a:r>
              <a:rPr lang="en-US" b="1" dirty="0" err="1"/>
              <a:t>IoT</a:t>
            </a:r>
            <a:r>
              <a:rPr lang="en-US" b="1" dirty="0"/>
              <a:t> standard for real-time, scalable and high-performance machine-to-machine communication. It was developed by the Object Management Group (OMG). You can deploy DDS both in low-footprint devices and in the cloud. The DDS standard has two main layers:</a:t>
            </a:r>
          </a:p>
          <a:p>
            <a:pPr marL="114300" indent="0">
              <a:buNone/>
            </a:pPr>
            <a:r>
              <a:rPr lang="en-US" b="1" dirty="0" smtClean="0"/>
              <a:t>• Data-Centric </a:t>
            </a:r>
            <a:r>
              <a:rPr lang="en-US" b="1" dirty="0"/>
              <a:t>Publish-Subscribe (DCPS), which delivers the information to subscribers.</a:t>
            </a:r>
          </a:p>
          <a:p>
            <a:pPr marL="114300" indent="0">
              <a:buNone/>
            </a:pPr>
            <a:r>
              <a:rPr lang="en-US" b="1" dirty="0" smtClean="0"/>
              <a:t>• Data-Local </a:t>
            </a:r>
            <a:r>
              <a:rPr lang="en-US" b="1" dirty="0"/>
              <a:t>Reconstruction Layer (DLRL), which provides an interface to DCPS functionalities.</a:t>
            </a:r>
          </a:p>
        </p:txBody>
      </p:sp>
    </p:spTree>
    <p:extLst>
      <p:ext uri="{BB962C8B-B14F-4D97-AF65-F5344CB8AC3E}">
        <p14:creationId xmlns:p14="http://schemas.microsoft.com/office/powerpoint/2010/main" val="3295015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XMPP (Extensible Messaging and Presence Protocol</a:t>
            </a:r>
            <a:r>
              <a:rPr lang="en-US" b="1" dirty="0" smtClean="0"/>
              <a:t>)</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pPr marL="114300" indent="0">
              <a:buNone/>
            </a:pPr>
            <a:r>
              <a:rPr lang="en-US" sz="2800" b="1" dirty="0"/>
              <a:t>XMPP is a communication protocol for message-oriented middleware based on XML (Extensible Markup Language). It enables the near-real-time exchange of structured yet extensible data between any two or more network entities.</a:t>
            </a:r>
          </a:p>
        </p:txBody>
      </p:sp>
    </p:spTree>
    <p:extLst>
      <p:ext uri="{BB962C8B-B14F-4D97-AF65-F5344CB8AC3E}">
        <p14:creationId xmlns:p14="http://schemas.microsoft.com/office/powerpoint/2010/main" val="1195938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Bluetooth</a:t>
            </a:r>
            <a:endParaRPr lang="en-US" b="1" dirty="0"/>
          </a:p>
        </p:txBody>
      </p:sp>
      <p:sp>
        <p:nvSpPr>
          <p:cNvPr id="3" name="Content Placeholder 2"/>
          <p:cNvSpPr>
            <a:spLocks noGrp="1"/>
          </p:cNvSpPr>
          <p:nvPr>
            <p:ph idx="1"/>
          </p:nvPr>
        </p:nvSpPr>
        <p:spPr>
          <a:xfrm>
            <a:off x="76200" y="1600200"/>
            <a:ext cx="8991600" cy="5181600"/>
          </a:xfrm>
        </p:spPr>
        <p:txBody>
          <a:bodyPr>
            <a:noAutofit/>
          </a:bodyPr>
          <a:lstStyle/>
          <a:p>
            <a:pPr marL="114300" indent="0">
              <a:buNone/>
            </a:pPr>
            <a:r>
              <a:rPr lang="en-US" sz="2200" b="1" dirty="0"/>
              <a:t>Bluetooth is a short-range communications technology integrated into most smartphones and mobile devices, which is a major advantage for personal products, particularly </a:t>
            </a:r>
            <a:r>
              <a:rPr lang="en-US" sz="2200" b="1" dirty="0" err="1" smtClean="0"/>
              <a:t>wearables</a:t>
            </a:r>
            <a:r>
              <a:rPr lang="en-US" sz="2200" b="1" dirty="0" smtClean="0"/>
              <a:t>. </a:t>
            </a:r>
            <a:r>
              <a:rPr lang="en-US" sz="2200" b="1" dirty="0"/>
              <a:t>Bluetooth is well-known to mobile users. But not long ago, the new significant protocol for </a:t>
            </a:r>
            <a:r>
              <a:rPr lang="en-US" sz="2200" b="1" dirty="0" err="1"/>
              <a:t>IoT</a:t>
            </a:r>
            <a:r>
              <a:rPr lang="en-US" sz="2200" b="1" dirty="0"/>
              <a:t> apps appeared — Bluetooth Low-Energy (BLE), or Bluetooth Smart. This technology is a real foundation for the </a:t>
            </a:r>
            <a:r>
              <a:rPr lang="en-US" sz="2200" b="1" dirty="0" err="1"/>
              <a:t>IoT</a:t>
            </a:r>
            <a:r>
              <a:rPr lang="en-US" sz="2200" b="1" dirty="0"/>
              <a:t>, as it is scalable and flexible to all market innovations. Moreover, it is designed to reduce power consumption.</a:t>
            </a:r>
          </a:p>
          <a:p>
            <a:pPr marL="114300" indent="0">
              <a:buNone/>
            </a:pPr>
            <a:r>
              <a:rPr lang="en-US" sz="2200" b="1" dirty="0"/>
              <a:t>•	Standard: Bluetooth 4.2</a:t>
            </a:r>
          </a:p>
          <a:p>
            <a:pPr marL="114300" indent="0">
              <a:buNone/>
            </a:pPr>
            <a:r>
              <a:rPr lang="en-US" sz="2200" b="1" dirty="0"/>
              <a:t>•	Frequency: 2.4GHz band</a:t>
            </a:r>
          </a:p>
          <a:p>
            <a:pPr marL="114300" indent="0">
              <a:buNone/>
            </a:pPr>
            <a:r>
              <a:rPr lang="en-US" sz="2200" b="1" dirty="0"/>
              <a:t>•	Range: 50-150m (Smart/BLE)</a:t>
            </a:r>
          </a:p>
          <a:p>
            <a:pPr marL="114300" indent="0">
              <a:buNone/>
            </a:pPr>
            <a:r>
              <a:rPr lang="en-US" sz="2200" b="1" dirty="0"/>
              <a:t>•	Data Rates: 1Mbps (Smart/BLE)</a:t>
            </a:r>
            <a:endParaRPr lang="en-US" sz="2200" b="1" dirty="0"/>
          </a:p>
        </p:txBody>
      </p:sp>
    </p:spTree>
    <p:extLst>
      <p:ext uri="{BB962C8B-B14F-4D97-AF65-F5344CB8AC3E}">
        <p14:creationId xmlns:p14="http://schemas.microsoft.com/office/powerpoint/2010/main" val="159998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smtClean="0"/>
              <a:t>WiFI</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pPr marL="114300" indent="0">
              <a:buNone/>
            </a:pPr>
            <a:r>
              <a:rPr lang="en-US" b="1" dirty="0"/>
              <a:t>Wi-Fi is the technology for wireless networking of devices. It offers fast data transfer and is able to process large amounts of data. This is the most popular type of connectivity in LAN environments.</a:t>
            </a:r>
          </a:p>
          <a:p>
            <a:pPr marL="114300" indent="0">
              <a:buNone/>
            </a:pPr>
            <a:r>
              <a:rPr lang="en-US" b="1" dirty="0"/>
              <a:t>•	Standard: Based on IEEE 802.11</a:t>
            </a:r>
          </a:p>
          <a:p>
            <a:pPr marL="114300" indent="0">
              <a:buNone/>
            </a:pPr>
            <a:r>
              <a:rPr lang="en-US" b="1" dirty="0"/>
              <a:t>•	Frequencies: 2.4GHz and 5GHz bands</a:t>
            </a:r>
          </a:p>
          <a:p>
            <a:pPr marL="114300" indent="0">
              <a:buNone/>
            </a:pPr>
            <a:r>
              <a:rPr lang="en-US" b="1" dirty="0"/>
              <a:t>•	Range: Approximately 50m</a:t>
            </a:r>
          </a:p>
          <a:p>
            <a:pPr marL="114300" indent="0">
              <a:buNone/>
            </a:pPr>
            <a:r>
              <a:rPr lang="en-US" b="1" dirty="0"/>
              <a:t>•	Data Rates: 150-200Mbps, 600 Mbps maximum</a:t>
            </a:r>
            <a:endParaRPr lang="en-US" b="1" dirty="0"/>
          </a:p>
        </p:txBody>
      </p:sp>
    </p:spTree>
    <p:extLst>
      <p:ext uri="{BB962C8B-B14F-4D97-AF65-F5344CB8AC3E}">
        <p14:creationId xmlns:p14="http://schemas.microsoft.com/office/powerpoint/2010/main" val="641850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Cellular</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a:t>Cellular technology is the basis of mobile phone networks. But it is also suitable for the </a:t>
            </a:r>
            <a:r>
              <a:rPr lang="en-US" sz="2000" b="1" dirty="0" err="1"/>
              <a:t>IoT</a:t>
            </a:r>
            <a:r>
              <a:rPr lang="en-US" sz="2000" b="1" dirty="0"/>
              <a:t> apps that need functioning over longer distances. They can take advantage of cellular communication capabilities such as GSM, 3G, 4G (and 5G soon). The technology is able to transfer high quantities of data, but the power consumption and the expenses are high too. Thus, it can be a perfect solution for projects that send small amounts of information.</a:t>
            </a:r>
          </a:p>
          <a:p>
            <a:pPr lvl="0"/>
            <a:r>
              <a:rPr lang="en-US" sz="2000" b="1" dirty="0"/>
              <a:t>Standard: GSM/GPRS (2G), LTE (4G)</a:t>
            </a:r>
          </a:p>
          <a:p>
            <a:pPr lvl="0"/>
            <a:r>
              <a:rPr lang="en-US" sz="2000" b="1" dirty="0"/>
              <a:t>Frequencies: 900/1800/1900/2100MHz</a:t>
            </a:r>
          </a:p>
          <a:p>
            <a:pPr lvl="0"/>
            <a:r>
              <a:rPr lang="en-US" sz="2000" b="1" dirty="0"/>
              <a:t>Range: 35km </a:t>
            </a:r>
          </a:p>
          <a:p>
            <a:pPr lvl="0"/>
            <a:r>
              <a:rPr lang="en-US" sz="2000" b="1" dirty="0"/>
              <a:t>Data Rates: 35-170kps (GPRS), 3-10Mbps (LTE)</a:t>
            </a:r>
          </a:p>
        </p:txBody>
      </p:sp>
    </p:spTree>
    <p:extLst>
      <p:ext uri="{BB962C8B-B14F-4D97-AF65-F5344CB8AC3E}">
        <p14:creationId xmlns:p14="http://schemas.microsoft.com/office/powerpoint/2010/main" val="476580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smtClean="0"/>
              <a:t>lorawan</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a:t>LoRaWAN</a:t>
            </a:r>
            <a:r>
              <a:rPr lang="en-US" sz="2000" b="1" dirty="0"/>
              <a:t> (Long Range Wide Area Network) is a protocol for wide area networks. It is designed to support huge networks (e.g. smart cities) with millions of low-power devices. </a:t>
            </a:r>
            <a:r>
              <a:rPr lang="en-US" sz="2000" b="1" dirty="0" err="1"/>
              <a:t>LoRaWAN</a:t>
            </a:r>
            <a:r>
              <a:rPr lang="en-US" sz="2000" b="1" dirty="0"/>
              <a:t> can provide low-cost mobile and secure bidirectional communication in various industries.</a:t>
            </a:r>
          </a:p>
          <a:p>
            <a:r>
              <a:rPr lang="en-US" sz="2000" b="1" dirty="0" smtClean="0"/>
              <a:t>Standard</a:t>
            </a:r>
            <a:r>
              <a:rPr lang="en-US" sz="2000" b="1" dirty="0"/>
              <a:t>: </a:t>
            </a:r>
            <a:r>
              <a:rPr lang="en-US" sz="2000" b="1" dirty="0" err="1"/>
              <a:t>LoRaWAN</a:t>
            </a:r>
            <a:endParaRPr lang="en-US" sz="2000" b="1" dirty="0"/>
          </a:p>
          <a:p>
            <a:r>
              <a:rPr lang="en-US" sz="2000" b="1" dirty="0" smtClean="0"/>
              <a:t>Frequency</a:t>
            </a:r>
            <a:r>
              <a:rPr lang="en-US" sz="2000" b="1" dirty="0"/>
              <a:t>: Various</a:t>
            </a:r>
          </a:p>
          <a:p>
            <a:r>
              <a:rPr lang="en-US" sz="2000" b="1" dirty="0" smtClean="0"/>
              <a:t>Range</a:t>
            </a:r>
            <a:r>
              <a:rPr lang="en-US" sz="2000" b="1" dirty="0"/>
              <a:t>: 2-5km (urban area), 15km (suburban area)</a:t>
            </a:r>
          </a:p>
          <a:p>
            <a:r>
              <a:rPr lang="en-US" sz="2000" b="1" dirty="0" smtClean="0"/>
              <a:t>Data </a:t>
            </a:r>
            <a:r>
              <a:rPr lang="en-US" sz="2000" b="1" dirty="0"/>
              <a:t>Rates: 0.3-50 kbps</a:t>
            </a:r>
            <a:endParaRPr lang="en-US" sz="2000" b="1" dirty="0"/>
          </a:p>
        </p:txBody>
      </p:sp>
    </p:spTree>
    <p:extLst>
      <p:ext uri="{BB962C8B-B14F-4D97-AF65-F5344CB8AC3E}">
        <p14:creationId xmlns:p14="http://schemas.microsoft.com/office/powerpoint/2010/main" val="3741620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22</TotalTime>
  <Words>568</Words>
  <Application>Microsoft Office PowerPoint</Application>
  <PresentationFormat>On-screen Show (4:3)</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Apothecary</vt:lpstr>
      <vt:lpstr>Communication protocols / networking</vt:lpstr>
      <vt:lpstr>IoT network protocols </vt:lpstr>
      <vt:lpstr>MQTT (Message Queue Telemetry Transport)</vt:lpstr>
      <vt:lpstr>DDS (Data Distribution Service)</vt:lpstr>
      <vt:lpstr>XMPP (Extensible Messaging and Presence Protocol)</vt:lpstr>
      <vt:lpstr>Bluetooth</vt:lpstr>
      <vt:lpstr>WiFI</vt:lpstr>
      <vt:lpstr>Cellular</vt:lpstr>
      <vt:lpstr>lorawan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protocols / networking</dc:title>
  <dc:creator>MS</dc:creator>
  <cp:lastModifiedBy>MS</cp:lastModifiedBy>
  <cp:revision>5</cp:revision>
  <dcterms:created xsi:type="dcterms:W3CDTF">2006-08-16T00:00:00Z</dcterms:created>
  <dcterms:modified xsi:type="dcterms:W3CDTF">2019-07-13T09:08:28Z</dcterms:modified>
</cp:coreProperties>
</file>