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9" r:id="rId3"/>
    <p:sldId id="305" r:id="rId4"/>
    <p:sldId id="270" r:id="rId5"/>
    <p:sldId id="296" r:id="rId6"/>
    <p:sldId id="315" r:id="rId7"/>
    <p:sldId id="31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03" r:id="rId17"/>
  </p:sldIdLst>
  <p:sldSz cx="9144000" cy="5143500" type="screen16x9"/>
  <p:notesSz cx="6858000" cy="9144000"/>
  <p:embeddedFontLst>
    <p:embeddedFont>
      <p:font typeface="Archivo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Nunito Light" panose="020B0604020202020204" charset="0"/>
      <p:regular r:id="rId27"/>
      <p: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7D7D"/>
    <a:srgbClr val="71DAFF"/>
    <a:srgbClr val="B7ECFF"/>
    <a:srgbClr val="D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83F9D8-2DE6-482D-8781-8A13BFB885E8}">
  <a:tblStyle styleId="{5183F9D8-2DE6-482D-8781-8A13BFB88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839134-9110-4C33-BC61-CFB2AE6E41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9" autoAdjust="0"/>
    <p:restoredTop sz="92503" autoAdjust="0"/>
  </p:normalViewPr>
  <p:slideViewPr>
    <p:cSldViewPr snapToGrid="0">
      <p:cViewPr varScale="1">
        <p:scale>
          <a:sx n="85" d="100"/>
          <a:sy n="85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38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754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93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94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56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2400"/>
            <a:ext cx="4528800" cy="24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53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359275" y="-2089400"/>
            <a:ext cx="8136500" cy="7142075"/>
            <a:chOff x="1359275" y="-2089400"/>
            <a:chExt cx="8136500" cy="7142075"/>
          </a:xfrm>
        </p:grpSpPr>
        <p:sp>
          <p:nvSpPr>
            <p:cNvPr id="12" name="Google Shape;12;p2"/>
            <p:cNvSpPr/>
            <p:nvPr/>
          </p:nvSpPr>
          <p:spPr>
            <a:xfrm>
              <a:off x="3127825" y="-2089400"/>
              <a:ext cx="2628900" cy="2628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30775" y="3987675"/>
              <a:ext cx="1065000" cy="1065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9275" y="-700150"/>
              <a:ext cx="1065000" cy="1065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924300" y="-100500"/>
            <a:ext cx="8368075" cy="4508600"/>
            <a:chOff x="924300" y="-100500"/>
            <a:chExt cx="8368075" cy="4508600"/>
          </a:xfrm>
        </p:grpSpPr>
        <p:sp>
          <p:nvSpPr>
            <p:cNvPr id="16" name="Google Shape;16;p2"/>
            <p:cNvSpPr/>
            <p:nvPr/>
          </p:nvSpPr>
          <p:spPr>
            <a:xfrm>
              <a:off x="8559775" y="3675500"/>
              <a:ext cx="732600" cy="73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24300" y="-100500"/>
              <a:ext cx="732600" cy="73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 flipH="1">
            <a:off x="-2074620" y="-1151025"/>
            <a:ext cx="2628900" cy="2628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5400000" flipH="1">
            <a:off x="8424000" y="-1497826"/>
            <a:ext cx="2121600" cy="2121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5400000" flipH="1">
            <a:off x="7531723" y="4753614"/>
            <a:ext cx="1459500" cy="14595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847422" y="1982997"/>
            <a:ext cx="847800" cy="847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 flipH="1">
            <a:off x="5210405" y="4970700"/>
            <a:ext cx="2628900" cy="2628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560801" y="1701340"/>
            <a:ext cx="583200" cy="5832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-326199" y="807865"/>
            <a:ext cx="583200" cy="5832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13225" y="740425"/>
            <a:ext cx="3112200" cy="10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713225" y="1773271"/>
            <a:ext cx="3112200" cy="26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2"/>
          </p:nvPr>
        </p:nvSpPr>
        <p:spPr>
          <a:xfrm>
            <a:off x="5321875" y="875550"/>
            <a:ext cx="3108900" cy="31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8" name="Google Shape;58;p7"/>
          <p:cNvSpPr/>
          <p:nvPr/>
        </p:nvSpPr>
        <p:spPr>
          <a:xfrm>
            <a:off x="-557200" y="2039250"/>
            <a:ext cx="1065000" cy="1065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 rot="10800000">
            <a:off x="-2036000" y="-244500"/>
            <a:ext cx="11755850" cy="5618850"/>
            <a:chOff x="-915025" y="539500"/>
            <a:chExt cx="11755850" cy="5618850"/>
          </a:xfrm>
        </p:grpSpPr>
        <p:sp>
          <p:nvSpPr>
            <p:cNvPr id="61" name="Google Shape;61;p8"/>
            <p:cNvSpPr/>
            <p:nvPr/>
          </p:nvSpPr>
          <p:spPr>
            <a:xfrm>
              <a:off x="8211925" y="1850550"/>
              <a:ext cx="2628900" cy="2628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-351775" y="539500"/>
              <a:ext cx="1065000" cy="1065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-915025" y="5093350"/>
              <a:ext cx="1065000" cy="1065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 rot="10800000">
            <a:off x="-351775" y="1434400"/>
            <a:ext cx="9508375" cy="2602475"/>
            <a:chOff x="-351775" y="1876975"/>
            <a:chExt cx="9508375" cy="2602475"/>
          </a:xfrm>
        </p:grpSpPr>
        <p:sp>
          <p:nvSpPr>
            <p:cNvPr id="66" name="Google Shape;66;p8"/>
            <p:cNvSpPr/>
            <p:nvPr/>
          </p:nvSpPr>
          <p:spPr>
            <a:xfrm>
              <a:off x="8424000" y="3746850"/>
              <a:ext cx="732600" cy="73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-351775" y="1876975"/>
              <a:ext cx="732600" cy="73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9"/>
          <p:cNvGrpSpPr/>
          <p:nvPr/>
        </p:nvGrpSpPr>
        <p:grpSpPr>
          <a:xfrm flipH="1">
            <a:off x="-502050" y="770925"/>
            <a:ext cx="4322625" cy="4730725"/>
            <a:chOff x="4984250" y="770925"/>
            <a:chExt cx="4322625" cy="4730725"/>
          </a:xfrm>
        </p:grpSpPr>
        <p:sp>
          <p:nvSpPr>
            <p:cNvPr id="72" name="Google Shape;72;p9"/>
            <p:cNvSpPr/>
            <p:nvPr/>
          </p:nvSpPr>
          <p:spPr>
            <a:xfrm>
              <a:off x="4984250" y="4769050"/>
              <a:ext cx="732600" cy="73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8574275" y="770925"/>
              <a:ext cx="732600" cy="73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9"/>
          <p:cNvGrpSpPr/>
          <p:nvPr/>
        </p:nvGrpSpPr>
        <p:grpSpPr>
          <a:xfrm flipH="1">
            <a:off x="-643525" y="7000"/>
            <a:ext cx="9666425" cy="7365275"/>
            <a:chOff x="-218075" y="7000"/>
            <a:chExt cx="9666425" cy="7365275"/>
          </a:xfrm>
        </p:grpSpPr>
        <p:sp>
          <p:nvSpPr>
            <p:cNvPr id="75" name="Google Shape;75;p9"/>
            <p:cNvSpPr/>
            <p:nvPr/>
          </p:nvSpPr>
          <p:spPr>
            <a:xfrm>
              <a:off x="3087963" y="4743375"/>
              <a:ext cx="2628900" cy="2628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8383350" y="7000"/>
              <a:ext cx="1065000" cy="1065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-218075" y="4373150"/>
              <a:ext cx="1065000" cy="1065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1479738" y="1719826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2"/>
          </p:nvPr>
        </p:nvSpPr>
        <p:spPr>
          <a:xfrm>
            <a:off x="4853263" y="1719826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3"/>
          </p:nvPr>
        </p:nvSpPr>
        <p:spPr>
          <a:xfrm>
            <a:off x="1479738" y="334168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4"/>
          </p:nvPr>
        </p:nvSpPr>
        <p:spPr>
          <a:xfrm>
            <a:off x="4853263" y="3341680"/>
            <a:ext cx="2811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5"/>
          </p:nvPr>
        </p:nvSpPr>
        <p:spPr>
          <a:xfrm>
            <a:off x="1479738" y="1322225"/>
            <a:ext cx="28110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6"/>
          </p:nvPr>
        </p:nvSpPr>
        <p:spPr>
          <a:xfrm>
            <a:off x="1479738" y="2941125"/>
            <a:ext cx="28110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7"/>
          </p:nvPr>
        </p:nvSpPr>
        <p:spPr>
          <a:xfrm>
            <a:off x="4853238" y="1322225"/>
            <a:ext cx="28110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8"/>
          </p:nvPr>
        </p:nvSpPr>
        <p:spPr>
          <a:xfrm>
            <a:off x="4853238" y="2941125"/>
            <a:ext cx="28110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-351775" y="790300"/>
            <a:ext cx="9990650" cy="3759225"/>
            <a:chOff x="-351775" y="790300"/>
            <a:chExt cx="9990650" cy="3759225"/>
          </a:xfrm>
        </p:grpSpPr>
        <p:sp>
          <p:nvSpPr>
            <p:cNvPr id="153" name="Google Shape;153;p17"/>
            <p:cNvSpPr/>
            <p:nvPr/>
          </p:nvSpPr>
          <p:spPr>
            <a:xfrm rot="10800000" flipH="1">
              <a:off x="8906275" y="790300"/>
              <a:ext cx="732600" cy="73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 rot="10800000" flipH="1">
              <a:off x="-351775" y="3816925"/>
              <a:ext cx="732600" cy="73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7"/>
          <p:cNvGrpSpPr/>
          <p:nvPr/>
        </p:nvGrpSpPr>
        <p:grpSpPr>
          <a:xfrm>
            <a:off x="-218075" y="-1218825"/>
            <a:ext cx="11409650" cy="6609900"/>
            <a:chOff x="-218075" y="-1218825"/>
            <a:chExt cx="11409650" cy="6609900"/>
          </a:xfrm>
        </p:grpSpPr>
        <p:sp>
          <p:nvSpPr>
            <p:cNvPr id="156" name="Google Shape;156;p17"/>
            <p:cNvSpPr/>
            <p:nvPr/>
          </p:nvSpPr>
          <p:spPr>
            <a:xfrm rot="10800000" flipH="1">
              <a:off x="8562675" y="-1218825"/>
              <a:ext cx="2628900" cy="2628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 rot="10800000" flipH="1">
              <a:off x="-218075" y="4326075"/>
              <a:ext cx="1065000" cy="1065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1"/>
          <p:cNvGrpSpPr/>
          <p:nvPr/>
        </p:nvGrpSpPr>
        <p:grpSpPr>
          <a:xfrm flipH="1">
            <a:off x="-351775" y="1365875"/>
            <a:ext cx="9740700" cy="3113575"/>
            <a:chOff x="-584100" y="1365875"/>
            <a:chExt cx="9740700" cy="3113575"/>
          </a:xfrm>
        </p:grpSpPr>
        <p:sp>
          <p:nvSpPr>
            <p:cNvPr id="192" name="Google Shape;192;p21"/>
            <p:cNvSpPr/>
            <p:nvPr/>
          </p:nvSpPr>
          <p:spPr>
            <a:xfrm>
              <a:off x="8424000" y="3746850"/>
              <a:ext cx="732600" cy="73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-584100" y="1365875"/>
              <a:ext cx="732600" cy="73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21"/>
          <p:cNvGrpSpPr/>
          <p:nvPr/>
        </p:nvGrpSpPr>
        <p:grpSpPr>
          <a:xfrm>
            <a:off x="-218075" y="-599900"/>
            <a:ext cx="11277750" cy="6038050"/>
            <a:chOff x="-218075" y="-599900"/>
            <a:chExt cx="11277750" cy="6038050"/>
          </a:xfrm>
        </p:grpSpPr>
        <p:sp>
          <p:nvSpPr>
            <p:cNvPr id="195" name="Google Shape;195;p21"/>
            <p:cNvSpPr/>
            <p:nvPr/>
          </p:nvSpPr>
          <p:spPr>
            <a:xfrm>
              <a:off x="8430775" y="-599900"/>
              <a:ext cx="2628900" cy="26289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8917675" y="3815175"/>
              <a:ext cx="1065000" cy="1065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-218075" y="4373150"/>
              <a:ext cx="1065000" cy="1065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2"/>
          <p:cNvGrpSpPr/>
          <p:nvPr/>
        </p:nvGrpSpPr>
        <p:grpSpPr>
          <a:xfrm rot="10800000">
            <a:off x="-351775" y="-414050"/>
            <a:ext cx="9148850" cy="3023625"/>
            <a:chOff x="7750" y="3746850"/>
            <a:chExt cx="9148850" cy="3023625"/>
          </a:xfrm>
        </p:grpSpPr>
        <p:sp>
          <p:nvSpPr>
            <p:cNvPr id="200" name="Google Shape;200;p22"/>
            <p:cNvSpPr/>
            <p:nvPr/>
          </p:nvSpPr>
          <p:spPr>
            <a:xfrm>
              <a:off x="8424000" y="3746850"/>
              <a:ext cx="732600" cy="73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7750" y="6037875"/>
              <a:ext cx="732600" cy="73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22"/>
          <p:cNvGrpSpPr/>
          <p:nvPr/>
        </p:nvGrpSpPr>
        <p:grpSpPr>
          <a:xfrm>
            <a:off x="-351775" y="-414050"/>
            <a:ext cx="10248525" cy="5852200"/>
            <a:chOff x="-351775" y="-414050"/>
            <a:chExt cx="10248525" cy="5852200"/>
          </a:xfrm>
        </p:grpSpPr>
        <p:sp>
          <p:nvSpPr>
            <p:cNvPr id="203" name="Google Shape;203;p22"/>
            <p:cNvSpPr/>
            <p:nvPr/>
          </p:nvSpPr>
          <p:spPr>
            <a:xfrm>
              <a:off x="8537150" y="-414050"/>
              <a:ext cx="1359600" cy="13596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-351775" y="539500"/>
              <a:ext cx="1065000" cy="1065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-218075" y="4373150"/>
              <a:ext cx="1065000" cy="1065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2"/>
          <p:cNvSpPr/>
          <p:nvPr/>
        </p:nvSpPr>
        <p:spPr>
          <a:xfrm>
            <a:off x="8797075" y="2876100"/>
            <a:ext cx="1065000" cy="1065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 rot="10800000">
            <a:off x="8605450" y="3562675"/>
            <a:ext cx="732600" cy="732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1F3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63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7638881" y="-932473"/>
            <a:ext cx="2255670" cy="2041082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ctrTitle"/>
          </p:nvPr>
        </p:nvSpPr>
        <p:spPr>
          <a:xfrm>
            <a:off x="516147" y="2285043"/>
            <a:ext cx="4872473" cy="975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M. Hamza</a:t>
            </a:r>
            <a:endParaRPr dirty="0"/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552147" y="3322332"/>
            <a:ext cx="4442825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 panose="00000500000000000000" pitchFamily="2" charset="0"/>
                <a:cs typeface="Poppins" panose="00000500000000000000" pitchFamily="2" charset="0"/>
              </a:rPr>
              <a:t>Employee ID: 5622</a:t>
            </a:r>
            <a:endParaRPr sz="1800" dirty="0"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 descr="A blue and pink hexagons in a circle&#10;&#10;Description automatically generated">
            <a:extLst>
              <a:ext uri="{FF2B5EF4-FFF2-40B4-BE49-F238E27FC236}">
                <a16:creationId xmlns:a16="http://schemas.microsoft.com/office/drawing/2014/main" id="{23A97C1C-AB09-E0EA-DA8C-E98A0F86F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5" b="18197"/>
          <a:stretch/>
        </p:blipFill>
        <p:spPr>
          <a:xfrm>
            <a:off x="408147" y="992487"/>
            <a:ext cx="1780653" cy="11661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1FA4-3BE2-169F-6184-7071C515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5807"/>
            <a:ext cx="4209649" cy="801296"/>
          </a:xfrm>
        </p:spPr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970DE-8650-D80E-DACB-34FF0EF6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60" y="1455550"/>
            <a:ext cx="4209649" cy="3605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Modify DOM behavior or appearance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Enhance element and component functionality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Command: ng generate directive </a:t>
            </a:r>
            <a:r>
              <a:rPr lang="en-US" sz="2400" dirty="0" err="1"/>
              <a:t>directiveName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7F3FA-0790-8699-B0B9-C0122343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47" y="1935923"/>
            <a:ext cx="4595313" cy="20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8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122C-306C-B800-0D46-BA82F42B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Directives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E19C65-58DC-616B-3081-6CFC7C000DC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853238" y="1691654"/>
            <a:ext cx="4080212" cy="3006820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Change Appearance: Style or behavior of elements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 err="1"/>
              <a:t>ngClass</a:t>
            </a:r>
            <a:r>
              <a:rPr lang="en-US" sz="2000" dirty="0"/>
              <a:t>]="{'active': </a:t>
            </a:r>
            <a:r>
              <a:rPr lang="en-US" sz="2000" dirty="0" err="1"/>
              <a:t>isActive</a:t>
            </a:r>
            <a:r>
              <a:rPr lang="en-US" sz="2000" dirty="0"/>
              <a:t>}": Apply CSS classes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 err="1"/>
              <a:t>ngStyle</a:t>
            </a:r>
            <a:r>
              <a:rPr lang="en-US" sz="2000" dirty="0"/>
              <a:t>]="{'color': color}": Apply inline styles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980DCB3-8A3C-123D-E65D-7ED2C235966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99254" y="1297126"/>
            <a:ext cx="2811000" cy="422700"/>
          </a:xfrm>
        </p:spPr>
        <p:txBody>
          <a:bodyPr/>
          <a:lstStyle/>
          <a:p>
            <a:pPr algn="l"/>
            <a:r>
              <a:rPr lang="en-US" b="1" dirty="0"/>
              <a:t>Structural Directives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59E4C49-1F70-3F0C-BCC2-800B6B278FB1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853238" y="1297126"/>
            <a:ext cx="2811000" cy="422700"/>
          </a:xfrm>
        </p:spPr>
        <p:txBody>
          <a:bodyPr/>
          <a:lstStyle/>
          <a:p>
            <a:r>
              <a:rPr lang="en-US" dirty="0"/>
              <a:t>Attribute</a:t>
            </a:r>
            <a:r>
              <a:rPr lang="en-US" b="1" dirty="0"/>
              <a:t> Directives</a:t>
            </a:r>
            <a:r>
              <a:rPr lang="en-US" dirty="0"/>
              <a:t>: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DB21A3-0E5F-5987-AFFE-3059066573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5935" y="1691654"/>
            <a:ext cx="427153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 latinLnBrk="0" hangingPunct="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Change Layout: Add /remove elements</a:t>
            </a:r>
          </a:p>
          <a:p>
            <a:pPr lvl="0" algn="l" defTabSz="914400" eaLnBrk="0" fontAlgn="base" latinLnBrk="0" hangingPunct="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*</a:t>
            </a:r>
            <a:r>
              <a:rPr lang="en-US" altLang="en-US" sz="2000" dirty="0" err="1"/>
              <a:t>ngIf</a:t>
            </a:r>
            <a:r>
              <a:rPr lang="en-US" altLang="en-US" sz="2000" dirty="0"/>
              <a:t>="condition": Conditionally include/exclude elements</a:t>
            </a:r>
          </a:p>
          <a:p>
            <a:pPr lvl="0" algn="l" defTabSz="914400" eaLnBrk="0" fontAlgn="base" latinLnBrk="0" hangingPunct="0">
              <a:lnSpc>
                <a:spcPct val="15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*</a:t>
            </a:r>
            <a:r>
              <a:rPr lang="en-US" altLang="en-US" sz="2000" dirty="0" err="1"/>
              <a:t>ngFor</a:t>
            </a:r>
            <a:r>
              <a:rPr lang="en-US" altLang="en-US" sz="2000" dirty="0"/>
              <a:t>="let item of items": Repeat elements</a:t>
            </a:r>
          </a:p>
        </p:txBody>
      </p:sp>
    </p:spTree>
    <p:extLst>
      <p:ext uri="{BB962C8B-B14F-4D97-AF65-F5344CB8AC3E}">
        <p14:creationId xmlns:p14="http://schemas.microsoft.com/office/powerpoint/2010/main" val="295892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122C-306C-B800-0D46-BA82F42B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3649"/>
            <a:ext cx="7704000" cy="572700"/>
          </a:xfrm>
        </p:spPr>
        <p:txBody>
          <a:bodyPr/>
          <a:lstStyle/>
          <a:p>
            <a:r>
              <a:rPr lang="en-US" dirty="0"/>
              <a:t>Angular Forms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DB21A3-0E5F-5987-AFFE-3059066573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4260" y="1083709"/>
            <a:ext cx="833156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95300" lvl="0" indent="-342900" algn="l" defTabSz="914400" eaLnBrk="0" fontAlgn="base" latinLnBrk="0" hangingPunct="0"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Manage user input, validation, and data in Angular apps.</a:t>
            </a:r>
          </a:p>
          <a:p>
            <a:pPr marL="495300" lvl="0" indent="-342900" algn="l" defTabSz="914400" eaLnBrk="0" fontAlgn="base" latinLnBrk="0" hangingPunct="0">
              <a:buFont typeface="Arial" panose="020B0604020202020204" pitchFamily="34" charset="0"/>
              <a:buChar char="•"/>
              <a:tabLst/>
            </a:pPr>
            <a:r>
              <a:rPr lang="en-US" altLang="en-US" sz="2000" dirty="0" err="1"/>
              <a:t>FormControl</a:t>
            </a:r>
            <a:r>
              <a:rPr lang="en-US" altLang="en-US" sz="2000" dirty="0"/>
              <a:t>: Single input field.</a:t>
            </a:r>
          </a:p>
          <a:p>
            <a:pPr marL="495300" lvl="0" indent="-342900" algn="l" defTabSz="914400" eaLnBrk="0" fontAlgn="base" latinLnBrk="0" hangingPunct="0">
              <a:buFont typeface="Arial" panose="020B0604020202020204" pitchFamily="34" charset="0"/>
              <a:buChar char="•"/>
              <a:tabLst/>
            </a:pPr>
            <a:r>
              <a:rPr lang="en-US" altLang="en-US" sz="2000" dirty="0" err="1"/>
              <a:t>FormGroup</a:t>
            </a:r>
            <a:r>
              <a:rPr lang="en-US" altLang="en-US" sz="2000" dirty="0"/>
              <a:t>: </a:t>
            </a:r>
            <a:r>
              <a:rPr lang="en-US" altLang="en-US" sz="2000" dirty="0">
                <a:latin typeface="Poppins"/>
              </a:rPr>
              <a:t>Collection</a:t>
            </a:r>
            <a:r>
              <a:rPr lang="en-US" altLang="en-US" sz="2000" dirty="0"/>
              <a:t> of controls.</a:t>
            </a:r>
          </a:p>
          <a:p>
            <a:pPr marL="495300" lvl="0" indent="-342900" algn="l" defTabSz="914400" eaLnBrk="0" fontAlgn="base" latinLnBrk="0" hangingPunct="0">
              <a:buFont typeface="Arial" panose="020B0604020202020204" pitchFamily="34" charset="0"/>
              <a:buChar char="•"/>
              <a:tabLst/>
            </a:pPr>
            <a:r>
              <a:rPr lang="en-US" altLang="en-US" sz="2000" dirty="0" err="1"/>
              <a:t>FormArray</a:t>
            </a:r>
            <a:r>
              <a:rPr lang="en-US" altLang="en-US" sz="2000" dirty="0"/>
              <a:t>: Array of controls or groups.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F359771-03FE-4467-9369-FF5B29435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38" y="2726481"/>
            <a:ext cx="400774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52400" indent="0" algn="l" eaLnBrk="0" fontAlgn="base" hangingPunct="0"/>
            <a:r>
              <a:rPr lang="en-US" altLang="en-US" sz="2000" b="1" dirty="0"/>
              <a:t>Template-Driven Forms: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Simple, declarative approach using </a:t>
            </a:r>
            <a:r>
              <a:rPr lang="en-US" altLang="en-US" sz="2000" dirty="0" err="1">
                <a:solidFill>
                  <a:schemeClr val="tx1"/>
                </a:solidFill>
              </a:rPr>
              <a:t>ngModel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  <a:p>
            <a:pPr marL="152400" indent="0" algn="l" eaLnBrk="0" fontAlgn="base" hangingPunct="0"/>
            <a:r>
              <a:rPr lang="en-US" altLang="en-US" sz="2000" b="1" dirty="0"/>
              <a:t>Usage: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FormsModule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use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ngModel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DACFB30-AC70-4A69-9CD7-900C8396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339" y="2726484"/>
            <a:ext cx="3895344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None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52400" indent="0" algn="l" eaLnBrk="0" fontAlgn="base" hangingPunct="0"/>
            <a:r>
              <a:rPr lang="en-US" altLang="en-US" sz="2000" b="1" dirty="0"/>
              <a:t>Reactive Forms: </a:t>
            </a:r>
            <a:r>
              <a:rPr lang="en-US" altLang="en-US" sz="2000" dirty="0"/>
              <a:t>Structured, programmatic approach using </a:t>
            </a:r>
            <a:r>
              <a:rPr lang="en-US" altLang="en-US" sz="2000" dirty="0" err="1"/>
              <a:t>FormGroup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FormControl</a:t>
            </a:r>
            <a:r>
              <a:rPr lang="en-US" altLang="en-US" sz="2000" dirty="0"/>
              <a:t>.</a:t>
            </a:r>
          </a:p>
          <a:p>
            <a:pPr marL="152400" indent="0" algn="l" eaLnBrk="0" fontAlgn="base" hangingPunct="0"/>
            <a:r>
              <a:rPr lang="en-US" altLang="en-US" sz="2000" b="1" dirty="0"/>
              <a:t>Usage: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Reactive_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FormsModule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use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FormGroup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22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E0C27B-1D49-482C-8695-79A17CCE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66369"/>
              </p:ext>
            </p:extLst>
          </p:nvPr>
        </p:nvGraphicFramePr>
        <p:xfrm>
          <a:off x="524937" y="1514808"/>
          <a:ext cx="7123287" cy="2972669"/>
        </p:xfrm>
        <a:graphic>
          <a:graphicData uri="http://schemas.openxmlformats.org/drawingml/2006/table">
            <a:tbl>
              <a:tblPr firstRow="1" bandRow="1">
                <a:tableStyleId>{5183F9D8-2DE6-482D-8781-8A13BFB885E8}</a:tableStyleId>
              </a:tblPr>
              <a:tblGrid>
                <a:gridCol w="2374429">
                  <a:extLst>
                    <a:ext uri="{9D8B030D-6E8A-4147-A177-3AD203B41FA5}">
                      <a16:colId xmlns:a16="http://schemas.microsoft.com/office/drawing/2014/main" val="3793046079"/>
                    </a:ext>
                  </a:extLst>
                </a:gridCol>
                <a:gridCol w="2374429">
                  <a:extLst>
                    <a:ext uri="{9D8B030D-6E8A-4147-A177-3AD203B41FA5}">
                      <a16:colId xmlns:a16="http://schemas.microsoft.com/office/drawing/2014/main" val="1278611893"/>
                    </a:ext>
                  </a:extLst>
                </a:gridCol>
                <a:gridCol w="2374429">
                  <a:extLst>
                    <a:ext uri="{9D8B030D-6E8A-4147-A177-3AD203B41FA5}">
                      <a16:colId xmlns:a16="http://schemas.microsoft.com/office/drawing/2014/main" val="1658430395"/>
                    </a:ext>
                  </a:extLst>
                </a:gridCol>
              </a:tblGrid>
              <a:tr h="4246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Template Driven 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Reactive Forms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033387"/>
                  </a:ext>
                </a:extLst>
              </a:tr>
              <a:tr h="424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 Directive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771622"/>
                  </a:ext>
                </a:extLst>
              </a:tr>
              <a:tr h="424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982308"/>
                  </a:ext>
                </a:extLst>
              </a:tr>
              <a:tr h="424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377216"/>
                  </a:ext>
                </a:extLst>
              </a:tr>
              <a:tr h="424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Immutable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827022"/>
                  </a:ext>
                </a:extLst>
              </a:tr>
              <a:tr h="424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275964"/>
                  </a:ext>
                </a:extLst>
              </a:tr>
              <a:tr h="424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Uncomfortable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500245"/>
                  </a:ext>
                </a:extLst>
              </a:tr>
            </a:tbl>
          </a:graphicData>
        </a:graphic>
      </p:graphicFrame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EB3137D6-C496-466A-A9F2-E856B3C40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4670" y="3640807"/>
            <a:ext cx="383822" cy="383822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15922E85-896F-44C6-B881-3DF0B799F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8071" y="3632909"/>
            <a:ext cx="444783" cy="444783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3C7577F-5707-472C-97EA-07A15121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vs Template Driven Forms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4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1FA4-3BE2-169F-6184-7071C515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85351"/>
            <a:ext cx="4209649" cy="801296"/>
          </a:xfrm>
        </p:spPr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970DE-8650-D80E-DACB-34FF0EF6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155" y="1104981"/>
            <a:ext cx="4407788" cy="3703687"/>
          </a:xfrm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Enables dynamic view changes within Single Page Applications (SPAs) without page reloads.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Provides smooth transitions and a seamless interface.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Map URL paths to specific components for rendering.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BCA59-3BBD-44AB-9678-E19648F46F67}"/>
              </a:ext>
            </a:extLst>
          </p:cNvPr>
          <p:cNvSpPr/>
          <p:nvPr/>
        </p:nvSpPr>
        <p:spPr>
          <a:xfrm>
            <a:off x="6390938" y="1443848"/>
            <a:ext cx="1194099" cy="5701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3E3C2-6F36-4664-9D01-042207DB9063}"/>
              </a:ext>
            </a:extLst>
          </p:cNvPr>
          <p:cNvSpPr txBox="1"/>
          <p:nvPr/>
        </p:nvSpPr>
        <p:spPr>
          <a:xfrm>
            <a:off x="6736155" y="157503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1F4BC2-8CEF-46B4-8EB7-3DADAE3F8845}"/>
              </a:ext>
            </a:extLst>
          </p:cNvPr>
          <p:cNvCxnSpPr>
            <a:stCxn id="8" idx="2"/>
            <a:endCxn id="8" idx="2"/>
          </p:cNvCxnSpPr>
          <p:nvPr/>
        </p:nvCxnSpPr>
        <p:spPr>
          <a:xfrm>
            <a:off x="6987988" y="20140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7A283E-8AB2-4431-837D-34A27BAD775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6987988" y="2014003"/>
            <a:ext cx="0" cy="123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82609DB-F602-4352-AE0C-BB7799DD5043}"/>
              </a:ext>
            </a:extLst>
          </p:cNvPr>
          <p:cNvSpPr/>
          <p:nvPr/>
        </p:nvSpPr>
        <p:spPr>
          <a:xfrm>
            <a:off x="6390938" y="3250232"/>
            <a:ext cx="1194099" cy="5701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02706-2C82-4F75-A08D-F696ED843BBF}"/>
              </a:ext>
            </a:extLst>
          </p:cNvPr>
          <p:cNvSpPr txBox="1"/>
          <p:nvPr/>
        </p:nvSpPr>
        <p:spPr>
          <a:xfrm>
            <a:off x="6676844" y="338142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40ADC8-19A6-41B3-B61F-F2E26F17A22D}"/>
              </a:ext>
            </a:extLst>
          </p:cNvPr>
          <p:cNvSpPr/>
          <p:nvPr/>
        </p:nvSpPr>
        <p:spPr>
          <a:xfrm>
            <a:off x="5059672" y="3250232"/>
            <a:ext cx="1194099" cy="5701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067490-FAFD-4EA4-9C88-19E83D91E397}"/>
              </a:ext>
            </a:extLst>
          </p:cNvPr>
          <p:cNvSpPr txBox="1"/>
          <p:nvPr/>
        </p:nvSpPr>
        <p:spPr>
          <a:xfrm>
            <a:off x="5325541" y="337514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0ED874-66A5-4111-8CB8-EB40DDC54258}"/>
              </a:ext>
            </a:extLst>
          </p:cNvPr>
          <p:cNvSpPr/>
          <p:nvPr/>
        </p:nvSpPr>
        <p:spPr>
          <a:xfrm>
            <a:off x="7793904" y="3250232"/>
            <a:ext cx="1194099" cy="5701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30B65-82AA-40C5-97F6-FCBB99726F35}"/>
              </a:ext>
            </a:extLst>
          </p:cNvPr>
          <p:cNvSpPr txBox="1"/>
          <p:nvPr/>
        </p:nvSpPr>
        <p:spPr>
          <a:xfrm>
            <a:off x="8000462" y="338142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2D3E21-4D34-4ED0-9444-9BE4C714AB0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390954" y="2872293"/>
            <a:ext cx="0" cy="37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F77D3A-C94B-4A08-8799-06701DA34E9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656722" y="2872293"/>
            <a:ext cx="0" cy="37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EAEF83-B653-40AA-9A8B-849E6ECDD4E0}"/>
              </a:ext>
            </a:extLst>
          </p:cNvPr>
          <p:cNvCxnSpPr>
            <a:cxnSpLocks/>
          </p:cNvCxnSpPr>
          <p:nvPr/>
        </p:nvCxnSpPr>
        <p:spPr>
          <a:xfrm flipH="1">
            <a:off x="5656722" y="2872293"/>
            <a:ext cx="2734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69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1FA4-3BE2-169F-6184-7071C515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85351"/>
            <a:ext cx="4209649" cy="729049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970DE-8650-D80E-DACB-34FF0EF6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093" y="914400"/>
            <a:ext cx="8293177" cy="3853168"/>
          </a:xfrm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Fetch and send data to server-side applications.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Retrieve data from a server.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Send data to a server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Update existing data on the server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Remove data from the server.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Import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{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HttpClient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from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‘@angular/common/http’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1F4BC2-8CEF-46B4-8EB7-3DADAE3F8845}"/>
              </a:ext>
            </a:extLst>
          </p:cNvPr>
          <p:cNvCxnSpPr>
            <a:cxnSpLocks/>
          </p:cNvCxnSpPr>
          <p:nvPr/>
        </p:nvCxnSpPr>
        <p:spPr>
          <a:xfrm>
            <a:off x="6987988" y="20140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4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3"/>
          <p:cNvSpPr/>
          <p:nvPr/>
        </p:nvSpPr>
        <p:spPr>
          <a:xfrm rot="10800000" flipH="1">
            <a:off x="-351775" y="6167900"/>
            <a:ext cx="1065000" cy="1065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69;p33">
            <a:extLst>
              <a:ext uri="{FF2B5EF4-FFF2-40B4-BE49-F238E27FC236}">
                <a16:creationId xmlns:a16="http://schemas.microsoft.com/office/drawing/2014/main" id="{8967907F-06C6-8752-2802-8FCC0D7D9503}"/>
              </a:ext>
            </a:extLst>
          </p:cNvPr>
          <p:cNvSpPr txBox="1">
            <a:spLocks/>
          </p:cNvSpPr>
          <p:nvPr/>
        </p:nvSpPr>
        <p:spPr>
          <a:xfrm>
            <a:off x="720000" y="18394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rgbClr val="002060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8" name="Google Shape;869;p33">
            <a:extLst>
              <a:ext uri="{FF2B5EF4-FFF2-40B4-BE49-F238E27FC236}">
                <a16:creationId xmlns:a16="http://schemas.microsoft.com/office/drawing/2014/main" id="{327F538C-C20E-77EE-640C-9025340950C9}"/>
              </a:ext>
            </a:extLst>
          </p:cNvPr>
          <p:cNvSpPr txBox="1">
            <a:spLocks/>
          </p:cNvSpPr>
          <p:nvPr/>
        </p:nvSpPr>
        <p:spPr>
          <a:xfrm>
            <a:off x="720000" y="2571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002060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8915404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/>
          <p:nvPr/>
        </p:nvSpPr>
        <p:spPr>
          <a:xfrm>
            <a:off x="6566625" y="3360425"/>
            <a:ext cx="2628900" cy="2628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6428875" y="202036"/>
            <a:ext cx="2694300" cy="26943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 txBox="1">
            <a:spLocks noGrp="1"/>
          </p:cNvSpPr>
          <p:nvPr>
            <p:ph type="title"/>
          </p:nvPr>
        </p:nvSpPr>
        <p:spPr>
          <a:xfrm>
            <a:off x="713224" y="836896"/>
            <a:ext cx="5320375" cy="560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</a:t>
            </a:r>
            <a:r>
              <a:rPr lang="en-US" dirty="0"/>
              <a:t>is Angular?</a:t>
            </a:r>
            <a:endParaRPr dirty="0"/>
          </a:p>
        </p:txBody>
      </p:sp>
      <p:sp>
        <p:nvSpPr>
          <p:cNvPr id="519" name="Google Shape;519;p29"/>
          <p:cNvSpPr txBox="1">
            <a:spLocks noGrp="1"/>
          </p:cNvSpPr>
          <p:nvPr>
            <p:ph type="subTitle" idx="1"/>
          </p:nvPr>
        </p:nvSpPr>
        <p:spPr>
          <a:xfrm>
            <a:off x="559479" y="1506936"/>
            <a:ext cx="3760705" cy="2964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Montserrat" panose="00000500000000000000" pitchFamily="2" charset="0"/>
                <a:cs typeface="Poppins" panose="00000500000000000000" pitchFamily="2" charset="0"/>
              </a:rPr>
              <a:t>Type-Script Based Framework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Montserrat" panose="00000500000000000000" pitchFamily="2" charset="0"/>
                <a:cs typeface="Poppins" panose="00000500000000000000" pitchFamily="2" charset="0"/>
              </a:rPr>
              <a:t>A Comprehensive Solution for front end of Single Page Applications (SPAs)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Montserrat" panose="00000500000000000000" pitchFamily="2" charset="0"/>
                <a:cs typeface="Poppins" panose="00000500000000000000" pitchFamily="2" charset="0"/>
              </a:rPr>
              <a:t>Developed by Google(2010)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Montserrat" panose="00000500000000000000" pitchFamily="2" charset="0"/>
                <a:cs typeface="Poppins" panose="00000500000000000000" pitchFamily="2" charset="0"/>
              </a:rPr>
              <a:t>New version is released every 6 months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Montserrat" panose="00000500000000000000" pitchFamily="2" charset="0"/>
                <a:cs typeface="Poppins" panose="00000500000000000000" pitchFamily="2" charset="0"/>
              </a:rPr>
              <a:t>Used for desktop and mobile web applications.</a:t>
            </a:r>
          </a:p>
        </p:txBody>
      </p:sp>
      <p:sp>
        <p:nvSpPr>
          <p:cNvPr id="521" name="Google Shape;521;p29"/>
          <p:cNvSpPr/>
          <p:nvPr/>
        </p:nvSpPr>
        <p:spPr>
          <a:xfrm>
            <a:off x="8063425" y="2452500"/>
            <a:ext cx="734700" cy="7347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5773025" y="51950"/>
            <a:ext cx="1065000" cy="1065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A person typing on a computer&#10;&#10;Description automatically generated">
            <a:extLst>
              <a:ext uri="{FF2B5EF4-FFF2-40B4-BE49-F238E27FC236}">
                <a16:creationId xmlns:a16="http://schemas.microsoft.com/office/drawing/2014/main" id="{341CE709-02BB-D72B-A16E-98F8C05E9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0071" y="1673262"/>
            <a:ext cx="4119479" cy="2746319"/>
          </a:xfrm>
          <a:prstGeom prst="rect">
            <a:avLst/>
          </a:prstGeom>
          <a:ln w="38100">
            <a:solidFill>
              <a:srgbClr val="0070C0"/>
            </a:solidFill>
          </a:ln>
          <a:effectLst>
            <a:outerShdw blurRad="2921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/>
          <p:nvPr/>
        </p:nvSpPr>
        <p:spPr>
          <a:xfrm>
            <a:off x="6566625" y="3360425"/>
            <a:ext cx="2628900" cy="2628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6428875" y="202036"/>
            <a:ext cx="2694300" cy="26943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 txBox="1">
            <a:spLocks noGrp="1"/>
          </p:cNvSpPr>
          <p:nvPr>
            <p:ph type="title"/>
          </p:nvPr>
        </p:nvSpPr>
        <p:spPr>
          <a:xfrm>
            <a:off x="485522" y="744467"/>
            <a:ext cx="3738653" cy="623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it Solves</a:t>
            </a:r>
            <a:endParaRPr dirty="0"/>
          </a:p>
        </p:txBody>
      </p:sp>
      <p:sp>
        <p:nvSpPr>
          <p:cNvPr id="519" name="Google Shape;519;p29"/>
          <p:cNvSpPr txBox="1">
            <a:spLocks noGrp="1"/>
          </p:cNvSpPr>
          <p:nvPr>
            <p:ph type="subTitle" idx="1"/>
          </p:nvPr>
        </p:nvSpPr>
        <p:spPr>
          <a:xfrm>
            <a:off x="713225" y="1791936"/>
            <a:ext cx="3622555" cy="2514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800"/>
              </a:spcAft>
            </a:pPr>
            <a:r>
              <a:rPr lang="en-US" sz="1600" dirty="0">
                <a:latin typeface="Montserrat" panose="00000500000000000000" pitchFamily="2" charset="0"/>
                <a:cs typeface="Poppins" panose="00000500000000000000" pitchFamily="2" charset="0"/>
              </a:rPr>
              <a:t>Extensive manual code to synchronize data between model and the view.</a:t>
            </a:r>
          </a:p>
          <a:p>
            <a:pPr marL="171450" indent="-171450">
              <a:spcAft>
                <a:spcPts val="1800"/>
              </a:spcAft>
            </a:pPr>
            <a:r>
              <a:rPr lang="en-US" sz="1600" dirty="0">
                <a:latin typeface="Montserrat" panose="00000500000000000000" pitchFamily="2" charset="0"/>
                <a:cs typeface="Poppins" panose="00000500000000000000" pitchFamily="2" charset="0"/>
              </a:rPr>
              <a:t>Dependency management was manual.</a:t>
            </a:r>
          </a:p>
          <a:p>
            <a:pPr marL="171450" indent="-171450">
              <a:spcAft>
                <a:spcPts val="1800"/>
              </a:spcAft>
            </a:pPr>
            <a:r>
              <a:rPr lang="en-US" sz="1600" dirty="0">
                <a:latin typeface="Montserrat" panose="00000500000000000000" pitchFamily="2" charset="0"/>
                <a:cs typeface="Poppins" panose="00000500000000000000" pitchFamily="2" charset="0"/>
              </a:rPr>
              <a:t>Developers relied on multiple third-party tools</a:t>
            </a:r>
          </a:p>
        </p:txBody>
      </p:sp>
      <p:sp>
        <p:nvSpPr>
          <p:cNvPr id="521" name="Google Shape;521;p29"/>
          <p:cNvSpPr/>
          <p:nvPr/>
        </p:nvSpPr>
        <p:spPr>
          <a:xfrm>
            <a:off x="8063425" y="2452500"/>
            <a:ext cx="734700" cy="7347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5773025" y="51950"/>
            <a:ext cx="1065000" cy="1065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CE709-02BB-D72B-A16E-98F8C05E9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89" t="11239" r="5768" b="874"/>
          <a:stretch/>
        </p:blipFill>
        <p:spPr>
          <a:xfrm>
            <a:off x="4481275" y="1197400"/>
            <a:ext cx="4384800" cy="3244900"/>
          </a:xfrm>
          <a:prstGeom prst="rect">
            <a:avLst/>
          </a:prstGeom>
          <a:ln w="38100">
            <a:solidFill>
              <a:srgbClr val="0070C0"/>
            </a:solidFill>
          </a:ln>
          <a:effectLst>
            <a:outerShdw blurRad="2921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41322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Installation and Pre-Reqs</a:t>
            </a:r>
            <a:endParaRPr dirty="0"/>
          </a:p>
        </p:txBody>
      </p:sp>
      <p:sp>
        <p:nvSpPr>
          <p:cNvPr id="1491" name="Google Shape;1491;p40"/>
          <p:cNvSpPr/>
          <p:nvPr/>
        </p:nvSpPr>
        <p:spPr>
          <a:xfrm>
            <a:off x="1819475" y="1361700"/>
            <a:ext cx="1764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40"/>
          <p:cNvSpPr/>
          <p:nvPr/>
        </p:nvSpPr>
        <p:spPr>
          <a:xfrm>
            <a:off x="4476925" y="2488984"/>
            <a:ext cx="1764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40"/>
          <p:cNvSpPr/>
          <p:nvPr/>
        </p:nvSpPr>
        <p:spPr>
          <a:xfrm>
            <a:off x="7142675" y="1361700"/>
            <a:ext cx="1764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40"/>
          <p:cNvSpPr txBox="1"/>
          <p:nvPr/>
        </p:nvSpPr>
        <p:spPr>
          <a:xfrm flipH="1">
            <a:off x="621439" y="1859004"/>
            <a:ext cx="2564173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Install </a:t>
            </a:r>
            <a:r>
              <a:rPr lang="en-US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Node.js</a:t>
            </a:r>
            <a:endParaRPr lang="en-US" b="1" dirty="0">
              <a:solidFill>
                <a:schemeClr val="dk1"/>
              </a:solidFill>
              <a:latin typeface="Montserrat" panose="00000500000000000000" pitchFamily="2" charset="0"/>
              <a:ea typeface="Archivo"/>
              <a:cs typeface="Poppins" panose="00000500000000000000" pitchFamily="2" charset="0"/>
              <a:sym typeface="Archivo"/>
            </a:endParaRPr>
          </a:p>
        </p:txBody>
      </p:sp>
      <p:sp>
        <p:nvSpPr>
          <p:cNvPr id="1495" name="Google Shape;1495;p40"/>
          <p:cNvSpPr txBox="1"/>
          <p:nvPr/>
        </p:nvSpPr>
        <p:spPr>
          <a:xfrm flipH="1">
            <a:off x="3650725" y="1396058"/>
            <a:ext cx="1894966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Install </a:t>
            </a:r>
            <a:r>
              <a:rPr lang="en-US" dirty="0" err="1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npm</a:t>
            </a:r>
            <a:r>
              <a:rPr lang="en-US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 (Node Package Manager)</a:t>
            </a:r>
            <a:endParaRPr lang="en-US" b="1" dirty="0">
              <a:solidFill>
                <a:schemeClr val="dk1"/>
              </a:solidFill>
              <a:latin typeface="Montserrat" panose="00000500000000000000" pitchFamily="2" charset="0"/>
              <a:ea typeface="Archivo"/>
              <a:cs typeface="Poppins" panose="00000500000000000000" pitchFamily="2" charset="0"/>
              <a:sym typeface="Archivo"/>
            </a:endParaRPr>
          </a:p>
        </p:txBody>
      </p:sp>
      <p:sp>
        <p:nvSpPr>
          <p:cNvPr id="1496" name="Google Shape;1496;p40"/>
          <p:cNvSpPr txBox="1"/>
          <p:nvPr/>
        </p:nvSpPr>
        <p:spPr>
          <a:xfrm flipH="1">
            <a:off x="6242009" y="1812309"/>
            <a:ext cx="1894966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latin typeface="Montserrat" panose="00000500000000000000" pitchFamily="2" charset="0"/>
                <a:cs typeface="Poppins" panose="00000500000000000000" pitchFamily="2" charset="0"/>
              </a:rPr>
              <a:t>Install </a:t>
            </a:r>
            <a:r>
              <a:rPr lang="en-US" b="1" dirty="0">
                <a:latin typeface="Montserrat" panose="00000500000000000000" pitchFamily="2" charset="0"/>
                <a:cs typeface="Poppins" panose="00000500000000000000" pitchFamily="2" charset="0"/>
              </a:rPr>
              <a:t>Angular CLI</a:t>
            </a:r>
            <a:r>
              <a:rPr lang="en-US" dirty="0">
                <a:latin typeface="Montserrat" panose="00000500000000000000" pitchFamily="2" charset="0"/>
                <a:cs typeface="Poppins" panose="00000500000000000000" pitchFamily="2" charset="0"/>
              </a:rPr>
              <a:t> using </a:t>
            </a:r>
            <a:r>
              <a:rPr lang="en-US" dirty="0" err="1">
                <a:latin typeface="Montserrat" panose="00000500000000000000" pitchFamily="2" charset="0"/>
                <a:cs typeface="Poppins" panose="00000500000000000000" pitchFamily="2" charset="0"/>
              </a:rPr>
              <a:t>npm</a:t>
            </a:r>
            <a:r>
              <a:rPr lang="en-US" dirty="0">
                <a:latin typeface="Montserrat" panose="00000500000000000000" pitchFamily="2" charset="0"/>
                <a:cs typeface="Poppins" panose="00000500000000000000" pitchFamily="2" charset="0"/>
              </a:rPr>
              <a:t> install -g @angular/cli</a:t>
            </a:r>
            <a:endParaRPr lang="en-US" b="1" dirty="0">
              <a:solidFill>
                <a:schemeClr val="dk1"/>
              </a:solidFill>
              <a:latin typeface="Montserrat" panose="00000500000000000000" pitchFamily="2" charset="0"/>
              <a:ea typeface="Archivo"/>
              <a:cs typeface="Poppins" panose="00000500000000000000" pitchFamily="2" charset="0"/>
              <a:sym typeface="Archivo"/>
            </a:endParaRPr>
          </a:p>
        </p:txBody>
      </p:sp>
      <p:cxnSp>
        <p:nvCxnSpPr>
          <p:cNvPr id="1497" name="Google Shape;1497;p40"/>
          <p:cNvCxnSpPr>
            <a:stCxn id="1491" idx="6"/>
            <a:endCxn id="1492" idx="2"/>
          </p:cNvCxnSpPr>
          <p:nvPr/>
        </p:nvCxnSpPr>
        <p:spPr>
          <a:xfrm>
            <a:off x="1995875" y="1449900"/>
            <a:ext cx="2481000" cy="11274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8" name="Google Shape;1498;p40"/>
          <p:cNvCxnSpPr>
            <a:cxnSpLocks/>
            <a:stCxn id="1491" idx="4"/>
            <a:endCxn id="1494" idx="0"/>
          </p:cNvCxnSpPr>
          <p:nvPr/>
        </p:nvCxnSpPr>
        <p:spPr>
          <a:xfrm flipH="1">
            <a:off x="1903525" y="1538100"/>
            <a:ext cx="4150" cy="32090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9" name="Google Shape;1499;p40"/>
          <p:cNvCxnSpPr>
            <a:cxnSpLocks/>
            <a:stCxn id="1492" idx="0"/>
            <a:endCxn id="1495" idx="2"/>
          </p:cNvCxnSpPr>
          <p:nvPr/>
        </p:nvCxnSpPr>
        <p:spPr>
          <a:xfrm flipV="1">
            <a:off x="4565125" y="2198858"/>
            <a:ext cx="33083" cy="29012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0" name="Google Shape;1500;p40"/>
          <p:cNvCxnSpPr>
            <a:cxnSpLocks/>
            <a:stCxn id="1493" idx="4"/>
            <a:endCxn id="1496" idx="0"/>
          </p:cNvCxnSpPr>
          <p:nvPr/>
        </p:nvCxnSpPr>
        <p:spPr>
          <a:xfrm flipH="1">
            <a:off x="7189492" y="1538100"/>
            <a:ext cx="41383" cy="27420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1" name="Google Shape;1501;p40"/>
          <p:cNvSpPr/>
          <p:nvPr/>
        </p:nvSpPr>
        <p:spPr>
          <a:xfrm>
            <a:off x="1819475" y="3036550"/>
            <a:ext cx="1764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40"/>
          <p:cNvSpPr/>
          <p:nvPr/>
        </p:nvSpPr>
        <p:spPr>
          <a:xfrm>
            <a:off x="4476925" y="4429475"/>
            <a:ext cx="1764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40"/>
          <p:cNvSpPr/>
          <p:nvPr/>
        </p:nvSpPr>
        <p:spPr>
          <a:xfrm>
            <a:off x="7142675" y="3036550"/>
            <a:ext cx="1764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40"/>
          <p:cNvSpPr txBox="1"/>
          <p:nvPr/>
        </p:nvSpPr>
        <p:spPr>
          <a:xfrm flipH="1">
            <a:off x="124178" y="3503549"/>
            <a:ext cx="2747060" cy="101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Navigate to </a:t>
            </a:r>
            <a:r>
              <a:rPr lang="en-US" b="1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  <a:hlinkClick r:id="rId3"/>
              </a:rPr>
              <a:t>http://localhost:4200</a:t>
            </a:r>
            <a:r>
              <a:rPr lang="en-US" b="1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 </a:t>
            </a:r>
            <a:r>
              <a:rPr lang="en-US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in browser to see running Angular application.</a:t>
            </a:r>
            <a:endParaRPr dirty="0">
              <a:solidFill>
                <a:schemeClr val="dk1"/>
              </a:solidFill>
              <a:latin typeface="Montserrat" panose="00000500000000000000" pitchFamily="2" charset="0"/>
              <a:ea typeface="Archivo"/>
              <a:cs typeface="Poppins" panose="00000500000000000000" pitchFamily="2" charset="0"/>
              <a:sym typeface="Archivo"/>
            </a:endParaRPr>
          </a:p>
        </p:txBody>
      </p:sp>
      <p:sp>
        <p:nvSpPr>
          <p:cNvPr id="1505" name="Google Shape;1505;p40"/>
          <p:cNvSpPr txBox="1"/>
          <p:nvPr/>
        </p:nvSpPr>
        <p:spPr>
          <a:xfrm flipH="1">
            <a:off x="3469774" y="3352880"/>
            <a:ext cx="2173701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Start the server by running: </a:t>
            </a:r>
            <a:r>
              <a:rPr lang="en-US" b="1" i="1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ng serve</a:t>
            </a:r>
            <a:r>
              <a:rPr lang="en-US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.</a:t>
            </a:r>
          </a:p>
        </p:txBody>
      </p:sp>
      <p:sp>
        <p:nvSpPr>
          <p:cNvPr id="1506" name="Google Shape;1506;p40"/>
          <p:cNvSpPr txBox="1"/>
          <p:nvPr/>
        </p:nvSpPr>
        <p:spPr>
          <a:xfrm flipH="1">
            <a:off x="6242009" y="3503548"/>
            <a:ext cx="2558042" cy="92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Run: </a:t>
            </a:r>
            <a:r>
              <a:rPr lang="en-US" b="1" i="1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ng new my-first-app</a:t>
            </a:r>
            <a:r>
              <a:rPr lang="en-US" dirty="0">
                <a:solidFill>
                  <a:schemeClr val="dk1"/>
                </a:solidFill>
                <a:latin typeface="Montserrat" panose="00000500000000000000" pitchFamily="2" charset="0"/>
                <a:ea typeface="Archivo"/>
                <a:cs typeface="Poppins" panose="00000500000000000000" pitchFamily="2" charset="0"/>
                <a:sym typeface="Archivo"/>
              </a:rPr>
              <a:t>,  In your desired project directory. </a:t>
            </a:r>
          </a:p>
        </p:txBody>
      </p:sp>
      <p:cxnSp>
        <p:nvCxnSpPr>
          <p:cNvPr id="1507" name="Google Shape;1507;p40"/>
          <p:cNvCxnSpPr>
            <a:stCxn id="1501" idx="6"/>
            <a:endCxn id="1502" idx="2"/>
          </p:cNvCxnSpPr>
          <p:nvPr/>
        </p:nvCxnSpPr>
        <p:spPr>
          <a:xfrm>
            <a:off x="1995875" y="3124750"/>
            <a:ext cx="2481000" cy="13929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8" name="Google Shape;1508;p40"/>
          <p:cNvCxnSpPr>
            <a:cxnSpLocks/>
            <a:stCxn id="1501" idx="4"/>
            <a:endCxn id="1504" idx="0"/>
          </p:cNvCxnSpPr>
          <p:nvPr/>
        </p:nvCxnSpPr>
        <p:spPr>
          <a:xfrm flipH="1">
            <a:off x="1497708" y="3212950"/>
            <a:ext cx="409967" cy="29059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9" name="Google Shape;1509;p40"/>
          <p:cNvCxnSpPr>
            <a:cxnSpLocks/>
            <a:stCxn id="1502" idx="0"/>
          </p:cNvCxnSpPr>
          <p:nvPr/>
        </p:nvCxnSpPr>
        <p:spPr>
          <a:xfrm flipV="1">
            <a:off x="4565125" y="4202430"/>
            <a:ext cx="0" cy="2270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0" name="Google Shape;1510;p40"/>
          <p:cNvCxnSpPr>
            <a:cxnSpLocks/>
            <a:stCxn id="1503" idx="4"/>
            <a:endCxn id="1506" idx="0"/>
          </p:cNvCxnSpPr>
          <p:nvPr/>
        </p:nvCxnSpPr>
        <p:spPr>
          <a:xfrm>
            <a:off x="7230875" y="3212950"/>
            <a:ext cx="290155" cy="29059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1" name="Google Shape;1511;p40"/>
          <p:cNvCxnSpPr>
            <a:stCxn id="1493" idx="6"/>
            <a:endCxn id="1503" idx="6"/>
          </p:cNvCxnSpPr>
          <p:nvPr/>
        </p:nvCxnSpPr>
        <p:spPr>
          <a:xfrm>
            <a:off x="7319075" y="1449900"/>
            <a:ext cx="600" cy="1674900"/>
          </a:xfrm>
          <a:prstGeom prst="curvedConnector3">
            <a:avLst>
              <a:gd name="adj1" fmla="val 16153333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2" name="Google Shape;1512;p40"/>
          <p:cNvCxnSpPr>
            <a:stCxn id="1492" idx="6"/>
            <a:endCxn id="1493" idx="2"/>
          </p:cNvCxnSpPr>
          <p:nvPr/>
        </p:nvCxnSpPr>
        <p:spPr>
          <a:xfrm rot="10800000" flipH="1">
            <a:off x="4653325" y="1449784"/>
            <a:ext cx="2489400" cy="11274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40"/>
          <p:cNvCxnSpPr>
            <a:stCxn id="1502" idx="6"/>
            <a:endCxn id="1503" idx="2"/>
          </p:cNvCxnSpPr>
          <p:nvPr/>
        </p:nvCxnSpPr>
        <p:spPr>
          <a:xfrm rot="10800000" flipH="1">
            <a:off x="4653325" y="3124775"/>
            <a:ext cx="2489400" cy="13929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4" grpId="0"/>
      <p:bldP spid="1495" grpId="0"/>
      <p:bldP spid="1496" grpId="0"/>
      <p:bldP spid="1504" grpId="0"/>
      <p:bldP spid="1505" grpId="0"/>
      <p:bldP spid="15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/>
          <p:nvPr/>
        </p:nvSpPr>
        <p:spPr>
          <a:xfrm>
            <a:off x="-811619" y="4547724"/>
            <a:ext cx="2628900" cy="2628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  <p:sp>
        <p:nvSpPr>
          <p:cNvPr id="517" name="Google Shape;517;p29"/>
          <p:cNvSpPr/>
          <p:nvPr/>
        </p:nvSpPr>
        <p:spPr>
          <a:xfrm>
            <a:off x="7676720" y="-1131422"/>
            <a:ext cx="2694300" cy="26943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 txBox="1">
            <a:spLocks noGrp="1"/>
          </p:cNvSpPr>
          <p:nvPr>
            <p:ph type="title"/>
          </p:nvPr>
        </p:nvSpPr>
        <p:spPr>
          <a:xfrm>
            <a:off x="713225" y="347958"/>
            <a:ext cx="3363910" cy="9996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 Interpolation</a:t>
            </a:r>
            <a:endParaRPr dirty="0"/>
          </a:p>
        </p:txBody>
      </p:sp>
      <p:sp>
        <p:nvSpPr>
          <p:cNvPr id="519" name="Google Shape;519;p29"/>
          <p:cNvSpPr txBox="1">
            <a:spLocks noGrp="1"/>
          </p:cNvSpPr>
          <p:nvPr>
            <p:ph type="subTitle" idx="1"/>
          </p:nvPr>
        </p:nvSpPr>
        <p:spPr>
          <a:xfrm>
            <a:off x="502831" y="1562878"/>
            <a:ext cx="3980381" cy="2984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  <a:spcAft>
                <a:spcPts val="12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Purpose: Embed expressions in HTML</a:t>
            </a:r>
          </a:p>
          <a:p>
            <a:pPr marL="171450" indent="-171450">
              <a:lnSpc>
                <a:spcPct val="200000"/>
              </a:lnSpc>
              <a:spcAft>
                <a:spcPts val="12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Syntax: </a:t>
            </a:r>
            <a:r>
              <a:rPr lang="en-US" sz="1800" b="1" dirty="0">
                <a:latin typeface="Montserrat" panose="00000500000000000000" pitchFamily="2" charset="0"/>
                <a:cs typeface="Poppins" panose="00000500000000000000" pitchFamily="2" charset="0"/>
              </a:rPr>
              <a:t>{{ expression }}</a:t>
            </a:r>
          </a:p>
          <a:p>
            <a:pPr marL="171450" indent="-171450">
              <a:lnSpc>
                <a:spcPct val="200000"/>
              </a:lnSpc>
              <a:spcAft>
                <a:spcPts val="12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en-US" sz="1800" b="1" dirty="0">
                <a:latin typeface="Montserrat" panose="00000500000000000000" pitchFamily="2" charset="0"/>
                <a:cs typeface="Poppins" panose="00000500000000000000" pitchFamily="2" charset="0"/>
              </a:rPr>
              <a:t>&lt;p&gt;{{ title }}&lt;/p&gt;</a:t>
            </a:r>
          </a:p>
        </p:txBody>
      </p:sp>
      <p:sp>
        <p:nvSpPr>
          <p:cNvPr id="521" name="Google Shape;521;p29"/>
          <p:cNvSpPr/>
          <p:nvPr/>
        </p:nvSpPr>
        <p:spPr>
          <a:xfrm>
            <a:off x="8888812" y="2571750"/>
            <a:ext cx="734700" cy="7347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3595790" y="-532500"/>
            <a:ext cx="1065000" cy="1065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19;p29">
            <a:extLst>
              <a:ext uri="{FF2B5EF4-FFF2-40B4-BE49-F238E27FC236}">
                <a16:creationId xmlns:a16="http://schemas.microsoft.com/office/drawing/2014/main" id="{64E43FD4-F173-F706-B602-CF7F7F09A436}"/>
              </a:ext>
            </a:extLst>
          </p:cNvPr>
          <p:cNvSpPr txBox="1">
            <a:spLocks/>
          </p:cNvSpPr>
          <p:nvPr/>
        </p:nvSpPr>
        <p:spPr>
          <a:xfrm>
            <a:off x="4660790" y="1562878"/>
            <a:ext cx="3980379" cy="2984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71450" indent="-171450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Purpose: Bind component properties to DOM attributes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Syntax: </a:t>
            </a:r>
            <a:r>
              <a:rPr lang="en-US" sz="1800" b="1" dirty="0">
                <a:latin typeface="Montserrat" panose="00000500000000000000" pitchFamily="2" charset="0"/>
                <a:cs typeface="Poppins" panose="00000500000000000000" pitchFamily="2" charset="0"/>
              </a:rPr>
              <a:t>[property]="expression"</a:t>
            </a:r>
          </a:p>
          <a:p>
            <a:pPr marL="171450" indent="-171450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Example: </a:t>
            </a:r>
            <a:r>
              <a:rPr lang="en-US" sz="1800" b="1" dirty="0">
                <a:latin typeface="Montserrat" panose="00000500000000000000" pitchFamily="2" charset="0"/>
                <a:cs typeface="Poppins" panose="00000500000000000000" pitchFamily="2" charset="0"/>
              </a:rPr>
              <a:t>&lt;input [value]="username"&gt;</a:t>
            </a:r>
          </a:p>
        </p:txBody>
      </p:sp>
      <p:sp>
        <p:nvSpPr>
          <p:cNvPr id="3" name="Google Shape;518;p29">
            <a:extLst>
              <a:ext uri="{FF2B5EF4-FFF2-40B4-BE49-F238E27FC236}">
                <a16:creationId xmlns:a16="http://schemas.microsoft.com/office/drawing/2014/main" id="{3EC98493-CAD3-0DA8-F18A-BBAFA97153A5}"/>
              </a:ext>
            </a:extLst>
          </p:cNvPr>
          <p:cNvSpPr txBox="1">
            <a:spLocks/>
          </p:cNvSpPr>
          <p:nvPr/>
        </p:nvSpPr>
        <p:spPr>
          <a:xfrm>
            <a:off x="4830945" y="340254"/>
            <a:ext cx="3439115" cy="99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Property Binding</a:t>
            </a:r>
          </a:p>
        </p:txBody>
      </p:sp>
    </p:spTree>
    <p:extLst>
      <p:ext uri="{BB962C8B-B14F-4D97-AF65-F5344CB8AC3E}">
        <p14:creationId xmlns:p14="http://schemas.microsoft.com/office/powerpoint/2010/main" val="11808512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/>
          <p:nvPr/>
        </p:nvSpPr>
        <p:spPr>
          <a:xfrm>
            <a:off x="-811619" y="4547724"/>
            <a:ext cx="2628900" cy="2628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  <p:sp>
        <p:nvSpPr>
          <p:cNvPr id="517" name="Google Shape;517;p29"/>
          <p:cNvSpPr/>
          <p:nvPr/>
        </p:nvSpPr>
        <p:spPr>
          <a:xfrm>
            <a:off x="7676720" y="-1131422"/>
            <a:ext cx="2694300" cy="26943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 txBox="1">
            <a:spLocks noGrp="1"/>
          </p:cNvSpPr>
          <p:nvPr>
            <p:ph type="title"/>
          </p:nvPr>
        </p:nvSpPr>
        <p:spPr>
          <a:xfrm>
            <a:off x="143070" y="215728"/>
            <a:ext cx="5052874" cy="760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Angular Event Binding</a:t>
            </a:r>
            <a:endParaRPr dirty="0"/>
          </a:p>
        </p:txBody>
      </p:sp>
      <p:sp>
        <p:nvSpPr>
          <p:cNvPr id="519" name="Google Shape;519;p29"/>
          <p:cNvSpPr txBox="1">
            <a:spLocks noGrp="1"/>
          </p:cNvSpPr>
          <p:nvPr>
            <p:ph type="subTitle" idx="1"/>
          </p:nvPr>
        </p:nvSpPr>
        <p:spPr>
          <a:xfrm>
            <a:off x="543076" y="1251474"/>
            <a:ext cx="8245922" cy="3492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8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Handle events like clicks, keystrokes, and form submissions in Angular applications.</a:t>
            </a:r>
          </a:p>
          <a:p>
            <a:pPr marL="171450" indent="-171450">
              <a:spcAft>
                <a:spcPts val="18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Connect DOM events to component methods.</a:t>
            </a:r>
          </a:p>
          <a:p>
            <a:pPr marL="171450" indent="-171450">
              <a:spcAft>
                <a:spcPts val="1800"/>
              </a:spcAft>
            </a:pPr>
            <a:r>
              <a:rPr lang="en-US" sz="1800" b="1" dirty="0">
                <a:latin typeface="Montserrat" panose="00000500000000000000" pitchFamily="2" charset="0"/>
                <a:cs typeface="Poppins" panose="00000500000000000000" pitchFamily="2" charset="0"/>
              </a:rPr>
              <a:t>(click)="</a:t>
            </a:r>
            <a:r>
              <a:rPr lang="en-US" sz="1800" b="1" dirty="0" err="1">
                <a:latin typeface="Montserrat" panose="00000500000000000000" pitchFamily="2" charset="0"/>
                <a:cs typeface="Poppins" panose="00000500000000000000" pitchFamily="2" charset="0"/>
              </a:rPr>
              <a:t>onClick</a:t>
            </a:r>
            <a:r>
              <a:rPr lang="en-US" sz="1800" b="1" dirty="0">
                <a:latin typeface="Montserrat" panose="00000500000000000000" pitchFamily="2" charset="0"/>
                <a:cs typeface="Poppins" panose="00000500000000000000" pitchFamily="2" charset="0"/>
              </a:rPr>
              <a:t>()"</a:t>
            </a: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 binds a click event to the </a:t>
            </a:r>
            <a:r>
              <a:rPr lang="en-US" sz="1800" dirty="0" err="1">
                <a:latin typeface="Montserrat" panose="00000500000000000000" pitchFamily="2" charset="0"/>
                <a:cs typeface="Poppins" panose="00000500000000000000" pitchFamily="2" charset="0"/>
              </a:rPr>
              <a:t>onClick</a:t>
            </a: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 method in the component.</a:t>
            </a:r>
          </a:p>
          <a:p>
            <a:pPr marL="171450" indent="-171450">
              <a:spcAft>
                <a:spcPts val="18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Trigger component logic based on user interactions.</a:t>
            </a:r>
          </a:p>
          <a:p>
            <a:pPr marL="171450" indent="-171450">
              <a:spcAft>
                <a:spcPts val="18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Update the UI or perform actions when events occur.</a:t>
            </a:r>
          </a:p>
        </p:txBody>
      </p:sp>
      <p:sp>
        <p:nvSpPr>
          <p:cNvPr id="521" name="Google Shape;521;p29"/>
          <p:cNvSpPr/>
          <p:nvPr/>
        </p:nvSpPr>
        <p:spPr>
          <a:xfrm>
            <a:off x="8888812" y="2571750"/>
            <a:ext cx="734700" cy="7347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5195944" y="-672350"/>
            <a:ext cx="1065000" cy="1065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0685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/>
          <p:nvPr/>
        </p:nvSpPr>
        <p:spPr>
          <a:xfrm>
            <a:off x="-811619" y="4547724"/>
            <a:ext cx="2628900" cy="2628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</p:txBody>
      </p:sp>
      <p:sp>
        <p:nvSpPr>
          <p:cNvPr id="517" name="Google Shape;517;p29"/>
          <p:cNvSpPr/>
          <p:nvPr/>
        </p:nvSpPr>
        <p:spPr>
          <a:xfrm>
            <a:off x="7676720" y="-1131422"/>
            <a:ext cx="2694300" cy="26943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 txBox="1">
            <a:spLocks noGrp="1"/>
          </p:cNvSpPr>
          <p:nvPr>
            <p:ph type="title"/>
          </p:nvPr>
        </p:nvSpPr>
        <p:spPr>
          <a:xfrm>
            <a:off x="143069" y="215728"/>
            <a:ext cx="6279245" cy="741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Parent/Child Communication</a:t>
            </a:r>
            <a:endParaRPr dirty="0"/>
          </a:p>
        </p:txBody>
      </p:sp>
      <p:sp>
        <p:nvSpPr>
          <p:cNvPr id="519" name="Google Shape;519;p29"/>
          <p:cNvSpPr txBox="1">
            <a:spLocks noGrp="1"/>
          </p:cNvSpPr>
          <p:nvPr>
            <p:ph type="subTitle" idx="1"/>
          </p:nvPr>
        </p:nvSpPr>
        <p:spPr>
          <a:xfrm>
            <a:off x="543076" y="1251474"/>
            <a:ext cx="8245922" cy="3492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24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Facilitate communication between parent and child components.</a:t>
            </a:r>
          </a:p>
          <a:p>
            <a:pPr marL="171450" indent="-171450">
              <a:spcAft>
                <a:spcPts val="24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Pass data from parent to child using @Input.</a:t>
            </a:r>
          </a:p>
          <a:p>
            <a:pPr marL="171450" indent="-171450">
              <a:spcAft>
                <a:spcPts val="24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&lt;child-component [data]="</a:t>
            </a:r>
            <a:r>
              <a:rPr lang="en-US" sz="1800" dirty="0" err="1">
                <a:latin typeface="Montserrat" panose="00000500000000000000" pitchFamily="2" charset="0"/>
                <a:cs typeface="Poppins" panose="00000500000000000000" pitchFamily="2" charset="0"/>
              </a:rPr>
              <a:t>parentData</a:t>
            </a: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"&gt;&lt;/child-component&gt;</a:t>
            </a:r>
          </a:p>
          <a:p>
            <a:pPr marL="171450" indent="-171450">
              <a:spcAft>
                <a:spcPts val="24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Emit events from child to parent using @Output and </a:t>
            </a:r>
            <a:r>
              <a:rPr lang="en-US" sz="1800" dirty="0" err="1">
                <a:latin typeface="Montserrat" panose="00000500000000000000" pitchFamily="2" charset="0"/>
                <a:cs typeface="Poppins" panose="00000500000000000000" pitchFamily="2" charset="0"/>
              </a:rPr>
              <a:t>EventEmitter</a:t>
            </a: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171450" indent="-171450">
              <a:spcAft>
                <a:spcPts val="2400"/>
              </a:spcAft>
            </a:pP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&lt;button (click)="</a:t>
            </a:r>
            <a:r>
              <a:rPr lang="en-US" sz="1800" dirty="0" err="1">
                <a:latin typeface="Montserrat" panose="00000500000000000000" pitchFamily="2" charset="0"/>
                <a:cs typeface="Poppins" panose="00000500000000000000" pitchFamily="2" charset="0"/>
              </a:rPr>
              <a:t>notifyParent</a:t>
            </a:r>
            <a:r>
              <a:rPr lang="en-US" sz="1800" dirty="0">
                <a:latin typeface="Montserrat" panose="00000500000000000000" pitchFamily="2" charset="0"/>
                <a:cs typeface="Poppins" panose="00000500000000000000" pitchFamily="2" charset="0"/>
              </a:rPr>
              <a:t>()"&gt;Notify&lt;/button&gt;</a:t>
            </a:r>
          </a:p>
        </p:txBody>
      </p:sp>
      <p:sp>
        <p:nvSpPr>
          <p:cNvPr id="521" name="Google Shape;521;p29"/>
          <p:cNvSpPr/>
          <p:nvPr/>
        </p:nvSpPr>
        <p:spPr>
          <a:xfrm>
            <a:off x="8888812" y="2571750"/>
            <a:ext cx="734700" cy="7347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5195944" y="-672350"/>
            <a:ext cx="1065000" cy="1065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6426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1FA4-3BE2-169F-6184-7071C515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5807"/>
            <a:ext cx="3210189" cy="801296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970DE-8650-D80E-DACB-34FF0EF6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455550"/>
            <a:ext cx="3773716" cy="28944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Provide reusable logic and data across components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Manage state, perform HTTP requests, and more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Command: </a:t>
            </a:r>
            <a:r>
              <a:rPr lang="en-US" sz="1800" b="1" dirty="0"/>
              <a:t>ng generate service </a:t>
            </a:r>
            <a:r>
              <a:rPr lang="en-US" sz="1800" b="1" dirty="0" err="1"/>
              <a:t>service_Name</a:t>
            </a:r>
            <a:endParaRPr lang="en-US" sz="18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A8EBC5A-4662-A13E-E412-B7CE998D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061" y="1622866"/>
            <a:ext cx="4307852" cy="23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1FA4-3BE2-169F-6184-7071C515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5807"/>
            <a:ext cx="4209649" cy="801296"/>
          </a:xfrm>
        </p:spPr>
        <p:txBody>
          <a:bodyPr/>
          <a:lstStyle/>
          <a:p>
            <a:r>
              <a:rPr lang="en-US" dirty="0"/>
              <a:t>Injecting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970DE-8650-D80E-DACB-34FF0EF6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455550"/>
            <a:ext cx="8069268" cy="22233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/>
              <a:t>ProvidedIn</a:t>
            </a:r>
            <a:r>
              <a:rPr lang="en-US" sz="2400" dirty="0"/>
              <a:t>: 'root': Singleton service available app-wide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ProvidedIn</a:t>
            </a:r>
            <a:r>
              <a:rPr lang="en-US" sz="2400" dirty="0"/>
              <a:t>: 'any': New instance for each lazy-loaded module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B792C-2F8E-2E5D-09CC-1486296E8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3489" y="3678865"/>
            <a:ext cx="5597021" cy="7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48445"/>
      </p:ext>
    </p:extLst>
  </p:cSld>
  <p:clrMapOvr>
    <a:masterClrMapping/>
  </p:clrMapOvr>
</p:sld>
</file>

<file path=ppt/theme/theme1.xml><?xml version="1.0" encoding="utf-8"?>
<a:theme xmlns:a="http://schemas.openxmlformats.org/drawingml/2006/main" name="Sleep Cycle App Pitch Deck by Slidesgo">
  <a:themeElements>
    <a:clrScheme name="Simple Light">
      <a:dk1>
        <a:srgbClr val="000000"/>
      </a:dk1>
      <a:lt1>
        <a:srgbClr val="F0EAFE"/>
      </a:lt1>
      <a:dk2>
        <a:srgbClr val="FFF5FE"/>
      </a:dk2>
      <a:lt2>
        <a:srgbClr val="FFF1E7"/>
      </a:lt2>
      <a:accent1>
        <a:srgbClr val="2C1426"/>
      </a:accent1>
      <a:accent2>
        <a:srgbClr val="5E5E5E"/>
      </a:accent2>
      <a:accent3>
        <a:srgbClr val="D4473B"/>
      </a:accent3>
      <a:accent4>
        <a:srgbClr val="ED9959"/>
      </a:accent4>
      <a:accent5>
        <a:srgbClr val="5896BF"/>
      </a:accent5>
      <a:accent6>
        <a:srgbClr val="439E8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617</Words>
  <Application>Microsoft Office PowerPoint</Application>
  <PresentationFormat>On-screen Show (16:9)</PresentationFormat>
  <Paragraphs>109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Poppins</vt:lpstr>
      <vt:lpstr>Wingdings</vt:lpstr>
      <vt:lpstr>Raleway</vt:lpstr>
      <vt:lpstr>Montserrat</vt:lpstr>
      <vt:lpstr>Nunito Light</vt:lpstr>
      <vt:lpstr>Arial</vt:lpstr>
      <vt:lpstr>Archivo</vt:lpstr>
      <vt:lpstr>Sleep Cycle App Pitch Deck by Slidesgo</vt:lpstr>
      <vt:lpstr>M. Hamza</vt:lpstr>
      <vt:lpstr>What is Angular?</vt:lpstr>
      <vt:lpstr>Problem it Solves</vt:lpstr>
      <vt:lpstr>Installation and Pre-Reqs</vt:lpstr>
      <vt:lpstr>String Interpolation</vt:lpstr>
      <vt:lpstr>Angular Event Binding</vt:lpstr>
      <vt:lpstr>Parent/Child Communication</vt:lpstr>
      <vt:lpstr>Services</vt:lpstr>
      <vt:lpstr>Injecting Services</vt:lpstr>
      <vt:lpstr>Directives</vt:lpstr>
      <vt:lpstr>Types of Directives</vt:lpstr>
      <vt:lpstr>Angular Forms</vt:lpstr>
      <vt:lpstr>Reactive vs Template Driven Forms </vt:lpstr>
      <vt:lpstr>Routing</vt:lpstr>
      <vt:lpstr>HTTP Request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ReviseMate.ai</dc:title>
  <dc:creator>Text Editor</dc:creator>
  <cp:lastModifiedBy>Muhammad Hamza(5622)</cp:lastModifiedBy>
  <cp:revision>148</cp:revision>
  <dcterms:modified xsi:type="dcterms:W3CDTF">2024-08-08T07:50:38Z</dcterms:modified>
</cp:coreProperties>
</file>