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62" r:id="rId2"/>
    <p:sldId id="305" r:id="rId3"/>
    <p:sldId id="307" r:id="rId4"/>
    <p:sldId id="259" r:id="rId5"/>
    <p:sldId id="304" r:id="rId6"/>
    <p:sldId id="301" r:id="rId7"/>
    <p:sldId id="303" r:id="rId8"/>
    <p:sldId id="261" r:id="rId9"/>
    <p:sldId id="260" r:id="rId10"/>
    <p:sldId id="263" r:id="rId11"/>
    <p:sldId id="302" r:id="rId12"/>
    <p:sldId id="270" r:id="rId13"/>
    <p:sldId id="306" r:id="rId14"/>
    <p:sldId id="309" r:id="rId15"/>
    <p:sldId id="311" r:id="rId16"/>
    <p:sldId id="310" r:id="rId17"/>
    <p:sldId id="308" r:id="rId18"/>
    <p:sldId id="274" r:id="rId19"/>
    <p:sldId id="312" r:id="rId20"/>
  </p:sldIdLst>
  <p:sldSz cx="9144000" cy="5143500" type="screen16x9"/>
  <p:notesSz cx="6858000" cy="9144000"/>
  <p:embeddedFontLst>
    <p:embeddedFont>
      <p:font typeface="Work Sans Regular" charset="0"/>
      <p:bold r:id="rId22"/>
      <p:boldItalic r:id="rId23"/>
    </p:embeddedFont>
    <p:embeddedFont>
      <p:font typeface="Work Sans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4B0FC49-9CD9-48E6-82F1-E9FE6F37D38F}">
          <p14:sldIdLst>
            <p14:sldId id="262"/>
            <p14:sldId id="305"/>
            <p14:sldId id="307"/>
            <p14:sldId id="259"/>
            <p14:sldId id="304"/>
            <p14:sldId id="301"/>
            <p14:sldId id="303"/>
            <p14:sldId id="261"/>
            <p14:sldId id="260"/>
            <p14:sldId id="263"/>
            <p14:sldId id="302"/>
            <p14:sldId id="270"/>
            <p14:sldId id="306"/>
            <p14:sldId id="309"/>
            <p14:sldId id="311"/>
            <p14:sldId id="310"/>
            <p14:sldId id="308"/>
            <p14:sldId id="274"/>
            <p14:sldId id="312"/>
          </p14:sldIdLst>
        </p14:section>
        <p14:section name="Untitled Section" id="{92AE118B-D9F0-4D77-963F-7FF993178361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531" userDrawn="1">
          <p15:clr>
            <a:srgbClr val="FF0000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847145D-B51F-400F-8C80-EFA0EDBFDDB3}">
  <a:tblStyle styleId="{D847145D-B51F-400F-8C80-EFA0EDBFDD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3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-462" y="-90"/>
      </p:cViewPr>
      <p:guideLst>
        <p:guide orient="horz" pos="531"/>
        <p:guide orient="horz" pos="1620"/>
        <p:guide pos="2880"/>
        <p:guide pos="2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142756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fdc4d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fdc4d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090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389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e31868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0e31868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616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fdc4df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fdc4df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0371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1fdc4dfea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1fdc4dfea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8408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628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3107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1fdc4dfe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1fdc4dfe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2392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355450" y="460425"/>
            <a:ext cx="3316200" cy="30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262909" y="1541036"/>
            <a:ext cx="350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945859" y="699236"/>
            <a:ext cx="2135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441559" y="2471661"/>
            <a:ext cx="3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_ONLY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875200" y="391932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875200" y="1840200"/>
            <a:ext cx="2850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TITLE_AND_DESCRIPTION_1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467250" y="453900"/>
            <a:ext cx="8209500" cy="423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 rot="10800000">
            <a:off x="2100750" y="-51175"/>
            <a:ext cx="4942500" cy="1200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2253450" y="387100"/>
            <a:ext cx="4637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67250" y="0"/>
            <a:ext cx="8209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0250" y="1014025"/>
            <a:ext cx="748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37650" y="387100"/>
            <a:ext cx="72687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flipH="1">
            <a:off x="150" y="0"/>
            <a:ext cx="467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75200" y="391932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 flipH="1">
            <a:off x="8676900" y="0"/>
            <a:ext cx="467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-48800" y="1503250"/>
            <a:ext cx="9372600" cy="31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75200" y="391932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75200" y="2096950"/>
            <a:ext cx="2885400" cy="19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67250" y="0"/>
            <a:ext cx="8209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5470425" y="1231350"/>
            <a:ext cx="3673500" cy="26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875200" y="1617050"/>
            <a:ext cx="2707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Regular"/>
              <a:buNone/>
              <a:defRPr sz="16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Regular"/>
              <a:buNone/>
              <a:defRPr sz="1600"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Regular"/>
              <a:buNone/>
              <a:defRPr sz="1600"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Regular"/>
              <a:buNone/>
              <a:defRPr sz="1600"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Regular"/>
              <a:buNone/>
              <a:defRPr sz="1600"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Regular"/>
              <a:buNone/>
              <a:defRPr sz="1600"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Regular"/>
              <a:buNone/>
              <a:defRPr sz="1600"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Regular"/>
              <a:buNone/>
              <a:defRPr sz="1600"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Regular"/>
              <a:buNone/>
              <a:defRPr sz="1600"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75200" y="391925"/>
            <a:ext cx="39252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875200" y="2126325"/>
            <a:ext cx="2904900" cy="23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67250" y="453900"/>
            <a:ext cx="4104600" cy="415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/>
          <p:nvPr/>
        </p:nvSpPr>
        <p:spPr>
          <a:xfrm rot="10800000">
            <a:off x="2100750" y="-51175"/>
            <a:ext cx="4942500" cy="1200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2740650" y="387101"/>
            <a:ext cx="36627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467250" y="2483000"/>
            <a:ext cx="8209500" cy="220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813650" y="3284561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813650" y="3655636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3371700" y="3284561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3371700" y="3655636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-81450" y="-64250"/>
            <a:ext cx="9291000" cy="150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4"/>
          </p:nvPr>
        </p:nvSpPr>
        <p:spPr>
          <a:xfrm>
            <a:off x="5929750" y="3284561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5"/>
          </p:nvPr>
        </p:nvSpPr>
        <p:spPr>
          <a:xfrm>
            <a:off x="5929750" y="3655636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6"/>
          </p:nvPr>
        </p:nvSpPr>
        <p:spPr>
          <a:xfrm>
            <a:off x="1812750" y="393056"/>
            <a:ext cx="551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467250" y="453900"/>
            <a:ext cx="8209500" cy="423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 rot="10800000">
            <a:off x="2100750" y="-51175"/>
            <a:ext cx="4942500" cy="1200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1521175" y="3284561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1521175" y="3655636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/>
          </p:nvPr>
        </p:nvSpPr>
        <p:spPr>
          <a:xfrm>
            <a:off x="5222225" y="3284561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3"/>
          </p:nvPr>
        </p:nvSpPr>
        <p:spPr>
          <a:xfrm>
            <a:off x="5222225" y="3655636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 idx="4"/>
          </p:nvPr>
        </p:nvSpPr>
        <p:spPr>
          <a:xfrm>
            <a:off x="2740650" y="387101"/>
            <a:ext cx="36627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467250" y="2483000"/>
            <a:ext cx="8209500" cy="220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867225" y="3284550"/>
            <a:ext cx="1678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867225" y="3655625"/>
            <a:ext cx="1678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81450" y="-64250"/>
            <a:ext cx="9291000" cy="150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2"/>
          </p:nvPr>
        </p:nvSpPr>
        <p:spPr>
          <a:xfrm>
            <a:off x="1812750" y="393056"/>
            <a:ext cx="551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2777675" y="3284550"/>
            <a:ext cx="1678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2777675" y="3655625"/>
            <a:ext cx="1678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5"/>
          </p:nvPr>
        </p:nvSpPr>
        <p:spPr>
          <a:xfrm>
            <a:off x="4688125" y="3284550"/>
            <a:ext cx="1678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4688125" y="3655625"/>
            <a:ext cx="1678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7"/>
          </p:nvPr>
        </p:nvSpPr>
        <p:spPr>
          <a:xfrm>
            <a:off x="6598575" y="3284550"/>
            <a:ext cx="1678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8"/>
          </p:nvPr>
        </p:nvSpPr>
        <p:spPr>
          <a:xfrm>
            <a:off x="6598575" y="3655625"/>
            <a:ext cx="1678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Work Sans Regular"/>
              <a:buNone/>
              <a:defRPr sz="2800">
                <a:solidFill>
                  <a:schemeClr val="accent2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Work Sans"/>
              <a:buChar char="●"/>
              <a:defRPr sz="1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○"/>
              <a:defRPr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■"/>
              <a:defRPr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●"/>
              <a:defRPr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○"/>
              <a:defRPr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■"/>
              <a:defRPr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●"/>
              <a:defRPr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○"/>
              <a:defRPr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Work Sans"/>
              <a:buChar char="■"/>
              <a:defRPr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60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875200" y="763714"/>
            <a:ext cx="39252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PLAN DE LA PRESENTATION </a:t>
            </a:r>
            <a:r>
              <a:rPr lang="en" dirty="0" smtClean="0"/>
              <a:t>: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2"/>
          </p:nvPr>
        </p:nvSpPr>
        <p:spPr>
          <a:xfrm>
            <a:off x="643095" y="1436914"/>
            <a:ext cx="3137005" cy="3031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spcBef>
                <a:spcPts val="0"/>
              </a:spcBef>
              <a:buClr>
                <a:schemeClr val="accent1"/>
              </a:buClr>
              <a:buNone/>
            </a:pPr>
            <a:endParaRPr dirty="0"/>
          </a:p>
          <a:p>
            <a:pPr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</a:pPr>
            <a:r>
              <a:rPr lang="en" dirty="0" smtClean="0"/>
              <a:t>Problématique Et Objectifs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</a:pPr>
            <a:r>
              <a:rPr lang="en" dirty="0" smtClean="0"/>
              <a:t> Les grandes fonctionnalités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</a:pPr>
            <a:r>
              <a:rPr lang="en" dirty="0" smtClean="0"/>
              <a:t>Démarche suivie Et Gestion de Projet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</a:pPr>
            <a:r>
              <a:rPr lang="en" dirty="0" smtClean="0"/>
              <a:t>Les outiles et les technologies de projets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</a:pPr>
            <a:r>
              <a:rPr lang="en" dirty="0" smtClean="0"/>
              <a:t>Conception de la Bdd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</a:pPr>
            <a:r>
              <a:rPr lang="en" dirty="0" smtClean="0"/>
              <a:t>Conclusion 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Char char="●"/>
            </a:pPr>
            <a:endParaRPr lang="en" dirty="0" smtClean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Char char="●"/>
            </a:pPr>
            <a:r>
              <a:rPr lang="en" dirty="0" smtClean="0"/>
              <a:t>p</a:t>
            </a:r>
            <a:endParaRPr dirty="0"/>
          </a:p>
        </p:txBody>
      </p:sp>
      <p:sp>
        <p:nvSpPr>
          <p:cNvPr id="5" name="Google Shape;218;p34"/>
          <p:cNvSpPr/>
          <p:nvPr/>
        </p:nvSpPr>
        <p:spPr>
          <a:xfrm>
            <a:off x="6609764" y="1975653"/>
            <a:ext cx="1094100" cy="11153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231;p34"/>
          <p:cNvGrpSpPr/>
          <p:nvPr/>
        </p:nvGrpSpPr>
        <p:grpSpPr>
          <a:xfrm>
            <a:off x="6889632" y="2283417"/>
            <a:ext cx="534363" cy="499802"/>
            <a:chOff x="-4118225" y="3990475"/>
            <a:chExt cx="292225" cy="273329"/>
          </a:xfrm>
        </p:grpSpPr>
        <p:sp>
          <p:nvSpPr>
            <p:cNvPr id="17" name="Google Shape;232;p34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3;p34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;p34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;p34"/>
            <p:cNvSpPr/>
            <p:nvPr/>
          </p:nvSpPr>
          <p:spPr>
            <a:xfrm>
              <a:off x="-4067050" y="4143754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081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	</a:t>
            </a:r>
            <a:r>
              <a:rPr lang="fr-FR" sz="2800" b="1" dirty="0" smtClean="0"/>
              <a:t>Communication</a:t>
            </a:r>
            <a:endParaRPr lang="fr-FR" sz="2800" b="1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351" y="428625"/>
            <a:ext cx="1552574" cy="1337013"/>
          </a:xfrm>
          <a:prstGeom prst="rect">
            <a:avLst/>
          </a:prstGeom>
        </p:spPr>
      </p:pic>
      <p:grpSp>
        <p:nvGrpSpPr>
          <p:cNvPr id="92" name="Google Shape;4802;p63"/>
          <p:cNvGrpSpPr/>
          <p:nvPr/>
        </p:nvGrpSpPr>
        <p:grpSpPr>
          <a:xfrm>
            <a:off x="2619377" y="1666876"/>
            <a:ext cx="3724275" cy="3009902"/>
            <a:chOff x="486034" y="2060777"/>
            <a:chExt cx="1163019" cy="887719"/>
          </a:xfrm>
          <a:solidFill>
            <a:schemeClr val="bg2"/>
          </a:solidFill>
        </p:grpSpPr>
        <p:sp>
          <p:nvSpPr>
            <p:cNvPr id="94" name="Google Shape;4804;p63"/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809;p63"/>
            <p:cNvSpPr/>
            <p:nvPr/>
          </p:nvSpPr>
          <p:spPr>
            <a:xfrm>
              <a:off x="486034" y="2072012"/>
              <a:ext cx="495172" cy="435508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4810;p63"/>
            <p:cNvSpPr/>
            <p:nvPr/>
          </p:nvSpPr>
          <p:spPr>
            <a:xfrm flipH="1">
              <a:off x="1176112" y="2060777"/>
              <a:ext cx="472941" cy="441205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811;p63"/>
            <p:cNvSpPr/>
            <p:nvPr/>
          </p:nvSpPr>
          <p:spPr>
            <a:xfrm flipH="1">
              <a:off x="857843" y="2496209"/>
              <a:ext cx="463810" cy="452287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7537" y="2114550"/>
            <a:ext cx="504949" cy="366712"/>
          </a:xfrm>
          <a:prstGeom prst="rect">
            <a:avLst/>
          </a:prstGeom>
        </p:spPr>
      </p:pic>
      <p:pic>
        <p:nvPicPr>
          <p:cNvPr id="108" name="Image 28">
            <a:extLst>
              <a:ext uri="{FF2B5EF4-FFF2-40B4-BE49-F238E27FC236}">
                <a16:creationId xmlns="" xmlns:a16="http://schemas.microsoft.com/office/drawing/2014/main" id="{0C835C2C-F624-4012-8891-73F156BEAD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3346" y="6268625"/>
            <a:ext cx="1482168" cy="1283928"/>
          </a:xfrm>
          <a:prstGeom prst="rect">
            <a:avLst/>
          </a:prstGeom>
        </p:spPr>
      </p:pic>
      <p:pic>
        <p:nvPicPr>
          <p:cNvPr id="1026" name="Picture 2" descr="https://lh3.googleusercontent.com/proxy/mGfK5ianxCxtByCi_KtRDa2hRys7_8rHmCfmGpkybJYoWbxjGXZ_WYWulKIDr1H0FGPzY1wSP2Kyb3dR7jp2oiShQTz03XcNbnyYzbUIebP3cq0S01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206253"/>
            <a:ext cx="485776" cy="4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6225" y="3471968"/>
            <a:ext cx="819151" cy="719032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4600575" y="3405902"/>
            <a:ext cx="29029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Google drive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76851" y="3905250"/>
            <a:ext cx="2266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le stockage des PVS , présentation et</a:t>
            </a:r>
          </a:p>
          <a:p>
            <a:r>
              <a:rPr lang="fr-FR" dirty="0" smtClean="0"/>
              <a:t>fichiers </a:t>
            </a:r>
            <a:endParaRPr lang="fr-FR" dirty="0"/>
          </a:p>
        </p:txBody>
      </p:sp>
      <p:sp>
        <p:nvSpPr>
          <p:cNvPr id="123" name="Rectangle 122"/>
          <p:cNvSpPr/>
          <p:nvPr/>
        </p:nvSpPr>
        <p:spPr>
          <a:xfrm>
            <a:off x="6319226" y="1938635"/>
            <a:ext cx="10775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GitHub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505575" y="2438400"/>
            <a:ext cx="141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l’échange du code</a:t>
            </a:r>
            <a:endParaRPr lang="fr-FR" dirty="0"/>
          </a:p>
        </p:txBody>
      </p:sp>
      <p:sp>
        <p:nvSpPr>
          <p:cNvPr id="125" name="Rectangle 124"/>
          <p:cNvSpPr/>
          <p:nvPr/>
        </p:nvSpPr>
        <p:spPr>
          <a:xfrm>
            <a:off x="1670167" y="1948160"/>
            <a:ext cx="9268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Gmail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85825" y="24003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l’envoi du rapport , contact avec l’encadreur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236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>
            <a:spLocks noGrp="1"/>
          </p:cNvSpPr>
          <p:nvPr>
            <p:ph type="title" idx="2"/>
          </p:nvPr>
        </p:nvSpPr>
        <p:spPr>
          <a:xfrm>
            <a:off x="1812750" y="393056"/>
            <a:ext cx="551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TECHNOLOGIES</a:t>
            </a:r>
            <a:r>
              <a:rPr lang="en" dirty="0" smtClean="0"/>
              <a:t> </a:t>
            </a:r>
            <a:endParaRPr dirty="0"/>
          </a:p>
        </p:txBody>
      </p:sp>
      <p:grpSp>
        <p:nvGrpSpPr>
          <p:cNvPr id="48" name="Google Shape;4048;p61"/>
          <p:cNvGrpSpPr/>
          <p:nvPr/>
        </p:nvGrpSpPr>
        <p:grpSpPr>
          <a:xfrm>
            <a:off x="3063808" y="1819275"/>
            <a:ext cx="3336993" cy="2971800"/>
            <a:chOff x="1839112" y="2209163"/>
            <a:chExt cx="1918159" cy="2233784"/>
          </a:xfrm>
          <a:solidFill>
            <a:schemeClr val="bg2"/>
          </a:solidFill>
        </p:grpSpPr>
        <p:sp>
          <p:nvSpPr>
            <p:cNvPr id="49" name="Google Shape;4049;p61"/>
            <p:cNvSpPr/>
            <p:nvPr/>
          </p:nvSpPr>
          <p:spPr>
            <a:xfrm>
              <a:off x="1839112" y="2209163"/>
              <a:ext cx="575100" cy="575100"/>
            </a:xfrm>
            <a:prstGeom prst="flowChartConnec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0;p61"/>
            <p:cNvSpPr/>
            <p:nvPr/>
          </p:nvSpPr>
          <p:spPr>
            <a:xfrm>
              <a:off x="3182171" y="2209163"/>
              <a:ext cx="575100" cy="575100"/>
            </a:xfrm>
            <a:prstGeom prst="flowChartConnec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51;p61"/>
            <p:cNvSpPr/>
            <p:nvPr/>
          </p:nvSpPr>
          <p:spPr>
            <a:xfrm>
              <a:off x="3182171" y="3040766"/>
              <a:ext cx="575100" cy="575100"/>
            </a:xfrm>
            <a:prstGeom prst="flowChartConnec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4052;p61"/>
            <p:cNvCxnSpPr>
              <a:stCxn id="49" idx="6"/>
              <a:endCxn id="50" idx="2"/>
            </p:cNvCxnSpPr>
            <p:nvPr/>
          </p:nvCxnSpPr>
          <p:spPr>
            <a:xfrm>
              <a:off x="2414212" y="2496713"/>
              <a:ext cx="768000" cy="900"/>
            </a:xfrm>
            <a:prstGeom prst="bentConnector3">
              <a:avLst>
                <a:gd name="adj1" fmla="val 49997"/>
              </a:avLst>
            </a:prstGeom>
            <a:grp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4053;p61"/>
            <p:cNvCxnSpPr>
              <a:stCxn id="50" idx="4"/>
              <a:endCxn id="56" idx="0"/>
            </p:cNvCxnSpPr>
            <p:nvPr/>
          </p:nvCxnSpPr>
          <p:spPr>
            <a:xfrm rot="5400000">
              <a:off x="2669921" y="2240963"/>
              <a:ext cx="256500" cy="1343100"/>
            </a:xfrm>
            <a:prstGeom prst="bentConnector3">
              <a:avLst>
                <a:gd name="adj1" fmla="val 50000"/>
              </a:avLst>
            </a:prstGeom>
            <a:grp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4055;p61"/>
            <p:cNvCxnSpPr>
              <a:stCxn id="56" idx="6"/>
              <a:endCxn id="51" idx="2"/>
            </p:cNvCxnSpPr>
            <p:nvPr/>
          </p:nvCxnSpPr>
          <p:spPr>
            <a:xfrm>
              <a:off x="2414212" y="3328316"/>
              <a:ext cx="768000" cy="900"/>
            </a:xfrm>
            <a:prstGeom prst="bentConnector3">
              <a:avLst>
                <a:gd name="adj1" fmla="val 49997"/>
              </a:avLst>
            </a:prstGeom>
            <a:grp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4056;p61"/>
            <p:cNvCxnSpPr>
              <a:stCxn id="51" idx="4"/>
              <a:endCxn id="57" idx="0"/>
            </p:cNvCxnSpPr>
            <p:nvPr/>
          </p:nvCxnSpPr>
          <p:spPr>
            <a:xfrm rot="5400000">
              <a:off x="2672171" y="3070316"/>
              <a:ext cx="252000" cy="1343100"/>
            </a:xfrm>
            <a:prstGeom prst="bentConnector3">
              <a:avLst>
                <a:gd name="adj1" fmla="val 49996"/>
              </a:avLst>
            </a:prstGeom>
            <a:grp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4054;p61"/>
            <p:cNvSpPr/>
            <p:nvPr/>
          </p:nvSpPr>
          <p:spPr>
            <a:xfrm>
              <a:off x="1839112" y="3040766"/>
              <a:ext cx="575100" cy="575100"/>
            </a:xfrm>
            <a:prstGeom prst="flowChartConnec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57;p61"/>
            <p:cNvSpPr/>
            <p:nvPr/>
          </p:nvSpPr>
          <p:spPr>
            <a:xfrm>
              <a:off x="1839112" y="3867848"/>
              <a:ext cx="575100" cy="575100"/>
            </a:xfrm>
            <a:prstGeom prst="flowChartConnec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58;p61"/>
            <p:cNvSpPr/>
            <p:nvPr/>
          </p:nvSpPr>
          <p:spPr>
            <a:xfrm>
              <a:off x="3182171" y="3867848"/>
              <a:ext cx="575100" cy="575100"/>
            </a:xfrm>
            <a:prstGeom prst="flowChartConnec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4059;p61"/>
            <p:cNvCxnSpPr>
              <a:endCxn id="58" idx="2"/>
            </p:cNvCxnSpPr>
            <p:nvPr/>
          </p:nvCxnSpPr>
          <p:spPr>
            <a:xfrm>
              <a:off x="2413871" y="4154498"/>
              <a:ext cx="768300" cy="900"/>
            </a:xfrm>
            <a:prstGeom prst="bentConnector3">
              <a:avLst>
                <a:gd name="adj1" fmla="val 50000"/>
              </a:avLst>
            </a:prstGeom>
            <a:grp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0" name="Image 3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154" y="2025650"/>
            <a:ext cx="582930" cy="368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" name="Imag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5754" y="1937473"/>
            <a:ext cx="514350" cy="507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4" name="Image 2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9120" y="2991572"/>
            <a:ext cx="637540" cy="685165"/>
          </a:xfrm>
          <a:prstGeom prst="rect">
            <a:avLst/>
          </a:prstGeom>
          <a:noFill/>
        </p:spPr>
      </p:pic>
      <p:pic>
        <p:nvPicPr>
          <p:cNvPr id="65" name="image92.jpeg" descr="Résultat de recherche d'images pour &quot;json logo&quot;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1111" y="3103123"/>
            <a:ext cx="674045" cy="430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6" name="Image 32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7044" y="4280170"/>
            <a:ext cx="841842" cy="2857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8" name="image91.png" descr="Résultat de recherche d'images pour &quot;javascript logo&quot;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68064" y="4192419"/>
            <a:ext cx="510540" cy="495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1362075" y="1971675"/>
            <a:ext cx="142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Android studio</a:t>
            </a:r>
            <a:endParaRPr lang="fr-FR" dirty="0"/>
          </a:p>
        </p:txBody>
      </p:sp>
      <p:sp>
        <p:nvSpPr>
          <p:cNvPr id="72" name="TextBox 71"/>
          <p:cNvSpPr txBox="1"/>
          <p:nvPr/>
        </p:nvSpPr>
        <p:spPr>
          <a:xfrm>
            <a:off x="6619875" y="1933575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L'Extensible Markup Language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86550" y="3057525"/>
            <a:ext cx="181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JSON (JavaScript Object Notation)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9725" y="3200400"/>
            <a:ext cx="111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1381125" y="4200525"/>
            <a:ext cx="1613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Firebase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6696075" y="418147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Node JS « JavaScript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>
            <a:spLocks noGrp="1"/>
          </p:cNvSpPr>
          <p:nvPr>
            <p:ph type="title" idx="2"/>
          </p:nvPr>
        </p:nvSpPr>
        <p:spPr>
          <a:xfrm>
            <a:off x="1812750" y="393056"/>
            <a:ext cx="551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Outils de style</a:t>
            </a:r>
            <a:endParaRPr sz="3600" dirty="0"/>
          </a:p>
        </p:txBody>
      </p:sp>
      <p:grpSp>
        <p:nvGrpSpPr>
          <p:cNvPr id="47" name="Google Shape;3978;p61"/>
          <p:cNvGrpSpPr/>
          <p:nvPr/>
        </p:nvGrpSpPr>
        <p:grpSpPr>
          <a:xfrm>
            <a:off x="1114425" y="1924050"/>
            <a:ext cx="6553200" cy="1304925"/>
            <a:chOff x="998425" y="1182125"/>
            <a:chExt cx="1065400" cy="199500"/>
          </a:xfrm>
        </p:grpSpPr>
        <p:sp>
          <p:nvSpPr>
            <p:cNvPr id="48" name="Google Shape;3979;p61"/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80;p61"/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81;p61"/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2;p61"/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83;p61"/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Image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1145" y="2379027"/>
            <a:ext cx="499110" cy="4806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4" name="Espace réservé pour une image  19">
            <a:extLst>
              <a:ext uri="{FF2B5EF4-FFF2-40B4-BE49-F238E27FC236}">
                <a16:creationId xmlns="" xmlns:a16="http://schemas.microsoft.com/office/drawing/2014/main" id="{CD5BFE9F-1745-4E6B-A51A-88C192C86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" b="71"/>
          <a:stretch>
            <a:fillRect/>
          </a:stretch>
        </p:blipFill>
        <p:spPr>
          <a:xfrm>
            <a:off x="3223873" y="2314575"/>
            <a:ext cx="666750" cy="666750"/>
          </a:xfrm>
          <a:prstGeom prst="rect">
            <a:avLst/>
          </a:prstGeom>
        </p:spPr>
      </p:pic>
      <p:pic>
        <p:nvPicPr>
          <p:cNvPr id="55" name="image96.jpeg" descr="M:\586d7ac125738d9f2d793e92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4430" y="2318385"/>
            <a:ext cx="624840" cy="563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7975" y="2162175"/>
            <a:ext cx="828675" cy="828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47976" y="3362325"/>
            <a:ext cx="1724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Materiel Design</a:t>
            </a:r>
          </a:p>
          <a:p>
            <a:endParaRPr lang="fr-F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62050" y="3419475"/>
            <a:ext cx="136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Adobe XD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4400" y="3352800"/>
            <a:ext cx="139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Photoshop</a:t>
            </a:r>
          </a:p>
          <a:p>
            <a:r>
              <a:rPr lang="fr-FR" sz="1600" b="1" dirty="0" smtClean="0"/>
              <a:t>  </a:t>
            </a:r>
            <a:endParaRPr lang="fr-FR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96025" y="3371850"/>
            <a:ext cx="147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inkscape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xmlns="" val="35379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B\Desktop\project activit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285" y="0"/>
            <a:ext cx="8570068" cy="504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907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4075" y="333375"/>
            <a:ext cx="442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DEMONSTRATION DE L’APP</a:t>
            </a:r>
            <a:endParaRPr lang="fr-FR" sz="2000" dirty="0"/>
          </a:p>
        </p:txBody>
      </p:sp>
      <p:pic>
        <p:nvPicPr>
          <p:cNvPr id="4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225" y="1371601"/>
            <a:ext cx="2190750" cy="3619500"/>
          </a:xfrm>
          <a:prstGeom prst="rect">
            <a:avLst/>
          </a:prstGeom>
        </p:spPr>
      </p:pic>
      <p:pic>
        <p:nvPicPr>
          <p:cNvPr id="5" name="Imag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8287" y="1333500"/>
            <a:ext cx="208121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76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7985" y="438150"/>
            <a:ext cx="2437130" cy="4333875"/>
          </a:xfrm>
          <a:prstGeom prst="rect">
            <a:avLst/>
          </a:prstGeom>
        </p:spPr>
      </p:pic>
      <p:pic>
        <p:nvPicPr>
          <p:cNvPr id="6" name="Imag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7650" y="409575"/>
            <a:ext cx="23939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65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2;p47"/>
          <p:cNvSpPr/>
          <p:nvPr/>
        </p:nvSpPr>
        <p:spPr>
          <a:xfrm>
            <a:off x="492368" y="0"/>
            <a:ext cx="8176845" cy="2329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/>
              <a:t>CONCLUSION</a:t>
            </a:r>
            <a:endParaRPr lang="fr-FR" sz="4800" b="1" dirty="0"/>
          </a:p>
          <a:p>
            <a:pPr lvl="0" algn="ctr"/>
            <a:r>
              <a:rPr lang="fr-FR" sz="2400" dirty="0"/>
              <a:t>Difficultés rencontrées</a:t>
            </a:r>
            <a:endParaRPr lang="fr-F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04648" y="2655276"/>
            <a:ext cx="3648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Adaptation avec les nouveaux </a:t>
            </a:r>
            <a:r>
              <a:rPr kumimoji="1" lang="en-US" altLang="ja-JP" dirty="0" smtClean="0"/>
              <a:t>outils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ja-JP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Communication à cause de la distance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426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/>
          <p:nvPr/>
        </p:nvSpPr>
        <p:spPr>
          <a:xfrm>
            <a:off x="0" y="0"/>
            <a:ext cx="9144000" cy="219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 smtClean="0"/>
              <a:t>PRESPECTIFS</a:t>
            </a:r>
            <a:endParaRPr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95900" y="2505075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Ajouter la fonction de recherche team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Facilite l’échange des idées entre les étudiants via le chat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Extension de l’application pour les autres niveau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Organisation des évènements .</a:t>
            </a:r>
            <a:endParaRPr lang="fr-FR" dirty="0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xmlns="" id="{6B5EC9C5-1CB1-4D51-9073-94C838C07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43" r="23343"/>
          <a:stretch>
            <a:fillRect/>
          </a:stretch>
        </p:blipFill>
        <p:spPr>
          <a:xfrm>
            <a:off x="0" y="0"/>
            <a:ext cx="5372848" cy="51435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6;p61"/>
          <p:cNvSpPr/>
          <p:nvPr/>
        </p:nvSpPr>
        <p:spPr>
          <a:xfrm>
            <a:off x="1457325" y="742951"/>
            <a:ext cx="6305550" cy="329565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smtClean="0"/>
              <a:t> </a:t>
            </a:r>
            <a:endParaRPr dirty="0"/>
          </a:p>
        </p:txBody>
      </p:sp>
      <p:sp>
        <p:nvSpPr>
          <p:cNvPr id="6" name="Google Shape;920;p61"/>
          <p:cNvSpPr txBox="1">
            <a:spLocks/>
          </p:cNvSpPr>
          <p:nvPr/>
        </p:nvSpPr>
        <p:spPr>
          <a:xfrm>
            <a:off x="2867807" y="2114550"/>
            <a:ext cx="2955900" cy="88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Work Sans Regular"/>
              <a:buNone/>
              <a:defRPr sz="2600" b="0" i="0" u="none" strike="noStrike" cap="none">
                <a:solidFill>
                  <a:schemeClr val="accent2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fr-FR" i="1" dirty="0">
              <a:solidFill>
                <a:srgbClr val="43434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500" y="1443335"/>
            <a:ext cx="34865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MERCI 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9500" y="2667000"/>
            <a:ext cx="216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DES QUSTIONS ?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xmlns="" val="21181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11"/>
          <p:cNvSpPr>
            <a:spLocks noGrp="1"/>
          </p:cNvSpPr>
          <p:nvPr>
            <p:ph type="title" idx="4"/>
          </p:nvPr>
        </p:nvSpPr>
        <p:spPr>
          <a:xfrm>
            <a:off x="2417885" y="387101"/>
            <a:ext cx="3985465" cy="447600"/>
          </a:xfrm>
        </p:spPr>
        <p:txBody>
          <a:bodyPr/>
          <a:lstStyle/>
          <a:p>
            <a:r>
              <a:rPr lang="fr-FR" sz="2000" dirty="0" smtClean="0"/>
              <a:t>PLAN DE LA PRESENTATION</a:t>
            </a:r>
            <a:endParaRPr lang="fr-FR" sz="2000" dirty="0"/>
          </a:p>
        </p:txBody>
      </p:sp>
      <p:grpSp>
        <p:nvGrpSpPr>
          <p:cNvPr id="115" name="Google Shape;1003;p59"/>
          <p:cNvGrpSpPr/>
          <p:nvPr/>
        </p:nvGrpSpPr>
        <p:grpSpPr>
          <a:xfrm>
            <a:off x="677007" y="1573823"/>
            <a:ext cx="3393831" cy="677008"/>
            <a:chOff x="4411970" y="4340222"/>
            <a:chExt cx="779467" cy="242683"/>
          </a:xfrm>
          <a:solidFill>
            <a:schemeClr val="bg2"/>
          </a:solidFill>
        </p:grpSpPr>
        <p:sp>
          <p:nvSpPr>
            <p:cNvPr id="116" name="Google Shape;1004;p59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05;p59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chemeClr val="bg1"/>
                  </a:solidFill>
                </a:rPr>
                <a:t>01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18" name="Google Shape;1006;p59"/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      Problématique et objectifs</a:t>
              </a:r>
              <a:endParaRPr dirty="0"/>
            </a:p>
          </p:txBody>
        </p:sp>
      </p:grpSp>
      <p:grpSp>
        <p:nvGrpSpPr>
          <p:cNvPr id="119" name="Google Shape;1003;p59"/>
          <p:cNvGrpSpPr/>
          <p:nvPr/>
        </p:nvGrpSpPr>
        <p:grpSpPr>
          <a:xfrm>
            <a:off x="817684" y="2655278"/>
            <a:ext cx="3323491" cy="791298"/>
            <a:chOff x="4411970" y="4340222"/>
            <a:chExt cx="779468" cy="242682"/>
          </a:xfrm>
        </p:grpSpPr>
        <p:sp>
          <p:nvSpPr>
            <p:cNvPr id="120" name="Google Shape;1004;p59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05;p59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chemeClr val="bg1"/>
                  </a:solidFill>
                </a:rPr>
                <a:t>02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22" name="Google Shape;1006;p59"/>
            <p:cNvSpPr/>
            <p:nvPr/>
          </p:nvSpPr>
          <p:spPr>
            <a:xfrm>
              <a:off x="4529235" y="4383749"/>
              <a:ext cx="662203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       Les grandes fonctionnalités</a:t>
              </a:r>
              <a:endParaRPr dirty="0"/>
            </a:p>
          </p:txBody>
        </p:sp>
      </p:grpSp>
      <p:grpSp>
        <p:nvGrpSpPr>
          <p:cNvPr id="123" name="Google Shape;1003;p59"/>
          <p:cNvGrpSpPr/>
          <p:nvPr/>
        </p:nvGrpSpPr>
        <p:grpSpPr>
          <a:xfrm>
            <a:off x="633045" y="3767621"/>
            <a:ext cx="3844108" cy="633592"/>
            <a:chOff x="4417730" y="4440069"/>
            <a:chExt cx="839391" cy="248109"/>
          </a:xfrm>
          <a:solidFill>
            <a:schemeClr val="bg2"/>
          </a:solidFill>
        </p:grpSpPr>
        <p:sp>
          <p:nvSpPr>
            <p:cNvPr id="124" name="Google Shape;1004;p59"/>
            <p:cNvSpPr/>
            <p:nvPr/>
          </p:nvSpPr>
          <p:spPr>
            <a:xfrm>
              <a:off x="4417730" y="4440069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05;p59"/>
            <p:cNvSpPr/>
            <p:nvPr/>
          </p:nvSpPr>
          <p:spPr>
            <a:xfrm>
              <a:off x="4455112" y="4502345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chemeClr val="bg1"/>
                  </a:solidFill>
                </a:rPr>
                <a:t>03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26" name="Google Shape;1006;p59"/>
            <p:cNvSpPr/>
            <p:nvPr/>
          </p:nvSpPr>
          <p:spPr>
            <a:xfrm>
              <a:off x="4531880" y="4471266"/>
              <a:ext cx="725241" cy="216912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smtClean="0"/>
                <a:t>     </a:t>
              </a:r>
              <a:r>
                <a:rPr lang="fr-FR" sz="1200" dirty="0" smtClean="0"/>
                <a:t> Démarche </a:t>
              </a:r>
              <a:r>
                <a:rPr lang="fr-FR" sz="1200" dirty="0" smtClean="0"/>
                <a:t>suivie et gestion de projet</a:t>
              </a:r>
              <a:endParaRPr sz="1200" dirty="0"/>
            </a:p>
          </p:txBody>
        </p:sp>
      </p:grpSp>
      <p:grpSp>
        <p:nvGrpSpPr>
          <p:cNvPr id="127" name="Google Shape;1003;p59"/>
          <p:cNvGrpSpPr/>
          <p:nvPr/>
        </p:nvGrpSpPr>
        <p:grpSpPr>
          <a:xfrm>
            <a:off x="4985238" y="1591408"/>
            <a:ext cx="3349869" cy="627141"/>
            <a:chOff x="4411970" y="4340222"/>
            <a:chExt cx="779467" cy="242683"/>
          </a:xfrm>
        </p:grpSpPr>
        <p:sp>
          <p:nvSpPr>
            <p:cNvPr id="128" name="Google Shape;1004;p59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05;p59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chemeClr val="bg1"/>
                  </a:solidFill>
                </a:rPr>
                <a:t>04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30" name="Google Shape;1006;p59"/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       Les outils et technologies </a:t>
              </a:r>
              <a:endParaRPr dirty="0"/>
            </a:p>
          </p:txBody>
        </p:sp>
      </p:grpSp>
      <p:grpSp>
        <p:nvGrpSpPr>
          <p:cNvPr id="131" name="Google Shape;1003;p59"/>
          <p:cNvGrpSpPr/>
          <p:nvPr/>
        </p:nvGrpSpPr>
        <p:grpSpPr>
          <a:xfrm>
            <a:off x="4976444" y="2672851"/>
            <a:ext cx="3442475" cy="644738"/>
            <a:chOff x="4411970" y="4340222"/>
            <a:chExt cx="790639" cy="242687"/>
          </a:xfrm>
          <a:solidFill>
            <a:schemeClr val="accent1"/>
          </a:solidFill>
        </p:grpSpPr>
        <p:sp>
          <p:nvSpPr>
            <p:cNvPr id="132" name="Google Shape;1004;p59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05;p59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chemeClr val="bg1"/>
                  </a:solidFill>
                </a:rPr>
                <a:t>05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34" name="Google Shape;1006;p59"/>
            <p:cNvSpPr/>
            <p:nvPr/>
          </p:nvSpPr>
          <p:spPr>
            <a:xfrm>
              <a:off x="4544563" y="4383754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       Vue General sur L’application</a:t>
              </a:r>
              <a:endParaRPr dirty="0"/>
            </a:p>
          </p:txBody>
        </p:sp>
      </p:grpSp>
      <p:grpSp>
        <p:nvGrpSpPr>
          <p:cNvPr id="135" name="Google Shape;1003;p59"/>
          <p:cNvGrpSpPr/>
          <p:nvPr/>
        </p:nvGrpSpPr>
        <p:grpSpPr>
          <a:xfrm>
            <a:off x="5090747" y="3815862"/>
            <a:ext cx="3332285" cy="556803"/>
            <a:chOff x="4411970" y="4340222"/>
            <a:chExt cx="779467" cy="242683"/>
          </a:xfrm>
          <a:solidFill>
            <a:schemeClr val="accent1"/>
          </a:solidFill>
        </p:grpSpPr>
        <p:sp>
          <p:nvSpPr>
            <p:cNvPr id="136" name="Google Shape;1004;p59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05;p59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>
                  <a:solidFill>
                    <a:schemeClr val="bg1"/>
                  </a:solidFill>
                </a:rPr>
                <a:t>06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38" name="Google Shape;1006;p59"/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Conclusion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43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-48800" y="1503250"/>
            <a:ext cx="5813700" cy="31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94785" y="1840472"/>
            <a:ext cx="8396868" cy="19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 smtClean="0"/>
              <a:t>Notre application ESI bette est conçue par ressembler des taches importantes dont l’étudiant d’ESI a besoin dans ses études, comme l’échange des idées et des articles entre les étudiants ,  partage des cours et des tutoriels et tout ce qui utile , et d’autres fonctions intéressantes </a:t>
            </a:r>
            <a:endParaRPr dirty="0"/>
          </a:p>
        </p:txBody>
      </p:sp>
      <p:sp>
        <p:nvSpPr>
          <p:cNvPr id="11" name="Google Shape;1016;p59"/>
          <p:cNvSpPr/>
          <p:nvPr/>
        </p:nvSpPr>
        <p:spPr>
          <a:xfrm>
            <a:off x="2581276" y="476250"/>
            <a:ext cx="3400424" cy="590550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          Introduction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781249" y="780749"/>
            <a:ext cx="5150825" cy="35746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8;p60"/>
          <p:cNvSpPr/>
          <p:nvPr/>
        </p:nvSpPr>
        <p:spPr>
          <a:xfrm>
            <a:off x="781050" y="1333500"/>
            <a:ext cx="4391025" cy="203835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Problématique et objectifs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xmlns="" val="26190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12">
            <a:extLst>
              <a:ext uri="{FF2B5EF4-FFF2-40B4-BE49-F238E27FC236}">
                <a16:creationId xmlns:a16="http://schemas.microsoft.com/office/drawing/2014/main" xmlns="" id="{3618C4EA-B594-4F53-ADFF-56F05226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18" r="2818"/>
          <a:stretch>
            <a:fillRect/>
          </a:stretch>
        </p:blipFill>
        <p:spPr>
          <a:xfrm>
            <a:off x="847491" y="1438508"/>
            <a:ext cx="3200401" cy="2865863"/>
          </a:xfrm>
          <a:prstGeom prst="ellipse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78229" y="0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Problématique :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4425" y="1924050"/>
            <a:ext cx="387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Quel est donc l’outil qui  permettra  aux étudiants de partager leur idées entre eux dans l’environnement de ESI SBA ?</a:t>
            </a:r>
          </a:p>
          <a:p>
            <a:r>
              <a:rPr lang="fr-FR" sz="2000" dirty="0" smtClean="0"/>
              <a:t>   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6305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4266;p61"/>
          <p:cNvGrpSpPr/>
          <p:nvPr/>
        </p:nvGrpSpPr>
        <p:grpSpPr>
          <a:xfrm>
            <a:off x="323859" y="447678"/>
            <a:ext cx="7981940" cy="3895730"/>
            <a:chOff x="2253299" y="2423120"/>
            <a:chExt cx="968344" cy="942881"/>
          </a:xfrm>
        </p:grpSpPr>
        <p:sp>
          <p:nvSpPr>
            <p:cNvPr id="7" name="Google Shape;4267;p61"/>
            <p:cNvSpPr/>
            <p:nvPr/>
          </p:nvSpPr>
          <p:spPr>
            <a:xfrm>
              <a:off x="2415473" y="2792114"/>
              <a:ext cx="619167" cy="193359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000" dirty="0" smtClean="0">
                  <a:solidFill>
                    <a:schemeClr val="tx1"/>
                  </a:solidFill>
                </a:rPr>
                <a:t>Objectifs</a:t>
              </a:r>
              <a:endParaRPr sz="4000" dirty="0">
                <a:solidFill>
                  <a:schemeClr val="tx1"/>
                </a:solidFill>
              </a:endParaRPr>
            </a:p>
          </p:txBody>
        </p:sp>
        <p:sp>
          <p:nvSpPr>
            <p:cNvPr id="8" name="Google Shape;4268;p61"/>
            <p:cNvSpPr/>
            <p:nvPr/>
          </p:nvSpPr>
          <p:spPr>
            <a:xfrm>
              <a:off x="2373234" y="2761962"/>
              <a:ext cx="248482" cy="268106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69;p61"/>
            <p:cNvSpPr/>
            <p:nvPr/>
          </p:nvSpPr>
          <p:spPr>
            <a:xfrm>
              <a:off x="2726356" y="3024889"/>
              <a:ext cx="2582" cy="9932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70;p61"/>
            <p:cNvSpPr/>
            <p:nvPr/>
          </p:nvSpPr>
          <p:spPr>
            <a:xfrm>
              <a:off x="2785174" y="3024884"/>
              <a:ext cx="287220" cy="9933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71;p61"/>
            <p:cNvSpPr/>
            <p:nvPr/>
          </p:nvSpPr>
          <p:spPr>
            <a:xfrm>
              <a:off x="2382903" y="3024884"/>
              <a:ext cx="287215" cy="9933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72;p61"/>
            <p:cNvSpPr/>
            <p:nvPr/>
          </p:nvSpPr>
          <p:spPr>
            <a:xfrm>
              <a:off x="2601378" y="3153564"/>
              <a:ext cx="261784" cy="212436"/>
            </a:xfrm>
            <a:custGeom>
              <a:avLst/>
              <a:gdLst/>
              <a:ahLst/>
              <a:cxnLst/>
              <a:rect l="l" t="t" r="r" b="b"/>
              <a:pathLst>
                <a:path w="49277" h="39988" extrusionOk="0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Développer et enrichir les connaissances de l’étudiant . </a:t>
              </a:r>
              <a:endParaRPr dirty="0"/>
            </a:p>
          </p:txBody>
        </p:sp>
        <p:sp>
          <p:nvSpPr>
            <p:cNvPr id="13" name="Google Shape;4273;p61"/>
            <p:cNvSpPr/>
            <p:nvPr/>
          </p:nvSpPr>
          <p:spPr>
            <a:xfrm>
              <a:off x="2959848" y="3146648"/>
              <a:ext cx="261795" cy="212436"/>
            </a:xfrm>
            <a:custGeom>
              <a:avLst/>
              <a:gdLst/>
              <a:ahLst/>
              <a:cxnLst/>
              <a:rect l="l" t="t" r="r" b="b"/>
              <a:pathLst>
                <a:path w="49279" h="39988" extrusionOk="0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Mettre les étudiants à jour avec leur idées et déterminer les meilleurs.</a:t>
              </a:r>
              <a:endParaRPr dirty="0"/>
            </a:p>
          </p:txBody>
        </p:sp>
        <p:sp>
          <p:nvSpPr>
            <p:cNvPr id="14" name="Google Shape;4274;p61"/>
            <p:cNvSpPr/>
            <p:nvPr/>
          </p:nvSpPr>
          <p:spPr>
            <a:xfrm>
              <a:off x="2269475" y="3153565"/>
              <a:ext cx="261795" cy="212436"/>
            </a:xfrm>
            <a:custGeom>
              <a:avLst/>
              <a:gdLst/>
              <a:ahLst/>
              <a:cxnLst/>
              <a:rect l="l" t="t" r="r" b="b"/>
              <a:pathLst>
                <a:path w="49279" h="39988" extrusionOk="0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Obtenir des ressources d’éducation gratuit .</a:t>
              </a:r>
              <a:endParaRPr dirty="0"/>
            </a:p>
          </p:txBody>
        </p:sp>
        <p:sp>
          <p:nvSpPr>
            <p:cNvPr id="15" name="Google Shape;4275;p61"/>
            <p:cNvSpPr/>
            <p:nvPr/>
          </p:nvSpPr>
          <p:spPr>
            <a:xfrm>
              <a:off x="2718685" y="3113966"/>
              <a:ext cx="17919" cy="17924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76;p61"/>
            <p:cNvSpPr/>
            <p:nvPr/>
          </p:nvSpPr>
          <p:spPr>
            <a:xfrm>
              <a:off x="3062128" y="3113966"/>
              <a:ext cx="17924" cy="17924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77;p61"/>
            <p:cNvSpPr/>
            <p:nvPr/>
          </p:nvSpPr>
          <p:spPr>
            <a:xfrm>
              <a:off x="2375226" y="3113966"/>
              <a:ext cx="17924" cy="17924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78;p61"/>
            <p:cNvSpPr/>
            <p:nvPr/>
          </p:nvSpPr>
          <p:spPr>
            <a:xfrm>
              <a:off x="2718685" y="3017224"/>
              <a:ext cx="17919" cy="17919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79;p61"/>
            <p:cNvSpPr/>
            <p:nvPr/>
          </p:nvSpPr>
          <p:spPr>
            <a:xfrm>
              <a:off x="2777509" y="3017224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80;p61"/>
            <p:cNvSpPr/>
            <p:nvPr/>
          </p:nvSpPr>
          <p:spPr>
            <a:xfrm>
              <a:off x="2659856" y="3017224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81;p61"/>
            <p:cNvSpPr/>
            <p:nvPr/>
          </p:nvSpPr>
          <p:spPr>
            <a:xfrm>
              <a:off x="2726356" y="2667807"/>
              <a:ext cx="2582" cy="99322"/>
            </a:xfrm>
            <a:custGeom>
              <a:avLst/>
              <a:gdLst/>
              <a:ahLst/>
              <a:cxnLst/>
              <a:rect l="l" t="t" r="r" b="b"/>
              <a:pathLst>
                <a:path w="486" h="18696" extrusionOk="0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82;p61"/>
            <p:cNvSpPr/>
            <p:nvPr/>
          </p:nvSpPr>
          <p:spPr>
            <a:xfrm>
              <a:off x="2785174" y="2667796"/>
              <a:ext cx="287210" cy="99333"/>
            </a:xfrm>
            <a:custGeom>
              <a:avLst/>
              <a:gdLst/>
              <a:ahLst/>
              <a:cxnLst/>
              <a:rect l="l" t="t" r="r" b="b"/>
              <a:pathLst>
                <a:path w="54063" h="18698" extrusionOk="0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83;p61"/>
            <p:cNvSpPr/>
            <p:nvPr/>
          </p:nvSpPr>
          <p:spPr>
            <a:xfrm>
              <a:off x="2382892" y="2667796"/>
              <a:ext cx="287226" cy="99333"/>
            </a:xfrm>
            <a:custGeom>
              <a:avLst/>
              <a:gdLst/>
              <a:ahLst/>
              <a:cxnLst/>
              <a:rect l="l" t="t" r="r" b="b"/>
              <a:pathLst>
                <a:path w="54066" h="18698" extrusionOk="0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84;p61"/>
            <p:cNvSpPr/>
            <p:nvPr/>
          </p:nvSpPr>
          <p:spPr>
            <a:xfrm>
              <a:off x="2566163" y="2424009"/>
              <a:ext cx="306226" cy="212447"/>
            </a:xfrm>
            <a:custGeom>
              <a:avLst/>
              <a:gdLst/>
              <a:ahLst/>
              <a:cxnLst/>
              <a:rect l="l" t="t" r="r" b="b"/>
              <a:pathLst>
                <a:path w="49277" h="39990" extrusionOk="0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Echange des idées et des articles entre les étudiants .</a:t>
              </a:r>
              <a:endParaRPr dirty="0"/>
            </a:p>
          </p:txBody>
        </p:sp>
        <p:sp>
          <p:nvSpPr>
            <p:cNvPr id="25" name="Google Shape;4285;p61"/>
            <p:cNvSpPr/>
            <p:nvPr/>
          </p:nvSpPr>
          <p:spPr>
            <a:xfrm>
              <a:off x="2937893" y="2426012"/>
              <a:ext cx="261795" cy="212447"/>
            </a:xfrm>
            <a:custGeom>
              <a:avLst/>
              <a:gdLst/>
              <a:ahLst/>
              <a:cxnLst/>
              <a:rect l="l" t="t" r="r" b="b"/>
              <a:pathLst>
                <a:path w="49279" h="39990" extrusionOk="0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Faciliter les études et  gagne du temps .</a:t>
              </a:r>
              <a:endParaRPr dirty="0"/>
            </a:p>
          </p:txBody>
        </p:sp>
        <p:sp>
          <p:nvSpPr>
            <p:cNvPr id="26" name="Google Shape;4286;p61"/>
            <p:cNvSpPr/>
            <p:nvPr/>
          </p:nvSpPr>
          <p:spPr>
            <a:xfrm>
              <a:off x="2253299" y="2423120"/>
              <a:ext cx="261795" cy="223617"/>
            </a:xfrm>
            <a:custGeom>
              <a:avLst/>
              <a:gdLst/>
              <a:ahLst/>
              <a:cxnLst/>
              <a:rect l="l" t="t" r="r" b="b"/>
              <a:pathLst>
                <a:path w="49279" h="39990" extrusionOk="0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 smtClean="0"/>
                <a:t>Partage des tutoriels , des coures et des résumés .</a:t>
              </a:r>
              <a:endParaRPr dirty="0"/>
            </a:p>
          </p:txBody>
        </p:sp>
        <p:sp>
          <p:nvSpPr>
            <p:cNvPr id="27" name="Google Shape;4287;p61"/>
            <p:cNvSpPr/>
            <p:nvPr/>
          </p:nvSpPr>
          <p:spPr>
            <a:xfrm>
              <a:off x="2718685" y="2660136"/>
              <a:ext cx="17919" cy="17919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88;p61"/>
            <p:cNvSpPr/>
            <p:nvPr/>
          </p:nvSpPr>
          <p:spPr>
            <a:xfrm>
              <a:off x="3062128" y="2660136"/>
              <a:ext cx="17924" cy="17919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89;p61"/>
            <p:cNvSpPr/>
            <p:nvPr/>
          </p:nvSpPr>
          <p:spPr>
            <a:xfrm>
              <a:off x="2372915" y="2660136"/>
              <a:ext cx="17924" cy="17919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90;p61"/>
            <p:cNvSpPr/>
            <p:nvPr/>
          </p:nvSpPr>
          <p:spPr>
            <a:xfrm>
              <a:off x="2718685" y="2756878"/>
              <a:ext cx="17919" cy="17919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91;p61"/>
            <p:cNvSpPr/>
            <p:nvPr/>
          </p:nvSpPr>
          <p:spPr>
            <a:xfrm>
              <a:off x="2777509" y="2756878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92;p61"/>
            <p:cNvSpPr/>
            <p:nvPr/>
          </p:nvSpPr>
          <p:spPr>
            <a:xfrm>
              <a:off x="2659856" y="2756878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99;p61"/>
            <p:cNvSpPr/>
            <p:nvPr/>
          </p:nvSpPr>
          <p:spPr>
            <a:xfrm>
              <a:off x="2833559" y="2761962"/>
              <a:ext cx="248503" cy="268106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8624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017;p59"/>
          <p:cNvGrpSpPr/>
          <p:nvPr/>
        </p:nvGrpSpPr>
        <p:grpSpPr>
          <a:xfrm>
            <a:off x="1943100" y="257175"/>
            <a:ext cx="4600575" cy="504825"/>
            <a:chOff x="6336019" y="3733725"/>
            <a:chExt cx="2566206" cy="351310"/>
          </a:xfrm>
          <a:solidFill>
            <a:schemeClr val="bg2"/>
          </a:solidFill>
        </p:grpSpPr>
        <p:sp>
          <p:nvSpPr>
            <p:cNvPr id="33" name="Google Shape;1018;p5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 smtClean="0"/>
                <a:t>Les grandes fonctionnalités</a:t>
              </a:r>
              <a:endParaRPr sz="1800" dirty="0"/>
            </a:p>
          </p:txBody>
        </p:sp>
        <p:sp>
          <p:nvSpPr>
            <p:cNvPr id="34" name="Google Shape;1019;p5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0;p5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21;p5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844;p59"/>
          <p:cNvGrpSpPr/>
          <p:nvPr/>
        </p:nvGrpSpPr>
        <p:grpSpPr>
          <a:xfrm>
            <a:off x="209550" y="3248025"/>
            <a:ext cx="866775" cy="266700"/>
            <a:chOff x="4659775" y="2072775"/>
            <a:chExt cx="74325" cy="28700"/>
          </a:xfrm>
        </p:grpSpPr>
        <p:sp>
          <p:nvSpPr>
            <p:cNvPr id="39" name="Google Shape;845;p59"/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6;p59"/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7;p59"/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1074" y="116205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Partage des tutoriels et des cours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266824" y="1657350"/>
            <a:ext cx="6134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Ajouter </a:t>
            </a:r>
            <a:r>
              <a:rPr lang="fr-FR" dirty="0"/>
              <a:t>des tutoriels et des cours intéressants pour tous les modules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Ajouter </a:t>
            </a:r>
            <a:r>
              <a:rPr lang="fr-FR" dirty="0"/>
              <a:t>des vidéos éducatifs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 Visionnement </a:t>
            </a:r>
            <a:r>
              <a:rPr lang="fr-FR" dirty="0"/>
              <a:t>et chargement des vidéos et des tutoriels.</a:t>
            </a:r>
          </a:p>
        </p:txBody>
      </p:sp>
      <p:grpSp>
        <p:nvGrpSpPr>
          <p:cNvPr id="45" name="Google Shape;844;p59"/>
          <p:cNvGrpSpPr/>
          <p:nvPr/>
        </p:nvGrpSpPr>
        <p:grpSpPr>
          <a:xfrm>
            <a:off x="123825" y="1200150"/>
            <a:ext cx="866775" cy="266700"/>
            <a:chOff x="4659775" y="2072775"/>
            <a:chExt cx="74325" cy="28700"/>
          </a:xfrm>
        </p:grpSpPr>
        <p:sp>
          <p:nvSpPr>
            <p:cNvPr id="46" name="Google Shape;845;p59"/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6;p59"/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47;p59"/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85850" y="3228975"/>
            <a:ext cx="323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Echange des idées et des articles :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1666874" y="3743326"/>
            <a:ext cx="4676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Ajouter </a:t>
            </a:r>
            <a:r>
              <a:rPr lang="fr-FR" dirty="0"/>
              <a:t>des idées et des articles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Ajouter </a:t>
            </a:r>
            <a:r>
              <a:rPr lang="fr-FR" dirty="0"/>
              <a:t>des commentaires sur les idées partagées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 like </a:t>
            </a:r>
            <a:r>
              <a:rPr lang="fr-FR" dirty="0"/>
              <a:t>et dislike et évaluer les meilleurs idées.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5358159" y="1550561"/>
            <a:ext cx="350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Démarche suivie et gestion de</a:t>
            </a:r>
            <a:br>
              <a:rPr lang="fr-FR" dirty="0" smtClean="0"/>
            </a:br>
            <a:r>
              <a:rPr lang="fr-FR" dirty="0" smtClean="0"/>
              <a:t>projet </a:t>
            </a:r>
            <a:br>
              <a:rPr lang="fr-FR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Project">
  <a:themeElements>
    <a:clrScheme name="Simple Light">
      <a:dk1>
        <a:srgbClr val="000000"/>
      </a:dk1>
      <a:lt1>
        <a:srgbClr val="FFFFFF"/>
      </a:lt1>
      <a:dk2>
        <a:srgbClr val="44CCC0"/>
      </a:dk2>
      <a:lt2>
        <a:srgbClr val="EEEEEE"/>
      </a:lt2>
      <a:accent1>
        <a:srgbClr val="44CCC0"/>
      </a:accent1>
      <a:accent2>
        <a:srgbClr val="212121"/>
      </a:accent2>
      <a:accent3>
        <a:srgbClr val="EFEFEF"/>
      </a:accent3>
      <a:accent4>
        <a:srgbClr val="CCCCCC"/>
      </a:accent4>
      <a:accent5>
        <a:srgbClr val="ACECE7"/>
      </a:accent5>
      <a:accent6>
        <a:srgbClr val="7A7A7A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380</Words>
  <Application>Microsoft Office PowerPoint</Application>
  <PresentationFormat>Affichage à l'écran (16:9)</PresentationFormat>
  <Paragraphs>89</Paragraphs>
  <Slides>19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Work Sans Regular</vt:lpstr>
      <vt:lpstr>Work Sans</vt:lpstr>
      <vt:lpstr>Wingdings</vt:lpstr>
      <vt:lpstr>Simple Project</vt:lpstr>
      <vt:lpstr>PLAN DE LA PRESENTATION :</vt:lpstr>
      <vt:lpstr>Diapositive 2</vt:lpstr>
      <vt:lpstr>PLAN DE LA PRESENTATION</vt:lpstr>
      <vt:lpstr>Diapositive 4</vt:lpstr>
      <vt:lpstr>Diapositive 5</vt:lpstr>
      <vt:lpstr>Diapositive 6</vt:lpstr>
      <vt:lpstr>Diapositive 7</vt:lpstr>
      <vt:lpstr>Diapositive 8</vt:lpstr>
      <vt:lpstr>Démarche suivie et gestion de projet  </vt:lpstr>
      <vt:lpstr>Diapositive 10</vt:lpstr>
      <vt:lpstr> Communication</vt:lpstr>
      <vt:lpstr>TECHNOLOGIES </vt:lpstr>
      <vt:lpstr>Outils de style</vt:lpstr>
      <vt:lpstr>Diapositive 14</vt:lpstr>
      <vt:lpstr>Diapositive 15</vt:lpstr>
      <vt:lpstr>Diapositive 16</vt:lpstr>
      <vt:lpstr>Diapositive 17</vt:lpstr>
      <vt:lpstr>Diapositive 18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Project</dc:title>
  <dc:creator>HB</dc:creator>
  <cp:lastModifiedBy>HB</cp:lastModifiedBy>
  <cp:revision>101</cp:revision>
  <dcterms:modified xsi:type="dcterms:W3CDTF">2020-10-13T23:44:55Z</dcterms:modified>
</cp:coreProperties>
</file>