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6" r:id="rId4"/>
    <p:sldId id="273" r:id="rId5"/>
    <p:sldId id="272" r:id="rId6"/>
    <p:sldId id="258" r:id="rId7"/>
    <p:sldId id="259" r:id="rId8"/>
    <p:sldId id="260" r:id="rId9"/>
    <p:sldId id="261" r:id="rId10"/>
    <p:sldId id="269" r:id="rId11"/>
    <p:sldId id="268" r:id="rId12"/>
    <p:sldId id="262" r:id="rId13"/>
    <p:sldId id="263" r:id="rId14"/>
    <p:sldId id="264"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0" d="100"/>
          <a:sy n="90" d="100"/>
        </p:scale>
        <p:origin x="-114"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A04ACD4-82C0-401B-AB9E-854EE02EA7A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416D9BC-DBB5-4598-B97E-0C41CD06D8FF}">
      <dgm:prSet/>
      <dgm:spPr/>
      <dgm:t>
        <a:bodyPr/>
        <a:lstStyle/>
        <a:p>
          <a:r>
            <a:rPr lang="en-GB"/>
            <a:t>What technologies have you learned for this project?</a:t>
          </a:r>
          <a:endParaRPr lang="en-US"/>
        </a:p>
      </dgm:t>
    </dgm:pt>
    <dgm:pt modelId="{AACFD2CB-16A3-4DEC-8D35-769E5415EBF7}" type="parTrans" cxnId="{DCD9A0B8-0E0F-4ADB-B31F-2869BCFA3121}">
      <dgm:prSet/>
      <dgm:spPr/>
      <dgm:t>
        <a:bodyPr/>
        <a:lstStyle/>
        <a:p>
          <a:endParaRPr lang="en-US"/>
        </a:p>
      </dgm:t>
    </dgm:pt>
    <dgm:pt modelId="{4AD77528-BB56-47CB-B229-FF9A38FDEE41}" type="sibTrans" cxnId="{DCD9A0B8-0E0F-4ADB-B31F-2869BCFA3121}">
      <dgm:prSet/>
      <dgm:spPr/>
      <dgm:t>
        <a:bodyPr/>
        <a:lstStyle/>
        <a:p>
          <a:endParaRPr lang="en-US"/>
        </a:p>
      </dgm:t>
    </dgm:pt>
    <dgm:pt modelId="{AD5C3448-4DDA-4028-983E-B0AA0A85A716}">
      <dgm:prSet/>
      <dgm:spPr/>
      <dgm:t>
        <a:bodyPr/>
        <a:lstStyle/>
        <a:p>
          <a:r>
            <a:rPr lang="en-GB" b="1"/>
            <a:t>Version Control System</a:t>
          </a:r>
          <a:r>
            <a:rPr lang="en-GB"/>
            <a:t>: Git To pull push and create branches</a:t>
          </a:r>
          <a:endParaRPr lang="en-US"/>
        </a:p>
      </dgm:t>
    </dgm:pt>
    <dgm:pt modelId="{5FF69CA8-D7D0-4D6B-ACE4-2AF534B21EAA}" type="parTrans" cxnId="{D3EE9BD3-55C7-43B7-95B3-0042EE07B9FE}">
      <dgm:prSet/>
      <dgm:spPr/>
      <dgm:t>
        <a:bodyPr/>
        <a:lstStyle/>
        <a:p>
          <a:endParaRPr lang="en-US"/>
        </a:p>
      </dgm:t>
    </dgm:pt>
    <dgm:pt modelId="{E5BF4A64-55D7-4969-884C-862B80CACFF3}" type="sibTrans" cxnId="{D3EE9BD3-55C7-43B7-95B3-0042EE07B9FE}">
      <dgm:prSet/>
      <dgm:spPr/>
      <dgm:t>
        <a:bodyPr/>
        <a:lstStyle/>
        <a:p>
          <a:endParaRPr lang="en-US"/>
        </a:p>
      </dgm:t>
    </dgm:pt>
    <dgm:pt modelId="{5C2B51D9-A36C-492E-B917-B8C63326B630}">
      <dgm:prSet/>
      <dgm:spPr/>
      <dgm:t>
        <a:bodyPr/>
        <a:lstStyle/>
        <a:p>
          <a:r>
            <a:rPr lang="en-GB" b="1"/>
            <a:t>Source Code Management: </a:t>
          </a:r>
          <a:r>
            <a:rPr lang="en-GB"/>
            <a:t>GitHub On my repository</a:t>
          </a:r>
          <a:endParaRPr lang="en-US"/>
        </a:p>
      </dgm:t>
    </dgm:pt>
    <dgm:pt modelId="{52270C55-AB53-4804-8EFF-833F2C5393FF}" type="parTrans" cxnId="{F4584612-AD99-4D3F-898C-A9C0C50B4961}">
      <dgm:prSet/>
      <dgm:spPr/>
      <dgm:t>
        <a:bodyPr/>
        <a:lstStyle/>
        <a:p>
          <a:endParaRPr lang="en-US"/>
        </a:p>
      </dgm:t>
    </dgm:pt>
    <dgm:pt modelId="{0F3851BD-4948-4DDC-81D0-F198F4FA4989}" type="sibTrans" cxnId="{F4584612-AD99-4D3F-898C-A9C0C50B4961}">
      <dgm:prSet/>
      <dgm:spPr/>
      <dgm:t>
        <a:bodyPr/>
        <a:lstStyle/>
        <a:p>
          <a:endParaRPr lang="en-US"/>
        </a:p>
      </dgm:t>
    </dgm:pt>
    <dgm:pt modelId="{2A0E7FCB-C053-41EE-AA50-188E5DE7EBF4}">
      <dgm:prSet/>
      <dgm:spPr/>
      <dgm:t>
        <a:bodyPr/>
        <a:lstStyle/>
        <a:p>
          <a:r>
            <a:rPr lang="en-GB" b="1"/>
            <a:t>Kanban Board</a:t>
          </a:r>
          <a:r>
            <a:rPr lang="en-GB"/>
            <a:t>: Jira to plan my project and track progress as well as creating epics and user storing</a:t>
          </a:r>
          <a:endParaRPr lang="en-US"/>
        </a:p>
      </dgm:t>
    </dgm:pt>
    <dgm:pt modelId="{E612D6C7-B933-46F3-8AB6-902D5EFD52A5}" type="parTrans" cxnId="{092243DE-D31E-47E6-8567-4D317ACC8302}">
      <dgm:prSet/>
      <dgm:spPr/>
      <dgm:t>
        <a:bodyPr/>
        <a:lstStyle/>
        <a:p>
          <a:endParaRPr lang="en-US"/>
        </a:p>
      </dgm:t>
    </dgm:pt>
    <dgm:pt modelId="{0AB83919-214B-4AD3-84A7-938E7B6D40B7}" type="sibTrans" cxnId="{092243DE-D31E-47E6-8567-4D317ACC8302}">
      <dgm:prSet/>
      <dgm:spPr/>
      <dgm:t>
        <a:bodyPr/>
        <a:lstStyle/>
        <a:p>
          <a:endParaRPr lang="en-US"/>
        </a:p>
      </dgm:t>
    </dgm:pt>
    <dgm:pt modelId="{B5B117B2-ADEC-409D-9DD0-2D95E77CF60C}">
      <dgm:prSet/>
      <dgm:spPr/>
      <dgm:t>
        <a:bodyPr/>
        <a:lstStyle/>
        <a:p>
          <a:r>
            <a:rPr lang="en-GB" b="1"/>
            <a:t>Database Management System</a:t>
          </a:r>
          <a:r>
            <a:rPr lang="en-GB"/>
            <a:t>: MySQL Server 5.7+ (local or GCP instance) to create a database</a:t>
          </a:r>
          <a:endParaRPr lang="en-US"/>
        </a:p>
      </dgm:t>
    </dgm:pt>
    <dgm:pt modelId="{6232E959-E254-4399-840A-2CE93C1BCFA8}" type="parTrans" cxnId="{E7EB857A-C2D7-44FE-8A7B-18ED5E9597E5}">
      <dgm:prSet/>
      <dgm:spPr/>
      <dgm:t>
        <a:bodyPr/>
        <a:lstStyle/>
        <a:p>
          <a:endParaRPr lang="en-US"/>
        </a:p>
      </dgm:t>
    </dgm:pt>
    <dgm:pt modelId="{7DAA20A1-A898-4F79-A10C-D5EE269C6904}" type="sibTrans" cxnId="{E7EB857A-C2D7-44FE-8A7B-18ED5E9597E5}">
      <dgm:prSet/>
      <dgm:spPr/>
      <dgm:t>
        <a:bodyPr/>
        <a:lstStyle/>
        <a:p>
          <a:endParaRPr lang="en-US"/>
        </a:p>
      </dgm:t>
    </dgm:pt>
    <dgm:pt modelId="{CF14A28F-4DC3-4657-8454-0F047DDD1D19}">
      <dgm:prSet/>
      <dgm:spPr/>
      <dgm:t>
        <a:bodyPr/>
        <a:lstStyle/>
        <a:p>
          <a:r>
            <a:rPr lang="en-GB" b="1" dirty="0"/>
            <a:t>Back-End Programming Language</a:t>
          </a:r>
          <a:r>
            <a:rPr lang="en-GB" dirty="0"/>
            <a:t>: Java on eclipse</a:t>
          </a:r>
          <a:endParaRPr lang="en-US" dirty="0"/>
        </a:p>
      </dgm:t>
    </dgm:pt>
    <dgm:pt modelId="{7F6667E7-E485-4498-A6DE-E27EA606B8B9}" type="parTrans" cxnId="{64501655-D550-4337-9391-39C901D64D10}">
      <dgm:prSet/>
      <dgm:spPr/>
      <dgm:t>
        <a:bodyPr/>
        <a:lstStyle/>
        <a:p>
          <a:endParaRPr lang="en-US"/>
        </a:p>
      </dgm:t>
    </dgm:pt>
    <dgm:pt modelId="{C152D23B-6A85-4340-A638-FD54A05B509E}" type="sibTrans" cxnId="{64501655-D550-4337-9391-39C901D64D10}">
      <dgm:prSet/>
      <dgm:spPr/>
      <dgm:t>
        <a:bodyPr/>
        <a:lstStyle/>
        <a:p>
          <a:endParaRPr lang="en-US"/>
        </a:p>
      </dgm:t>
    </dgm:pt>
    <dgm:pt modelId="{0C5315C2-DA3C-494B-A743-D2DA4C1C8F51}">
      <dgm:prSet/>
      <dgm:spPr/>
      <dgm:t>
        <a:bodyPr/>
        <a:lstStyle/>
        <a:p>
          <a:r>
            <a:rPr lang="en-GB" b="1" dirty="0"/>
            <a:t>Build Tool: </a:t>
          </a:r>
          <a:r>
            <a:rPr lang="en-GB" dirty="0"/>
            <a:t>Maven, </a:t>
          </a:r>
          <a:r>
            <a:rPr lang="en-GB" dirty="0" err="1"/>
            <a:t>SpringBoot</a:t>
          </a:r>
          <a:endParaRPr lang="en-US" dirty="0"/>
        </a:p>
      </dgm:t>
    </dgm:pt>
    <dgm:pt modelId="{24994770-ECA3-4955-80BE-3991145A9E14}" type="parTrans" cxnId="{8523FDDA-635A-4640-98F8-8E982461A5A6}">
      <dgm:prSet/>
      <dgm:spPr/>
      <dgm:t>
        <a:bodyPr/>
        <a:lstStyle/>
        <a:p>
          <a:endParaRPr lang="en-US"/>
        </a:p>
      </dgm:t>
    </dgm:pt>
    <dgm:pt modelId="{AE4037E5-0C03-4AF6-834E-D80B42322841}" type="sibTrans" cxnId="{8523FDDA-635A-4640-98F8-8E982461A5A6}">
      <dgm:prSet/>
      <dgm:spPr/>
      <dgm:t>
        <a:bodyPr/>
        <a:lstStyle/>
        <a:p>
          <a:endParaRPr lang="en-US"/>
        </a:p>
      </dgm:t>
    </dgm:pt>
    <dgm:pt modelId="{D3B801D6-9368-4B24-86E0-8B4800817861}">
      <dgm:prSet/>
      <dgm:spPr/>
      <dgm:t>
        <a:bodyPr/>
        <a:lstStyle/>
        <a:p>
          <a:r>
            <a:rPr lang="en-GB" b="1" dirty="0"/>
            <a:t>Unit Testing: </a:t>
          </a:r>
          <a:r>
            <a:rPr lang="en-GB" dirty="0"/>
            <a:t>Junit for testing, Mockito, Selenium</a:t>
          </a:r>
          <a:endParaRPr lang="en-US" dirty="0"/>
        </a:p>
      </dgm:t>
    </dgm:pt>
    <dgm:pt modelId="{3E1004EC-FAF4-4A63-A461-6421459BF29D}" type="parTrans" cxnId="{E6FC7A02-6BC9-4AF5-A6DC-ECF675FC7B8B}">
      <dgm:prSet/>
      <dgm:spPr/>
      <dgm:t>
        <a:bodyPr/>
        <a:lstStyle/>
        <a:p>
          <a:endParaRPr lang="en-US"/>
        </a:p>
      </dgm:t>
    </dgm:pt>
    <dgm:pt modelId="{E299BEB5-9916-42B7-A799-F91E749C90C0}" type="sibTrans" cxnId="{E6FC7A02-6BC9-4AF5-A6DC-ECF675FC7B8B}">
      <dgm:prSet/>
      <dgm:spPr/>
      <dgm:t>
        <a:bodyPr/>
        <a:lstStyle/>
        <a:p>
          <a:endParaRPr lang="en-US"/>
        </a:p>
      </dgm:t>
    </dgm:pt>
    <dgm:pt modelId="{BE2B46AE-5BA7-4A43-94FF-B8FA10B93842}">
      <dgm:prSet/>
      <dgm:spPr/>
      <dgm:t>
        <a:bodyPr/>
        <a:lstStyle/>
        <a:p>
          <a:r>
            <a:rPr lang="en-US" b="1" dirty="0"/>
            <a:t>Front-End Programming Language: </a:t>
          </a:r>
          <a:r>
            <a:rPr lang="en-US" dirty="0"/>
            <a:t>HTML, CSS, JAVA SCRIPT</a:t>
          </a:r>
        </a:p>
      </dgm:t>
    </dgm:pt>
    <dgm:pt modelId="{127429D4-EFF5-4D47-AF09-572181FFE146}" type="parTrans" cxnId="{207B7B21-A375-4160-9BF3-F0B4F4E6CCC9}">
      <dgm:prSet/>
      <dgm:spPr/>
    </dgm:pt>
    <dgm:pt modelId="{EB31500C-1276-4E1C-A474-7708F6003AF9}" type="sibTrans" cxnId="{207B7B21-A375-4160-9BF3-F0B4F4E6CCC9}">
      <dgm:prSet/>
      <dgm:spPr/>
    </dgm:pt>
    <dgm:pt modelId="{D804FB41-FACE-494F-9572-122B91DF76AB}" type="pres">
      <dgm:prSet presAssocID="{9A04ACD4-82C0-401B-AB9E-854EE02EA7AE}" presName="linear" presStyleCnt="0">
        <dgm:presLayoutVars>
          <dgm:animLvl val="lvl"/>
          <dgm:resizeHandles val="exact"/>
        </dgm:presLayoutVars>
      </dgm:prSet>
      <dgm:spPr/>
    </dgm:pt>
    <dgm:pt modelId="{F8454D0D-79C6-4398-BFA7-362E5FD1FF24}" type="pres">
      <dgm:prSet presAssocID="{C416D9BC-DBB5-4598-B97E-0C41CD06D8FF}" presName="parentText" presStyleLbl="node1" presStyleIdx="0" presStyleCnt="1">
        <dgm:presLayoutVars>
          <dgm:chMax val="0"/>
          <dgm:bulletEnabled val="1"/>
        </dgm:presLayoutVars>
      </dgm:prSet>
      <dgm:spPr/>
    </dgm:pt>
    <dgm:pt modelId="{FA5DD115-4C31-4AFE-AAAF-5315AC2D4BC5}" type="pres">
      <dgm:prSet presAssocID="{C416D9BC-DBB5-4598-B97E-0C41CD06D8FF}" presName="childText" presStyleLbl="revTx" presStyleIdx="0" presStyleCnt="1">
        <dgm:presLayoutVars>
          <dgm:bulletEnabled val="1"/>
        </dgm:presLayoutVars>
      </dgm:prSet>
      <dgm:spPr/>
    </dgm:pt>
  </dgm:ptLst>
  <dgm:cxnLst>
    <dgm:cxn modelId="{E6FC7A02-6BC9-4AF5-A6DC-ECF675FC7B8B}" srcId="{C416D9BC-DBB5-4598-B97E-0C41CD06D8FF}" destId="{D3B801D6-9368-4B24-86E0-8B4800817861}" srcOrd="7" destOrd="0" parTransId="{3E1004EC-FAF4-4A63-A461-6421459BF29D}" sibTransId="{E299BEB5-9916-42B7-A799-F91E749C90C0}"/>
    <dgm:cxn modelId="{F4584612-AD99-4D3F-898C-A9C0C50B4961}" srcId="{C416D9BC-DBB5-4598-B97E-0C41CD06D8FF}" destId="{5C2B51D9-A36C-492E-B917-B8C63326B630}" srcOrd="1" destOrd="0" parTransId="{52270C55-AB53-4804-8EFF-833F2C5393FF}" sibTransId="{0F3851BD-4948-4DDC-81D0-F198F4FA4989}"/>
    <dgm:cxn modelId="{207B7B21-A375-4160-9BF3-F0B4F4E6CCC9}" srcId="{C416D9BC-DBB5-4598-B97E-0C41CD06D8FF}" destId="{BE2B46AE-5BA7-4A43-94FF-B8FA10B93842}" srcOrd="5" destOrd="0" parTransId="{127429D4-EFF5-4D47-AF09-572181FFE146}" sibTransId="{EB31500C-1276-4E1C-A474-7708F6003AF9}"/>
    <dgm:cxn modelId="{221B3F39-98B8-49F4-BB14-4A8799ABC673}" type="presOf" srcId="{2A0E7FCB-C053-41EE-AA50-188E5DE7EBF4}" destId="{FA5DD115-4C31-4AFE-AAAF-5315AC2D4BC5}" srcOrd="0" destOrd="2" presId="urn:microsoft.com/office/officeart/2005/8/layout/vList2"/>
    <dgm:cxn modelId="{AD109774-91A0-4F74-BAA8-63C91866B6B4}" type="presOf" srcId="{CF14A28F-4DC3-4657-8454-0F047DDD1D19}" destId="{FA5DD115-4C31-4AFE-AAAF-5315AC2D4BC5}" srcOrd="0" destOrd="4" presId="urn:microsoft.com/office/officeart/2005/8/layout/vList2"/>
    <dgm:cxn modelId="{64501655-D550-4337-9391-39C901D64D10}" srcId="{C416D9BC-DBB5-4598-B97E-0C41CD06D8FF}" destId="{CF14A28F-4DC3-4657-8454-0F047DDD1D19}" srcOrd="4" destOrd="0" parTransId="{7F6667E7-E485-4498-A6DE-E27EA606B8B9}" sibTransId="{C152D23B-6A85-4340-A638-FD54A05B509E}"/>
    <dgm:cxn modelId="{727C715A-4117-4830-B404-4651100AD262}" type="presOf" srcId="{9A04ACD4-82C0-401B-AB9E-854EE02EA7AE}" destId="{D804FB41-FACE-494F-9572-122B91DF76AB}" srcOrd="0" destOrd="0" presId="urn:microsoft.com/office/officeart/2005/8/layout/vList2"/>
    <dgm:cxn modelId="{E7EB857A-C2D7-44FE-8A7B-18ED5E9597E5}" srcId="{C416D9BC-DBB5-4598-B97E-0C41CD06D8FF}" destId="{B5B117B2-ADEC-409D-9DD0-2D95E77CF60C}" srcOrd="3" destOrd="0" parTransId="{6232E959-E254-4399-840A-2CE93C1BCFA8}" sibTransId="{7DAA20A1-A898-4F79-A10C-D5EE269C6904}"/>
    <dgm:cxn modelId="{D080167C-C3DC-4C6C-B5EF-5CD470C82917}" type="presOf" srcId="{BE2B46AE-5BA7-4A43-94FF-B8FA10B93842}" destId="{FA5DD115-4C31-4AFE-AAAF-5315AC2D4BC5}" srcOrd="0" destOrd="5" presId="urn:microsoft.com/office/officeart/2005/8/layout/vList2"/>
    <dgm:cxn modelId="{0077C49D-74D0-44E0-8CB8-228425C1849A}" type="presOf" srcId="{5C2B51D9-A36C-492E-B917-B8C63326B630}" destId="{FA5DD115-4C31-4AFE-AAAF-5315AC2D4BC5}" srcOrd="0" destOrd="1" presId="urn:microsoft.com/office/officeart/2005/8/layout/vList2"/>
    <dgm:cxn modelId="{DCD9A0B8-0E0F-4ADB-B31F-2869BCFA3121}" srcId="{9A04ACD4-82C0-401B-AB9E-854EE02EA7AE}" destId="{C416D9BC-DBB5-4598-B97E-0C41CD06D8FF}" srcOrd="0" destOrd="0" parTransId="{AACFD2CB-16A3-4DEC-8D35-769E5415EBF7}" sibTransId="{4AD77528-BB56-47CB-B229-FF9A38FDEE41}"/>
    <dgm:cxn modelId="{7D4C7FBD-B192-4C4F-A45F-4590F95A733D}" type="presOf" srcId="{0C5315C2-DA3C-494B-A743-D2DA4C1C8F51}" destId="{FA5DD115-4C31-4AFE-AAAF-5315AC2D4BC5}" srcOrd="0" destOrd="6" presId="urn:microsoft.com/office/officeart/2005/8/layout/vList2"/>
    <dgm:cxn modelId="{2ECE82CD-54DD-473B-BD46-CB50DA5BFEB5}" type="presOf" srcId="{D3B801D6-9368-4B24-86E0-8B4800817861}" destId="{FA5DD115-4C31-4AFE-AAAF-5315AC2D4BC5}" srcOrd="0" destOrd="7" presId="urn:microsoft.com/office/officeart/2005/8/layout/vList2"/>
    <dgm:cxn modelId="{D3EE9BD3-55C7-43B7-95B3-0042EE07B9FE}" srcId="{C416D9BC-DBB5-4598-B97E-0C41CD06D8FF}" destId="{AD5C3448-4DDA-4028-983E-B0AA0A85A716}" srcOrd="0" destOrd="0" parTransId="{5FF69CA8-D7D0-4D6B-ACE4-2AF534B21EAA}" sibTransId="{E5BF4A64-55D7-4969-884C-862B80CACFF3}"/>
    <dgm:cxn modelId="{8523FDDA-635A-4640-98F8-8E982461A5A6}" srcId="{C416D9BC-DBB5-4598-B97E-0C41CD06D8FF}" destId="{0C5315C2-DA3C-494B-A743-D2DA4C1C8F51}" srcOrd="6" destOrd="0" parTransId="{24994770-ECA3-4955-80BE-3991145A9E14}" sibTransId="{AE4037E5-0C03-4AF6-834E-D80B42322841}"/>
    <dgm:cxn modelId="{574516DD-2F1F-41F2-9C55-5E07615E9D12}" type="presOf" srcId="{AD5C3448-4DDA-4028-983E-B0AA0A85A716}" destId="{FA5DD115-4C31-4AFE-AAAF-5315AC2D4BC5}" srcOrd="0" destOrd="0" presId="urn:microsoft.com/office/officeart/2005/8/layout/vList2"/>
    <dgm:cxn modelId="{092243DE-D31E-47E6-8567-4D317ACC8302}" srcId="{C416D9BC-DBB5-4598-B97E-0C41CD06D8FF}" destId="{2A0E7FCB-C053-41EE-AA50-188E5DE7EBF4}" srcOrd="2" destOrd="0" parTransId="{E612D6C7-B933-46F3-8AB6-902D5EFD52A5}" sibTransId="{0AB83919-214B-4AD3-84A7-938E7B6D40B7}"/>
    <dgm:cxn modelId="{12FA0BEF-6B1A-4745-9C12-C74D01B54582}" type="presOf" srcId="{B5B117B2-ADEC-409D-9DD0-2D95E77CF60C}" destId="{FA5DD115-4C31-4AFE-AAAF-5315AC2D4BC5}" srcOrd="0" destOrd="3" presId="urn:microsoft.com/office/officeart/2005/8/layout/vList2"/>
    <dgm:cxn modelId="{BC151BEF-E59C-490C-A56D-B73438220DD6}" type="presOf" srcId="{C416D9BC-DBB5-4598-B97E-0C41CD06D8FF}" destId="{F8454D0D-79C6-4398-BFA7-362E5FD1FF24}" srcOrd="0" destOrd="0" presId="urn:microsoft.com/office/officeart/2005/8/layout/vList2"/>
    <dgm:cxn modelId="{C7D67ACB-831D-4FA5-9850-45395F3FE592}" type="presParOf" srcId="{D804FB41-FACE-494F-9572-122B91DF76AB}" destId="{F8454D0D-79C6-4398-BFA7-362E5FD1FF24}" srcOrd="0" destOrd="0" presId="urn:microsoft.com/office/officeart/2005/8/layout/vList2"/>
    <dgm:cxn modelId="{DBAF05BF-6104-4631-B3D0-C50D8AABCFF5}" type="presParOf" srcId="{D804FB41-FACE-494F-9572-122B91DF76AB}" destId="{FA5DD115-4C31-4AFE-AAAF-5315AC2D4BC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4B509A-4DB3-4018-A5EA-42D361E1F8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FED950-56CD-428E-98A2-49F332B896BF}">
      <dgm:prSet/>
      <dgm:spPr/>
      <dgm:t>
        <a:bodyPr/>
        <a:lstStyle/>
        <a:p>
          <a:r>
            <a:rPr lang="en-GB" dirty="0"/>
            <a:t>As a whole this project was very engaging and fun to complete as I encountered many debugging opportunities which boosted my confidence.  Future steps and precautions I will take would be to make sure small spelling errors are avoided and the fact that my SQL statements are matching with the table content I initially created. </a:t>
          </a:r>
        </a:p>
        <a:p>
          <a:endParaRPr lang="en-US" dirty="0"/>
        </a:p>
      </dgm:t>
    </dgm:pt>
    <dgm:pt modelId="{6CF5CC29-A417-4D9C-BF94-972504D7B99A}" type="parTrans" cxnId="{F997446E-E160-4B88-A328-3435D62CEA25}">
      <dgm:prSet/>
      <dgm:spPr/>
      <dgm:t>
        <a:bodyPr/>
        <a:lstStyle/>
        <a:p>
          <a:endParaRPr lang="en-US"/>
        </a:p>
      </dgm:t>
    </dgm:pt>
    <dgm:pt modelId="{A4F2B0F3-74FA-4218-A8E9-961971981219}" type="sibTrans" cxnId="{F997446E-E160-4B88-A328-3435D62CEA25}">
      <dgm:prSet/>
      <dgm:spPr/>
      <dgm:t>
        <a:bodyPr/>
        <a:lstStyle/>
        <a:p>
          <a:endParaRPr lang="en-US"/>
        </a:p>
      </dgm:t>
    </dgm:pt>
    <dgm:pt modelId="{65391389-74F6-46E1-9173-87F5FB94C5E6}">
      <dgm:prSet/>
      <dgm:spPr/>
      <dgm:t>
        <a:bodyPr/>
        <a:lstStyle/>
        <a:p>
          <a:r>
            <a:rPr lang="en-GB"/>
            <a:t>Thanks for listeing!</a:t>
          </a:r>
          <a:endParaRPr lang="en-US"/>
        </a:p>
      </dgm:t>
    </dgm:pt>
    <dgm:pt modelId="{D5A1E731-6BC3-4A9C-9F39-DC85CA09D515}" type="parTrans" cxnId="{A575B019-0110-4803-9871-4B1A7FE8EAB8}">
      <dgm:prSet/>
      <dgm:spPr/>
      <dgm:t>
        <a:bodyPr/>
        <a:lstStyle/>
        <a:p>
          <a:endParaRPr lang="en-US"/>
        </a:p>
      </dgm:t>
    </dgm:pt>
    <dgm:pt modelId="{657D1FA8-FA38-416E-8311-6D6A65096D68}" type="sibTrans" cxnId="{A575B019-0110-4803-9871-4B1A7FE8EAB8}">
      <dgm:prSet/>
      <dgm:spPr/>
      <dgm:t>
        <a:bodyPr/>
        <a:lstStyle/>
        <a:p>
          <a:endParaRPr lang="en-US"/>
        </a:p>
      </dgm:t>
    </dgm:pt>
    <dgm:pt modelId="{C8F2068F-AFEA-4EDB-A32C-7AA9F95C43EF}" type="pres">
      <dgm:prSet presAssocID="{3A4B509A-4DB3-4018-A5EA-42D361E1F821}" presName="root" presStyleCnt="0">
        <dgm:presLayoutVars>
          <dgm:dir/>
          <dgm:resizeHandles val="exact"/>
        </dgm:presLayoutVars>
      </dgm:prSet>
      <dgm:spPr/>
    </dgm:pt>
    <dgm:pt modelId="{71F8E7FB-453B-4E5D-B7E7-5ADF9F512F4F}" type="pres">
      <dgm:prSet presAssocID="{F4FED950-56CD-428E-98A2-49F332B896BF}" presName="compNode" presStyleCnt="0"/>
      <dgm:spPr/>
    </dgm:pt>
    <dgm:pt modelId="{69B9695A-A874-46BA-B6BC-5DC3F00DFE1D}" type="pres">
      <dgm:prSet presAssocID="{F4FED950-56CD-428E-98A2-49F332B896BF}" presName="bgRect" presStyleLbl="bgShp" presStyleIdx="0" presStyleCnt="2"/>
      <dgm:spPr/>
    </dgm:pt>
    <dgm:pt modelId="{9783DB27-04DD-4E63-A9F8-1775E500099C}" type="pres">
      <dgm:prSet presAssocID="{F4FED950-56CD-428E-98A2-49F332B896B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F6D44A09-3B75-44F5-9C66-2506B49B6511}" type="pres">
      <dgm:prSet presAssocID="{F4FED950-56CD-428E-98A2-49F332B896BF}" presName="spaceRect" presStyleCnt="0"/>
      <dgm:spPr/>
    </dgm:pt>
    <dgm:pt modelId="{00CCCEF2-40CA-4E60-927E-4BE53DAF7A89}" type="pres">
      <dgm:prSet presAssocID="{F4FED950-56CD-428E-98A2-49F332B896BF}" presName="parTx" presStyleLbl="revTx" presStyleIdx="0" presStyleCnt="2">
        <dgm:presLayoutVars>
          <dgm:chMax val="0"/>
          <dgm:chPref val="0"/>
        </dgm:presLayoutVars>
      </dgm:prSet>
      <dgm:spPr/>
    </dgm:pt>
    <dgm:pt modelId="{DF6C6B09-7AC4-4954-B27D-ECDFB5CFDEBB}" type="pres">
      <dgm:prSet presAssocID="{A4F2B0F3-74FA-4218-A8E9-961971981219}" presName="sibTrans" presStyleCnt="0"/>
      <dgm:spPr/>
    </dgm:pt>
    <dgm:pt modelId="{8E6146DD-0572-4065-BCEB-751D458BE032}" type="pres">
      <dgm:prSet presAssocID="{65391389-74F6-46E1-9173-87F5FB94C5E6}" presName="compNode" presStyleCnt="0"/>
      <dgm:spPr/>
    </dgm:pt>
    <dgm:pt modelId="{ADBB8625-1D5B-4592-A98A-6E1A08B66E26}" type="pres">
      <dgm:prSet presAssocID="{65391389-74F6-46E1-9173-87F5FB94C5E6}" presName="bgRect" presStyleLbl="bgShp" presStyleIdx="1" presStyleCnt="2"/>
      <dgm:spPr/>
    </dgm:pt>
    <dgm:pt modelId="{03A429C8-3605-4084-B74D-8B3C20A3A7D4}" type="pres">
      <dgm:prSet presAssocID="{65391389-74F6-46E1-9173-87F5FB94C5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CB4C7D73-2862-4047-8548-77AC634A19AA}" type="pres">
      <dgm:prSet presAssocID="{65391389-74F6-46E1-9173-87F5FB94C5E6}" presName="spaceRect" presStyleCnt="0"/>
      <dgm:spPr/>
    </dgm:pt>
    <dgm:pt modelId="{2CD3ED9F-147E-4451-B485-8EED96E252D3}" type="pres">
      <dgm:prSet presAssocID="{65391389-74F6-46E1-9173-87F5FB94C5E6}" presName="parTx" presStyleLbl="revTx" presStyleIdx="1" presStyleCnt="2">
        <dgm:presLayoutVars>
          <dgm:chMax val="0"/>
          <dgm:chPref val="0"/>
        </dgm:presLayoutVars>
      </dgm:prSet>
      <dgm:spPr/>
    </dgm:pt>
  </dgm:ptLst>
  <dgm:cxnLst>
    <dgm:cxn modelId="{AA5A2C09-53E1-4C43-BF64-B8673FE7FBE2}" type="presOf" srcId="{65391389-74F6-46E1-9173-87F5FB94C5E6}" destId="{2CD3ED9F-147E-4451-B485-8EED96E252D3}" srcOrd="0" destOrd="0" presId="urn:microsoft.com/office/officeart/2018/2/layout/IconVerticalSolidList"/>
    <dgm:cxn modelId="{0DA5DD18-CE9B-4C68-B0C9-07C220764925}" type="presOf" srcId="{F4FED950-56CD-428E-98A2-49F332B896BF}" destId="{00CCCEF2-40CA-4E60-927E-4BE53DAF7A89}" srcOrd="0" destOrd="0" presId="urn:microsoft.com/office/officeart/2018/2/layout/IconVerticalSolidList"/>
    <dgm:cxn modelId="{A575B019-0110-4803-9871-4B1A7FE8EAB8}" srcId="{3A4B509A-4DB3-4018-A5EA-42D361E1F821}" destId="{65391389-74F6-46E1-9173-87F5FB94C5E6}" srcOrd="1" destOrd="0" parTransId="{D5A1E731-6BC3-4A9C-9F39-DC85CA09D515}" sibTransId="{657D1FA8-FA38-416E-8311-6D6A65096D68}"/>
    <dgm:cxn modelId="{F997446E-E160-4B88-A328-3435D62CEA25}" srcId="{3A4B509A-4DB3-4018-A5EA-42D361E1F821}" destId="{F4FED950-56CD-428E-98A2-49F332B896BF}" srcOrd="0" destOrd="0" parTransId="{6CF5CC29-A417-4D9C-BF94-972504D7B99A}" sibTransId="{A4F2B0F3-74FA-4218-A8E9-961971981219}"/>
    <dgm:cxn modelId="{C46A3B55-1A1B-444D-AECE-B74CE0660BCE}" type="presOf" srcId="{3A4B509A-4DB3-4018-A5EA-42D361E1F821}" destId="{C8F2068F-AFEA-4EDB-A32C-7AA9F95C43EF}" srcOrd="0" destOrd="0" presId="urn:microsoft.com/office/officeart/2018/2/layout/IconVerticalSolidList"/>
    <dgm:cxn modelId="{5CE10EE3-A06A-4F4C-96C1-251A82795CD4}" type="presParOf" srcId="{C8F2068F-AFEA-4EDB-A32C-7AA9F95C43EF}" destId="{71F8E7FB-453B-4E5D-B7E7-5ADF9F512F4F}" srcOrd="0" destOrd="0" presId="urn:microsoft.com/office/officeart/2018/2/layout/IconVerticalSolidList"/>
    <dgm:cxn modelId="{9D0B2B89-2BA3-4483-863E-57F7AE124D9F}" type="presParOf" srcId="{71F8E7FB-453B-4E5D-B7E7-5ADF9F512F4F}" destId="{69B9695A-A874-46BA-B6BC-5DC3F00DFE1D}" srcOrd="0" destOrd="0" presId="urn:microsoft.com/office/officeart/2018/2/layout/IconVerticalSolidList"/>
    <dgm:cxn modelId="{DB12858C-6F0B-40F9-84D6-9B5543F47760}" type="presParOf" srcId="{71F8E7FB-453B-4E5D-B7E7-5ADF9F512F4F}" destId="{9783DB27-04DD-4E63-A9F8-1775E500099C}" srcOrd="1" destOrd="0" presId="urn:microsoft.com/office/officeart/2018/2/layout/IconVerticalSolidList"/>
    <dgm:cxn modelId="{D00A6C4B-0409-4045-862E-BDEB76BF2C63}" type="presParOf" srcId="{71F8E7FB-453B-4E5D-B7E7-5ADF9F512F4F}" destId="{F6D44A09-3B75-44F5-9C66-2506B49B6511}" srcOrd="2" destOrd="0" presId="urn:microsoft.com/office/officeart/2018/2/layout/IconVerticalSolidList"/>
    <dgm:cxn modelId="{D9E4F8EA-B24B-4054-B899-D8489E560573}" type="presParOf" srcId="{71F8E7FB-453B-4E5D-B7E7-5ADF9F512F4F}" destId="{00CCCEF2-40CA-4E60-927E-4BE53DAF7A89}" srcOrd="3" destOrd="0" presId="urn:microsoft.com/office/officeart/2018/2/layout/IconVerticalSolidList"/>
    <dgm:cxn modelId="{F93D6943-1E27-426E-A9E4-ECCA9972008B}" type="presParOf" srcId="{C8F2068F-AFEA-4EDB-A32C-7AA9F95C43EF}" destId="{DF6C6B09-7AC4-4954-B27D-ECDFB5CFDEBB}" srcOrd="1" destOrd="0" presId="urn:microsoft.com/office/officeart/2018/2/layout/IconVerticalSolidList"/>
    <dgm:cxn modelId="{C1469B3F-FE8C-4870-A6D7-38100E531CEF}" type="presParOf" srcId="{C8F2068F-AFEA-4EDB-A32C-7AA9F95C43EF}" destId="{8E6146DD-0572-4065-BCEB-751D458BE032}" srcOrd="2" destOrd="0" presId="urn:microsoft.com/office/officeart/2018/2/layout/IconVerticalSolidList"/>
    <dgm:cxn modelId="{5624A016-89EA-46F1-BD16-CDB02E897C1F}" type="presParOf" srcId="{8E6146DD-0572-4065-BCEB-751D458BE032}" destId="{ADBB8625-1D5B-4592-A98A-6E1A08B66E26}" srcOrd="0" destOrd="0" presId="urn:microsoft.com/office/officeart/2018/2/layout/IconVerticalSolidList"/>
    <dgm:cxn modelId="{DC592137-D9B5-4486-A8AB-24F7B7CD92B9}" type="presParOf" srcId="{8E6146DD-0572-4065-BCEB-751D458BE032}" destId="{03A429C8-3605-4084-B74D-8B3C20A3A7D4}" srcOrd="1" destOrd="0" presId="urn:microsoft.com/office/officeart/2018/2/layout/IconVerticalSolidList"/>
    <dgm:cxn modelId="{C316B468-D6AF-423C-9B76-5C5230D53912}" type="presParOf" srcId="{8E6146DD-0572-4065-BCEB-751D458BE032}" destId="{CB4C7D73-2862-4047-8548-77AC634A19AA}" srcOrd="2" destOrd="0" presId="urn:microsoft.com/office/officeart/2018/2/layout/IconVerticalSolidList"/>
    <dgm:cxn modelId="{26F753E3-123C-43B7-A8A4-21A912762FF4}" type="presParOf" srcId="{8E6146DD-0572-4065-BCEB-751D458BE032}" destId="{2CD3ED9F-147E-4451-B485-8EED96E252D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54D0D-79C6-4398-BFA7-362E5FD1FF24}">
      <dsp:nvSpPr>
        <dsp:cNvPr id="0" name=""/>
        <dsp:cNvSpPr/>
      </dsp:nvSpPr>
      <dsp:spPr>
        <a:xfrm>
          <a:off x="0" y="208178"/>
          <a:ext cx="5913437" cy="88803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What technologies have you learned for this project?</a:t>
          </a:r>
          <a:endParaRPr lang="en-US" sz="2300" kern="1200"/>
        </a:p>
      </dsp:txBody>
      <dsp:txXfrm>
        <a:off x="43350" y="251528"/>
        <a:ext cx="5826737" cy="801330"/>
      </dsp:txXfrm>
    </dsp:sp>
    <dsp:sp modelId="{FA5DD115-4C31-4AFE-AAAF-5315AC2D4BC5}">
      <dsp:nvSpPr>
        <dsp:cNvPr id="0" name=""/>
        <dsp:cNvSpPr/>
      </dsp:nvSpPr>
      <dsp:spPr>
        <a:xfrm>
          <a:off x="0" y="1096208"/>
          <a:ext cx="5913437" cy="333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GB" sz="1800" b="1" kern="1200"/>
            <a:t>Version Control System</a:t>
          </a:r>
          <a:r>
            <a:rPr lang="en-GB" sz="1800" kern="1200"/>
            <a:t>: Git To pull push and create branches</a:t>
          </a:r>
          <a:endParaRPr lang="en-US" sz="1800" kern="1200"/>
        </a:p>
        <a:p>
          <a:pPr marL="171450" lvl="1" indent="-171450" algn="l" defTabSz="800100">
            <a:lnSpc>
              <a:spcPct val="90000"/>
            </a:lnSpc>
            <a:spcBef>
              <a:spcPct val="0"/>
            </a:spcBef>
            <a:spcAft>
              <a:spcPct val="20000"/>
            </a:spcAft>
            <a:buChar char="•"/>
          </a:pPr>
          <a:r>
            <a:rPr lang="en-GB" sz="1800" b="1" kern="1200"/>
            <a:t>Source Code Management: </a:t>
          </a:r>
          <a:r>
            <a:rPr lang="en-GB" sz="1800" kern="1200"/>
            <a:t>GitHub On my repository</a:t>
          </a:r>
          <a:endParaRPr lang="en-US" sz="1800" kern="1200"/>
        </a:p>
        <a:p>
          <a:pPr marL="171450" lvl="1" indent="-171450" algn="l" defTabSz="800100">
            <a:lnSpc>
              <a:spcPct val="90000"/>
            </a:lnSpc>
            <a:spcBef>
              <a:spcPct val="0"/>
            </a:spcBef>
            <a:spcAft>
              <a:spcPct val="20000"/>
            </a:spcAft>
            <a:buChar char="•"/>
          </a:pPr>
          <a:r>
            <a:rPr lang="en-GB" sz="1800" b="1" kern="1200"/>
            <a:t>Kanban Board</a:t>
          </a:r>
          <a:r>
            <a:rPr lang="en-GB" sz="1800" kern="1200"/>
            <a:t>: Jira to plan my project and track progress as well as creating epics and user storing</a:t>
          </a:r>
          <a:endParaRPr lang="en-US" sz="1800" kern="1200"/>
        </a:p>
        <a:p>
          <a:pPr marL="171450" lvl="1" indent="-171450" algn="l" defTabSz="800100">
            <a:lnSpc>
              <a:spcPct val="90000"/>
            </a:lnSpc>
            <a:spcBef>
              <a:spcPct val="0"/>
            </a:spcBef>
            <a:spcAft>
              <a:spcPct val="20000"/>
            </a:spcAft>
            <a:buChar char="•"/>
          </a:pPr>
          <a:r>
            <a:rPr lang="en-GB" sz="1800" b="1" kern="1200"/>
            <a:t>Database Management System</a:t>
          </a:r>
          <a:r>
            <a:rPr lang="en-GB" sz="1800" kern="1200"/>
            <a:t>: MySQL Server 5.7+ (local or GCP instance) to create a database</a:t>
          </a:r>
          <a:endParaRPr lang="en-US" sz="1800" kern="1200"/>
        </a:p>
        <a:p>
          <a:pPr marL="171450" lvl="1" indent="-171450" algn="l" defTabSz="800100">
            <a:lnSpc>
              <a:spcPct val="90000"/>
            </a:lnSpc>
            <a:spcBef>
              <a:spcPct val="0"/>
            </a:spcBef>
            <a:spcAft>
              <a:spcPct val="20000"/>
            </a:spcAft>
            <a:buChar char="•"/>
          </a:pPr>
          <a:r>
            <a:rPr lang="en-GB" sz="1800" b="1" kern="1200" dirty="0"/>
            <a:t>Back-End Programming Language</a:t>
          </a:r>
          <a:r>
            <a:rPr lang="en-GB" sz="1800" kern="1200" dirty="0"/>
            <a:t>: Java on eclipse</a:t>
          </a:r>
          <a:endParaRPr lang="en-US" sz="1800" kern="1200" dirty="0"/>
        </a:p>
        <a:p>
          <a:pPr marL="171450" lvl="1" indent="-171450" algn="l" defTabSz="800100">
            <a:lnSpc>
              <a:spcPct val="90000"/>
            </a:lnSpc>
            <a:spcBef>
              <a:spcPct val="0"/>
            </a:spcBef>
            <a:spcAft>
              <a:spcPct val="20000"/>
            </a:spcAft>
            <a:buChar char="•"/>
          </a:pPr>
          <a:r>
            <a:rPr lang="en-US" sz="1800" b="1" kern="1200" dirty="0"/>
            <a:t>Front-End Programming Language: </a:t>
          </a:r>
          <a:r>
            <a:rPr lang="en-US" sz="1800" kern="1200" dirty="0"/>
            <a:t>HTML, CSS, JAVA SCRIPT</a:t>
          </a:r>
        </a:p>
        <a:p>
          <a:pPr marL="171450" lvl="1" indent="-171450" algn="l" defTabSz="800100">
            <a:lnSpc>
              <a:spcPct val="90000"/>
            </a:lnSpc>
            <a:spcBef>
              <a:spcPct val="0"/>
            </a:spcBef>
            <a:spcAft>
              <a:spcPct val="20000"/>
            </a:spcAft>
            <a:buChar char="•"/>
          </a:pPr>
          <a:r>
            <a:rPr lang="en-GB" sz="1800" b="1" kern="1200" dirty="0"/>
            <a:t>Build Tool: </a:t>
          </a:r>
          <a:r>
            <a:rPr lang="en-GB" sz="1800" kern="1200" dirty="0"/>
            <a:t>Maven, </a:t>
          </a:r>
          <a:r>
            <a:rPr lang="en-GB" sz="1800" kern="1200" dirty="0" err="1"/>
            <a:t>SpringBoot</a:t>
          </a:r>
          <a:endParaRPr lang="en-US" sz="1800" kern="1200" dirty="0"/>
        </a:p>
        <a:p>
          <a:pPr marL="171450" lvl="1" indent="-171450" algn="l" defTabSz="800100">
            <a:lnSpc>
              <a:spcPct val="90000"/>
            </a:lnSpc>
            <a:spcBef>
              <a:spcPct val="0"/>
            </a:spcBef>
            <a:spcAft>
              <a:spcPct val="20000"/>
            </a:spcAft>
            <a:buChar char="•"/>
          </a:pPr>
          <a:r>
            <a:rPr lang="en-GB" sz="1800" b="1" kern="1200" dirty="0"/>
            <a:t>Unit Testing: </a:t>
          </a:r>
          <a:r>
            <a:rPr lang="en-GB" sz="1800" kern="1200" dirty="0"/>
            <a:t>Junit for testing, Mockito, Selenium</a:t>
          </a:r>
          <a:endParaRPr lang="en-US" sz="1800" kern="1200" dirty="0"/>
        </a:p>
      </dsp:txBody>
      <dsp:txXfrm>
        <a:off x="0" y="1096208"/>
        <a:ext cx="5913437" cy="333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9695A-A874-46BA-B6BC-5DC3F00DFE1D}">
      <dsp:nvSpPr>
        <dsp:cNvPr id="0" name=""/>
        <dsp:cNvSpPr/>
      </dsp:nvSpPr>
      <dsp:spPr>
        <a:xfrm>
          <a:off x="0" y="147031"/>
          <a:ext cx="5913437" cy="15982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3DB27-04DD-4E63-A9F8-1775E500099C}">
      <dsp:nvSpPr>
        <dsp:cNvPr id="0" name=""/>
        <dsp:cNvSpPr/>
      </dsp:nvSpPr>
      <dsp:spPr>
        <a:xfrm>
          <a:off x="483465" y="506634"/>
          <a:ext cx="879028" cy="879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CCEF2-40CA-4E60-927E-4BE53DAF7A89}">
      <dsp:nvSpPr>
        <dsp:cNvPr id="0" name=""/>
        <dsp:cNvSpPr/>
      </dsp:nvSpPr>
      <dsp:spPr>
        <a:xfrm>
          <a:off x="1845959" y="147031"/>
          <a:ext cx="3846646" cy="1997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433" tIns="211433" rIns="211433" bIns="211433" numCol="1" spcCol="1270" anchor="ctr" anchorCtr="0">
          <a:noAutofit/>
        </a:bodyPr>
        <a:lstStyle/>
        <a:p>
          <a:pPr marL="0" lvl="0" indent="0" algn="l" defTabSz="622300">
            <a:lnSpc>
              <a:spcPct val="90000"/>
            </a:lnSpc>
            <a:spcBef>
              <a:spcPct val="0"/>
            </a:spcBef>
            <a:spcAft>
              <a:spcPct val="35000"/>
            </a:spcAft>
            <a:buNone/>
          </a:pPr>
          <a:r>
            <a:rPr lang="en-GB" sz="1400" kern="1200" dirty="0"/>
            <a:t>As a whole this project was very engaging and fun to complete as I encountered many debugging opportunities which boosted my confidence.  Future steps and precautions I will take would be to make sure small spelling errors are avoided and the fact that my SQL statements are matching with the table content I initially created. </a:t>
          </a:r>
        </a:p>
        <a:p>
          <a:pPr marL="0" lvl="0" indent="0" algn="l" defTabSz="622300">
            <a:lnSpc>
              <a:spcPct val="90000"/>
            </a:lnSpc>
            <a:spcBef>
              <a:spcPct val="0"/>
            </a:spcBef>
            <a:spcAft>
              <a:spcPct val="35000"/>
            </a:spcAft>
            <a:buNone/>
          </a:pPr>
          <a:endParaRPr lang="en-US" sz="1400" kern="1200" dirty="0"/>
        </a:p>
      </dsp:txBody>
      <dsp:txXfrm>
        <a:off x="1845959" y="147031"/>
        <a:ext cx="3846646" cy="1997791"/>
      </dsp:txXfrm>
    </dsp:sp>
    <dsp:sp modelId="{ADBB8625-1D5B-4592-A98A-6E1A08B66E26}">
      <dsp:nvSpPr>
        <dsp:cNvPr id="0" name=""/>
        <dsp:cNvSpPr/>
      </dsp:nvSpPr>
      <dsp:spPr>
        <a:xfrm>
          <a:off x="0" y="2492264"/>
          <a:ext cx="5913437" cy="15982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429C8-3605-4084-B74D-8B3C20A3A7D4}">
      <dsp:nvSpPr>
        <dsp:cNvPr id="0" name=""/>
        <dsp:cNvSpPr/>
      </dsp:nvSpPr>
      <dsp:spPr>
        <a:xfrm>
          <a:off x="483465" y="2851867"/>
          <a:ext cx="879028" cy="879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D3ED9F-147E-4451-B485-8EED96E252D3}">
      <dsp:nvSpPr>
        <dsp:cNvPr id="0" name=""/>
        <dsp:cNvSpPr/>
      </dsp:nvSpPr>
      <dsp:spPr>
        <a:xfrm>
          <a:off x="1845959" y="2492264"/>
          <a:ext cx="3846646" cy="1997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433" tIns="211433" rIns="211433" bIns="211433" numCol="1" spcCol="1270" anchor="ctr" anchorCtr="0">
          <a:noAutofit/>
        </a:bodyPr>
        <a:lstStyle/>
        <a:p>
          <a:pPr marL="0" lvl="0" indent="0" algn="l" defTabSz="622300">
            <a:lnSpc>
              <a:spcPct val="90000"/>
            </a:lnSpc>
            <a:spcBef>
              <a:spcPct val="0"/>
            </a:spcBef>
            <a:spcAft>
              <a:spcPct val="35000"/>
            </a:spcAft>
            <a:buNone/>
          </a:pPr>
          <a:r>
            <a:rPr lang="en-GB" sz="1400" kern="1200"/>
            <a:t>Thanks for listeing!</a:t>
          </a:r>
          <a:endParaRPr lang="en-US" sz="1400" kern="1200"/>
        </a:p>
      </dsp:txBody>
      <dsp:txXfrm>
        <a:off x="1845959" y="2492264"/>
        <a:ext cx="3846646" cy="19977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B317EA-8A37-4F7D-994D-20B0C561D13C}" type="datetimeFigureOut">
              <a:rPr lang="en-GB" smtClean="0"/>
              <a:t>02/12/2021</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4F5476D3-41DC-48C1-BFAF-8C686061CDB5}"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61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317EA-8A37-4F7D-994D-20B0C561D13C}" type="datetimeFigureOut">
              <a:rPr lang="en-GB" smtClean="0"/>
              <a:t>02/12/2021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5476D3-41DC-48C1-BFAF-8C686061CDB5}"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174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317EA-8A37-4F7D-994D-20B0C561D13C}" type="datetimeFigureOut">
              <a:rPr lang="en-GB" smtClean="0"/>
              <a:t>02/12/2021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5476D3-41DC-48C1-BFAF-8C686061CDB5}"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32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317EA-8A37-4F7D-994D-20B0C561D13C}" type="datetimeFigureOut">
              <a:rPr lang="en-GB" smtClean="0"/>
              <a:t>02/12/2021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5476D3-41DC-48C1-BFAF-8C686061CDB5}"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470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317EA-8A37-4F7D-994D-20B0C561D13C}" type="datetimeFigureOut">
              <a:rPr lang="en-GB" smtClean="0"/>
              <a:t>02/12/2021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5476D3-41DC-48C1-BFAF-8C686061CDB5}"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8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B317EA-8A37-4F7D-994D-20B0C561D13C}" type="datetimeFigureOut">
              <a:rPr lang="en-GB" smtClean="0"/>
              <a:t>02/12/2021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5476D3-41DC-48C1-BFAF-8C686061CDB5}"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067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B317EA-8A37-4F7D-994D-20B0C561D13C}" type="datetimeFigureOut">
              <a:rPr lang="en-GB" smtClean="0"/>
              <a:t>02/12/2021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5476D3-41DC-48C1-BFAF-8C686061CDB5}"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76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B317EA-8A37-4F7D-994D-20B0C561D13C}" type="datetimeFigureOut">
              <a:rPr lang="en-GB" smtClean="0"/>
              <a:t>02/12/2021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5476D3-41DC-48C1-BFAF-8C686061CDB5}"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70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317EA-8A37-4F7D-994D-20B0C561D13C}" type="datetimeFigureOut">
              <a:rPr lang="en-GB" smtClean="0"/>
              <a:t>02/12/2021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5476D3-41DC-48C1-BFAF-8C686061CDB5}" type="slidenum">
              <a:rPr lang="en-GB" smtClean="0"/>
              <a:t>‹#›</a:t>
            </a:fld>
            <a:endParaRPr lang="en-GB"/>
          </a:p>
        </p:txBody>
      </p:sp>
    </p:spTree>
    <p:extLst>
      <p:ext uri="{BB962C8B-B14F-4D97-AF65-F5344CB8AC3E}">
        <p14:creationId xmlns:p14="http://schemas.microsoft.com/office/powerpoint/2010/main" val="6606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317EA-8A37-4F7D-994D-20B0C561D13C}" type="datetimeFigureOut">
              <a:rPr lang="en-GB" smtClean="0"/>
              <a:t>02/12/2021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5476D3-41DC-48C1-BFAF-8C686061CDB5}"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17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3B317EA-8A37-4F7D-994D-20B0C561D13C}" type="datetimeFigureOut">
              <a:rPr lang="en-GB" smtClean="0"/>
              <a:t>02/12/2021</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4F5476D3-41DC-48C1-BFAF-8C686061CDB5}"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238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B317EA-8A37-4F7D-994D-20B0C561D13C}" type="datetimeFigureOut">
              <a:rPr lang="en-GB" smtClean="0"/>
              <a:t>02/12/2021</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5476D3-41DC-48C1-BFAF-8C686061CDB5}"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481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6D9D-ADB1-483E-B02D-9E0197D3B5DE}"/>
              </a:ext>
            </a:extLst>
          </p:cNvPr>
          <p:cNvSpPr>
            <a:spLocks noGrp="1"/>
          </p:cNvSpPr>
          <p:nvPr>
            <p:ph type="ctrTitle"/>
          </p:nvPr>
        </p:nvSpPr>
        <p:spPr/>
        <p:txBody>
          <a:bodyPr>
            <a:normAutofit fontScale="90000"/>
          </a:bodyPr>
          <a:lstStyle/>
          <a:p>
            <a:r>
              <a:rPr lang="en-GB" dirty="0"/>
              <a:t>HWA: Hobby-Web-Application Project</a:t>
            </a:r>
            <a:br>
              <a:rPr lang="en-GB" dirty="0"/>
            </a:br>
            <a:r>
              <a:rPr lang="en-GB" dirty="0"/>
              <a:t>Car’s and garage’s</a:t>
            </a:r>
          </a:p>
        </p:txBody>
      </p:sp>
      <p:sp>
        <p:nvSpPr>
          <p:cNvPr id="3" name="Subtitle 2">
            <a:extLst>
              <a:ext uri="{FF2B5EF4-FFF2-40B4-BE49-F238E27FC236}">
                <a16:creationId xmlns:a16="http://schemas.microsoft.com/office/drawing/2014/main" id="{375825EF-C4B1-4F53-97D4-89E743BF2338}"/>
              </a:ext>
            </a:extLst>
          </p:cNvPr>
          <p:cNvSpPr>
            <a:spLocks noGrp="1"/>
          </p:cNvSpPr>
          <p:nvPr>
            <p:ph type="subTitle" idx="1"/>
          </p:nvPr>
        </p:nvSpPr>
        <p:spPr/>
        <p:txBody>
          <a:bodyPr/>
          <a:lstStyle/>
          <a:p>
            <a:r>
              <a:rPr lang="en-GB" b="1" dirty="0"/>
              <a:t>Hamza shah</a:t>
            </a:r>
          </a:p>
        </p:txBody>
      </p:sp>
    </p:spTree>
    <p:extLst>
      <p:ext uri="{BB962C8B-B14F-4D97-AF65-F5344CB8AC3E}">
        <p14:creationId xmlns:p14="http://schemas.microsoft.com/office/powerpoint/2010/main" val="340796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7" name="Rectangle 51">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53">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A324D5-E723-441D-B235-812E68066B1D}"/>
              </a:ext>
            </a:extLst>
          </p:cNvPr>
          <p:cNvSpPr>
            <a:spLocks noGrp="1"/>
          </p:cNvSpPr>
          <p:nvPr>
            <p:ph type="title"/>
          </p:nvPr>
        </p:nvSpPr>
        <p:spPr>
          <a:xfrm>
            <a:off x="1451580" y="804520"/>
            <a:ext cx="3530157" cy="1049235"/>
          </a:xfrm>
        </p:spPr>
        <p:txBody>
          <a:bodyPr>
            <a:normAutofit/>
          </a:bodyPr>
          <a:lstStyle/>
          <a:p>
            <a:r>
              <a:rPr lang="en-GB" sz="1500" b="0" i="0">
                <a:effectLst/>
                <a:latin typeface="-apple-system"/>
              </a:rPr>
              <a:t>Example User story2:Front end Users should be able to navigate through website and use crud functions</a:t>
            </a:r>
            <a:br>
              <a:rPr lang="en-GB" sz="1500" b="0" i="0">
                <a:effectLst/>
                <a:latin typeface="-apple-system"/>
              </a:rPr>
            </a:br>
            <a:endParaRPr lang="en-GB" sz="1500"/>
          </a:p>
        </p:txBody>
      </p:sp>
      <p:sp>
        <p:nvSpPr>
          <p:cNvPr id="56" name="Rectangle 55">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FB0DB73-08FC-4653-AF1B-15EA580765BB}"/>
              </a:ext>
            </a:extLst>
          </p:cNvPr>
          <p:cNvSpPr>
            <a:spLocks noGrp="1"/>
          </p:cNvSpPr>
          <p:nvPr>
            <p:ph idx="1"/>
          </p:nvPr>
        </p:nvSpPr>
        <p:spPr>
          <a:xfrm>
            <a:off x="1451581" y="2015732"/>
            <a:ext cx="3526523" cy="3450613"/>
          </a:xfrm>
        </p:spPr>
        <p:txBody>
          <a:bodyPr>
            <a:normAutofit/>
          </a:bodyPr>
          <a:lstStyle/>
          <a:p>
            <a:pPr>
              <a:lnSpc>
                <a:spcPct val="110000"/>
              </a:lnSpc>
            </a:pPr>
            <a:r>
              <a:rPr lang="en-GB" sz="1400"/>
              <a:t>This User story is also part of the CRUD functions where the user would like to use CRUD Functions.</a:t>
            </a:r>
          </a:p>
          <a:p>
            <a:pPr>
              <a:lnSpc>
                <a:spcPct val="110000"/>
              </a:lnSpc>
            </a:pPr>
            <a:r>
              <a:rPr lang="en-GB" sz="1400"/>
              <a:t>If a software did not allow these basic CRUD functions for a database model it would be non-existent. Similarly to the previous User story this is also very important to create, update, delete and read. As businesses to update new items regularly some items can also be removed and price changes due to inflation must be easy to manipulate on the database. </a:t>
            </a:r>
          </a:p>
        </p:txBody>
      </p:sp>
      <p:grpSp>
        <p:nvGrpSpPr>
          <p:cNvPr id="58" name="Group 57">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59" name="Rectangle 58">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AA790F0-BD74-48EE-A4F5-E07E1F1A5D94}"/>
              </a:ext>
            </a:extLst>
          </p:cNvPr>
          <p:cNvPicPr>
            <a:picLocks noChangeAspect="1"/>
          </p:cNvPicPr>
          <p:nvPr/>
        </p:nvPicPr>
        <p:blipFill rotWithShape="1">
          <a:blip r:embed="rId2"/>
          <a:srcRect l="11758" r="23704" b="-1"/>
          <a:stretch/>
        </p:blipFill>
        <p:spPr>
          <a:xfrm>
            <a:off x="5932969" y="1041301"/>
            <a:ext cx="4982510" cy="3995237"/>
          </a:xfrm>
          <a:prstGeom prst="rect">
            <a:avLst/>
          </a:prstGeom>
        </p:spPr>
      </p:pic>
      <p:pic>
        <p:nvPicPr>
          <p:cNvPr id="62" name="Picture 61">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2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28">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0">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EC7FEC33-995C-46F3-969F-C4738E4625BB}"/>
              </a:ext>
            </a:extLst>
          </p:cNvPr>
          <p:cNvPicPr>
            <a:picLocks noGrp="1" noChangeAspect="1"/>
          </p:cNvPicPr>
          <p:nvPr>
            <p:ph idx="1"/>
          </p:nvPr>
        </p:nvPicPr>
        <p:blipFill>
          <a:blip r:embed="rId3"/>
          <a:stretch>
            <a:fillRect/>
          </a:stretch>
        </p:blipFill>
        <p:spPr>
          <a:xfrm>
            <a:off x="1326528" y="643468"/>
            <a:ext cx="3678051" cy="4834408"/>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DD6DEE3A-5502-4897-8E79-BA22EBAB337B}"/>
              </a:ext>
            </a:extLst>
          </p:cNvPr>
          <p:cNvPicPr>
            <a:picLocks noChangeAspect="1"/>
          </p:cNvPicPr>
          <p:nvPr/>
        </p:nvPicPr>
        <p:blipFill>
          <a:blip r:embed="rId4"/>
          <a:stretch>
            <a:fillRect/>
          </a:stretch>
        </p:blipFill>
        <p:spPr>
          <a:xfrm>
            <a:off x="5144848" y="1278460"/>
            <a:ext cx="5159676" cy="41059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8191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E738A83-C12B-4A25-9F1C-679899A4626D}"/>
              </a:ext>
            </a:extLst>
          </p:cNvPr>
          <p:cNvSpPr>
            <a:spLocks noGrp="1"/>
          </p:cNvSpPr>
          <p:nvPr>
            <p:ph type="title"/>
          </p:nvPr>
        </p:nvSpPr>
        <p:spPr>
          <a:xfrm>
            <a:off x="1451580" y="804520"/>
            <a:ext cx="4176511" cy="1049235"/>
          </a:xfrm>
        </p:spPr>
        <p:txBody>
          <a:bodyPr>
            <a:normAutofit/>
          </a:bodyPr>
          <a:lstStyle/>
          <a:p>
            <a:r>
              <a:rPr lang="en-GB" sz="1500" b="1">
                <a:effectLst/>
                <a:latin typeface="Montserrat" panose="00000500000000000000" pitchFamily="2" charset="0"/>
                <a:ea typeface="Calibri" panose="020F0502020204030204" pitchFamily="34" charset="0"/>
                <a:cs typeface="Symbol" panose="05050102010706020507" pitchFamily="18" charset="2"/>
              </a:rPr>
              <a:t>Sprint</a:t>
            </a:r>
            <a:r>
              <a:rPr lang="en-GB" sz="1500" b="1">
                <a:effectLst/>
                <a:latin typeface="Montserrat Light" panose="00000400000000000000" pitchFamily="2" charset="0"/>
                <a:ea typeface="Calibri" panose="020F0502020204030204" pitchFamily="34" charset="0"/>
                <a:cs typeface="Symbol" panose="05050102010706020507" pitchFamily="18" charset="2"/>
              </a:rPr>
              <a:t> </a:t>
            </a:r>
            <a:r>
              <a:rPr lang="en-GB" sz="1500" b="1">
                <a:effectLst/>
                <a:latin typeface="Montserrat" panose="00000500000000000000" pitchFamily="2" charset="0"/>
                <a:ea typeface="Calibri" panose="020F0502020204030204" pitchFamily="34" charset="0"/>
                <a:cs typeface="Symbol" panose="05050102010706020507" pitchFamily="18" charset="2"/>
              </a:rPr>
              <a:t>review</a:t>
            </a:r>
            <a:r>
              <a:rPr lang="en-GB" sz="1500" b="1">
                <a:effectLst/>
                <a:latin typeface="Montserrat Light" panose="00000400000000000000" pitchFamily="2" charset="0"/>
                <a:ea typeface="Calibri" panose="020F0502020204030204" pitchFamily="34" charset="0"/>
                <a:cs typeface="Symbol" panose="05050102010706020507" pitchFamily="18" charset="2"/>
              </a:rPr>
              <a:t>: </a:t>
            </a:r>
            <a:r>
              <a:rPr lang="en-GB" sz="1500">
                <a:effectLst/>
                <a:latin typeface="Montserrat Light" panose="00000400000000000000" pitchFamily="2" charset="0"/>
                <a:ea typeface="Calibri" panose="020F0502020204030204" pitchFamily="34" charset="0"/>
                <a:cs typeface="Symbol" panose="05050102010706020507" pitchFamily="18" charset="2"/>
              </a:rPr>
              <a:t>What did you complete? What got left behind?</a:t>
            </a:r>
            <a:br>
              <a:rPr lang="en-GB" sz="1500">
                <a:effectLst/>
                <a:latin typeface="Segoe UI" panose="020B0502040204020203" pitchFamily="34" charset="0"/>
                <a:ea typeface="Calibri" panose="020F0502020204030204" pitchFamily="34" charset="0"/>
                <a:cs typeface="Symbol" panose="05050102010706020507" pitchFamily="18" charset="2"/>
              </a:rPr>
            </a:br>
            <a:endParaRPr lang="en-GB" sz="1500"/>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E12F37D-0F79-481E-8207-E28B7AE6910E}"/>
              </a:ext>
            </a:extLst>
          </p:cNvPr>
          <p:cNvSpPr>
            <a:spLocks noGrp="1"/>
          </p:cNvSpPr>
          <p:nvPr>
            <p:ph idx="1"/>
          </p:nvPr>
        </p:nvSpPr>
        <p:spPr>
          <a:xfrm>
            <a:off x="1451581" y="2015732"/>
            <a:ext cx="4172212" cy="3450613"/>
          </a:xfrm>
        </p:spPr>
        <p:txBody>
          <a:bodyPr>
            <a:normAutofit/>
          </a:bodyPr>
          <a:lstStyle/>
          <a:p>
            <a:r>
              <a:rPr lang="en-GB" dirty="0"/>
              <a:t>I have completed all my user stories on Jira  for my epics which you can see on my Jira board. </a:t>
            </a:r>
          </a:p>
          <a:p>
            <a:r>
              <a:rPr lang="en-GB" dirty="0"/>
              <a:t>However due to getting a sinus infection it was very difficult for me to keep on track and make branches as I was completing work.</a:t>
            </a:r>
          </a:p>
        </p:txBody>
      </p:sp>
      <p:pic>
        <p:nvPicPr>
          <p:cNvPr id="6" name="Picture 5">
            <a:extLst>
              <a:ext uri="{FF2B5EF4-FFF2-40B4-BE49-F238E27FC236}">
                <a16:creationId xmlns:a16="http://schemas.microsoft.com/office/drawing/2014/main" id="{39B5E8CB-C99D-4BF4-A439-95C429AA66B7}"/>
              </a:ext>
            </a:extLst>
          </p:cNvPr>
          <p:cNvPicPr>
            <a:picLocks noChangeAspect="1"/>
          </p:cNvPicPr>
          <p:nvPr/>
        </p:nvPicPr>
        <p:blipFill>
          <a:blip r:embed="rId2"/>
          <a:stretch>
            <a:fillRect/>
          </a:stretch>
        </p:blipFill>
        <p:spPr>
          <a:xfrm>
            <a:off x="5860496" y="1631642"/>
            <a:ext cx="4091579" cy="3594715"/>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90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rrows pointing towards light">
            <a:extLst>
              <a:ext uri="{FF2B5EF4-FFF2-40B4-BE49-F238E27FC236}">
                <a16:creationId xmlns:a16="http://schemas.microsoft.com/office/drawing/2014/main" id="{6848F852-1D52-4A87-9648-7B8B805109A1}"/>
              </a:ext>
            </a:extLst>
          </p:cNvPr>
          <p:cNvPicPr>
            <a:picLocks noChangeAspect="1"/>
          </p:cNvPicPr>
          <p:nvPr/>
        </p:nvPicPr>
        <p:blipFill rotWithShape="1">
          <a:blip r:embed="rId2">
            <a:alphaModFix amt="50000"/>
          </a:blip>
          <a:srcRect r="-1" b="1572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4EA621-FD65-4128-86E7-AC4D0873B6D7}"/>
              </a:ext>
            </a:extLst>
          </p:cNvPr>
          <p:cNvSpPr>
            <a:spLocks noGrp="1"/>
          </p:cNvSpPr>
          <p:nvPr>
            <p:ph type="title"/>
          </p:nvPr>
        </p:nvSpPr>
        <p:spPr>
          <a:xfrm>
            <a:off x="1130271" y="1193800"/>
            <a:ext cx="3193050" cy="4699000"/>
          </a:xfrm>
        </p:spPr>
        <p:txBody>
          <a:bodyPr anchor="ctr">
            <a:normAutofit/>
          </a:bodyPr>
          <a:lstStyle/>
          <a:p>
            <a:r>
              <a:rPr lang="en-GB" sz="2500" b="1">
                <a:effectLst/>
                <a:latin typeface="Montserrat" panose="00000500000000000000" pitchFamily="2" charset="0"/>
                <a:ea typeface="Calibri" panose="020F0502020204030204" pitchFamily="34" charset="0"/>
                <a:cs typeface="Symbol" panose="05050102010706020507" pitchFamily="18" charset="2"/>
              </a:rPr>
              <a:t>Sprint</a:t>
            </a:r>
            <a:r>
              <a:rPr lang="en-GB" sz="2500" b="1">
                <a:effectLst/>
                <a:latin typeface="Montserrat Light" panose="00000400000000000000" pitchFamily="2" charset="0"/>
                <a:ea typeface="Calibri" panose="020F0502020204030204" pitchFamily="34" charset="0"/>
                <a:cs typeface="Symbol" panose="05050102010706020507" pitchFamily="18" charset="2"/>
              </a:rPr>
              <a:t> </a:t>
            </a:r>
            <a:r>
              <a:rPr lang="en-GB" sz="2500" b="1">
                <a:effectLst/>
                <a:latin typeface="Montserrat" panose="00000500000000000000" pitchFamily="2" charset="0"/>
                <a:ea typeface="Calibri" panose="020F0502020204030204" pitchFamily="34" charset="0"/>
                <a:cs typeface="Symbol" panose="05050102010706020507" pitchFamily="18" charset="2"/>
              </a:rPr>
              <a:t>retrospective</a:t>
            </a:r>
            <a:r>
              <a:rPr lang="en-GB" sz="2500" b="1">
                <a:effectLst/>
                <a:latin typeface="Montserrat Light" panose="00000400000000000000" pitchFamily="2" charset="0"/>
                <a:ea typeface="Calibri" panose="020F0502020204030204" pitchFamily="34" charset="0"/>
                <a:cs typeface="Symbol" panose="05050102010706020507" pitchFamily="18" charset="2"/>
              </a:rPr>
              <a:t>: </a:t>
            </a:r>
            <a:r>
              <a:rPr lang="en-GB" sz="2500">
                <a:effectLst/>
                <a:latin typeface="Montserrat Light" panose="00000400000000000000" pitchFamily="2" charset="0"/>
                <a:ea typeface="Calibri" panose="020F0502020204030204" pitchFamily="34" charset="0"/>
                <a:cs typeface="Symbol" panose="05050102010706020507" pitchFamily="18" charset="2"/>
              </a:rPr>
              <a:t>What went well? What could be improved?</a:t>
            </a:r>
            <a:br>
              <a:rPr lang="en-GB" sz="2500">
                <a:effectLst/>
                <a:latin typeface="Segoe UI" panose="020B0502040204020203" pitchFamily="34" charset="0"/>
                <a:ea typeface="Calibri" panose="020F0502020204030204" pitchFamily="34" charset="0"/>
                <a:cs typeface="Symbol" panose="05050102010706020507" pitchFamily="18" charset="2"/>
              </a:rPr>
            </a:br>
            <a:endParaRPr lang="en-GB" sz="250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8ADC86-8CDB-4BB7-B444-5A246B609E07}"/>
              </a:ext>
            </a:extLst>
          </p:cNvPr>
          <p:cNvSpPr>
            <a:spLocks noGrp="1"/>
          </p:cNvSpPr>
          <p:nvPr>
            <p:ph idx="1"/>
          </p:nvPr>
        </p:nvSpPr>
        <p:spPr>
          <a:xfrm>
            <a:off x="4976636" y="1193800"/>
            <a:ext cx="6085091" cy="4699000"/>
          </a:xfrm>
        </p:spPr>
        <p:txBody>
          <a:bodyPr anchor="ctr">
            <a:normAutofit/>
          </a:bodyPr>
          <a:lstStyle/>
          <a:p>
            <a:pPr>
              <a:lnSpc>
                <a:spcPct val="110000"/>
              </a:lnSpc>
            </a:pPr>
            <a:r>
              <a:rPr lang="en-GB" sz="1900" dirty="0"/>
              <a:t>Overall the project went well learnt many things on the way and debugging was actually fun. Completed the checklist and lived up to the specification requirements in my personal opinion. However, there would be a few changes I’d make if I was to repeat the project. I’d check after every class I make to check my SQL statements are matching with SQL tables that way I don’t have any errors when doing manual testing and Junit testing. </a:t>
            </a:r>
          </a:p>
          <a:p>
            <a:pPr>
              <a:lnSpc>
                <a:spcPct val="110000"/>
              </a:lnSpc>
            </a:pPr>
            <a:r>
              <a:rPr lang="en-GB" sz="1900" dirty="0"/>
              <a:t>Although I planned my approach and structure of completing tasks I would still improve it by creating a contingency plan. This Is because when I was debugging my errors it got time consuming and I should’ve gone to the next task and come back to it rather than bashing my head debugging. </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98791959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299FAA8-1942-48DD-B91F-717C09848D09}"/>
              </a:ext>
            </a:extLst>
          </p:cNvPr>
          <p:cNvSpPr>
            <a:spLocks noGrp="1"/>
          </p:cNvSpPr>
          <p:nvPr>
            <p:ph type="title"/>
          </p:nvPr>
        </p:nvSpPr>
        <p:spPr>
          <a:xfrm>
            <a:off x="1451579" y="2303047"/>
            <a:ext cx="3272093" cy="2674198"/>
          </a:xfrm>
        </p:spPr>
        <p:txBody>
          <a:bodyPr anchor="t">
            <a:normAutofit/>
          </a:bodyPr>
          <a:lstStyle/>
          <a:p>
            <a:r>
              <a:rPr lang="en-GB" sz="2500" b="1">
                <a:effectLst/>
                <a:latin typeface="Montserrat" panose="00000500000000000000" pitchFamily="2" charset="0"/>
                <a:ea typeface="Calibri" panose="020F0502020204030204" pitchFamily="34" charset="0"/>
                <a:cs typeface="Symbol" panose="05050102010706020507" pitchFamily="18" charset="2"/>
              </a:rPr>
              <a:t>Conclusion</a:t>
            </a:r>
            <a:r>
              <a:rPr lang="en-GB" sz="2500" b="1">
                <a:effectLst/>
                <a:latin typeface="Montserrat Light" panose="00000400000000000000" pitchFamily="2" charset="0"/>
                <a:ea typeface="Calibri" panose="020F0502020204030204" pitchFamily="34" charset="0"/>
                <a:cs typeface="Symbol" panose="05050102010706020507" pitchFamily="18" charset="2"/>
              </a:rPr>
              <a:t>: </a:t>
            </a:r>
            <a:r>
              <a:rPr lang="en-GB" sz="2500">
                <a:effectLst/>
                <a:latin typeface="Montserrat Light" panose="00000400000000000000" pitchFamily="2" charset="0"/>
                <a:ea typeface="Calibri" panose="020F0502020204030204" pitchFamily="34" charset="0"/>
                <a:cs typeface="Symbol" panose="05050102010706020507" pitchFamily="18" charset="2"/>
              </a:rPr>
              <a:t>Reflections on the project, future steps, any other relevant info</a:t>
            </a:r>
            <a:br>
              <a:rPr lang="en-GB" sz="2500">
                <a:effectLst/>
                <a:latin typeface="Segoe UI" panose="020B0502040204020203" pitchFamily="34" charset="0"/>
                <a:ea typeface="Calibri" panose="020F0502020204030204" pitchFamily="34" charset="0"/>
                <a:cs typeface="Symbol" panose="05050102010706020507" pitchFamily="18" charset="2"/>
              </a:rPr>
            </a:br>
            <a:endParaRPr lang="en-GB" sz="250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8C6E015-2894-450D-A540-D987F4A5C094}"/>
              </a:ext>
            </a:extLst>
          </p:cNvPr>
          <p:cNvGraphicFramePr>
            <a:graphicFrameLocks noGrp="1"/>
          </p:cNvGraphicFramePr>
          <p:nvPr>
            <p:ph idx="1"/>
            <p:extLst>
              <p:ext uri="{D42A27DB-BD31-4B8C-83A1-F6EECF244321}">
                <p14:modId xmlns:p14="http://schemas.microsoft.com/office/powerpoint/2010/main" val="386790674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15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3" name="Picture 15">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17">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19">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6" name="Rectangle 21">
            <a:extLst>
              <a:ext uri="{FF2B5EF4-FFF2-40B4-BE49-F238E27FC236}">
                <a16:creationId xmlns:a16="http://schemas.microsoft.com/office/drawing/2014/main" id="{9A1C6278-B7D5-4E8E-B4DC-834832980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3">
            <a:extLst>
              <a:ext uri="{FF2B5EF4-FFF2-40B4-BE49-F238E27FC236}">
                <a16:creationId xmlns:a16="http://schemas.microsoft.com/office/drawing/2014/main" id="{C007F3D3-099E-430E-8754-C084D0FA5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DA128D-F91B-42AA-ADEF-8132E5BA6BDE}"/>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Postman requests</a:t>
            </a:r>
          </a:p>
        </p:txBody>
      </p:sp>
      <p:pic>
        <p:nvPicPr>
          <p:cNvPr id="5" name="Content Placeholder 4">
            <a:extLst>
              <a:ext uri="{FF2B5EF4-FFF2-40B4-BE49-F238E27FC236}">
                <a16:creationId xmlns:a16="http://schemas.microsoft.com/office/drawing/2014/main" id="{C9D7A298-819C-4334-ACB3-2C283A19182D}"/>
              </a:ext>
            </a:extLst>
          </p:cNvPr>
          <p:cNvPicPr>
            <a:picLocks noGrp="1" noChangeAspect="1"/>
          </p:cNvPicPr>
          <p:nvPr>
            <p:ph idx="1"/>
          </p:nvPr>
        </p:nvPicPr>
        <p:blipFill>
          <a:blip r:embed="rId3"/>
          <a:stretch>
            <a:fillRect/>
          </a:stretch>
        </p:blipFill>
        <p:spPr>
          <a:xfrm>
            <a:off x="425302" y="1136577"/>
            <a:ext cx="3750232" cy="2250139"/>
          </a:xfrm>
          <a:prstGeom prst="rect">
            <a:avLst/>
          </a:prstGeom>
        </p:spPr>
      </p:pic>
      <p:pic>
        <p:nvPicPr>
          <p:cNvPr id="7" name="Picture 6">
            <a:extLst>
              <a:ext uri="{FF2B5EF4-FFF2-40B4-BE49-F238E27FC236}">
                <a16:creationId xmlns:a16="http://schemas.microsoft.com/office/drawing/2014/main" id="{633AF579-5CED-49CE-B3C1-538E0B6FC097}"/>
              </a:ext>
            </a:extLst>
          </p:cNvPr>
          <p:cNvPicPr>
            <a:picLocks noChangeAspect="1"/>
          </p:cNvPicPr>
          <p:nvPr/>
        </p:nvPicPr>
        <p:blipFill>
          <a:blip r:embed="rId4"/>
          <a:stretch>
            <a:fillRect/>
          </a:stretch>
        </p:blipFill>
        <p:spPr>
          <a:xfrm>
            <a:off x="3598464" y="1136576"/>
            <a:ext cx="4510961" cy="2266757"/>
          </a:xfrm>
          <a:prstGeom prst="rect">
            <a:avLst/>
          </a:prstGeom>
        </p:spPr>
      </p:pic>
      <p:pic>
        <p:nvPicPr>
          <p:cNvPr id="9" name="Picture 8">
            <a:extLst>
              <a:ext uri="{FF2B5EF4-FFF2-40B4-BE49-F238E27FC236}">
                <a16:creationId xmlns:a16="http://schemas.microsoft.com/office/drawing/2014/main" id="{7F453082-A373-497F-944C-91413C15341F}"/>
              </a:ext>
            </a:extLst>
          </p:cNvPr>
          <p:cNvPicPr>
            <a:picLocks noChangeAspect="1"/>
          </p:cNvPicPr>
          <p:nvPr/>
        </p:nvPicPr>
        <p:blipFill>
          <a:blip r:embed="rId5"/>
          <a:stretch>
            <a:fillRect/>
          </a:stretch>
        </p:blipFill>
        <p:spPr>
          <a:xfrm>
            <a:off x="7481165" y="1130828"/>
            <a:ext cx="4710532" cy="2272832"/>
          </a:xfrm>
          <a:prstGeom prst="rect">
            <a:avLst/>
          </a:prstGeom>
        </p:spPr>
      </p:pic>
      <p:cxnSp>
        <p:nvCxnSpPr>
          <p:cNvPr id="48" name="Straight Connector 25">
            <a:extLst>
              <a:ext uri="{FF2B5EF4-FFF2-40B4-BE49-F238E27FC236}">
                <a16:creationId xmlns:a16="http://schemas.microsoft.com/office/drawing/2014/main" id="{6B9EA5DA-6DFD-447D-B8F9-CB95CA1140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9" name="Picture 27">
            <a:extLst>
              <a:ext uri="{FF2B5EF4-FFF2-40B4-BE49-F238E27FC236}">
                <a16:creationId xmlns:a16="http://schemas.microsoft.com/office/drawing/2014/main" id="{87612EF9-94E7-42BA-B4A9-4B38643FB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29">
            <a:extLst>
              <a:ext uri="{FF2B5EF4-FFF2-40B4-BE49-F238E27FC236}">
                <a16:creationId xmlns:a16="http://schemas.microsoft.com/office/drawing/2014/main" id="{9E597F0B-0A17-4BF2-A904-9D99811F3E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18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C581C-2FA6-4416-B012-D1DFF72063ED}"/>
              </a:ext>
            </a:extLst>
          </p:cNvPr>
          <p:cNvSpPr>
            <a:spLocks noGrp="1"/>
          </p:cNvSpPr>
          <p:nvPr>
            <p:ph type="title"/>
          </p:nvPr>
        </p:nvSpPr>
        <p:spPr>
          <a:xfrm>
            <a:off x="844476" y="1600199"/>
            <a:ext cx="3539266" cy="4297680"/>
          </a:xfrm>
        </p:spPr>
        <p:txBody>
          <a:bodyPr anchor="ctr">
            <a:normAutofit/>
          </a:bodyPr>
          <a:lstStyle/>
          <a:p>
            <a:r>
              <a:rPr lang="en-GB" dirty="0"/>
              <a:t>Who am </a:t>
            </a:r>
            <a:r>
              <a:rPr lang="en-GB" dirty="0" err="1"/>
              <a:t>i</a:t>
            </a:r>
            <a:r>
              <a:rPr lang="en-GB" dirty="0"/>
              <a: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5E5D35-D977-4E64-83F0-EABC9798F46D}"/>
              </a:ext>
            </a:extLst>
          </p:cNvPr>
          <p:cNvSpPr>
            <a:spLocks noGrp="1"/>
          </p:cNvSpPr>
          <p:nvPr>
            <p:ph idx="1"/>
          </p:nvPr>
        </p:nvSpPr>
        <p:spPr>
          <a:xfrm>
            <a:off x="4924851" y="1600199"/>
            <a:ext cx="6130003" cy="4297680"/>
          </a:xfrm>
        </p:spPr>
        <p:txBody>
          <a:bodyPr anchor="ctr">
            <a:normAutofit/>
          </a:bodyPr>
          <a:lstStyle/>
          <a:p>
            <a:pPr marL="0" indent="0">
              <a:buNone/>
            </a:pPr>
            <a:r>
              <a:rPr lang="en-GB" dirty="0"/>
              <a:t>Hamza Shah</a:t>
            </a:r>
          </a:p>
          <a:p>
            <a:pPr marL="0" indent="0">
              <a:buNone/>
            </a:pPr>
            <a:r>
              <a:rPr lang="en-GB" dirty="0"/>
              <a:t>BA Finance and Economics Graduate – University Of Hertfordshire</a:t>
            </a:r>
          </a:p>
          <a:p>
            <a:pPr marL="0" indent="0">
              <a:buNone/>
            </a:pPr>
            <a:r>
              <a:rPr lang="en-GB" dirty="0"/>
              <a:t>QA Trainee – 21SEPTSOFT pathway</a:t>
            </a:r>
          </a:p>
          <a:p>
            <a:pPr marL="0" indent="0">
              <a:buNone/>
            </a:pPr>
            <a:endParaRPr lang="en-GB" dirty="0"/>
          </a:p>
        </p:txBody>
      </p:sp>
    </p:spTree>
    <p:extLst>
      <p:ext uri="{BB962C8B-B14F-4D97-AF65-F5344CB8AC3E}">
        <p14:creationId xmlns:p14="http://schemas.microsoft.com/office/powerpoint/2010/main" val="296152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6CD75F1-E5FC-4EBD-A53D-7B92EA7946F4}"/>
              </a:ext>
            </a:extLst>
          </p:cNvPr>
          <p:cNvSpPr>
            <a:spLocks noGrp="1"/>
          </p:cNvSpPr>
          <p:nvPr>
            <p:ph type="title"/>
          </p:nvPr>
        </p:nvSpPr>
        <p:spPr>
          <a:xfrm>
            <a:off x="1451579" y="804519"/>
            <a:ext cx="5550357" cy="1049235"/>
          </a:xfrm>
        </p:spPr>
        <p:txBody>
          <a:bodyPr>
            <a:normAutofit/>
          </a:bodyPr>
          <a:lstStyle/>
          <a:p>
            <a:r>
              <a:rPr lang="en-GB" dirty="0"/>
              <a:t>How Did I approach the specification</a:t>
            </a:r>
          </a:p>
        </p:txBody>
      </p:sp>
      <p:sp>
        <p:nvSpPr>
          <p:cNvPr id="16" name="Rectangle 15">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E5F16F0-C02A-4A2C-9078-1927BB3E9E31}"/>
              </a:ext>
            </a:extLst>
          </p:cNvPr>
          <p:cNvSpPr>
            <a:spLocks noGrp="1"/>
          </p:cNvSpPr>
          <p:nvPr>
            <p:ph idx="1"/>
          </p:nvPr>
        </p:nvSpPr>
        <p:spPr>
          <a:xfrm>
            <a:off x="1451579" y="2015732"/>
            <a:ext cx="5550357" cy="3450613"/>
          </a:xfrm>
        </p:spPr>
        <p:txBody>
          <a:bodyPr>
            <a:normAutofit/>
          </a:bodyPr>
          <a:lstStyle/>
          <a:p>
            <a:pPr marL="0" indent="0">
              <a:lnSpc>
                <a:spcPct val="110000"/>
              </a:lnSpc>
              <a:buNone/>
            </a:pPr>
            <a:r>
              <a:rPr lang="en-GB" sz="1600"/>
              <a:t>I started with thoroughly reading through the specification and planning which technologies I needed to use.</a:t>
            </a:r>
          </a:p>
          <a:p>
            <a:pPr marL="0" indent="0">
              <a:lnSpc>
                <a:spcPct val="110000"/>
              </a:lnSpc>
              <a:buNone/>
            </a:pPr>
            <a:r>
              <a:rPr lang="en-GB" sz="1600"/>
              <a:t>Then made a note of the requirements that are being assessed and what the actual project is asking me to do.  Created a </a:t>
            </a:r>
            <a:r>
              <a:rPr lang="en-GB" sz="1600" err="1"/>
              <a:t>Kanbad</a:t>
            </a:r>
            <a:r>
              <a:rPr lang="en-GB" sz="1600"/>
              <a:t> board on Jira with epics and user stories where I assigned myself the tasks as well as ranking them on how long they will take me. </a:t>
            </a:r>
          </a:p>
          <a:p>
            <a:pPr marL="0" indent="0">
              <a:lnSpc>
                <a:spcPct val="110000"/>
              </a:lnSpc>
              <a:buNone/>
            </a:pPr>
            <a:r>
              <a:rPr lang="en-GB" sz="1600"/>
              <a:t>Initialised a ERD diagram for my SQL tables and gave them attributes as well as linked my primary keys + foreign keys. Next created my tables in SQL and began the code within eclipse.</a:t>
            </a:r>
          </a:p>
          <a:p>
            <a:pPr marL="0" indent="0">
              <a:lnSpc>
                <a:spcPct val="110000"/>
              </a:lnSpc>
              <a:buNone/>
            </a:pPr>
            <a:endParaRPr lang="en-GB" sz="1600"/>
          </a:p>
        </p:txBody>
      </p:sp>
      <p:pic>
        <p:nvPicPr>
          <p:cNvPr id="7" name="Picture 6">
            <a:extLst>
              <a:ext uri="{FF2B5EF4-FFF2-40B4-BE49-F238E27FC236}">
                <a16:creationId xmlns:a16="http://schemas.microsoft.com/office/drawing/2014/main" id="{3A0F4B88-2EC5-4AB5-BE82-DEA8E5D62183}"/>
              </a:ext>
            </a:extLst>
          </p:cNvPr>
          <p:cNvPicPr>
            <a:picLocks noChangeAspect="1"/>
          </p:cNvPicPr>
          <p:nvPr/>
        </p:nvPicPr>
        <p:blipFill>
          <a:blip r:embed="rId2"/>
          <a:stretch>
            <a:fillRect/>
          </a:stretch>
        </p:blipFill>
        <p:spPr>
          <a:xfrm>
            <a:off x="7473594" y="662511"/>
            <a:ext cx="4074836" cy="2129101"/>
          </a:xfrm>
          <a:prstGeom prst="rect">
            <a:avLst/>
          </a:prstGeom>
        </p:spPr>
      </p:pic>
      <p:pic>
        <p:nvPicPr>
          <p:cNvPr id="18" name="Picture 17">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F65B4AF-DECF-4A39-8CE5-3ADC26EC17B6}"/>
              </a:ext>
            </a:extLst>
          </p:cNvPr>
          <p:cNvPicPr>
            <a:picLocks noChangeAspect="1"/>
          </p:cNvPicPr>
          <p:nvPr/>
        </p:nvPicPr>
        <p:blipFill>
          <a:blip r:embed="rId4"/>
          <a:stretch>
            <a:fillRect/>
          </a:stretch>
        </p:blipFill>
        <p:spPr>
          <a:xfrm>
            <a:off x="7419549" y="3084026"/>
            <a:ext cx="4128881" cy="2129102"/>
          </a:xfrm>
          <a:prstGeom prst="rect">
            <a:avLst/>
          </a:prstGeom>
        </p:spPr>
      </p:pic>
    </p:spTree>
    <p:extLst>
      <p:ext uri="{BB962C8B-B14F-4D97-AF65-F5344CB8AC3E}">
        <p14:creationId xmlns:p14="http://schemas.microsoft.com/office/powerpoint/2010/main" val="17111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BCE8-AE9C-40DE-948E-509036EBFCF7}"/>
              </a:ext>
            </a:extLst>
          </p:cNvPr>
          <p:cNvSpPr>
            <a:spLocks noGrp="1"/>
          </p:cNvSpPr>
          <p:nvPr>
            <p:ph type="title"/>
          </p:nvPr>
        </p:nvSpPr>
        <p:spPr/>
        <p:txBody>
          <a:bodyPr/>
          <a:lstStyle/>
          <a:p>
            <a:r>
              <a:rPr lang="en-GB" dirty="0"/>
              <a:t>Sprint Plan</a:t>
            </a:r>
            <a:br>
              <a:rPr lang="en-GB" dirty="0"/>
            </a:br>
            <a:endParaRPr lang="en-GB" dirty="0"/>
          </a:p>
        </p:txBody>
      </p:sp>
      <p:sp>
        <p:nvSpPr>
          <p:cNvPr id="3" name="Content Placeholder 2">
            <a:extLst>
              <a:ext uri="{FF2B5EF4-FFF2-40B4-BE49-F238E27FC236}">
                <a16:creationId xmlns:a16="http://schemas.microsoft.com/office/drawing/2014/main" id="{CA333FFD-BBDC-4A79-8C72-11A0F4393B22}"/>
              </a:ext>
            </a:extLst>
          </p:cNvPr>
          <p:cNvSpPr>
            <a:spLocks noGrp="1"/>
          </p:cNvSpPr>
          <p:nvPr>
            <p:ph idx="1"/>
          </p:nvPr>
        </p:nvSpPr>
        <p:spPr/>
        <p:txBody>
          <a:bodyPr/>
          <a:lstStyle/>
          <a:p>
            <a:r>
              <a:rPr lang="en-GB" dirty="0"/>
              <a:t>What needed to be included?</a:t>
            </a:r>
          </a:p>
          <a:p>
            <a:r>
              <a:rPr lang="en-GB" dirty="0"/>
              <a:t>What I hope to achieve?</a:t>
            </a:r>
          </a:p>
          <a:p>
            <a:r>
              <a:rPr lang="en-GB" dirty="0"/>
              <a:t>User to have a fully functional responsive frontend where they are allowed to carry out the CRUD functions create, read, update and delete for cars/garage’s</a:t>
            </a:r>
          </a:p>
          <a:p>
            <a:r>
              <a:rPr lang="en-GB" dirty="0"/>
              <a:t>A back end </a:t>
            </a:r>
            <a:r>
              <a:rPr lang="en-GB" dirty="0" err="1"/>
              <a:t>api</a:t>
            </a:r>
            <a:r>
              <a:rPr lang="en-GB" dirty="0"/>
              <a:t> connected to front end via fetch requests and spring boot</a:t>
            </a:r>
          </a:p>
          <a:p>
            <a:r>
              <a:rPr lang="en-GB" dirty="0"/>
              <a:t>Testing aiming for 80% coverage</a:t>
            </a:r>
          </a:p>
        </p:txBody>
      </p:sp>
    </p:spTree>
    <p:extLst>
      <p:ext uri="{BB962C8B-B14F-4D97-AF65-F5344CB8AC3E}">
        <p14:creationId xmlns:p14="http://schemas.microsoft.com/office/powerpoint/2010/main" val="158410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2869-4577-4BFE-8A46-2E534AD028C5}"/>
              </a:ext>
            </a:extLst>
          </p:cNvPr>
          <p:cNvSpPr>
            <a:spLocks noGrp="1"/>
          </p:cNvSpPr>
          <p:nvPr>
            <p:ph type="title"/>
          </p:nvPr>
        </p:nvSpPr>
        <p:spPr/>
        <p:txBody>
          <a:bodyPr/>
          <a:lstStyle/>
          <a:p>
            <a:r>
              <a:rPr lang="en-GB" dirty="0"/>
              <a:t>ERD Diagram</a:t>
            </a:r>
          </a:p>
        </p:txBody>
      </p:sp>
      <p:pic>
        <p:nvPicPr>
          <p:cNvPr id="7" name="Content Placeholder 6" descr="Table&#10;&#10;Description automatically generated">
            <a:extLst>
              <a:ext uri="{FF2B5EF4-FFF2-40B4-BE49-F238E27FC236}">
                <a16:creationId xmlns:a16="http://schemas.microsoft.com/office/drawing/2014/main" id="{E2FEE264-C32D-4446-8A66-9449B66576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0" t="17840" r="4365" b="24460"/>
          <a:stretch/>
        </p:blipFill>
        <p:spPr>
          <a:xfrm>
            <a:off x="280987" y="2201589"/>
            <a:ext cx="11630026" cy="3267418"/>
          </a:xfrm>
        </p:spPr>
      </p:pic>
    </p:spTree>
    <p:extLst>
      <p:ext uri="{BB962C8B-B14F-4D97-AF65-F5344CB8AC3E}">
        <p14:creationId xmlns:p14="http://schemas.microsoft.com/office/powerpoint/2010/main" val="373521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D940384-9D3D-4635-A676-BA68E1325819}"/>
              </a:ext>
            </a:extLst>
          </p:cNvPr>
          <p:cNvSpPr>
            <a:spLocks noGrp="1"/>
          </p:cNvSpPr>
          <p:nvPr>
            <p:ph type="title"/>
          </p:nvPr>
        </p:nvSpPr>
        <p:spPr>
          <a:xfrm>
            <a:off x="1451579" y="2303047"/>
            <a:ext cx="3272093" cy="2674198"/>
          </a:xfrm>
        </p:spPr>
        <p:txBody>
          <a:bodyPr anchor="t">
            <a:normAutofit/>
          </a:bodyPr>
          <a:lstStyle/>
          <a:p>
            <a:r>
              <a:rPr lang="en-GB" dirty="0"/>
              <a:t>Consultant Journey</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5DF25BD-AAEB-4794-9BED-E14E58ECB981}"/>
              </a:ext>
            </a:extLst>
          </p:cNvPr>
          <p:cNvGraphicFramePr>
            <a:graphicFrameLocks noGrp="1"/>
          </p:cNvGraphicFramePr>
          <p:nvPr>
            <p:ph idx="1"/>
            <p:extLst>
              <p:ext uri="{D42A27DB-BD31-4B8C-83A1-F6EECF244321}">
                <p14:modId xmlns:p14="http://schemas.microsoft.com/office/powerpoint/2010/main" val="183610638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16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D2EF8-E5F1-4FB6-BCC7-806C9D511E49}"/>
              </a:ext>
            </a:extLst>
          </p:cNvPr>
          <p:cNvSpPr>
            <a:spLocks noGrp="1"/>
          </p:cNvSpPr>
          <p:nvPr>
            <p:ph type="title"/>
          </p:nvPr>
        </p:nvSpPr>
        <p:spPr>
          <a:xfrm>
            <a:off x="844476" y="1600199"/>
            <a:ext cx="3539266" cy="4297680"/>
          </a:xfrm>
        </p:spPr>
        <p:txBody>
          <a:bodyPr anchor="ctr">
            <a:normAutofit/>
          </a:bodyPr>
          <a:lstStyle/>
          <a:p>
            <a:r>
              <a:rPr lang="en-GB" b="1">
                <a:effectLst/>
                <a:latin typeface="Montserrat" panose="00000500000000000000" pitchFamily="2" charset="0"/>
                <a:ea typeface="Calibri" panose="020F0502020204030204" pitchFamily="34" charset="0"/>
                <a:cs typeface="Symbol" panose="05050102010706020507" pitchFamily="18" charset="2"/>
              </a:rPr>
              <a:t>CI</a:t>
            </a:r>
            <a:r>
              <a:rPr lang="en-GB" b="1">
                <a:effectLst/>
                <a:latin typeface="Montserrat Light" panose="00000400000000000000" pitchFamily="2" charset="0"/>
                <a:ea typeface="Calibri" panose="020F0502020204030204" pitchFamily="34" charset="0"/>
                <a:cs typeface="Symbol" panose="05050102010706020507" pitchFamily="18" charset="2"/>
              </a:rPr>
              <a:t>: </a:t>
            </a:r>
            <a:r>
              <a:rPr lang="en-GB">
                <a:effectLst/>
                <a:latin typeface="Montserrat Light" panose="00000400000000000000" pitchFamily="2" charset="0"/>
                <a:ea typeface="Calibri" panose="020F0502020204030204" pitchFamily="34" charset="0"/>
                <a:cs typeface="Symbol" panose="05050102010706020507" pitchFamily="18" charset="2"/>
              </a:rPr>
              <a:t>How did you approach version control?</a:t>
            </a:r>
            <a:br>
              <a:rPr lang="en-GB">
                <a:effectLst/>
                <a:latin typeface="Segoe UI" panose="020B0502040204020203" pitchFamily="34" charset="0"/>
                <a:ea typeface="Calibri" panose="020F0502020204030204" pitchFamily="34" charset="0"/>
                <a:cs typeface="Symbol" panose="05050102010706020507" pitchFamily="18" charset="2"/>
              </a:rPr>
            </a:br>
            <a:endParaRPr lang="en-GB"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F84815-F6F3-4AF3-A18E-108B1745E9C6}"/>
              </a:ext>
            </a:extLst>
          </p:cNvPr>
          <p:cNvSpPr>
            <a:spLocks noGrp="1"/>
          </p:cNvSpPr>
          <p:nvPr>
            <p:ph idx="1"/>
          </p:nvPr>
        </p:nvSpPr>
        <p:spPr>
          <a:xfrm>
            <a:off x="4924851" y="1600199"/>
            <a:ext cx="6130003" cy="4297680"/>
          </a:xfrm>
        </p:spPr>
        <p:txBody>
          <a:bodyPr anchor="ctr">
            <a:normAutofit/>
          </a:bodyPr>
          <a:lstStyle/>
          <a:p>
            <a:pPr marL="432000" indent="-324000">
              <a:lnSpc>
                <a:spcPct val="110000"/>
              </a:lnSpc>
              <a:spcBef>
                <a:spcPts val="1417"/>
              </a:spcBef>
              <a:buClr>
                <a:srgbClr val="000000"/>
              </a:buClr>
              <a:buSzPct val="45000"/>
              <a:buFont typeface="Wingdings" charset="2"/>
              <a:buChar char=""/>
            </a:pPr>
            <a:r>
              <a:rPr lang="en-GB" sz="1900" b="0" strike="noStrike" spc="-1">
                <a:latin typeface="Arial"/>
              </a:rPr>
              <a:t>GitHub: Issues, feature/branches, pull requests, push requests, merging feature branches into dev.</a:t>
            </a:r>
          </a:p>
          <a:p>
            <a:pPr marL="108000" indent="0">
              <a:lnSpc>
                <a:spcPct val="110000"/>
              </a:lnSpc>
              <a:spcBef>
                <a:spcPts val="1417"/>
              </a:spcBef>
              <a:buClr>
                <a:srgbClr val="000000"/>
              </a:buClr>
              <a:buSzPct val="45000"/>
              <a:buNone/>
            </a:pPr>
            <a:r>
              <a:rPr lang="en-GB" sz="1900" spc="-1">
                <a:latin typeface="Arial"/>
              </a:rPr>
              <a:t>I used GitHub as my version control to keep my project on the cloud throughout the sprint making sure I create different feature branches for every different class I work on and merging them into my dev branch without having merge conflicts. I then committed my changes on the project and pulled them into my dev branch by merging them on git hub. This was very helpful in keeping my project in order and helping me keep track of what progress I’ve been making through the sprint.</a:t>
            </a:r>
            <a:endParaRPr lang="en-GB" sz="1900" b="0" strike="noStrike" spc="-1">
              <a:latin typeface="Arial"/>
            </a:endParaRPr>
          </a:p>
          <a:p>
            <a:pPr marL="0" indent="0">
              <a:lnSpc>
                <a:spcPct val="110000"/>
              </a:lnSpc>
              <a:buNone/>
            </a:pPr>
            <a:endParaRPr lang="en-GB" sz="1900"/>
          </a:p>
        </p:txBody>
      </p:sp>
    </p:spTree>
    <p:extLst>
      <p:ext uri="{BB962C8B-B14F-4D97-AF65-F5344CB8AC3E}">
        <p14:creationId xmlns:p14="http://schemas.microsoft.com/office/powerpoint/2010/main" val="306765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E539-BC65-453C-A0EF-30E7CB00ABE5}"/>
              </a:ext>
            </a:extLst>
          </p:cNvPr>
          <p:cNvSpPr>
            <a:spLocks noGrp="1"/>
          </p:cNvSpPr>
          <p:nvPr>
            <p:ph type="title"/>
          </p:nvPr>
        </p:nvSpPr>
        <p:spPr>
          <a:xfrm>
            <a:off x="1451579" y="804519"/>
            <a:ext cx="9603275" cy="1049235"/>
          </a:xfrm>
        </p:spPr>
        <p:txBody>
          <a:bodyPr>
            <a:normAutofit/>
          </a:bodyPr>
          <a:lstStyle/>
          <a:p>
            <a:r>
              <a:rPr lang="en-GB" sz="2200" b="1">
                <a:effectLst/>
                <a:latin typeface="Montserrat" panose="00000500000000000000" pitchFamily="2" charset="0"/>
                <a:ea typeface="Calibri" panose="020F0502020204030204" pitchFamily="34" charset="0"/>
                <a:cs typeface="Symbol" panose="05050102010706020507" pitchFamily="18" charset="2"/>
              </a:rPr>
              <a:t>Testing</a:t>
            </a:r>
            <a:r>
              <a:rPr lang="en-GB" sz="2200">
                <a:effectLst/>
                <a:latin typeface="Montserrat Light" panose="00000400000000000000" pitchFamily="2" charset="0"/>
                <a:ea typeface="Calibri" panose="020F0502020204030204" pitchFamily="34" charset="0"/>
                <a:cs typeface="Symbol" panose="05050102010706020507" pitchFamily="18" charset="2"/>
              </a:rPr>
              <a:t>: What was tested? Show the coverage of the </a:t>
            </a:r>
            <a:r>
              <a:rPr lang="en-GB" sz="2200" b="1" err="1">
                <a:effectLst/>
                <a:latin typeface="Montserrat" panose="00000500000000000000" pitchFamily="2" charset="0"/>
                <a:ea typeface="Calibri" panose="020F0502020204030204" pitchFamily="34" charset="0"/>
                <a:cs typeface="Symbol" panose="05050102010706020507" pitchFamily="18" charset="2"/>
              </a:rPr>
              <a:t>src</a:t>
            </a:r>
            <a:r>
              <a:rPr lang="en-GB" sz="2200" b="1">
                <a:effectLst/>
                <a:latin typeface="Montserrat" panose="00000500000000000000" pitchFamily="2" charset="0"/>
                <a:ea typeface="Calibri" panose="020F0502020204030204" pitchFamily="34" charset="0"/>
                <a:cs typeface="Symbol" panose="05050102010706020507" pitchFamily="18" charset="2"/>
              </a:rPr>
              <a:t>/main/java</a:t>
            </a:r>
            <a:r>
              <a:rPr lang="en-GB" sz="2200">
                <a:effectLst/>
                <a:latin typeface="Montserrat Light" panose="00000400000000000000" pitchFamily="2" charset="0"/>
                <a:ea typeface="Calibri" panose="020F0502020204030204" pitchFamily="34" charset="0"/>
                <a:cs typeface="Symbol" panose="05050102010706020507" pitchFamily="18" charset="2"/>
              </a:rPr>
              <a:t> folder.</a:t>
            </a:r>
            <a:br>
              <a:rPr lang="en-GB" sz="2200">
                <a:effectLst/>
                <a:latin typeface="Segoe UI" panose="020B0502040204020203" pitchFamily="34" charset="0"/>
                <a:ea typeface="Calibri" panose="020F0502020204030204" pitchFamily="34" charset="0"/>
                <a:cs typeface="Symbol" panose="05050102010706020507" pitchFamily="18" charset="2"/>
              </a:rPr>
            </a:br>
            <a:endParaRPr lang="en-GB" sz="2200"/>
          </a:p>
        </p:txBody>
      </p:sp>
      <p:sp>
        <p:nvSpPr>
          <p:cNvPr id="3" name="Content Placeholder 2">
            <a:extLst>
              <a:ext uri="{FF2B5EF4-FFF2-40B4-BE49-F238E27FC236}">
                <a16:creationId xmlns:a16="http://schemas.microsoft.com/office/drawing/2014/main" id="{3059DDBD-C199-4F69-91C8-3D348B0BC831}"/>
              </a:ext>
            </a:extLst>
          </p:cNvPr>
          <p:cNvSpPr>
            <a:spLocks noGrp="1"/>
          </p:cNvSpPr>
          <p:nvPr>
            <p:ph idx="1"/>
          </p:nvPr>
        </p:nvSpPr>
        <p:spPr>
          <a:xfrm>
            <a:off x="6892299" y="2015734"/>
            <a:ext cx="4162555" cy="3450613"/>
          </a:xfrm>
        </p:spPr>
        <p:txBody>
          <a:bodyPr>
            <a:normAutofit/>
          </a:bodyPr>
          <a:lstStyle/>
          <a:p>
            <a:pPr marL="0" indent="0">
              <a:lnSpc>
                <a:spcPct val="110000"/>
              </a:lnSpc>
              <a:buNone/>
            </a:pPr>
            <a:r>
              <a:rPr lang="en-GB" sz="1100" dirty="0"/>
              <a:t>I had created 4 tests in total – </a:t>
            </a:r>
          </a:p>
          <a:p>
            <a:pPr marL="0" indent="0">
              <a:lnSpc>
                <a:spcPct val="110000"/>
              </a:lnSpc>
              <a:buNone/>
            </a:pPr>
            <a:r>
              <a:rPr lang="en-GB" sz="1100" dirty="0"/>
              <a:t>Garage Service Unit Test</a:t>
            </a:r>
          </a:p>
          <a:p>
            <a:pPr marL="0" indent="0">
              <a:lnSpc>
                <a:spcPct val="110000"/>
              </a:lnSpc>
              <a:buNone/>
            </a:pPr>
            <a:r>
              <a:rPr lang="en-GB" sz="1100" dirty="0"/>
              <a:t>Garage Controller Integration Test</a:t>
            </a:r>
          </a:p>
          <a:p>
            <a:pPr marL="0" indent="0">
              <a:lnSpc>
                <a:spcPct val="110000"/>
              </a:lnSpc>
              <a:buNone/>
            </a:pPr>
            <a:r>
              <a:rPr lang="en-GB" sz="1100" dirty="0"/>
              <a:t>Car Service Unit Test</a:t>
            </a:r>
          </a:p>
          <a:p>
            <a:pPr marL="0" indent="0">
              <a:lnSpc>
                <a:spcPct val="110000"/>
              </a:lnSpc>
              <a:buNone/>
            </a:pPr>
            <a:r>
              <a:rPr lang="en-GB" sz="1100" dirty="0"/>
              <a:t>Car Controller Integration Test</a:t>
            </a:r>
          </a:p>
          <a:p>
            <a:pPr marL="0" indent="0">
              <a:lnSpc>
                <a:spcPct val="110000"/>
              </a:lnSpc>
              <a:buNone/>
            </a:pPr>
            <a:endParaRPr lang="en-GB" sz="1100" dirty="0"/>
          </a:p>
          <a:p>
            <a:pPr marL="0" indent="0">
              <a:lnSpc>
                <a:spcPct val="110000"/>
              </a:lnSpc>
              <a:buNone/>
            </a:pPr>
            <a:r>
              <a:rPr lang="en-GB" sz="1100" dirty="0"/>
              <a:t>All 4/4 tests have passed achieving the target which was 80%. However there was a few tests methods which I had to comment out as they were not working and I spent a great amount of  time trying to debug.</a:t>
            </a:r>
          </a:p>
          <a:p>
            <a:pPr marL="0" indent="0">
              <a:lnSpc>
                <a:spcPct val="110000"/>
              </a:lnSpc>
              <a:buNone/>
            </a:pPr>
            <a:r>
              <a:rPr lang="en-GB" sz="1100" dirty="0"/>
              <a:t>I had also done manual testing for all my SQL statements which passed.</a:t>
            </a:r>
          </a:p>
          <a:p>
            <a:pPr marL="0" indent="0">
              <a:lnSpc>
                <a:spcPct val="110000"/>
              </a:lnSpc>
              <a:buNone/>
            </a:pPr>
            <a:endParaRPr lang="en-GB" sz="1100" dirty="0"/>
          </a:p>
        </p:txBody>
      </p:sp>
      <p:pic>
        <p:nvPicPr>
          <p:cNvPr id="7" name="Picture 6">
            <a:extLst>
              <a:ext uri="{FF2B5EF4-FFF2-40B4-BE49-F238E27FC236}">
                <a16:creationId xmlns:a16="http://schemas.microsoft.com/office/drawing/2014/main" id="{826DE286-CD71-4B66-808B-B66ADA6B7695}"/>
              </a:ext>
            </a:extLst>
          </p:cNvPr>
          <p:cNvPicPr>
            <a:picLocks noChangeAspect="1"/>
          </p:cNvPicPr>
          <p:nvPr/>
        </p:nvPicPr>
        <p:blipFill>
          <a:blip r:embed="rId2"/>
          <a:stretch>
            <a:fillRect/>
          </a:stretch>
        </p:blipFill>
        <p:spPr>
          <a:xfrm>
            <a:off x="287871" y="1853754"/>
            <a:ext cx="6498102" cy="3508975"/>
          </a:xfrm>
          <a:prstGeom prst="rect">
            <a:avLst/>
          </a:prstGeom>
        </p:spPr>
      </p:pic>
    </p:spTree>
    <p:extLst>
      <p:ext uri="{BB962C8B-B14F-4D97-AF65-F5344CB8AC3E}">
        <p14:creationId xmlns:p14="http://schemas.microsoft.com/office/powerpoint/2010/main" val="423736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163E79B-0631-4FB5-BA62-1219F049EE39}"/>
              </a:ext>
            </a:extLst>
          </p:cNvPr>
          <p:cNvSpPr>
            <a:spLocks noGrp="1"/>
          </p:cNvSpPr>
          <p:nvPr>
            <p:ph type="title"/>
          </p:nvPr>
        </p:nvSpPr>
        <p:spPr>
          <a:xfrm>
            <a:off x="1451580" y="804520"/>
            <a:ext cx="4176511" cy="1049235"/>
          </a:xfrm>
        </p:spPr>
        <p:txBody>
          <a:bodyPr>
            <a:normAutofit/>
          </a:bodyPr>
          <a:lstStyle/>
          <a:p>
            <a:r>
              <a:rPr lang="en-GB" sz="1500" b="1">
                <a:effectLst/>
                <a:latin typeface="Montserrat" panose="00000500000000000000" pitchFamily="2" charset="0"/>
                <a:ea typeface="Calibri" panose="020F0502020204030204" pitchFamily="34" charset="0"/>
                <a:cs typeface="Symbol" panose="05050102010706020507" pitchFamily="18" charset="2"/>
              </a:rPr>
              <a:t>Demonstration</a:t>
            </a:r>
            <a:r>
              <a:rPr lang="en-GB" sz="1500" b="1">
                <a:effectLst/>
                <a:latin typeface="Montserrat Light" panose="00000400000000000000" pitchFamily="2" charset="0"/>
                <a:ea typeface="Calibri" panose="020F0502020204030204" pitchFamily="34" charset="0"/>
                <a:cs typeface="Symbol" panose="05050102010706020507" pitchFamily="18" charset="2"/>
              </a:rPr>
              <a:t>: </a:t>
            </a:r>
            <a:r>
              <a:rPr lang="en-GB" sz="1500">
                <a:effectLst/>
                <a:latin typeface="Montserrat Light" panose="00000400000000000000" pitchFamily="2" charset="0"/>
                <a:ea typeface="Calibri" panose="020F0502020204030204" pitchFamily="34" charset="0"/>
                <a:cs typeface="Symbol" panose="05050102010706020507" pitchFamily="18" charset="2"/>
              </a:rPr>
              <a:t>Run through a couple of user stories</a:t>
            </a:r>
            <a:br>
              <a:rPr lang="en-GB" sz="1500">
                <a:effectLst/>
                <a:latin typeface="Segoe UI" panose="020B0502040204020203" pitchFamily="34" charset="0"/>
                <a:ea typeface="Calibri" panose="020F0502020204030204" pitchFamily="34" charset="0"/>
                <a:cs typeface="Symbol" panose="05050102010706020507" pitchFamily="18" charset="2"/>
              </a:rPr>
            </a:br>
            <a:endParaRPr lang="en-GB" sz="1500"/>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17921E6-5762-4B9B-B2DD-1DF0A8C1322A}"/>
              </a:ext>
            </a:extLst>
          </p:cNvPr>
          <p:cNvSpPr>
            <a:spLocks noGrp="1"/>
          </p:cNvSpPr>
          <p:nvPr>
            <p:ph idx="1"/>
          </p:nvPr>
        </p:nvSpPr>
        <p:spPr>
          <a:xfrm>
            <a:off x="1451581" y="2015732"/>
            <a:ext cx="4172212" cy="3450613"/>
          </a:xfrm>
        </p:spPr>
        <p:txBody>
          <a:bodyPr>
            <a:normAutofit/>
          </a:bodyPr>
          <a:lstStyle/>
          <a:p>
            <a:pPr>
              <a:lnSpc>
                <a:spcPct val="110000"/>
              </a:lnSpc>
            </a:pPr>
            <a:r>
              <a:rPr lang="en-GB" sz="1400" dirty="0"/>
              <a:t>I had 4 epics within the Sprint: Backend, Front end, Integration testing and Documentation –Backend which included the Domain, controller, service and repo classes. Within these epics there were many user stories to fulfil the requirements of the specification. </a:t>
            </a:r>
          </a:p>
          <a:p>
            <a:pPr>
              <a:lnSpc>
                <a:spcPct val="110000"/>
              </a:lnSpc>
              <a:buFontTx/>
              <a:buChar char="-"/>
            </a:pPr>
            <a:r>
              <a:rPr lang="en-GB" sz="1400" b="0" i="0" dirty="0">
                <a:effectLst/>
                <a:latin typeface="-apple-system"/>
              </a:rPr>
              <a:t>Example User Story1: Create classes and ensure user can carry out CRUD functions. For Cars and garages</a:t>
            </a:r>
          </a:p>
          <a:p>
            <a:pPr>
              <a:lnSpc>
                <a:spcPct val="110000"/>
              </a:lnSpc>
              <a:buFontTx/>
              <a:buChar char="-"/>
            </a:pPr>
            <a:r>
              <a:rPr lang="en-GB" sz="1400" b="0" i="0" dirty="0">
                <a:effectLst/>
                <a:latin typeface="-apple-system"/>
              </a:rPr>
              <a:t>This was a very important user story for </a:t>
            </a:r>
            <a:r>
              <a:rPr lang="en-GB" sz="1400" dirty="0">
                <a:latin typeface="-apple-system"/>
              </a:rPr>
              <a:t>my HWA</a:t>
            </a:r>
            <a:r>
              <a:rPr lang="en-GB" sz="1400" b="0" i="0" dirty="0">
                <a:effectLst/>
                <a:latin typeface="-apple-system"/>
              </a:rPr>
              <a:t> project as it is part of the CRUD functionalities which had to be met. Also in </a:t>
            </a:r>
            <a:r>
              <a:rPr lang="en-GB" sz="1400" dirty="0">
                <a:latin typeface="-apple-system"/>
              </a:rPr>
              <a:t>a business function you need to be able to carry out CRUD functions. </a:t>
            </a:r>
            <a:endParaRPr lang="en-GB" sz="1400" b="0" i="0" dirty="0">
              <a:effectLst/>
              <a:latin typeface="-apple-system"/>
            </a:endParaRPr>
          </a:p>
          <a:p>
            <a:pPr marL="0" indent="0">
              <a:lnSpc>
                <a:spcPct val="110000"/>
              </a:lnSpc>
              <a:buNone/>
            </a:pPr>
            <a:endParaRPr lang="en-GB" sz="1400" dirty="0"/>
          </a:p>
        </p:txBody>
      </p:sp>
      <p:pic>
        <p:nvPicPr>
          <p:cNvPr id="5" name="Picture 4">
            <a:extLst>
              <a:ext uri="{FF2B5EF4-FFF2-40B4-BE49-F238E27FC236}">
                <a16:creationId xmlns:a16="http://schemas.microsoft.com/office/drawing/2014/main" id="{01939D29-BB9E-474E-A27E-5727A5D79CF7}"/>
              </a:ext>
            </a:extLst>
          </p:cNvPr>
          <p:cNvPicPr>
            <a:picLocks noChangeAspect="1"/>
          </p:cNvPicPr>
          <p:nvPr/>
        </p:nvPicPr>
        <p:blipFill>
          <a:blip r:embed="rId2"/>
          <a:stretch>
            <a:fillRect/>
          </a:stretch>
        </p:blipFill>
        <p:spPr>
          <a:xfrm>
            <a:off x="6094411" y="1728438"/>
            <a:ext cx="4960442" cy="3657023"/>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470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19001</TotalTime>
  <Words>1037</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Gill Sans MT</vt:lpstr>
      <vt:lpstr>Montserrat</vt:lpstr>
      <vt:lpstr>Montserrat Light</vt:lpstr>
      <vt:lpstr>Segoe UI</vt:lpstr>
      <vt:lpstr>Wingdings</vt:lpstr>
      <vt:lpstr>Gallery</vt:lpstr>
      <vt:lpstr>HWA: Hobby-Web-Application Project Car’s and garage’s</vt:lpstr>
      <vt:lpstr>Who am i?</vt:lpstr>
      <vt:lpstr>How Did I approach the specification</vt:lpstr>
      <vt:lpstr>Sprint Plan </vt:lpstr>
      <vt:lpstr>ERD Diagram</vt:lpstr>
      <vt:lpstr>Consultant Journey</vt:lpstr>
      <vt:lpstr>CI: How did you approach version control? </vt:lpstr>
      <vt:lpstr>Testing: What was tested? Show the coverage of the src/main/java folder. </vt:lpstr>
      <vt:lpstr>Demonstration: Run through a couple of user stories </vt:lpstr>
      <vt:lpstr>Example User story2:Front end Users should be able to navigate through website and use crud functions </vt:lpstr>
      <vt:lpstr>PowerPoint Presentation</vt:lpstr>
      <vt:lpstr>Sprint review: What did you complete? What got left behind? </vt:lpstr>
      <vt:lpstr>Sprint retrospective: What went well? What could be improved? </vt:lpstr>
      <vt:lpstr>Conclusion: Reflections on the project, future steps, any other relevant info </vt:lpstr>
      <vt:lpstr>Postman requests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 Project</dc:title>
  <dc:creator>Hamza shah</dc:creator>
  <cp:lastModifiedBy>Hamza shah</cp:lastModifiedBy>
  <cp:revision>12</cp:revision>
  <dcterms:created xsi:type="dcterms:W3CDTF">2021-10-21T12:00:22Z</dcterms:created>
  <dcterms:modified xsi:type="dcterms:W3CDTF">2021-12-03T14:23:49Z</dcterms:modified>
</cp:coreProperties>
</file>