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0" autoAdjust="0"/>
    <p:restoredTop sz="86425" autoAdjust="0"/>
  </p:normalViewPr>
  <p:slideViewPr>
    <p:cSldViewPr>
      <p:cViewPr varScale="1">
        <p:scale>
          <a:sx n="57" d="100"/>
          <a:sy n="57" d="100"/>
        </p:scale>
        <p:origin x="-1836" y="-90"/>
      </p:cViewPr>
      <p:guideLst>
        <p:guide orient="horz" pos="2160"/>
        <p:guide pos="2880"/>
      </p:guideLst>
    </p:cSldViewPr>
  </p:slideViewPr>
  <p:outlineViewPr>
    <p:cViewPr>
      <p:scale>
        <a:sx n="33" d="100"/>
        <a:sy n="33" d="100"/>
      </p:scale>
      <p:origin x="228"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Cliquez pour modifier le style du titre</a:t>
            </a:r>
            <a:endParaRPr kumimoji="0" lang="en-US"/>
          </a:p>
        </p:txBody>
      </p:sp>
      <p:sp>
        <p:nvSpPr>
          <p:cNvPr id="28" name="Espace réservé de la date 27"/>
          <p:cNvSpPr>
            <a:spLocks noGrp="1"/>
          </p:cNvSpPr>
          <p:nvPr>
            <p:ph type="dt" sz="half" idx="10"/>
          </p:nvPr>
        </p:nvSpPr>
        <p:spPr/>
        <p:txBody>
          <a:bodyPr/>
          <a:lstStyle/>
          <a:p>
            <a:fld id="{7A1EE27C-524F-42D1-9A16-FC5FADEC8155}" type="datetimeFigureOut">
              <a:rPr lang="fr-FR" smtClean="0"/>
              <a:t>23/02/2022</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0DFD7530-713F-4CA3-8BBC-13988F08E279}" type="slidenum">
              <a:rPr lang="fr-FR" smtClean="0"/>
              <a:t>‹N°›</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A1EE27C-524F-42D1-9A16-FC5FADEC8155}" type="datetimeFigureOut">
              <a:rPr lang="fr-FR" smtClean="0"/>
              <a:t>23/02/2022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FD7530-713F-4CA3-8BBC-13988F08E27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A1EE27C-524F-42D1-9A16-FC5FADEC8155}" type="datetimeFigureOut">
              <a:rPr lang="fr-FR" smtClean="0"/>
              <a:t>23/02/2022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FD7530-713F-4CA3-8BBC-13988F08E27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A1EE27C-524F-42D1-9A16-FC5FADEC8155}" type="datetimeFigureOut">
              <a:rPr lang="fr-FR" smtClean="0"/>
              <a:t>23/02/2022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DFD7530-713F-4CA3-8BBC-13988F08E279}"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7A1EE27C-524F-42D1-9A16-FC5FADEC8155}" type="datetimeFigureOut">
              <a:rPr lang="fr-FR" smtClean="0"/>
              <a:t>23/02/2022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0DFD7530-713F-4CA3-8BBC-13988F08E27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A1EE27C-524F-42D1-9A16-FC5FADEC8155}" type="datetimeFigureOut">
              <a:rPr lang="fr-FR" smtClean="0"/>
              <a:t>23/02/2022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DFD7530-713F-4CA3-8BBC-13988F08E279}"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7A1EE27C-524F-42D1-9A16-FC5FADEC8155}" type="datetimeFigureOut">
              <a:rPr lang="fr-FR" smtClean="0"/>
              <a:t>23/02/2022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DFD7530-713F-4CA3-8BBC-13988F08E279}"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7A1EE27C-524F-42D1-9A16-FC5FADEC8155}" type="datetimeFigureOut">
              <a:rPr lang="fr-FR" smtClean="0"/>
              <a:t>23/02/2022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DFD7530-713F-4CA3-8BBC-13988F08E279}"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A1EE27C-524F-42D1-9A16-FC5FADEC8155}" type="datetimeFigureOut">
              <a:rPr lang="fr-FR" smtClean="0"/>
              <a:t>23/02/2022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DFD7530-713F-4CA3-8BBC-13988F08E27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A1EE27C-524F-42D1-9A16-FC5FADEC8155}" type="datetimeFigureOut">
              <a:rPr lang="fr-FR" smtClean="0"/>
              <a:t>23/02/2022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DFD7530-713F-4CA3-8BBC-13988F08E279}"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7A1EE27C-524F-42D1-9A16-FC5FADEC8155}" type="datetimeFigureOut">
              <a:rPr lang="fr-FR" smtClean="0"/>
              <a:t>23/02/2022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DFD7530-713F-4CA3-8BBC-13988F08E279}"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A1EE27C-524F-42D1-9A16-FC5FADEC8155}" type="datetimeFigureOut">
              <a:rPr lang="fr-FR" smtClean="0"/>
              <a:t>23/02/2022</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DFD7530-713F-4CA3-8BBC-13988F08E279}"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stera.com/by-use-case/hierarchical-data-integr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476672"/>
            <a:ext cx="7772400" cy="5544615"/>
          </a:xfrm>
        </p:spPr>
        <p:txBody>
          <a:bodyPr/>
          <a:lstStyle/>
          <a:p>
            <a:r>
              <a:rPr lang="fr-FR"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Checkpoint:Introduction</a:t>
            </a:r>
            <a:r>
              <a:rPr lang="fr-FR"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to </a:t>
            </a:r>
            <a:r>
              <a:rPr lang="fr-FR"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databases</a:t>
            </a:r>
            <a:r>
              <a:rPr lang="fr-FR"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br>
              <a:rPr lang="fr-FR"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8640"/>
            <a:ext cx="8229600" cy="6669360"/>
          </a:xfrm>
        </p:spPr>
        <p:txBody>
          <a:bodyPr/>
          <a:lstStyle/>
          <a:p>
            <a:r>
              <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Plan </a:t>
            </a:r>
          </a:p>
          <a:p>
            <a:r>
              <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 est –ce qu’ un système de gestion de base de données</a:t>
            </a:r>
          </a:p>
          <a:p>
            <a:r>
              <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Qu’ est –ce qu’ un système de gestion de base de données relationnelle </a:t>
            </a:r>
          </a:p>
          <a:p>
            <a:r>
              <a:rPr lang="fr-F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Différences entre SGBDR et SGBD </a:t>
            </a:r>
          </a:p>
          <a:p>
            <a:r>
              <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Conclusion </a:t>
            </a:r>
          </a:p>
          <a:p>
            <a:endPar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endPar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buNone/>
            </a:pPr>
            <a:r>
              <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 est –ce qu’ un système de gestion de base de données:</a:t>
            </a:r>
          </a:p>
          <a:p>
            <a:pPr algn="justLow">
              <a:buNone/>
            </a:pPr>
            <a:r>
              <a:rPr lang="fr-FR" sz="2800" dirty="0"/>
              <a:t>Un système de gestion de base de données (SGBD) est un logiciel conçu pour stocker, récupérer et gérer des données. Le SGBD le plus répandu dans un système de base de données d'entreprise est le RDBMS. La forme complète du RDBMS est le système de gestion de base de données relationnelle. Maintenant que nous savons clairement ce qu'est un système de gestion de base de données, découvrons le système de gestion de base de données relationnelle.</a:t>
            </a:r>
            <a:endParaRPr lang="fr-FR"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buNone/>
            </a:pPr>
            <a:endPar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fontScale="85000" lnSpcReduction="10000"/>
          </a:bodyPr>
          <a:lstStyle/>
          <a:p>
            <a:r>
              <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Qu’ est –ce qu’ un système de gestion de base de données relationnelle </a:t>
            </a:r>
          </a:p>
          <a:p>
            <a:r>
              <a:rPr lang="fr-FR" sz="2800" dirty="0"/>
              <a:t>Selon le modèle relationnel d'EF </a:t>
            </a:r>
            <a:r>
              <a:rPr lang="fr-FR" sz="2800" dirty="0" err="1"/>
              <a:t>Codd</a:t>
            </a:r>
            <a:r>
              <a:rPr lang="fr-FR" sz="2800" dirty="0"/>
              <a:t>, un SGBDR permet aux utilisateurs de construire, mettre à jour, gérer et interagir avec une base de données relationnelle, ce qui permet par conséquent de stocker des données sous forme de tableau. Par conséquent, considérez RDBMS comme un système de gestion de données avancé qui facilite grandement l'obtention d'informations à partir des données. Mais pourquoi avons-nous besoin d'une base de données relationnelle ?</a:t>
            </a:r>
          </a:p>
          <a:p>
            <a:r>
              <a:rPr lang="fr-FR" sz="2800" dirty="0"/>
              <a:t>Aujourd'hui, diverses entreprises utilisent une architecture de base de données relationnelle au lieu de fichiers plats ou de bases de données hiérarchiques pour leur système de gestion de base de données d'entreprise (SGBD). Alors, quelle est la raison de créer une base de données relationnelle ? Une base de données relationnelle est spécialement conçue pour gérer un large éventail de formats de données et traiter efficacement les requêtes. Et comment les données sont-elles organisées dans un système de gestion de bases de données relationnelles ?</a:t>
            </a:r>
          </a:p>
          <a:p>
            <a:endParaRPr lang="fr-F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r>
              <a:rPr lang="fr-FR" sz="2600" dirty="0"/>
              <a:t>La réponse est simple : un système de gestion de </a:t>
            </a:r>
            <a:r>
              <a:rPr lang="fr-FR" sz="2600" dirty="0" smtClean="0"/>
              <a:t>bases </a:t>
            </a:r>
            <a:r>
              <a:rPr lang="fr-FR" sz="2600" dirty="0"/>
              <a:t>de données relationnelles organise les données dans des tables qui peuvent être liées en interne en fonction de données communes. Cela permet à un utilisateur de récupérer facilement une ou plusieurs tables avec une seule requête. D'autre part, le fichier plat stocke les données dans une structure de table unique, ce qui est moins efficace et consomme plus d'espace et de mémoire.</a:t>
            </a:r>
          </a:p>
          <a:p>
            <a:r>
              <a:rPr lang="fr-FR" sz="2600" dirty="0"/>
              <a:t>Par conséquent, nous avons besoin d'une base de données relationnelle. Un exemple de système </a:t>
            </a:r>
            <a:r>
              <a:rPr lang="fr-FR" sz="2600" dirty="0" smtClean="0"/>
              <a:t>de gestion de base de données relationnelle pourrait être un service de production dans une organisation qui exploite ce modèle pour traiter les achats et suivre l'inventaire.</a:t>
            </a:r>
            <a:endParaRPr lang="fr-FR" sz="2600" dirty="0"/>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fontScale="85000" lnSpcReduction="20000"/>
          </a:bodyPr>
          <a:lstStyle/>
          <a:p>
            <a:r>
              <a:rPr lang="fr-FR"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Différences entre SGBDR et SGBD </a:t>
            </a:r>
          </a:p>
          <a:p>
            <a:r>
              <a:rPr lang="fr-FR" sz="3100" dirty="0" smtClean="0"/>
              <a:t>Il existe des différences contrastées entre RDBMS et SGBD. Un SGBDR est une version avancée d'un SGBD. Contrairement à un SGBD qui gère des bases de données présentes sur un réseau informatique et des disques durs, une base de données RDBMS permet de maintenir les relations entre ses tables.</a:t>
            </a:r>
          </a:p>
          <a:p>
            <a:r>
              <a:rPr lang="fr-FR" sz="3100" dirty="0" smtClean="0"/>
              <a:t>Voici quelques-unes des principales différences entre un SGBDR et un SGBD :</a:t>
            </a:r>
          </a:p>
          <a:p>
            <a:r>
              <a:rPr lang="fr-FR" sz="3100" b="1" dirty="0"/>
              <a:t>Nombre d'opérateurs :</a:t>
            </a:r>
            <a:r>
              <a:rPr lang="fr-FR" sz="3100" dirty="0"/>
              <a:t> un SGBD n'autorise qu'un seul opérateur à la fois, alors que plusieurs utilisateurs peuvent exploiter un SGBDR simultanément. En effet, un SGBDR utilise des algorithmes complexes qui permettent à plusieurs utilisateurs d'accéder à la base de données tout en préservant simultanément l'intégrité des données, ce qui réduit considérablement le temps de réponse.</a:t>
            </a:r>
          </a:p>
          <a:p>
            <a:r>
              <a:rPr lang="fr-FR" dirty="0" smtClean="0"/>
              <a:t/>
            </a:r>
            <a:br>
              <a:rPr lang="fr-FR" dirty="0" smtClean="0"/>
            </a:b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fontScale="92500"/>
          </a:bodyPr>
          <a:lstStyle/>
          <a:p>
            <a:r>
              <a:rPr lang="fr-FR" sz="2800" b="1" dirty="0"/>
              <a:t>Besoin matériel et logiciel :</a:t>
            </a:r>
            <a:r>
              <a:rPr lang="fr-FR" sz="2800" dirty="0"/>
              <a:t> un SGBD utilise moins de ressources pour le stockage et la récupération des données qu'un SGBDR. En effet, ce dernier est plus complexe en raison de sa structure multi-tables et de sa capacité de références croisées, ce qui le rend plus coûteux qu'un SGBD. Les SGBDR sont également généralement utilisés pour les applications de classe entreprise, tandis que les SGBD sont plus couramment utilisés pour les applications plus petites et spécifiques.</a:t>
            </a:r>
          </a:p>
          <a:p>
            <a:r>
              <a:rPr lang="fr-FR" sz="2800" b="1" dirty="0"/>
              <a:t>Modification des données : la modification</a:t>
            </a:r>
            <a:r>
              <a:rPr lang="fr-FR" sz="2800" dirty="0"/>
              <a:t> des données dans un SGBD est assez difficile, alors que vous pouvez facilement modifier les données dans un SGBDR à l'aide d'une requête SQL. Ainsi, les programmeurs peuvent modifier/accéder simultanément à plusieurs éléments de données. C'est l'une des raisons pour lesquelles un SGBDR est plus efficace qu'un SGBD.</a:t>
            </a:r>
          </a:p>
          <a:p>
            <a:endParaRPr lang="fr-FR"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66502"/>
            <a:ext cx="9144000" cy="6791498"/>
          </a:xfrm>
        </p:spPr>
        <p:txBody>
          <a:bodyPr>
            <a:normAutofit fontScale="77500" lnSpcReduction="20000"/>
          </a:bodyPr>
          <a:lstStyle/>
          <a:p>
            <a:r>
              <a:rPr lang="fr-FR" sz="2800" b="1" dirty="0"/>
              <a:t>Volume de données :</a:t>
            </a:r>
            <a:r>
              <a:rPr lang="fr-FR" sz="2800" dirty="0"/>
              <a:t> un SGBD est plus adapté à la gestion d'un faible volume de données, alors qu'un SGBDR peut gérer même de gros volumes de données.</a:t>
            </a:r>
          </a:p>
          <a:p>
            <a:r>
              <a:rPr lang="fr-FR" sz="2800" b="1" dirty="0"/>
              <a:t>Clés et index :</a:t>
            </a:r>
            <a:r>
              <a:rPr lang="fr-FR" sz="2800" dirty="0"/>
              <a:t> un SGBD n'implique pas de clés et d'index, alors qu'un SGBDR spécifie une relation entre les éléments de données via des clés et des index.</a:t>
            </a:r>
          </a:p>
          <a:p>
            <a:r>
              <a:rPr lang="fr-FR" sz="2800" b="1" dirty="0"/>
              <a:t>Cohérence des données :</a:t>
            </a:r>
            <a:r>
              <a:rPr lang="fr-FR" sz="2800" dirty="0"/>
              <a:t> comme un SGBD ne suit pas le modèle ACID (atomicité, cohérence, isolement et durabilité), les données stockées peuvent présenter des incohérences. En revanche, un SGBDR suit le modèle ACID, ce qui le rend structuré et cohérent.</a:t>
            </a:r>
          </a:p>
          <a:p>
            <a:r>
              <a:rPr lang="fr-FR" sz="2800" b="1" dirty="0"/>
              <a:t>Structure de la base de données :</a:t>
            </a:r>
            <a:r>
              <a:rPr lang="fr-FR" sz="2800" dirty="0"/>
              <a:t> un SGBD fonctionne en stockant les données dans une </a:t>
            </a:r>
            <a:r>
              <a:rPr lang="fr-FR" sz="2800" dirty="0">
                <a:hlinkClick r:id="rId2"/>
              </a:rPr>
              <a:t>structure hiérarchique</a:t>
            </a:r>
            <a:r>
              <a:rPr lang="fr-FR" sz="2800" dirty="0"/>
              <a:t> , tandis qu'un SGBDR stocke les données dans des tables.</a:t>
            </a:r>
          </a:p>
          <a:p>
            <a:r>
              <a:rPr lang="fr-FR" sz="2800" b="1" dirty="0"/>
              <a:t>Vitesse de récupération des données :</a:t>
            </a:r>
            <a:r>
              <a:rPr lang="fr-FR" sz="2800" dirty="0"/>
              <a:t> dans un SGBD, le processus de récupération des données est assez lent, en particulier lorsque les données sont complexes et volumineuses. En effet, chacun des éléments de données doit être extrait individuellement. Dans un SGBDR, les données sont récupérées plus rapidement en raison de l'approche relationnelle. De plus, SQL facilite une récupération plus rapide des données dans un SGBDR.</a:t>
            </a:r>
          </a:p>
          <a:p>
            <a:endParaRPr lang="fr-FR"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5865515"/>
          </a:xfrm>
        </p:spPr>
        <p:txBody>
          <a:bodyPr/>
          <a:lstStyle/>
          <a:p>
            <a:r>
              <a:rPr lang="fr-FR"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Conclusion </a:t>
            </a:r>
          </a:p>
          <a:p>
            <a:r>
              <a:rPr lang="fr-FR" dirty="0"/>
              <a:t>Au fil du temps, les SGBDR ont évolué pour fournir une optimisation des requêtes de plus en plus avancée et des plugins sophistiqués pour les développeurs d'entreprise. En conséquence, il existe diverses applications d'entreprise de systèmes de gestion de bases de données relationnelles. Ils servent également de point focal dans de nombreuses applications, telles que le </a:t>
            </a:r>
            <a:r>
              <a:rPr lang="fr-FR" dirty="0" err="1"/>
              <a:t>reporting</a:t>
            </a:r>
            <a:r>
              <a:rPr lang="fr-FR" dirty="0"/>
              <a:t>, l'analyse et l'entreposage de données.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31</TotalTime>
  <Words>226</Words>
  <Application>Microsoft Office PowerPoint</Application>
  <PresentationFormat>Affichage à l'écran (4:3)</PresentationFormat>
  <Paragraphs>29</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Apex</vt:lpstr>
      <vt:lpstr>Checkpoint:Introduction to databases  </vt:lpstr>
      <vt:lpstr>Diapositive 2</vt:lpstr>
      <vt:lpstr>Diapositive 3</vt:lpstr>
      <vt:lpstr>Diapositive 4</vt:lpstr>
      <vt:lpstr>Diapositive 5</vt:lpstr>
      <vt:lpstr>Diapositive 6</vt:lpstr>
      <vt:lpstr>Diapositive 7</vt:lpstr>
      <vt:lpstr>Diapositive 8</vt:lpstr>
      <vt:lpstr>Diapositive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Checkpoint:Introduction to databases</dc:title>
  <dc:creator>AdminE</dc:creator>
  <cp:lastModifiedBy>AdminE</cp:lastModifiedBy>
  <cp:revision>4</cp:revision>
  <dcterms:created xsi:type="dcterms:W3CDTF">2022-02-23T10:38:55Z</dcterms:created>
  <dcterms:modified xsi:type="dcterms:W3CDTF">2022-02-23T11:10:50Z</dcterms:modified>
</cp:coreProperties>
</file>