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0" r:id="rId2"/>
    <p:sldId id="268" r:id="rId3"/>
    <p:sldId id="261" r:id="rId4"/>
    <p:sldId id="269" r:id="rId5"/>
    <p:sldId id="270" r:id="rId6"/>
    <p:sldId id="271" r:id="rId7"/>
    <p:sldId id="262" r:id="rId8"/>
    <p:sldId id="263" r:id="rId9"/>
    <p:sldId id="264" r:id="rId10"/>
    <p:sldId id="265" r:id="rId11"/>
    <p:sldId id="266" r:id="rId12"/>
    <p:sldId id="267"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86" d="100"/>
          <a:sy n="86"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198258E-8565-433E-B8BA-807C63EA6B6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4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258E-8565-433E-B8BA-807C63EA6B6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57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258E-8565-433E-B8BA-807C63EA6B6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23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196C-A94E-4CB5-8FA8-A68B5887627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0B45F2E-8194-4DD8-AC62-41862669CA2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88B39-C00E-4A5E-AC51-C76DA5FFEE01}"/>
              </a:ext>
            </a:extLst>
          </p:cNvPr>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a:extLst>
              <a:ext uri="{FF2B5EF4-FFF2-40B4-BE49-F238E27FC236}">
                <a16:creationId xmlns:a16="http://schemas.microsoft.com/office/drawing/2014/main" id="{078070CB-5E4D-403F-AE8F-C0833A908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6AB32-A59A-4085-9D5C-99E8ECC18139}"/>
              </a:ext>
            </a:extLst>
          </p:cNvPr>
          <p:cNvSpPr>
            <a:spLocks noGrp="1"/>
          </p:cNvSpPr>
          <p:nvPr>
            <p:ph type="sldNum" sz="quarter" idx="12"/>
          </p:nvPr>
        </p:nvSpPr>
        <p:spPr/>
        <p:txBody>
          <a:bodyPr/>
          <a:lstStyle/>
          <a:p>
            <a:fld id="{8198258E-8565-433E-B8BA-807C63EA6B68}" type="slidenum">
              <a:rPr lang="en-US" smtClean="0"/>
              <a:t>‹#›</a:t>
            </a:fld>
            <a:endParaRPr lang="en-US"/>
          </a:p>
        </p:txBody>
      </p:sp>
    </p:spTree>
    <p:extLst>
      <p:ext uri="{BB962C8B-B14F-4D97-AF65-F5344CB8AC3E}">
        <p14:creationId xmlns:p14="http://schemas.microsoft.com/office/powerpoint/2010/main" val="216607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258E-8565-433E-B8BA-807C63EA6B6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15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8274F-56CF-4EE5-980E-D82E6DC6EC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258E-8565-433E-B8BA-807C63EA6B6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41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8274F-56CF-4EE5-980E-D82E6DC6EC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258E-8565-433E-B8BA-807C63EA6B6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79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8274F-56CF-4EE5-980E-D82E6DC6EC15}"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8258E-8565-433E-B8BA-807C63EA6B6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65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8274F-56CF-4EE5-980E-D82E6DC6EC15}" type="datetimeFigureOut">
              <a:rPr lang="en-US" smtClean="0"/>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8258E-8565-433E-B8BA-807C63EA6B6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4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8274F-56CF-4EE5-980E-D82E6DC6EC15}" type="datetimeFigureOut">
              <a:rPr lang="en-US" smtClean="0"/>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8258E-8565-433E-B8BA-807C63EA6B68}" type="slidenum">
              <a:rPr lang="en-US" smtClean="0"/>
              <a:t>‹#›</a:t>
            </a:fld>
            <a:endParaRPr lang="en-US"/>
          </a:p>
        </p:txBody>
      </p:sp>
    </p:spTree>
    <p:extLst>
      <p:ext uri="{BB962C8B-B14F-4D97-AF65-F5344CB8AC3E}">
        <p14:creationId xmlns:p14="http://schemas.microsoft.com/office/powerpoint/2010/main" val="290461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28274F-56CF-4EE5-980E-D82E6DC6EC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258E-8565-433E-B8BA-807C63EA6B6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8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28274F-56CF-4EE5-980E-D82E6DC6EC15}" type="datetimeFigureOut">
              <a:rPr lang="en-US" smtClean="0"/>
              <a:t>12/27/2023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198258E-8565-433E-B8BA-807C63EA6B6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22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28274F-56CF-4EE5-980E-D82E6DC6EC15}" type="datetimeFigureOut">
              <a:rPr lang="en-US" smtClean="0"/>
              <a:t>12/27/2023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98258E-8565-433E-B8BA-807C63EA6B6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5884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9414-FBAD-413A-B400-B2BB6CDC4769}"/>
              </a:ext>
            </a:extLst>
          </p:cNvPr>
          <p:cNvSpPr>
            <a:spLocks noGrp="1"/>
          </p:cNvSpPr>
          <p:nvPr>
            <p:ph type="title"/>
          </p:nvPr>
        </p:nvSpPr>
        <p:spPr/>
        <p:txBody>
          <a:bodyPr/>
          <a:lstStyle/>
          <a:p>
            <a:pPr marR="0" algn="ctr" rtl="0"/>
            <a:r>
              <a:rPr lang="en-US" dirty="0">
                <a:solidFill>
                  <a:srgbClr val="365F91"/>
                </a:solidFill>
                <a:latin typeface="Calibri" panose="020F0502020204030204" pitchFamily="34" charset="0"/>
              </a:rPr>
              <a:t>Introduction:</a:t>
            </a:r>
            <a:endParaRPr lang="en-US" b="0" i="0" u="none" strike="noStrike" baseline="0" dirty="0">
              <a:solidFill>
                <a:srgbClr val="365F9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73DA3C0-76C8-4C63-9A65-BF160111A352}"/>
              </a:ext>
            </a:extLst>
          </p:cNvPr>
          <p:cNvSpPr>
            <a:spLocks noGrp="1"/>
          </p:cNvSpPr>
          <p:nvPr>
            <p:ph type="body" idx="1"/>
          </p:nvPr>
        </p:nvSpPr>
        <p:spPr/>
        <p:txBody>
          <a:bodyPr/>
          <a:lstStyle/>
          <a:p>
            <a:pPr marR="0" lvl="0" rtl="0"/>
            <a:r>
              <a:rPr lang="en-US" b="0" i="0" u="none" strike="noStrike" baseline="0" dirty="0">
                <a:solidFill>
                  <a:srgbClr val="365F91"/>
                </a:solidFill>
                <a:latin typeface="Calibri" panose="020F0502020204030204" pitchFamily="34" charset="0"/>
              </a:rPr>
              <a:t>My name is Hamza </a:t>
            </a:r>
            <a:r>
              <a:rPr lang="en-US" dirty="0">
                <a:solidFill>
                  <a:srgbClr val="365F91"/>
                </a:solidFill>
                <a:latin typeface="Calibri" panose="020F0502020204030204" pitchFamily="34" charset="0"/>
              </a:rPr>
              <a:t>J</a:t>
            </a:r>
            <a:r>
              <a:rPr lang="en-US" b="0" i="0" u="none" strike="noStrike" baseline="0" dirty="0">
                <a:solidFill>
                  <a:srgbClr val="365F91"/>
                </a:solidFill>
                <a:latin typeface="Calibri" panose="020F0502020204030204" pitchFamily="34" charset="0"/>
              </a:rPr>
              <a:t>adoon and my groups members are </a:t>
            </a:r>
            <a:r>
              <a:rPr lang="en-US" dirty="0">
                <a:solidFill>
                  <a:srgbClr val="365F91"/>
                </a:solidFill>
                <a:latin typeface="Calibri" panose="020F0502020204030204" pitchFamily="34" charset="0"/>
              </a:rPr>
              <a:t>A</a:t>
            </a:r>
            <a:r>
              <a:rPr lang="en-US" b="0" i="0" u="none" strike="noStrike" baseline="0" dirty="0">
                <a:solidFill>
                  <a:srgbClr val="365F91"/>
                </a:solidFill>
                <a:latin typeface="Calibri" panose="020F0502020204030204" pitchFamily="34" charset="0"/>
              </a:rPr>
              <a:t>fnan </a:t>
            </a:r>
            <a:r>
              <a:rPr lang="en-US" dirty="0">
                <a:solidFill>
                  <a:srgbClr val="365F91"/>
                </a:solidFill>
                <a:latin typeface="Calibri" panose="020F0502020204030204" pitchFamily="34" charset="0"/>
              </a:rPr>
              <a:t>T</a:t>
            </a:r>
            <a:r>
              <a:rPr lang="en-US" b="0" i="0" u="none" strike="noStrike" baseline="0" dirty="0">
                <a:solidFill>
                  <a:srgbClr val="365F91"/>
                </a:solidFill>
                <a:latin typeface="Calibri" panose="020F0502020204030204" pitchFamily="34" charset="0"/>
              </a:rPr>
              <a:t>ariq ,</a:t>
            </a:r>
            <a:r>
              <a:rPr lang="en-US" b="0" i="0" u="none" strike="noStrike" baseline="0" dirty="0" err="1">
                <a:solidFill>
                  <a:srgbClr val="365F91"/>
                </a:solidFill>
                <a:latin typeface="Calibri" panose="020F0502020204030204" pitchFamily="34" charset="0"/>
              </a:rPr>
              <a:t>Aaliyan</a:t>
            </a:r>
            <a:r>
              <a:rPr lang="en-US" b="0" i="0" u="none" strike="noStrike" baseline="0" dirty="0">
                <a:solidFill>
                  <a:srgbClr val="365F91"/>
                </a:solidFill>
                <a:latin typeface="Calibri" panose="020F0502020204030204" pitchFamily="34" charset="0"/>
              </a:rPr>
              <a:t> </a:t>
            </a:r>
            <a:r>
              <a:rPr lang="en-US" b="0" i="0" u="none" strike="noStrike" baseline="0" dirty="0" err="1">
                <a:solidFill>
                  <a:srgbClr val="365F91"/>
                </a:solidFill>
                <a:latin typeface="Calibri" panose="020F0502020204030204" pitchFamily="34" charset="0"/>
              </a:rPr>
              <a:t>Shujah</a:t>
            </a:r>
            <a:r>
              <a:rPr lang="en-US" b="0" i="0" u="none" strike="noStrike" baseline="0" dirty="0">
                <a:solidFill>
                  <a:srgbClr val="365F91"/>
                </a:solidFill>
                <a:latin typeface="Calibri" panose="020F0502020204030204" pitchFamily="34" charset="0"/>
              </a:rPr>
              <a:t> and Abdul Ahad.</a:t>
            </a:r>
          </a:p>
          <a:p>
            <a:pPr marR="0" lvl="0" rtl="0"/>
            <a:r>
              <a:rPr lang="en-US" b="0" i="0" u="none" strike="noStrike" baseline="0" dirty="0">
                <a:solidFill>
                  <a:srgbClr val="365F91"/>
                </a:solidFill>
                <a:latin typeface="Calibri" panose="020F0502020204030204" pitchFamily="34" charset="0"/>
              </a:rPr>
              <a:t>First my group members and me tried to contact different industries but they rejected us almost 4 to 5 time after that we got an approval from an industry in </a:t>
            </a:r>
            <a:r>
              <a:rPr lang="en-US" b="0" i="0" u="none" strike="noStrike" baseline="0" dirty="0" err="1">
                <a:solidFill>
                  <a:srgbClr val="365F91"/>
                </a:solidFill>
                <a:latin typeface="Calibri" panose="020F0502020204030204" pitchFamily="34" charset="0"/>
              </a:rPr>
              <a:t>Hattar</a:t>
            </a:r>
            <a:r>
              <a:rPr lang="en-US" b="0" i="0" u="none" strike="noStrike" baseline="0" dirty="0">
                <a:solidFill>
                  <a:srgbClr val="365F91"/>
                </a:solidFill>
                <a:latin typeface="Calibri" panose="020F0502020204030204" pitchFamily="34" charset="0"/>
              </a:rPr>
              <a:t>. We visited a plywood industry (AA PLYWOOD INDUSTRY) in </a:t>
            </a:r>
            <a:r>
              <a:rPr lang="en-US" b="0" i="0" u="none" strike="noStrike" baseline="0" dirty="0" err="1">
                <a:solidFill>
                  <a:srgbClr val="365F91"/>
                </a:solidFill>
                <a:latin typeface="Calibri" panose="020F0502020204030204" pitchFamily="34" charset="0"/>
              </a:rPr>
              <a:t>Hattar</a:t>
            </a:r>
            <a:r>
              <a:rPr lang="en-US" b="0" i="0" u="none" strike="noStrike" baseline="0" dirty="0">
                <a:solidFill>
                  <a:srgbClr val="365F91"/>
                </a:solidFill>
                <a:latin typeface="Calibri" panose="020F0502020204030204" pitchFamily="34" charset="0"/>
              </a:rPr>
              <a:t>. They tell us about the full procedure, machinery they are using, safety precautions they are using and also the material.</a:t>
            </a:r>
            <a:endParaRPr lang="en-US" b="0" i="0" u="none" strike="noStrike" baseline="0" dirty="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6828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FF46-33F8-4554-9EFA-8C312F9876EC}"/>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Ethical Dilemmas:</a:t>
            </a:r>
          </a:p>
        </p:txBody>
      </p:sp>
      <p:sp>
        <p:nvSpPr>
          <p:cNvPr id="3" name="Text Placeholder 2">
            <a:extLst>
              <a:ext uri="{FF2B5EF4-FFF2-40B4-BE49-F238E27FC236}">
                <a16:creationId xmlns:a16="http://schemas.microsoft.com/office/drawing/2014/main" id="{59CF10F0-7F45-46EE-82D6-9487A0D0AE00}"/>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The wood that they are using for their industry came from Punjab. They even think its bad for environment. </a:t>
            </a:r>
          </a:p>
          <a:p>
            <a:pPr marR="0" lvl="0" rtl="0"/>
            <a:r>
              <a:rPr lang="en-US" b="0" i="0" u="none" strike="noStrike" baseline="0">
                <a:solidFill>
                  <a:srgbClr val="365F91"/>
                </a:solidFill>
                <a:latin typeface="Calibri" panose="020F0502020204030204" pitchFamily="34" charset="0"/>
              </a:rPr>
              <a:t>They are using large amount of timber especially Eucalyptus (safeda).</a:t>
            </a:r>
          </a:p>
          <a:p>
            <a:pPr marR="0" lvl="0" rtl="0"/>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83227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4E56-FA81-43D2-89C1-CEB97ADF98B6}"/>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Chances of disaster: </a:t>
            </a:r>
          </a:p>
        </p:txBody>
      </p:sp>
      <p:sp>
        <p:nvSpPr>
          <p:cNvPr id="3" name="Text Placeholder 2">
            <a:extLst>
              <a:ext uri="{FF2B5EF4-FFF2-40B4-BE49-F238E27FC236}">
                <a16:creationId xmlns:a16="http://schemas.microsoft.com/office/drawing/2014/main" id="{A77AB778-323E-4741-A9C1-5A288752A48B}"/>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Any kind of mistake may cause a huge disaster. Like it set a fire to the whole building even can catch the surrounding in the fire. Many people can be die or can be seriously injure. </a:t>
            </a:r>
          </a:p>
          <a:p>
            <a:pPr marR="0" lvl="0" rtl="0"/>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76085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1658-A062-42E6-B145-0B335F77E3AB}"/>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Roll of Engineers:</a:t>
            </a:r>
            <a:endParaRPr lang="en-US" b="0" i="0" u="none" strike="noStrike" baseline="0" dirty="0">
              <a:solidFill>
                <a:srgbClr val="365F9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285D07BD-1029-4F2B-A067-60EC74391CF4}"/>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The basic roll of engineer is to make the machine that are safe to use and produce no or very low air and sound pollution.</a:t>
            </a:r>
          </a:p>
          <a:p>
            <a:pPr marR="0" lvl="0" rtl="0"/>
            <a:r>
              <a:rPr lang="en-US" b="0" i="0" u="none" strike="noStrike" baseline="0">
                <a:solidFill>
                  <a:srgbClr val="365F91"/>
                </a:solidFill>
                <a:latin typeface="Calibri" panose="020F0502020204030204" pitchFamily="34" charset="0"/>
              </a:rPr>
              <a:t>They should make a system that they if you cut one tree you must plant other in order to maintain the equilibrium in the environment.</a:t>
            </a:r>
          </a:p>
          <a:p>
            <a:pPr marR="0" lvl="0" rtl="0"/>
            <a:endParaRPr lang="en-US" b="0" i="0" u="none" strike="noStrike" baseline="0">
              <a:solidFill>
                <a:srgbClr val="365F91"/>
              </a:solidFill>
              <a:latin typeface="Times New Roman" panose="02020603050405020304" pitchFamily="18" charset="0"/>
            </a:endParaRPr>
          </a:p>
          <a:p>
            <a:pPr marR="0" lvl="0" rtl="0"/>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117141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4F0D-BB41-4390-BD59-1664E350102A}"/>
              </a:ext>
            </a:extLst>
          </p:cNvPr>
          <p:cNvSpPr>
            <a:spLocks noGrp="1"/>
          </p:cNvSpPr>
          <p:nvPr>
            <p:ph type="title"/>
          </p:nvPr>
        </p:nvSpPr>
        <p:spPr/>
        <p:txBody>
          <a:bodyPr/>
          <a:lstStyle/>
          <a:p>
            <a:r>
              <a:rPr lang="en-US" dirty="0">
                <a:solidFill>
                  <a:schemeClr val="accent5"/>
                </a:solidFill>
              </a:rPr>
              <a:t>Workplace responsibilities:</a:t>
            </a:r>
            <a:endParaRPr lang="en-US" dirty="0"/>
          </a:p>
        </p:txBody>
      </p:sp>
      <p:sp>
        <p:nvSpPr>
          <p:cNvPr id="3" name="Content Placeholder 2">
            <a:extLst>
              <a:ext uri="{FF2B5EF4-FFF2-40B4-BE49-F238E27FC236}">
                <a16:creationId xmlns:a16="http://schemas.microsoft.com/office/drawing/2014/main" id="{C6146968-3D02-4166-B204-09F11343B0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200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B87E-527C-49D1-9720-07F55CF91918}"/>
              </a:ext>
            </a:extLst>
          </p:cNvPr>
          <p:cNvSpPr>
            <a:spLocks noGrp="1"/>
          </p:cNvSpPr>
          <p:nvPr>
            <p:ph type="title"/>
          </p:nvPr>
        </p:nvSpPr>
        <p:spPr/>
        <p:txBody>
          <a:bodyPr/>
          <a:lstStyle/>
          <a:p>
            <a:r>
              <a:rPr lang="en-US" b="0" i="0" u="none" strike="noStrike" baseline="0" dirty="0">
                <a:solidFill>
                  <a:srgbClr val="365F91"/>
                </a:solidFill>
                <a:latin typeface="Calibri" panose="020F0502020204030204" pitchFamily="34" charset="0"/>
              </a:rPr>
              <a:t>ENVIRONMENTAL HAZARDS:</a:t>
            </a:r>
            <a:endParaRPr lang="en-US" dirty="0"/>
          </a:p>
        </p:txBody>
      </p:sp>
      <p:sp>
        <p:nvSpPr>
          <p:cNvPr id="3" name="Content Placeholder 2">
            <a:extLst>
              <a:ext uri="{FF2B5EF4-FFF2-40B4-BE49-F238E27FC236}">
                <a16:creationId xmlns:a16="http://schemas.microsoft.com/office/drawing/2014/main" id="{4CD33534-45B7-45CE-8FD6-D19563AB68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080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9D59-7627-41D1-8018-7B8CD881AFCB}"/>
              </a:ext>
            </a:extLst>
          </p:cNvPr>
          <p:cNvSpPr>
            <a:spLocks noGrp="1"/>
          </p:cNvSpPr>
          <p:nvPr>
            <p:ph type="title"/>
          </p:nvPr>
        </p:nvSpPr>
        <p:spPr/>
        <p:txBody>
          <a:bodyPr/>
          <a:lstStyle/>
          <a:p>
            <a:r>
              <a:rPr lang="en-US" b="0" i="0" u="none" strike="noStrike" baseline="0" dirty="0">
                <a:solidFill>
                  <a:srgbClr val="365F91"/>
                </a:solidFill>
                <a:latin typeface="Calibri" panose="020F0502020204030204" pitchFamily="34" charset="0"/>
              </a:rPr>
              <a:t>SAFETY PRECAUTIONS:</a:t>
            </a:r>
            <a:endParaRPr lang="en-US" dirty="0"/>
          </a:p>
        </p:txBody>
      </p:sp>
      <p:sp>
        <p:nvSpPr>
          <p:cNvPr id="3" name="Content Placeholder 2">
            <a:extLst>
              <a:ext uri="{FF2B5EF4-FFF2-40B4-BE49-F238E27FC236}">
                <a16:creationId xmlns:a16="http://schemas.microsoft.com/office/drawing/2014/main" id="{91BAC172-606E-4F13-93D1-55C93F99B6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583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88E1-6B30-418B-B31F-6B4D8F2453D5}"/>
              </a:ext>
            </a:extLst>
          </p:cNvPr>
          <p:cNvSpPr>
            <a:spLocks noGrp="1"/>
          </p:cNvSpPr>
          <p:nvPr>
            <p:ph type="title"/>
          </p:nvPr>
        </p:nvSpPr>
        <p:spPr/>
        <p:txBody>
          <a:bodyPr/>
          <a:lstStyle/>
          <a:p>
            <a:r>
              <a:rPr lang="en-US" b="0" i="0" u="none" strike="noStrike" baseline="0" dirty="0">
                <a:solidFill>
                  <a:srgbClr val="365F91"/>
                </a:solidFill>
                <a:latin typeface="Calibri" panose="020F0502020204030204" pitchFamily="34" charset="0"/>
              </a:rPr>
              <a:t>Employee salaries:</a:t>
            </a:r>
            <a:endParaRPr lang="en-US" dirty="0"/>
          </a:p>
        </p:txBody>
      </p:sp>
      <p:sp>
        <p:nvSpPr>
          <p:cNvPr id="3" name="Content Placeholder 2">
            <a:extLst>
              <a:ext uri="{FF2B5EF4-FFF2-40B4-BE49-F238E27FC236}">
                <a16:creationId xmlns:a16="http://schemas.microsoft.com/office/drawing/2014/main" id="{7438953E-E21E-48D4-9401-D77BA19917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548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60C3-5AE5-4BF1-BB21-63503FA44AD5}"/>
              </a:ext>
            </a:extLst>
          </p:cNvPr>
          <p:cNvSpPr>
            <a:spLocks noGrp="1"/>
          </p:cNvSpPr>
          <p:nvPr>
            <p:ph type="title"/>
          </p:nvPr>
        </p:nvSpPr>
        <p:spPr/>
        <p:txBody>
          <a:bodyPr/>
          <a:lstStyle/>
          <a:p>
            <a:r>
              <a:rPr lang="en-US" b="0" i="0" u="none" strike="noStrike" baseline="0" dirty="0">
                <a:solidFill>
                  <a:srgbClr val="365F91"/>
                </a:solidFill>
                <a:latin typeface="Calibri" panose="020F0502020204030204" pitchFamily="34" charset="0"/>
              </a:rPr>
              <a:t>ALTERNATIVE SOLUTION OF ANY MISSHAP</a:t>
            </a:r>
            <a:endParaRPr lang="en-US" dirty="0"/>
          </a:p>
        </p:txBody>
      </p:sp>
      <p:sp>
        <p:nvSpPr>
          <p:cNvPr id="3" name="Content Placeholder 2">
            <a:extLst>
              <a:ext uri="{FF2B5EF4-FFF2-40B4-BE49-F238E27FC236}">
                <a16:creationId xmlns:a16="http://schemas.microsoft.com/office/drawing/2014/main" id="{9E2A7573-88F4-4785-AD62-AA2AD07ED2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893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FD45-D87A-4927-B979-8EFA75C16232}"/>
              </a:ext>
            </a:extLst>
          </p:cNvPr>
          <p:cNvSpPr>
            <a:spLocks noGrp="1"/>
          </p:cNvSpPr>
          <p:nvPr>
            <p:ph type="title"/>
          </p:nvPr>
        </p:nvSpPr>
        <p:spPr/>
        <p:txBody>
          <a:bodyPr/>
          <a:lstStyle/>
          <a:p>
            <a:r>
              <a:rPr lang="en-US" b="0" i="0" u="none" strike="noStrike" baseline="0" dirty="0">
                <a:solidFill>
                  <a:srgbClr val="365F91"/>
                </a:solidFill>
                <a:latin typeface="Calibri" panose="020F0502020204030204" pitchFamily="34" charset="0"/>
              </a:rPr>
              <a:t>MORAL AND ETHICS:</a:t>
            </a:r>
            <a:endParaRPr lang="en-US" dirty="0"/>
          </a:p>
        </p:txBody>
      </p:sp>
      <p:sp>
        <p:nvSpPr>
          <p:cNvPr id="3" name="Content Placeholder 2">
            <a:extLst>
              <a:ext uri="{FF2B5EF4-FFF2-40B4-BE49-F238E27FC236}">
                <a16:creationId xmlns:a16="http://schemas.microsoft.com/office/drawing/2014/main" id="{C71DC9F3-ABC8-4DB0-A9DC-A9F4267E93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634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0BC5-6195-4A0E-9025-CF8CE03FC4BA}"/>
              </a:ext>
            </a:extLst>
          </p:cNvPr>
          <p:cNvSpPr>
            <a:spLocks noGrp="1"/>
          </p:cNvSpPr>
          <p:nvPr>
            <p:ph type="title"/>
          </p:nvPr>
        </p:nvSpPr>
        <p:spPr/>
        <p:txBody>
          <a:bodyPr/>
          <a:lstStyle/>
          <a:p>
            <a:r>
              <a:rPr lang="en-US" sz="3200">
                <a:solidFill>
                  <a:schemeClr val="accent5"/>
                </a:solidFill>
              </a:rPr>
              <a:t>DISCUSSION MAKING</a:t>
            </a:r>
            <a:endParaRPr lang="en-US"/>
          </a:p>
        </p:txBody>
      </p:sp>
      <p:sp>
        <p:nvSpPr>
          <p:cNvPr id="3" name="Content Placeholder 2">
            <a:extLst>
              <a:ext uri="{FF2B5EF4-FFF2-40B4-BE49-F238E27FC236}">
                <a16:creationId xmlns:a16="http://schemas.microsoft.com/office/drawing/2014/main" id="{2B0E4310-B9CE-47A4-B704-38804DDD5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200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27A0-4C8A-4C1E-B70A-357D4D08CF73}"/>
              </a:ext>
            </a:extLst>
          </p:cNvPr>
          <p:cNvSpPr>
            <a:spLocks noGrp="1"/>
          </p:cNvSpPr>
          <p:nvPr>
            <p:ph type="title"/>
          </p:nvPr>
        </p:nvSpPr>
        <p:spPr/>
        <p:txBody>
          <a:bodyPr/>
          <a:lstStyle/>
          <a:p>
            <a:pPr algn="ctr"/>
            <a:r>
              <a:rPr lang="en-US" dirty="0">
                <a:solidFill>
                  <a:schemeClr val="accent5"/>
                </a:solidFill>
              </a:rPr>
              <a:t>Objectives:</a:t>
            </a:r>
          </a:p>
        </p:txBody>
      </p:sp>
      <p:sp>
        <p:nvSpPr>
          <p:cNvPr id="3" name="Text Placeholder 2">
            <a:extLst>
              <a:ext uri="{FF2B5EF4-FFF2-40B4-BE49-F238E27FC236}">
                <a16:creationId xmlns:a16="http://schemas.microsoft.com/office/drawing/2014/main" id="{AC090462-B1DE-4700-82F5-93628859FA64}"/>
              </a:ext>
            </a:extLst>
          </p:cNvPr>
          <p:cNvSpPr>
            <a:spLocks noGrp="1"/>
          </p:cNvSpPr>
          <p:nvPr>
            <p:ph type="body" idx="1"/>
          </p:nvPr>
        </p:nvSpPr>
        <p:spPr/>
        <p:txBody>
          <a:bodyPr>
            <a:normAutofit/>
          </a:bodyPr>
          <a:lstStyle/>
          <a:p>
            <a:r>
              <a:rPr lang="en-US" sz="1600"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Main objective of this project is to get practical knowledge of how manufacturing processes are performed in the industries . </a:t>
            </a:r>
          </a:p>
          <a:p>
            <a:r>
              <a:rPr lang="en-US" sz="1600"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To get students familiar with the manufacturing industries by visiting these industries to get practical experience . </a:t>
            </a:r>
          </a:p>
        </p:txBody>
      </p:sp>
    </p:spTree>
    <p:extLst>
      <p:ext uri="{BB962C8B-B14F-4D97-AF65-F5344CB8AC3E}">
        <p14:creationId xmlns:p14="http://schemas.microsoft.com/office/powerpoint/2010/main" val="27492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4757-34EF-4723-9BD1-84A5890A04C8}"/>
              </a:ext>
            </a:extLst>
          </p:cNvPr>
          <p:cNvSpPr>
            <a:spLocks noGrp="1"/>
          </p:cNvSpPr>
          <p:nvPr>
            <p:ph type="title"/>
          </p:nvPr>
        </p:nvSpPr>
        <p:spPr>
          <a:xfrm>
            <a:off x="1451579" y="390617"/>
            <a:ext cx="9603275" cy="1001039"/>
          </a:xfrm>
        </p:spPr>
        <p:txBody>
          <a:bodyPr/>
          <a:lstStyle/>
          <a:p>
            <a:pPr marR="0" algn="ctr" rtl="0"/>
            <a:r>
              <a:rPr lang="en-US" b="0" i="0" u="none" strike="noStrike" baseline="0" dirty="0">
                <a:solidFill>
                  <a:srgbClr val="365F91"/>
                </a:solidFill>
                <a:latin typeface="Calibri" panose="020F0502020204030204" pitchFamily="34" charset="0"/>
              </a:rPr>
              <a:t>Process: </a:t>
            </a:r>
          </a:p>
        </p:txBody>
      </p:sp>
      <p:sp>
        <p:nvSpPr>
          <p:cNvPr id="3" name="Text Placeholder 2">
            <a:extLst>
              <a:ext uri="{FF2B5EF4-FFF2-40B4-BE49-F238E27FC236}">
                <a16:creationId xmlns:a16="http://schemas.microsoft.com/office/drawing/2014/main" id="{0B15F5F0-94A5-4B56-A92D-217C579A2A4A}"/>
              </a:ext>
            </a:extLst>
          </p:cNvPr>
          <p:cNvSpPr>
            <a:spLocks noGrp="1"/>
          </p:cNvSpPr>
          <p:nvPr>
            <p:ph type="body" idx="1"/>
          </p:nvPr>
        </p:nvSpPr>
        <p:spPr>
          <a:xfrm>
            <a:off x="1451579" y="1047566"/>
            <a:ext cx="9603275" cy="4418780"/>
          </a:xfrm>
        </p:spPr>
        <p:txBody>
          <a:bodyPr>
            <a:normAutofit/>
          </a:bodyPr>
          <a:lstStyle/>
          <a:p>
            <a:pPr marR="0" lvl="0" rtl="0"/>
            <a:r>
              <a:rPr lang="en-US" sz="1800" b="0" i="0" u="none" strike="noStrike" baseline="0" dirty="0">
                <a:solidFill>
                  <a:srgbClr val="365F91"/>
                </a:solidFill>
                <a:latin typeface="Calibri" panose="020F0502020204030204" pitchFamily="34" charset="0"/>
              </a:rPr>
              <a:t>First they use a pilling machine to cut down the wood</a:t>
            </a:r>
            <a:r>
              <a:rPr lang="en-US" sz="2900" b="0" i="0" u="none" strike="noStrike" baseline="0" dirty="0">
                <a:solidFill>
                  <a:srgbClr val="365F91"/>
                </a:solidFill>
                <a:latin typeface="Calibri" panose="020F0502020204030204" pitchFamily="34" charset="0"/>
              </a:rPr>
              <a:t>.</a:t>
            </a:r>
          </a:p>
          <a:p>
            <a:pPr marR="0" lvl="0" rtl="0"/>
            <a:endParaRPr lang="en-US" b="0" i="0" u="none" strike="noStrike" baseline="0" dirty="0">
              <a:solidFill>
                <a:srgbClr val="365F91"/>
              </a:solidFill>
              <a:latin typeface="Times New Roman" panose="02020603050405020304" pitchFamily="18" charset="0"/>
            </a:endParaRPr>
          </a:p>
        </p:txBody>
      </p:sp>
      <p:pic>
        <p:nvPicPr>
          <p:cNvPr id="5" name="Picture 4">
            <a:extLst>
              <a:ext uri="{FF2B5EF4-FFF2-40B4-BE49-F238E27FC236}">
                <a16:creationId xmlns:a16="http://schemas.microsoft.com/office/drawing/2014/main" id="{85EB0744-F734-45AC-9FA7-24CDDFFDF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461" y="1864310"/>
            <a:ext cx="4447713" cy="3089429"/>
          </a:xfrm>
          <a:prstGeom prst="rect">
            <a:avLst/>
          </a:prstGeom>
        </p:spPr>
      </p:pic>
    </p:spTree>
    <p:extLst>
      <p:ext uri="{BB962C8B-B14F-4D97-AF65-F5344CB8AC3E}">
        <p14:creationId xmlns:p14="http://schemas.microsoft.com/office/powerpoint/2010/main" val="75825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E0141-2C5E-4E8A-BDA2-8C347DBF44C2}"/>
              </a:ext>
            </a:extLst>
          </p:cNvPr>
          <p:cNvSpPr txBox="1"/>
          <p:nvPr/>
        </p:nvSpPr>
        <p:spPr>
          <a:xfrm>
            <a:off x="914400" y="346229"/>
            <a:ext cx="8240697" cy="5355312"/>
          </a:xfrm>
          <a:prstGeom prst="rect">
            <a:avLst/>
          </a:prstGeom>
          <a:noFill/>
        </p:spPr>
        <p:txBody>
          <a:bodyPr wrap="square">
            <a:spAutoFit/>
          </a:bodyPr>
          <a:lstStyle/>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Than the straight Pieces of wood are placed in open area for sundry.</a:t>
            </a:r>
          </a:p>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those pieces are put into the dryer for further drying.</a:t>
            </a: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p:txBody>
      </p:sp>
      <p:pic>
        <p:nvPicPr>
          <p:cNvPr id="5" name="Picture 4">
            <a:extLst>
              <a:ext uri="{FF2B5EF4-FFF2-40B4-BE49-F238E27FC236}">
                <a16:creationId xmlns:a16="http://schemas.microsoft.com/office/drawing/2014/main" id="{59F69462-87B3-486A-A7DB-AB42F9A2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00" y="1061832"/>
            <a:ext cx="8573713" cy="4211503"/>
          </a:xfrm>
          <a:prstGeom prst="rect">
            <a:avLst/>
          </a:prstGeom>
        </p:spPr>
      </p:pic>
    </p:spTree>
    <p:extLst>
      <p:ext uri="{BB962C8B-B14F-4D97-AF65-F5344CB8AC3E}">
        <p14:creationId xmlns:p14="http://schemas.microsoft.com/office/powerpoint/2010/main" val="54859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7DFAD-DD98-4300-8370-D91E4E67FD4B}"/>
              </a:ext>
            </a:extLst>
          </p:cNvPr>
          <p:cNvSpPr txBox="1"/>
          <p:nvPr/>
        </p:nvSpPr>
        <p:spPr>
          <a:xfrm>
            <a:off x="994299" y="390617"/>
            <a:ext cx="8160798" cy="5078313"/>
          </a:xfrm>
          <a:prstGeom prst="rect">
            <a:avLst/>
          </a:prstGeom>
          <a:noFill/>
        </p:spPr>
        <p:txBody>
          <a:bodyPr wrap="square">
            <a:spAutoFit/>
          </a:bodyPr>
          <a:lstStyle/>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those pieces are put into a machine (known as production line) to give them a shape of sheets and also apply glue on them and then put a dry sheet on it.</a:t>
            </a: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dirty="0">
              <a:solidFill>
                <a:srgbClr val="365F91"/>
              </a:solidFill>
              <a:latin typeface="Calibri" panose="020F0502020204030204" pitchFamily="34" charset="0"/>
            </a:endParaRPr>
          </a:p>
          <a:p>
            <a:pPr marL="285750" marR="0" lvl="0" indent="-285750" rtl="0">
              <a:buFont typeface="Arial" panose="020B0604020202020204" pitchFamily="34" charset="0"/>
              <a:buChar char="•"/>
            </a:pPr>
            <a:endParaRPr lang="en-US" sz="1800" b="0" i="0" u="none" strike="noStrike" baseline="0" dirty="0">
              <a:solidFill>
                <a:srgbClr val="365F91"/>
              </a:solidFill>
              <a:latin typeface="Calibri" panose="020F0502020204030204" pitchFamily="34" charset="0"/>
            </a:endParaRPr>
          </a:p>
        </p:txBody>
      </p:sp>
      <p:pic>
        <p:nvPicPr>
          <p:cNvPr id="5" name="Picture 4">
            <a:extLst>
              <a:ext uri="{FF2B5EF4-FFF2-40B4-BE49-F238E27FC236}">
                <a16:creationId xmlns:a16="http://schemas.microsoft.com/office/drawing/2014/main" id="{0A6D0D22-0680-4637-8159-F81836CA3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83" y="1137555"/>
            <a:ext cx="6755907" cy="3899722"/>
          </a:xfrm>
          <a:prstGeom prst="rect">
            <a:avLst/>
          </a:prstGeom>
        </p:spPr>
      </p:pic>
    </p:spTree>
    <p:extLst>
      <p:ext uri="{BB962C8B-B14F-4D97-AF65-F5344CB8AC3E}">
        <p14:creationId xmlns:p14="http://schemas.microsoft.com/office/powerpoint/2010/main" val="71742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3ACBA-3B9F-483B-AD47-6C223DD60462}"/>
              </a:ext>
            </a:extLst>
          </p:cNvPr>
          <p:cNvSpPr txBox="1"/>
          <p:nvPr/>
        </p:nvSpPr>
        <p:spPr>
          <a:xfrm>
            <a:off x="1127464" y="603682"/>
            <a:ext cx="8027633" cy="2031325"/>
          </a:xfrm>
          <a:prstGeom prst="rect">
            <a:avLst/>
          </a:prstGeom>
          <a:noFill/>
        </p:spPr>
        <p:txBody>
          <a:bodyPr wrap="square">
            <a:spAutoFit/>
          </a:bodyPr>
          <a:lstStyle/>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they put them into a machine for cool press. Its main purpose is to reduce the cycle time that is needed in case of hot press and thus make the plywood better in terms of quality after it gets glued</a:t>
            </a:r>
            <a:r>
              <a:rPr lang="en-US" sz="1800" b="0" i="0" u="none" strike="noStrike" baseline="0" dirty="0">
                <a:solidFill>
                  <a:srgbClr val="365F91"/>
                </a:solidFill>
                <a:latin typeface="Times New Roman" panose="02020603050405020304" pitchFamily="18" charset="0"/>
              </a:rPr>
              <a:t>.</a:t>
            </a:r>
          </a:p>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they put it into hard press and also paste a paper on it</a:t>
            </a:r>
            <a:r>
              <a:rPr lang="en-US" sz="1800" b="0" i="0" u="none" strike="noStrike" baseline="0" dirty="0">
                <a:solidFill>
                  <a:srgbClr val="365F91"/>
                </a:solidFill>
                <a:latin typeface="Times New Roman" panose="02020603050405020304" pitchFamily="18" charset="0"/>
              </a:rPr>
              <a:t>.</a:t>
            </a:r>
          </a:p>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those sheets are sent to sawmill for proper cutting.</a:t>
            </a:r>
          </a:p>
          <a:p>
            <a:pPr marL="285750" marR="0" lvl="0" indent="-285750" rtl="0">
              <a:buFont typeface="Arial" panose="020B0604020202020204" pitchFamily="34" charset="0"/>
              <a:buChar char="•"/>
            </a:pPr>
            <a:r>
              <a:rPr lang="en-US" sz="1800" b="0" i="0" u="none" strike="noStrike" baseline="0" dirty="0">
                <a:solidFill>
                  <a:srgbClr val="365F91"/>
                </a:solidFill>
                <a:latin typeface="Calibri" panose="020F0502020204030204" pitchFamily="34" charset="0"/>
              </a:rPr>
              <a:t>Then they paint the edges and give them a finishing touch</a:t>
            </a:r>
          </a:p>
          <a:p>
            <a:pPr marL="285750" marR="0" lvl="0" indent="-285750" rtl="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FC918A-41D7-401C-86D7-33A0BA876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97" y="2377554"/>
            <a:ext cx="7785717" cy="3473461"/>
          </a:xfrm>
          <a:prstGeom prst="rect">
            <a:avLst/>
          </a:prstGeom>
        </p:spPr>
      </p:pic>
    </p:spTree>
    <p:extLst>
      <p:ext uri="{BB962C8B-B14F-4D97-AF65-F5344CB8AC3E}">
        <p14:creationId xmlns:p14="http://schemas.microsoft.com/office/powerpoint/2010/main" val="197545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FD24-D0C6-4E3E-8750-BC504339D8EA}"/>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Workers:</a:t>
            </a:r>
            <a:endParaRPr lang="en-US" b="0" i="0" u="none" strike="noStrike" baseline="0" dirty="0">
              <a:solidFill>
                <a:srgbClr val="365F9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F2D31737-6481-47DF-AFCC-59869FB1602E}"/>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There are almost 70 to 80 workers in that industry which includes some local that go there home daily, workers of the same city they go to their home once in a week and some are from other cities who go to home once of twice in a month.</a:t>
            </a:r>
          </a:p>
          <a:p>
            <a:pPr marR="0" lvl="0" rtl="0"/>
            <a:endParaRPr lang="en-US" b="0" i="0" u="none" strike="noStrike" baseline="0">
              <a:solidFill>
                <a:srgbClr val="365F91"/>
              </a:solidFill>
              <a:latin typeface="Calibri" panose="020F0502020204030204" pitchFamily="34" charset="0"/>
            </a:endParaRPr>
          </a:p>
        </p:txBody>
      </p:sp>
    </p:spTree>
    <p:extLst>
      <p:ext uri="{BB962C8B-B14F-4D97-AF65-F5344CB8AC3E}">
        <p14:creationId xmlns:p14="http://schemas.microsoft.com/office/powerpoint/2010/main" val="41394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2477-6675-42A8-949C-C0F0EE040965}"/>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Worker rights:</a:t>
            </a:r>
          </a:p>
        </p:txBody>
      </p:sp>
      <p:sp>
        <p:nvSpPr>
          <p:cNvPr id="3" name="Text Placeholder 2">
            <a:extLst>
              <a:ext uri="{FF2B5EF4-FFF2-40B4-BE49-F238E27FC236}">
                <a16:creationId xmlns:a16="http://schemas.microsoft.com/office/drawing/2014/main" id="{28913A05-5C8A-4672-9DAD-319323CBC298}"/>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They take care of their employees, their rights and their help as well. Work time is 7 hours (8am to 3pm) and has 1 holiday a week. They also take care of the health of their employees and built a masjid just near to their industry.</a:t>
            </a:r>
          </a:p>
          <a:p>
            <a:pPr marR="0" lvl="0" rtl="0"/>
            <a:endParaRPr lang="en-US" b="0" i="0" u="none" strike="noStrike" baseline="0">
              <a:solidFill>
                <a:srgbClr val="365F91"/>
              </a:solidFill>
              <a:latin typeface="Calibri" panose="020F0502020204030204" pitchFamily="34" charset="0"/>
            </a:endParaRPr>
          </a:p>
        </p:txBody>
      </p:sp>
    </p:spTree>
    <p:extLst>
      <p:ext uri="{BB962C8B-B14F-4D97-AF65-F5344CB8AC3E}">
        <p14:creationId xmlns:p14="http://schemas.microsoft.com/office/powerpoint/2010/main" val="61673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26CB-6EAA-4BD0-A897-C0DAAAC36B86}"/>
              </a:ext>
            </a:extLst>
          </p:cNvPr>
          <p:cNvSpPr>
            <a:spLocks noGrp="1"/>
          </p:cNvSpPr>
          <p:nvPr>
            <p:ph type="title"/>
          </p:nvPr>
        </p:nvSpPr>
        <p:spPr/>
        <p:txBody>
          <a:bodyPr/>
          <a:lstStyle/>
          <a:p>
            <a:pPr marR="0" algn="ctr" rtl="0"/>
            <a:r>
              <a:rPr lang="en-US" b="0" i="0" u="none" strike="noStrike" baseline="0" dirty="0">
                <a:solidFill>
                  <a:srgbClr val="365F91"/>
                </a:solidFill>
                <a:latin typeface="Calibri" panose="020F0502020204030204" pitchFamily="34" charset="0"/>
              </a:rPr>
              <a:t>Effects on Environment:</a:t>
            </a:r>
          </a:p>
        </p:txBody>
      </p:sp>
      <p:sp>
        <p:nvSpPr>
          <p:cNvPr id="3" name="Text Placeholder 2">
            <a:extLst>
              <a:ext uri="{FF2B5EF4-FFF2-40B4-BE49-F238E27FC236}">
                <a16:creationId xmlns:a16="http://schemas.microsoft.com/office/drawing/2014/main" id="{4FD9EE9D-CA11-4933-9CB4-DD22A1977877}"/>
              </a:ext>
            </a:extLst>
          </p:cNvPr>
          <p:cNvSpPr>
            <a:spLocks noGrp="1"/>
          </p:cNvSpPr>
          <p:nvPr>
            <p:ph type="body" idx="1"/>
          </p:nvPr>
        </p:nvSpPr>
        <p:spPr/>
        <p:txBody>
          <a:bodyPr/>
          <a:lstStyle/>
          <a:p>
            <a:pPr marR="0" lvl="0" rtl="0"/>
            <a:r>
              <a:rPr lang="en-US" b="0" i="0" u="none" strike="noStrike" baseline="0">
                <a:solidFill>
                  <a:srgbClr val="365F91"/>
                </a:solidFill>
                <a:latin typeface="Calibri" panose="020F0502020204030204" pitchFamily="34" charset="0"/>
              </a:rPr>
              <a:t>The machinery that they were using produces a large amount air as well as sound pollution. </a:t>
            </a:r>
          </a:p>
          <a:p>
            <a:pPr marR="0" lvl="0" rtl="0"/>
            <a:r>
              <a:rPr lang="en-US" b="0" i="0" u="none" strike="noStrike" baseline="0">
                <a:solidFill>
                  <a:srgbClr val="365F91"/>
                </a:solidFill>
                <a:latin typeface="Calibri" panose="020F0502020204030204" pitchFamily="34" charset="0"/>
              </a:rPr>
              <a:t>A large amount of scrap is produce during this process.</a:t>
            </a:r>
          </a:p>
          <a:p>
            <a:pPr marR="0" lvl="0" rtl="0"/>
            <a:r>
              <a:rPr lang="en-US" b="0" i="0" u="none" strike="noStrike" baseline="0">
                <a:solidFill>
                  <a:srgbClr val="365F91"/>
                </a:solidFill>
                <a:latin typeface="Calibri" panose="020F0502020204030204" pitchFamily="34" charset="0"/>
              </a:rPr>
              <a:t>They provide that scrap to the local public for their works so that also produce air pollution.</a:t>
            </a:r>
          </a:p>
          <a:p>
            <a:pPr marR="0" lvl="0" rtl="0"/>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408762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600</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Arial</vt:lpstr>
      <vt:lpstr>Calibri</vt:lpstr>
      <vt:lpstr>Gill Sans MT</vt:lpstr>
      <vt:lpstr>Times New Roman</vt:lpstr>
      <vt:lpstr>Gallery</vt:lpstr>
      <vt:lpstr>Introduction:</vt:lpstr>
      <vt:lpstr>Objectives:</vt:lpstr>
      <vt:lpstr>Process: </vt:lpstr>
      <vt:lpstr>PowerPoint Presentation</vt:lpstr>
      <vt:lpstr>PowerPoint Presentation</vt:lpstr>
      <vt:lpstr>PowerPoint Presentation</vt:lpstr>
      <vt:lpstr>Workers:</vt:lpstr>
      <vt:lpstr>Worker rights:</vt:lpstr>
      <vt:lpstr>Effects on Environment:</vt:lpstr>
      <vt:lpstr>Ethical Dilemmas:</vt:lpstr>
      <vt:lpstr>Chances of disaster: </vt:lpstr>
      <vt:lpstr>Roll of Engineers:</vt:lpstr>
      <vt:lpstr>Workplace responsibilities:</vt:lpstr>
      <vt:lpstr>ENVIRONMENTAL HAZARDS:</vt:lpstr>
      <vt:lpstr>SAFETY PRECAUTIONS:</vt:lpstr>
      <vt:lpstr>Employee salaries:</vt:lpstr>
      <vt:lpstr>ALTERNATIVE SOLUTION OF ANY MISSHAP</vt:lpstr>
      <vt:lpstr>MORAL AND ETHICS:</vt:lpstr>
      <vt:lpstr>DISCUSSION MAKING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Professionalism:</dc:title>
  <dc:creator>Hamza Jadoon</dc:creator>
  <cp:lastModifiedBy>Hamza Jadoon</cp:lastModifiedBy>
  <cp:revision>5</cp:revision>
  <dcterms:created xsi:type="dcterms:W3CDTF">2023-12-20T16:15:18Z</dcterms:created>
  <dcterms:modified xsi:type="dcterms:W3CDTF">2023-12-27T16:00:15Z</dcterms:modified>
</cp:coreProperties>
</file>