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1" r:id="rId2"/>
    <p:sldId id="263" r:id="rId3"/>
    <p:sldId id="264" r:id="rId4"/>
    <p:sldId id="265" r:id="rId5"/>
    <p:sldId id="270" r:id="rId6"/>
    <p:sldId id="26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61BEF0D-F0BB-DE4B-95CE-6DB70DBA9567}" type="datetimeFigureOut">
              <a:rPr lang="en-US" smtClean="0"/>
              <a:pPr/>
              <a:t>12/28/2023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9031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2875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149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257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61BEF0D-F0BB-DE4B-95CE-6DB70DBA9567}" type="datetimeFigureOut">
              <a:rPr lang="en-US" smtClean="0"/>
              <a:pPr/>
              <a:t>12/28/2023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893705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701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5340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7644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889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12/28/2023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08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61BEF0D-F0BB-DE4B-95CE-6DB70DBA9567}" type="datetimeFigureOut">
              <a:rPr lang="en-US" smtClean="0"/>
              <a:pPr/>
              <a:t>12/28/2023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989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61BEF0D-F0BB-DE4B-95CE-6DB70DBA9567}" type="datetimeFigureOut">
              <a:rPr lang="en-US" smtClean="0"/>
              <a:pPr/>
              <a:t>12/28/2023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94428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33890"/>
          </a:xfrm>
        </p:spPr>
        <p:txBody>
          <a:bodyPr>
            <a:normAutofit/>
          </a:bodyPr>
          <a:lstStyle/>
          <a:p>
            <a:pPr algn="ctr"/>
            <a:br>
              <a:rPr lang="en-US" sz="4400" dirty="0"/>
            </a:br>
            <a:r>
              <a:rPr lang="en-US" sz="4400" b="1" dirty="0"/>
              <a:t>Traffic light control system</a:t>
            </a:r>
            <a:br>
              <a:rPr lang="en-US" sz="4400" dirty="0"/>
            </a:br>
            <a:br>
              <a:rPr lang="en-US" sz="4400" dirty="0"/>
            </a:br>
            <a:r>
              <a:rPr lang="en-US" sz="3100" b="1" dirty="0"/>
              <a:t>Submitted to:</a:t>
            </a:r>
            <a:br>
              <a:rPr lang="en-US" sz="3100" dirty="0"/>
            </a:br>
            <a:br>
              <a:rPr lang="en-US" sz="3100" dirty="0"/>
            </a:br>
            <a:r>
              <a:rPr lang="en-US" sz="3100" dirty="0"/>
              <a:t>                       Sir Muhammad </a:t>
            </a:r>
            <a:r>
              <a:rPr lang="en-US" sz="3100" dirty="0" err="1"/>
              <a:t>Arif</a:t>
            </a:r>
            <a:br>
              <a:rPr lang="en-US" sz="3100" dirty="0"/>
            </a:br>
            <a:r>
              <a:rPr lang="en-US" sz="3100" b="1" dirty="0"/>
              <a:t>Group Members:</a:t>
            </a:r>
            <a:br>
              <a:rPr lang="en-US" sz="3100" dirty="0"/>
            </a:br>
            <a:r>
              <a:rPr lang="en-US" sz="3100" dirty="0"/>
              <a:t>   Hamza 	Jadoon (FA22-BCE-012)</a:t>
            </a:r>
            <a:br>
              <a:rPr lang="en-US" sz="3100" dirty="0"/>
            </a:br>
            <a:r>
              <a:rPr lang="en-US" sz="3100" dirty="0"/>
              <a:t>   Ahad Abbasi(FA22-BCE-004)</a:t>
            </a:r>
            <a:br>
              <a:rPr lang="en-US" sz="3100" dirty="0"/>
            </a:br>
            <a:r>
              <a:rPr lang="en-US" sz="3100" dirty="0"/>
              <a:t>   </a:t>
            </a:r>
            <a:r>
              <a:rPr lang="en-US" sz="3100" dirty="0" err="1"/>
              <a:t>Fizza</a:t>
            </a:r>
            <a:r>
              <a:rPr lang="en-US" sz="3100" dirty="0"/>
              <a:t> Razzaq(FA22-BCE-100)</a:t>
            </a:r>
            <a:br>
              <a:rPr lang="en-US" sz="3100" dirty="0"/>
            </a:br>
            <a:r>
              <a:rPr lang="en-US" sz="3100" dirty="0"/>
              <a:t>   </a:t>
            </a:r>
            <a:br>
              <a:rPr lang="en-US" sz="4400" dirty="0"/>
            </a:br>
            <a:endParaRPr lang="en-US" sz="4400" dirty="0"/>
          </a:p>
        </p:txBody>
      </p:sp>
      <p:sp>
        <p:nvSpPr>
          <p:cNvPr id="6" name="Title 1"/>
          <p:cNvSpPr txBox="1">
            <a:spLocks/>
          </p:cNvSpPr>
          <p:nvPr/>
        </p:nvSpPr>
        <p:spPr>
          <a:xfrm>
            <a:off x="6860126" y="6984270"/>
            <a:ext cx="5460884" cy="396222"/>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prstClr val="black">
                    <a:lumMod val="85000"/>
                    <a:lumOff val="15000"/>
                  </a:prstClr>
                </a:solidFill>
                <a:effectLst/>
                <a:uLnTx/>
                <a:uFillTx/>
                <a:latin typeface="Century Gothic" panose="020B0502020202020204"/>
                <a:ea typeface="+mj-ea"/>
                <a:cs typeface="+mj-cs"/>
              </a:rPr>
              <a:t>Project Presentation</a:t>
            </a:r>
            <a:br>
              <a:rPr kumimoji="0" lang="en-US" sz="4400" b="0" i="0" u="none" strike="noStrike" kern="1200" cap="none" spc="0" normalizeH="0" baseline="0" noProof="0">
                <a:ln>
                  <a:noFill/>
                </a:ln>
                <a:solidFill>
                  <a:prstClr val="black">
                    <a:lumMod val="85000"/>
                    <a:lumOff val="15000"/>
                  </a:prstClr>
                </a:solidFill>
                <a:effectLst/>
                <a:uLnTx/>
                <a:uFillTx/>
                <a:latin typeface="Century Gothic" panose="020B0502020202020204"/>
                <a:ea typeface="+mj-ea"/>
                <a:cs typeface="+mj-cs"/>
              </a:rPr>
            </a:br>
            <a:r>
              <a:rPr kumimoji="0" lang="en-US" sz="4400" b="0" i="0" u="none" strike="noStrike" kern="1200" cap="none" spc="0" normalizeH="0" baseline="0" noProof="0">
                <a:ln>
                  <a:noFill/>
                </a:ln>
                <a:solidFill>
                  <a:prstClr val="black">
                    <a:lumMod val="85000"/>
                    <a:lumOff val="15000"/>
                  </a:prstClr>
                </a:solidFill>
                <a:effectLst/>
                <a:uLnTx/>
                <a:uFillTx/>
                <a:latin typeface="Century Gothic" panose="020B0502020202020204"/>
                <a:ea typeface="+mj-ea"/>
                <a:cs typeface="+mj-cs"/>
              </a:rPr>
              <a:t>Led’s Rhythm Light</a:t>
            </a:r>
            <a:br>
              <a:rPr kumimoji="0" lang="en-US" sz="4400" b="0" i="0" u="none" strike="noStrike" kern="1200" cap="none" spc="0" normalizeH="0" baseline="0" noProof="0">
                <a:ln>
                  <a:noFill/>
                </a:ln>
                <a:solidFill>
                  <a:prstClr val="black">
                    <a:lumMod val="85000"/>
                    <a:lumOff val="15000"/>
                  </a:prstClr>
                </a:solidFill>
                <a:effectLst/>
                <a:uLnTx/>
                <a:uFillTx/>
                <a:latin typeface="Century Gothic" panose="020B0502020202020204"/>
                <a:ea typeface="+mj-ea"/>
                <a:cs typeface="+mj-cs"/>
              </a:rPr>
            </a:br>
            <a:br>
              <a:rPr kumimoji="0" lang="en-US" sz="4400" b="0" i="0" u="none" strike="noStrike" kern="1200" cap="none" spc="0" normalizeH="0" baseline="0" noProof="0">
                <a:ln>
                  <a:noFill/>
                </a:ln>
                <a:solidFill>
                  <a:prstClr val="black">
                    <a:lumMod val="85000"/>
                    <a:lumOff val="15000"/>
                  </a:prstClr>
                </a:solidFill>
                <a:effectLst/>
                <a:uLnTx/>
                <a:uFillTx/>
                <a:latin typeface="Century Gothic" panose="020B0502020202020204"/>
                <a:ea typeface="+mj-ea"/>
                <a:cs typeface="+mj-cs"/>
              </a:rPr>
            </a:br>
            <a:r>
              <a:rPr kumimoji="0" lang="en-US" sz="3100" b="0" i="0" u="none" strike="noStrike" kern="1200" cap="none" spc="0" normalizeH="0" baseline="0" noProof="0">
                <a:ln>
                  <a:noFill/>
                </a:ln>
                <a:solidFill>
                  <a:prstClr val="black">
                    <a:lumMod val="85000"/>
                    <a:lumOff val="15000"/>
                  </a:prstClr>
                </a:solidFill>
                <a:effectLst/>
                <a:uLnTx/>
                <a:uFillTx/>
                <a:latin typeface="Century Gothic" panose="020B0502020202020204"/>
                <a:ea typeface="+mj-ea"/>
                <a:cs typeface="+mj-cs"/>
              </a:rPr>
              <a:t>Submitted to:</a:t>
            </a:r>
            <a:br>
              <a:rPr kumimoji="0" lang="en-US" sz="3100" b="0" i="0" u="none" strike="noStrike" kern="1200" cap="none" spc="0" normalizeH="0" baseline="0" noProof="0">
                <a:ln>
                  <a:noFill/>
                </a:ln>
                <a:solidFill>
                  <a:prstClr val="black">
                    <a:lumMod val="85000"/>
                    <a:lumOff val="15000"/>
                  </a:prstClr>
                </a:solidFill>
                <a:effectLst/>
                <a:uLnTx/>
                <a:uFillTx/>
                <a:latin typeface="Century Gothic" panose="020B0502020202020204"/>
                <a:ea typeface="+mj-ea"/>
                <a:cs typeface="+mj-cs"/>
              </a:rPr>
            </a:br>
            <a:r>
              <a:rPr kumimoji="0" lang="en-US" sz="3100" b="0" i="0" u="none" strike="noStrike" kern="1200" cap="none" spc="0" normalizeH="0" baseline="0" noProof="0">
                <a:ln>
                  <a:noFill/>
                </a:ln>
                <a:solidFill>
                  <a:prstClr val="black">
                    <a:lumMod val="85000"/>
                    <a:lumOff val="15000"/>
                  </a:prstClr>
                </a:solidFill>
                <a:effectLst/>
                <a:uLnTx/>
                <a:uFillTx/>
                <a:latin typeface="Century Gothic" panose="020B0502020202020204"/>
                <a:ea typeface="+mj-ea"/>
                <a:cs typeface="+mj-cs"/>
              </a:rPr>
              <a:t>                        Dr Ahmad Fayaz</a:t>
            </a:r>
            <a:br>
              <a:rPr kumimoji="0" lang="en-US" sz="3100" b="0" i="0" u="none" strike="noStrike" kern="1200" cap="none" spc="0" normalizeH="0" baseline="0" noProof="0">
                <a:ln>
                  <a:noFill/>
                </a:ln>
                <a:solidFill>
                  <a:prstClr val="black">
                    <a:lumMod val="85000"/>
                    <a:lumOff val="15000"/>
                  </a:prstClr>
                </a:solidFill>
                <a:effectLst/>
                <a:uLnTx/>
                <a:uFillTx/>
                <a:latin typeface="Century Gothic" panose="020B0502020202020204"/>
                <a:ea typeface="+mj-ea"/>
                <a:cs typeface="+mj-cs"/>
              </a:rPr>
            </a:br>
            <a:r>
              <a:rPr kumimoji="0" lang="en-US" sz="3100" b="0" i="0" u="none" strike="noStrike" kern="1200" cap="none" spc="0" normalizeH="0" baseline="0" noProof="0">
                <a:ln>
                  <a:noFill/>
                </a:ln>
                <a:solidFill>
                  <a:prstClr val="black">
                    <a:lumMod val="85000"/>
                    <a:lumOff val="15000"/>
                  </a:prstClr>
                </a:solidFill>
                <a:effectLst/>
                <a:uLnTx/>
                <a:uFillTx/>
                <a:latin typeface="Century Gothic" panose="020B0502020202020204"/>
                <a:ea typeface="+mj-ea"/>
                <a:cs typeface="+mj-cs"/>
              </a:rPr>
              <a:t>Group Members:</a:t>
            </a:r>
            <a:br>
              <a:rPr kumimoji="0" lang="en-US" sz="3100" b="0" i="0" u="none" strike="noStrike" kern="1200" cap="none" spc="0" normalizeH="0" baseline="0" noProof="0">
                <a:ln>
                  <a:noFill/>
                </a:ln>
                <a:solidFill>
                  <a:prstClr val="black">
                    <a:lumMod val="85000"/>
                    <a:lumOff val="15000"/>
                  </a:prstClr>
                </a:solidFill>
                <a:effectLst/>
                <a:uLnTx/>
                <a:uFillTx/>
                <a:latin typeface="Century Gothic" panose="020B0502020202020204"/>
                <a:ea typeface="+mj-ea"/>
                <a:cs typeface="+mj-cs"/>
              </a:rPr>
            </a:br>
            <a:r>
              <a:rPr kumimoji="0" lang="en-US" sz="3100" b="0" i="0" u="none" strike="noStrike" kern="1200" cap="none" spc="0" normalizeH="0" baseline="0" noProof="0">
                <a:ln>
                  <a:noFill/>
                </a:ln>
                <a:solidFill>
                  <a:prstClr val="black">
                    <a:lumMod val="85000"/>
                    <a:lumOff val="15000"/>
                  </a:prstClr>
                </a:solidFill>
                <a:effectLst/>
                <a:uLnTx/>
                <a:uFillTx/>
                <a:latin typeface="Century Gothic" panose="020B0502020202020204"/>
                <a:ea typeface="+mj-ea"/>
                <a:cs typeface="+mj-cs"/>
              </a:rPr>
              <a:t>                             Bilal Rehman (FA22-BCE-007)</a:t>
            </a:r>
            <a:br>
              <a:rPr kumimoji="0" lang="en-US" sz="3100" b="0" i="0" u="none" strike="noStrike" kern="1200" cap="none" spc="0" normalizeH="0" baseline="0" noProof="0">
                <a:ln>
                  <a:noFill/>
                </a:ln>
                <a:solidFill>
                  <a:prstClr val="black">
                    <a:lumMod val="85000"/>
                    <a:lumOff val="15000"/>
                  </a:prstClr>
                </a:solidFill>
                <a:effectLst/>
                <a:uLnTx/>
                <a:uFillTx/>
                <a:latin typeface="Century Gothic" panose="020B0502020202020204"/>
                <a:ea typeface="+mj-ea"/>
                <a:cs typeface="+mj-cs"/>
              </a:rPr>
            </a:br>
            <a:r>
              <a:rPr kumimoji="0" lang="en-US" sz="3100" b="0" i="0" u="none" strike="noStrike" kern="1200" cap="none" spc="0" normalizeH="0" baseline="0" noProof="0">
                <a:ln>
                  <a:noFill/>
                </a:ln>
                <a:solidFill>
                  <a:prstClr val="black">
                    <a:lumMod val="85000"/>
                    <a:lumOff val="15000"/>
                  </a:prstClr>
                </a:solidFill>
                <a:effectLst/>
                <a:uLnTx/>
                <a:uFillTx/>
                <a:latin typeface="Century Gothic" panose="020B0502020202020204"/>
                <a:ea typeface="+mj-ea"/>
                <a:cs typeface="+mj-cs"/>
              </a:rPr>
              <a:t>                             Saifullah Iftikhar (FA22-BCE-022)</a:t>
            </a:r>
            <a:br>
              <a:rPr kumimoji="0" lang="en-US" sz="3100" b="0" i="0" u="none" strike="noStrike" kern="1200" cap="none" spc="0" normalizeH="0" baseline="0" noProof="0">
                <a:ln>
                  <a:noFill/>
                </a:ln>
                <a:solidFill>
                  <a:prstClr val="black">
                    <a:lumMod val="85000"/>
                    <a:lumOff val="15000"/>
                  </a:prstClr>
                </a:solidFill>
                <a:effectLst/>
                <a:uLnTx/>
                <a:uFillTx/>
                <a:latin typeface="Century Gothic" panose="020B0502020202020204"/>
                <a:ea typeface="+mj-ea"/>
                <a:cs typeface="+mj-cs"/>
              </a:rPr>
            </a:br>
            <a:r>
              <a:rPr kumimoji="0" lang="en-US" sz="3100" b="0" i="0" u="none" strike="noStrike" kern="1200" cap="none" spc="0" normalizeH="0" baseline="0" noProof="0">
                <a:ln>
                  <a:noFill/>
                </a:ln>
                <a:solidFill>
                  <a:prstClr val="black">
                    <a:lumMod val="85000"/>
                    <a:lumOff val="15000"/>
                  </a:prstClr>
                </a:solidFill>
                <a:effectLst/>
                <a:uLnTx/>
                <a:uFillTx/>
                <a:latin typeface="Century Gothic" panose="020B0502020202020204"/>
                <a:ea typeface="+mj-ea"/>
                <a:cs typeface="+mj-cs"/>
              </a:rPr>
              <a:t>                             Abdul Waseh (F22-BCE-025)</a:t>
            </a:r>
            <a:br>
              <a:rPr kumimoji="0" lang="en-US" sz="3100" b="0" i="0" u="none" strike="noStrike" kern="1200" cap="none" spc="0" normalizeH="0" baseline="0" noProof="0">
                <a:ln>
                  <a:noFill/>
                </a:ln>
                <a:solidFill>
                  <a:prstClr val="black">
                    <a:lumMod val="85000"/>
                    <a:lumOff val="15000"/>
                  </a:prstClr>
                </a:solidFill>
                <a:effectLst/>
                <a:uLnTx/>
                <a:uFillTx/>
                <a:latin typeface="Century Gothic" panose="020B0502020202020204"/>
                <a:ea typeface="+mj-ea"/>
                <a:cs typeface="+mj-cs"/>
              </a:rPr>
            </a:br>
            <a:r>
              <a:rPr kumimoji="0" lang="en-US" sz="3100" b="0" i="0" u="none" strike="noStrike" kern="1200" cap="none" spc="0" normalizeH="0" baseline="0" noProof="0">
                <a:ln>
                  <a:noFill/>
                </a:ln>
                <a:solidFill>
                  <a:prstClr val="black">
                    <a:lumMod val="85000"/>
                    <a:lumOff val="15000"/>
                  </a:prstClr>
                </a:solidFill>
                <a:effectLst/>
                <a:uLnTx/>
                <a:uFillTx/>
                <a:latin typeface="Century Gothic" panose="020B0502020202020204"/>
                <a:ea typeface="+mj-ea"/>
                <a:cs typeface="+mj-cs"/>
              </a:rPr>
              <a:t>   </a:t>
            </a:r>
            <a:br>
              <a:rPr kumimoji="0" lang="en-US" sz="4400" b="0" i="0" u="none" strike="noStrike" kern="1200" cap="none" spc="0" normalizeH="0" baseline="0" noProof="0">
                <a:ln>
                  <a:noFill/>
                </a:ln>
                <a:solidFill>
                  <a:prstClr val="black">
                    <a:lumMod val="85000"/>
                    <a:lumOff val="15000"/>
                  </a:prstClr>
                </a:solidFill>
                <a:effectLst/>
                <a:uLnTx/>
                <a:uFillTx/>
                <a:latin typeface="Century Gothic" panose="020B0502020202020204"/>
                <a:ea typeface="+mj-ea"/>
                <a:cs typeface="+mj-cs"/>
              </a:rPr>
            </a:br>
            <a:endParaRPr kumimoji="0" lang="en-US" sz="44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endParaRPr>
          </a:p>
        </p:txBody>
      </p:sp>
    </p:spTree>
    <p:extLst>
      <p:ext uri="{BB962C8B-B14F-4D97-AF65-F5344CB8AC3E}">
        <p14:creationId xmlns:p14="http://schemas.microsoft.com/office/powerpoint/2010/main" val="266414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698663"/>
          </a:xfrm>
        </p:spPr>
        <p:txBody>
          <a:bodyPr>
            <a:normAutofit fontScale="90000"/>
          </a:bodyPr>
          <a:lstStyle/>
          <a:p>
            <a:r>
              <a:rPr lang="en-US" sz="4000" dirty="0"/>
              <a:t>Introduction:</a:t>
            </a:r>
            <a:br>
              <a:rPr lang="en-US" sz="4000" dirty="0"/>
            </a:br>
            <a:br>
              <a:rPr lang="en-US" dirty="0"/>
            </a:br>
            <a:br>
              <a:rPr lang="en-US" dirty="0"/>
            </a:br>
            <a:br>
              <a:rPr lang="en-US" dirty="0"/>
            </a:br>
            <a:br>
              <a:rPr lang="en-US" dirty="0"/>
            </a:br>
            <a:br>
              <a:rPr lang="en-US" dirty="0"/>
            </a:br>
            <a:br>
              <a:rPr lang="en-US" dirty="0"/>
            </a:br>
            <a:br>
              <a:rPr lang="en-US" dirty="0"/>
            </a:br>
            <a:r>
              <a:rPr lang="en-US" dirty="0"/>
              <a:t>Introduction:</a:t>
            </a:r>
            <a:br>
              <a:rPr lang="en-US" dirty="0"/>
            </a:br>
            <a:br>
              <a:rPr lang="en-US" dirty="0"/>
            </a:br>
            <a:r>
              <a:rPr lang="en-US" sz="2700" dirty="0"/>
              <a:t>In this Project, we are going to show you how to make</a:t>
            </a:r>
            <a:br>
              <a:rPr lang="en-US" sz="2700" dirty="0"/>
            </a:br>
            <a:r>
              <a:rPr lang="en-US" sz="2700" dirty="0"/>
              <a:t>traffic light system with the help of 2 timer ICs used to set the </a:t>
            </a:r>
            <a:r>
              <a:rPr lang="en-US" sz="2700" dirty="0" err="1"/>
              <a:t>led‘s</a:t>
            </a:r>
            <a:r>
              <a:rPr lang="en-US" sz="2700" dirty="0"/>
              <a:t> on and off timings.</a:t>
            </a:r>
            <a:br>
              <a:rPr lang="en-US" sz="2700" dirty="0"/>
            </a:br>
            <a:r>
              <a:rPr lang="en-US" sz="2700" dirty="0"/>
              <a:t>This controlled flow of traffic enhances road safety, minimizes congestion, and facilitates the efficient movement of vehicles through intersections. </a:t>
            </a:r>
            <a:br>
              <a:rPr lang="en-US" sz="2700" dirty="0"/>
            </a:br>
            <a:br>
              <a:rPr lang="en-US" dirty="0"/>
            </a:br>
            <a:br>
              <a:rPr lang="en-US" dirty="0"/>
            </a:br>
            <a:endParaRPr lang="en-US" dirty="0"/>
          </a:p>
        </p:txBody>
      </p:sp>
    </p:spTree>
    <p:extLst>
      <p:ext uri="{BB962C8B-B14F-4D97-AF65-F5344CB8AC3E}">
        <p14:creationId xmlns:p14="http://schemas.microsoft.com/office/powerpoint/2010/main" val="1773129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a:t>
            </a:r>
            <a:br>
              <a:rPr lang="en-US" dirty="0"/>
            </a:br>
            <a:endParaRPr lang="en-US" dirty="0"/>
          </a:p>
        </p:txBody>
      </p:sp>
      <p:sp>
        <p:nvSpPr>
          <p:cNvPr id="3" name="Content Placeholder 2"/>
          <p:cNvSpPr>
            <a:spLocks noGrp="1"/>
          </p:cNvSpPr>
          <p:nvPr>
            <p:ph idx="1"/>
          </p:nvPr>
        </p:nvSpPr>
        <p:spPr>
          <a:xfrm>
            <a:off x="2589212" y="1656080"/>
            <a:ext cx="8915400" cy="4255142"/>
          </a:xfrm>
        </p:spPr>
        <p:txBody>
          <a:bodyPr/>
          <a:lstStyle/>
          <a:p>
            <a:pPr marL="342900" marR="0" lvl="0" indent="-342900">
              <a:lnSpc>
                <a:spcPct val="115000"/>
              </a:lnSpc>
              <a:spcBef>
                <a:spcPts val="0"/>
              </a:spcBef>
              <a:spcAft>
                <a:spcPts val="0"/>
              </a:spcAft>
              <a:buFont typeface="+mj-lt"/>
              <a:buAutoNum type="arabicPeriod"/>
            </a:pPr>
            <a:r>
              <a:rPr lang="en-US" sz="2400" dirty="0"/>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555 Timer IC x 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100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microF</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Capacitor x 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100k ohm Resistor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47k ohm Resistor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390 ohm Resistor x 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330 ohm Resistor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Breadboard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Connecting Wires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3082" name="Picture 10" descr="What Influences Electrolytic Capacitor Lifespan? | Alt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9163" y="3629755"/>
            <a:ext cx="1156016" cy="1045203"/>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LED - Wiktion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4780" y="4622769"/>
            <a:ext cx="1156016" cy="940436"/>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What is a Resistor? (with pictur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2788" y="2441406"/>
            <a:ext cx="1189433" cy="940436"/>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9V BATTERY - TEKPAR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15179" y="3515646"/>
            <a:ext cx="1189433" cy="985304"/>
          </a:xfrm>
          <a:prstGeom prst="rect">
            <a:avLst/>
          </a:prstGeom>
          <a:noFill/>
          <a:extLst>
            <a:ext uri="{909E8E84-426E-40DD-AFC4-6F175D3DCCD1}">
              <a14:hiddenFill xmlns:a14="http://schemas.microsoft.com/office/drawing/2010/main">
                <a:solidFill>
                  <a:srgbClr val="FFFFFF"/>
                </a:solidFill>
              </a14:hiddenFill>
            </a:ext>
          </a:extLst>
        </p:spPr>
      </p:pic>
      <p:pic>
        <p:nvPicPr>
          <p:cNvPr id="3108" name="Picture 36" descr="Ewall - 20cm Female to Male connecting wires 40 pin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15179" y="4603280"/>
            <a:ext cx="1189433" cy="929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823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6210"/>
          </a:xfrm>
        </p:spPr>
        <p:txBody>
          <a:bodyPr>
            <a:normAutofit fontScale="90000"/>
          </a:bodyPr>
          <a:lstStyle/>
          <a:p>
            <a:r>
              <a:rPr lang="en-US" dirty="0"/>
              <a:t>Circuit Diagram:</a:t>
            </a:r>
            <a:br>
              <a:rPr lang="en-US" dirty="0"/>
            </a:br>
            <a:endParaRPr lang="en-US" dirty="0"/>
          </a:p>
        </p:txBody>
      </p:sp>
      <p:pic>
        <p:nvPicPr>
          <p:cNvPr id="6" name="Content Placeholder 5">
            <a:extLst>
              <a:ext uri="{FF2B5EF4-FFF2-40B4-BE49-F238E27FC236}">
                <a16:creationId xmlns:a16="http://schemas.microsoft.com/office/drawing/2014/main" id="{418DEA18-625B-4682-90A1-1F94A026349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1460" y="2133600"/>
            <a:ext cx="7864906" cy="3778250"/>
          </a:xfrm>
          <a:prstGeom prst="rect">
            <a:avLst/>
          </a:prstGeom>
          <a:noFill/>
          <a:ln>
            <a:noFill/>
          </a:ln>
        </p:spPr>
      </p:pic>
    </p:spTree>
    <p:extLst>
      <p:ext uri="{BB962C8B-B14F-4D97-AF65-F5344CB8AC3E}">
        <p14:creationId xmlns:p14="http://schemas.microsoft.com/office/powerpoint/2010/main" val="158007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a:t>
            </a:r>
          </a:p>
        </p:txBody>
      </p:sp>
      <p:sp>
        <p:nvSpPr>
          <p:cNvPr id="3" name="Content Placeholder 2"/>
          <p:cNvSpPr>
            <a:spLocks noGrp="1"/>
          </p:cNvSpPr>
          <p:nvPr>
            <p:ph idx="1"/>
          </p:nvPr>
        </p:nvSpPr>
        <p:spPr/>
        <p:txBody>
          <a:bodyPr/>
          <a:lstStyle/>
          <a:p>
            <a:r>
              <a:rPr lang="en-US" b="1" dirty="0"/>
              <a:t>Safety Improvement:</a:t>
            </a:r>
          </a:p>
          <a:p>
            <a:r>
              <a:rPr lang="en-US" dirty="0"/>
              <a:t> Traffic control systems play a fundamental role in preventing accidents and minimizing the risk of collisions at intersections. By providing clear and standardized signals to drivers and pedestrians, these systems help regulate the movement of vehicles and pedestrians, reducing the likelihood of accidents and enhancing overall road safety.</a:t>
            </a:r>
          </a:p>
          <a:p>
            <a:r>
              <a:rPr lang="en-US" b="1" dirty="0"/>
              <a:t>Traffic Flow Optimization:</a:t>
            </a:r>
          </a:p>
          <a:p>
            <a:r>
              <a:rPr lang="en-US" dirty="0"/>
              <a:t> Efficient traffic control systems contribute to the smooth and organized flow of traffic</a:t>
            </a:r>
          </a:p>
        </p:txBody>
      </p:sp>
    </p:spTree>
    <p:extLst>
      <p:ext uri="{BB962C8B-B14F-4D97-AF65-F5344CB8AC3E}">
        <p14:creationId xmlns:p14="http://schemas.microsoft.com/office/powerpoint/2010/main" val="3253961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Conclusion: </a:t>
            </a:r>
            <a:br>
              <a:rPr lang="en-US" dirty="0"/>
            </a:br>
            <a:endParaRPr lang="en-US" dirty="0"/>
          </a:p>
        </p:txBody>
      </p:sp>
      <p:sp>
        <p:nvSpPr>
          <p:cNvPr id="3" name="Content Placeholder 2"/>
          <p:cNvSpPr>
            <a:spLocks noGrp="1"/>
          </p:cNvSpPr>
          <p:nvPr>
            <p:ph idx="1"/>
          </p:nvPr>
        </p:nvSpPr>
        <p:spPr>
          <a:xfrm>
            <a:off x="2589212" y="1381760"/>
            <a:ext cx="8915400" cy="4529462"/>
          </a:xfrm>
        </p:spPr>
        <p:txBody>
          <a:bodyPr/>
          <a:lstStyle/>
          <a:p>
            <a:r>
              <a:rPr lang="en-US" dirty="0"/>
              <a:t>In conclusion, the traffic light system provides a vital framework for ensuring the safety and efficiency of vehicular and pedestrian movement. </a:t>
            </a:r>
          </a:p>
        </p:txBody>
      </p:sp>
    </p:spTree>
    <p:extLst>
      <p:ext uri="{BB962C8B-B14F-4D97-AF65-F5344CB8AC3E}">
        <p14:creationId xmlns:p14="http://schemas.microsoft.com/office/powerpoint/2010/main" val="901348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14</TotalTime>
  <Words>302</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Century Gothic</vt:lpstr>
      <vt:lpstr>Garamond</vt:lpstr>
      <vt:lpstr>Times New Roman</vt:lpstr>
      <vt:lpstr>Savon</vt:lpstr>
      <vt:lpstr> Traffic light control system  Submitted to:                         Sir Muhammad Arif Group Members:    Hamza  Jadoon (FA22-BCE-012)    Ahad Abbasi(FA22-BCE-004)    Fizza Razzaq(FA22-BCE-100)     </vt:lpstr>
      <vt:lpstr>Introduction:        Introduction:  In this Project, we are going to show you how to make traffic light system with the help of 2 timer ICs used to set the led‘s on and off timings. This controlled flow of traffic enhances road safety, minimizes congestion, and facilitates the efficient movement of vehicles through intersections.    </vt:lpstr>
      <vt:lpstr>Components: </vt:lpstr>
      <vt:lpstr>Circuit Diagram: </vt:lpstr>
      <vt:lpstr>Importance: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light control system  Submitted to:                         Sir Muhammad Arif Group Members:    Hamza  Jadoon (FA22-BCE-012)    Ahad Abbasi(FA22-BCE-004)    Fizza Razzaq(FA22-BCE-100)</dc:title>
  <dc:creator>Hamza Jadoon</dc:creator>
  <cp:lastModifiedBy>Hamza Jadoon</cp:lastModifiedBy>
  <cp:revision>3</cp:revision>
  <dcterms:created xsi:type="dcterms:W3CDTF">2023-12-28T05:02:44Z</dcterms:created>
  <dcterms:modified xsi:type="dcterms:W3CDTF">2023-12-28T05:17:16Z</dcterms:modified>
</cp:coreProperties>
</file>