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4" r:id="rId8"/>
    <p:sldId id="265" r:id="rId9"/>
    <p:sldId id="266" r:id="rId10"/>
    <p:sldId id="257" r:id="rId11"/>
    <p:sldId id="267" r:id="rId12"/>
    <p:sldId id="26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Sheet1!$A$2:$A$4</c:f>
              <c:numCache>
                <c:formatCode>General</c:formatCode>
                <c:ptCount val="3"/>
                <c:pt idx="0">
                  <c:v>2</c:v>
                </c:pt>
                <c:pt idx="1">
                  <c:v>5</c:v>
                </c:pt>
              </c:numCache>
            </c:numRef>
          </c:xVal>
          <c:yVal>
            <c:numRef>
              <c:f>Sheet1!$B$2:$B$4</c:f>
              <c:numCache>
                <c:formatCode>General</c:formatCode>
                <c:ptCount val="3"/>
                <c:pt idx="0">
                  <c:v>4</c:v>
                </c:pt>
                <c:pt idx="1">
                  <c:v>10</c:v>
                </c:pt>
              </c:numCache>
            </c:numRef>
          </c:yVal>
          <c:smooth val="0"/>
          <c:extLst>
            <c:ext xmlns:c16="http://schemas.microsoft.com/office/drawing/2014/chart" uri="{C3380CC4-5D6E-409C-BE32-E72D297353CC}">
              <c16:uniqueId val="{00000000-2BC5-43F2-90FD-CB669D25FECB}"/>
            </c:ext>
          </c:extLst>
        </c:ser>
        <c:dLbls>
          <c:showLegendKey val="0"/>
          <c:showVal val="0"/>
          <c:showCatName val="0"/>
          <c:showSerName val="0"/>
          <c:showPercent val="0"/>
          <c:showBubbleSize val="0"/>
        </c:dLbls>
        <c:axId val="263208512"/>
        <c:axId val="263205560"/>
      </c:scatterChart>
      <c:valAx>
        <c:axId val="26320851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63205560"/>
        <c:crosses val="autoZero"/>
        <c:crossBetween val="midCat"/>
      </c:valAx>
      <c:valAx>
        <c:axId val="2632055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63208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solidFill>
                <a:schemeClr val="bg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Sheet1!$A$2:$A$4</c:f>
              <c:numCache>
                <c:formatCode>General</c:formatCode>
                <c:ptCount val="3"/>
                <c:pt idx="0">
                  <c:v>2</c:v>
                </c:pt>
                <c:pt idx="1">
                  <c:v>5</c:v>
                </c:pt>
              </c:numCache>
            </c:numRef>
          </c:xVal>
          <c:yVal>
            <c:numRef>
              <c:f>Sheet1!$B$2:$B$4</c:f>
              <c:numCache>
                <c:formatCode>General</c:formatCode>
                <c:ptCount val="3"/>
                <c:pt idx="0">
                  <c:v>4</c:v>
                </c:pt>
                <c:pt idx="1">
                  <c:v>10</c:v>
                </c:pt>
              </c:numCache>
            </c:numRef>
          </c:yVal>
          <c:smooth val="0"/>
          <c:extLst>
            <c:ext xmlns:c16="http://schemas.microsoft.com/office/drawing/2014/chart" uri="{C3380CC4-5D6E-409C-BE32-E72D297353CC}">
              <c16:uniqueId val="{00000000-2BC5-43F2-90FD-CB669D25FECB}"/>
            </c:ext>
          </c:extLst>
        </c:ser>
        <c:dLbls>
          <c:showLegendKey val="0"/>
          <c:showVal val="0"/>
          <c:showCatName val="0"/>
          <c:showSerName val="0"/>
          <c:showPercent val="0"/>
          <c:showBubbleSize val="0"/>
        </c:dLbls>
        <c:axId val="263208512"/>
        <c:axId val="263205560"/>
      </c:scatterChart>
      <c:valAx>
        <c:axId val="26320851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63205560"/>
        <c:crosses val="autoZero"/>
        <c:crossBetween val="midCat"/>
      </c:valAx>
      <c:valAx>
        <c:axId val="2632055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63208512"/>
        <c:crosses val="autoZero"/>
        <c:crossBetween val="midCat"/>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tx1">
          <a:alpha val="84000"/>
        </a:schemeClr>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878024955618413E-2"/>
          <c:y val="0.1149258664538714"/>
          <c:w val="0.8892590610639689"/>
          <c:h val="0.82951139090112014"/>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Sheet1!$A$2:$A$14</c:f>
              <c:numCache>
                <c:formatCode>General</c:formatCode>
                <c:ptCount val="13"/>
                <c:pt idx="0">
                  <c:v>0.40139477041052873</c:v>
                </c:pt>
                <c:pt idx="1">
                  <c:v>0.98143924860314158</c:v>
                </c:pt>
                <c:pt idx="2">
                  <c:v>0.45923605630533126</c:v>
                </c:pt>
                <c:pt idx="3">
                  <c:v>0.21681070065612973</c:v>
                </c:pt>
                <c:pt idx="4">
                  <c:v>0.96388336426075705</c:v>
                </c:pt>
                <c:pt idx="5">
                  <c:v>9.1700109415272624E-2</c:v>
                </c:pt>
                <c:pt idx="6">
                  <c:v>0.75455178649835908</c:v>
                </c:pt>
                <c:pt idx="7">
                  <c:v>0.1978677205719821</c:v>
                </c:pt>
                <c:pt idx="8">
                  <c:v>0.5418942271197873</c:v>
                </c:pt>
                <c:pt idx="9">
                  <c:v>0.2655172411374439</c:v>
                </c:pt>
                <c:pt idx="10">
                  <c:v>0.35929774918964541</c:v>
                </c:pt>
                <c:pt idx="11">
                  <c:v>0.95879519800527113</c:v>
                </c:pt>
                <c:pt idx="12">
                  <c:v>0.28894113986180714</c:v>
                </c:pt>
              </c:numCache>
            </c:numRef>
          </c:xVal>
          <c:yVal>
            <c:numRef>
              <c:f>Sheet1!$B$2:$B$14</c:f>
              <c:numCache>
                <c:formatCode>General</c:formatCode>
                <c:ptCount val="13"/>
                <c:pt idx="0">
                  <c:v>0.34955060628239065</c:v>
                </c:pt>
                <c:pt idx="1">
                  <c:v>0.3241733341012204</c:v>
                </c:pt>
                <c:pt idx="2">
                  <c:v>0.97562038620627922</c:v>
                </c:pt>
                <c:pt idx="3">
                  <c:v>0.65180166589801802</c:v>
                </c:pt>
                <c:pt idx="4">
                  <c:v>0.9656596227841876</c:v>
                </c:pt>
                <c:pt idx="5">
                  <c:v>7.1063194826941456E-2</c:v>
                </c:pt>
                <c:pt idx="6">
                  <c:v>0.90322913450282005</c:v>
                </c:pt>
                <c:pt idx="7">
                  <c:v>0.54529683403929952</c:v>
                </c:pt>
                <c:pt idx="8">
                  <c:v>0.2468315122550202</c:v>
                </c:pt>
                <c:pt idx="9">
                  <c:v>0.25760685288634322</c:v>
                </c:pt>
                <c:pt idx="10">
                  <c:v>0.61411753013047843</c:v>
                </c:pt>
                <c:pt idx="11">
                  <c:v>0.95750705569441585</c:v>
                </c:pt>
                <c:pt idx="12">
                  <c:v>7.0367445555812647E-2</c:v>
                </c:pt>
              </c:numCache>
            </c:numRef>
          </c:yVal>
          <c:smooth val="0"/>
          <c:extLst>
            <c:ext xmlns:c16="http://schemas.microsoft.com/office/drawing/2014/chart" uri="{C3380CC4-5D6E-409C-BE32-E72D297353CC}">
              <c16:uniqueId val="{00000000-B3F7-4B43-BFF9-F61C82B67F25}"/>
            </c:ext>
          </c:extLst>
        </c:ser>
        <c:dLbls>
          <c:showLegendKey val="0"/>
          <c:showVal val="0"/>
          <c:showCatName val="0"/>
          <c:showSerName val="0"/>
          <c:showPercent val="0"/>
          <c:showBubbleSize val="0"/>
        </c:dLbls>
        <c:axId val="269406680"/>
        <c:axId val="269407664"/>
      </c:scatterChart>
      <c:valAx>
        <c:axId val="269406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crossAx val="269407664"/>
        <c:crosses val="autoZero"/>
        <c:crossBetween val="midCat"/>
      </c:valAx>
      <c:valAx>
        <c:axId val="269407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crossAx val="269406680"/>
        <c:crosses val="autoZero"/>
        <c:crossBetween val="midCat"/>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noFill/>
          </a:ln>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878024955618413E-2"/>
          <c:y val="0.1149258664538714"/>
          <c:w val="0.8892590610639689"/>
          <c:h val="0.82951139090112014"/>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Sheet1!$A$2:$A$14</c:f>
              <c:numCache>
                <c:formatCode>General</c:formatCode>
                <c:ptCount val="13"/>
                <c:pt idx="0">
                  <c:v>0.40139477041052873</c:v>
                </c:pt>
                <c:pt idx="1">
                  <c:v>0.98143924860314158</c:v>
                </c:pt>
                <c:pt idx="2">
                  <c:v>0.45923605630533126</c:v>
                </c:pt>
                <c:pt idx="3">
                  <c:v>0.21681070065612973</c:v>
                </c:pt>
                <c:pt idx="4">
                  <c:v>0.96388336426075705</c:v>
                </c:pt>
                <c:pt idx="5">
                  <c:v>9.1700109415272624E-2</c:v>
                </c:pt>
                <c:pt idx="6">
                  <c:v>0.75455178649835908</c:v>
                </c:pt>
                <c:pt idx="7">
                  <c:v>0.1978677205719821</c:v>
                </c:pt>
                <c:pt idx="8">
                  <c:v>0.5418942271197873</c:v>
                </c:pt>
                <c:pt idx="9">
                  <c:v>0.2655172411374439</c:v>
                </c:pt>
                <c:pt idx="10">
                  <c:v>0.35929774918964541</c:v>
                </c:pt>
                <c:pt idx="11">
                  <c:v>0.95879519800527113</c:v>
                </c:pt>
                <c:pt idx="12">
                  <c:v>0.28894113986180714</c:v>
                </c:pt>
              </c:numCache>
            </c:numRef>
          </c:xVal>
          <c:yVal>
            <c:numRef>
              <c:f>Sheet1!$B$2:$B$14</c:f>
              <c:numCache>
                <c:formatCode>General</c:formatCode>
                <c:ptCount val="13"/>
                <c:pt idx="0">
                  <c:v>0.34955060628239065</c:v>
                </c:pt>
                <c:pt idx="1">
                  <c:v>0.3241733341012204</c:v>
                </c:pt>
                <c:pt idx="2">
                  <c:v>0.97562038620627922</c:v>
                </c:pt>
                <c:pt idx="3">
                  <c:v>0.65180166589801802</c:v>
                </c:pt>
                <c:pt idx="4">
                  <c:v>0.9656596227841876</c:v>
                </c:pt>
                <c:pt idx="5">
                  <c:v>7.1063194826941456E-2</c:v>
                </c:pt>
                <c:pt idx="6">
                  <c:v>0.90322913450282005</c:v>
                </c:pt>
                <c:pt idx="7">
                  <c:v>0.54529683403929952</c:v>
                </c:pt>
                <c:pt idx="8">
                  <c:v>0.2468315122550202</c:v>
                </c:pt>
                <c:pt idx="9">
                  <c:v>0.25760685288634322</c:v>
                </c:pt>
                <c:pt idx="10">
                  <c:v>0.61411753013047843</c:v>
                </c:pt>
                <c:pt idx="11">
                  <c:v>0.95750705569441585</c:v>
                </c:pt>
                <c:pt idx="12">
                  <c:v>7.0367445555812647E-2</c:v>
                </c:pt>
              </c:numCache>
            </c:numRef>
          </c:yVal>
          <c:smooth val="0"/>
          <c:extLst>
            <c:ext xmlns:c16="http://schemas.microsoft.com/office/drawing/2014/chart" uri="{C3380CC4-5D6E-409C-BE32-E72D297353CC}">
              <c16:uniqueId val="{00000000-B3F7-4B43-BFF9-F61C82B67F25}"/>
            </c:ext>
          </c:extLst>
        </c:ser>
        <c:dLbls>
          <c:showLegendKey val="0"/>
          <c:showVal val="0"/>
          <c:showCatName val="0"/>
          <c:showSerName val="0"/>
          <c:showPercent val="0"/>
          <c:showBubbleSize val="0"/>
        </c:dLbls>
        <c:axId val="269406680"/>
        <c:axId val="269407664"/>
      </c:scatterChart>
      <c:valAx>
        <c:axId val="269406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crossAx val="269407664"/>
        <c:crosses val="autoZero"/>
        <c:crossBetween val="midCat"/>
      </c:valAx>
      <c:valAx>
        <c:axId val="269407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crossAx val="269406680"/>
        <c:crosses val="autoZero"/>
        <c:crossBetween val="midCat"/>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noFill/>
          </a:ln>
          <a:solidFill>
            <a:schemeClr val="tx1"/>
          </a:solidFill>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878024955618413E-2"/>
          <c:y val="0.1149258664538714"/>
          <c:w val="0.8892590610639689"/>
          <c:h val="0.82951139090112014"/>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Sheet1!$A$2:$A$14</c:f>
              <c:numCache>
                <c:formatCode>General</c:formatCode>
                <c:ptCount val="13"/>
                <c:pt idx="0">
                  <c:v>0.40139477041052873</c:v>
                </c:pt>
                <c:pt idx="1">
                  <c:v>0.98143924860314158</c:v>
                </c:pt>
                <c:pt idx="2">
                  <c:v>0.45923605630533126</c:v>
                </c:pt>
                <c:pt idx="3">
                  <c:v>0.21681070065612973</c:v>
                </c:pt>
                <c:pt idx="4">
                  <c:v>0.96388336426075705</c:v>
                </c:pt>
                <c:pt idx="5">
                  <c:v>9.1700109415272624E-2</c:v>
                </c:pt>
                <c:pt idx="6">
                  <c:v>0.75455178649835908</c:v>
                </c:pt>
                <c:pt idx="7">
                  <c:v>0.1978677205719821</c:v>
                </c:pt>
                <c:pt idx="8">
                  <c:v>0.5418942271197873</c:v>
                </c:pt>
                <c:pt idx="9">
                  <c:v>0.2655172411374439</c:v>
                </c:pt>
                <c:pt idx="10">
                  <c:v>0.35929774918964541</c:v>
                </c:pt>
                <c:pt idx="11">
                  <c:v>0.95879519800527113</c:v>
                </c:pt>
                <c:pt idx="12">
                  <c:v>0.28894113986180714</c:v>
                </c:pt>
              </c:numCache>
            </c:numRef>
          </c:xVal>
          <c:yVal>
            <c:numRef>
              <c:f>Sheet1!$B$2:$B$14</c:f>
              <c:numCache>
                <c:formatCode>General</c:formatCode>
                <c:ptCount val="13"/>
                <c:pt idx="0">
                  <c:v>0.34955060628239065</c:v>
                </c:pt>
                <c:pt idx="1">
                  <c:v>0.3241733341012204</c:v>
                </c:pt>
                <c:pt idx="2">
                  <c:v>0.97562038620627922</c:v>
                </c:pt>
                <c:pt idx="3">
                  <c:v>0.65180166589801802</c:v>
                </c:pt>
                <c:pt idx="4">
                  <c:v>0.9656596227841876</c:v>
                </c:pt>
                <c:pt idx="5">
                  <c:v>7.1063194826941456E-2</c:v>
                </c:pt>
                <c:pt idx="6">
                  <c:v>0.90322913450282005</c:v>
                </c:pt>
                <c:pt idx="7">
                  <c:v>0.54529683403929952</c:v>
                </c:pt>
                <c:pt idx="8">
                  <c:v>0.2468315122550202</c:v>
                </c:pt>
                <c:pt idx="9">
                  <c:v>0.25760685288634322</c:v>
                </c:pt>
                <c:pt idx="10">
                  <c:v>0.61411753013047843</c:v>
                </c:pt>
                <c:pt idx="11">
                  <c:v>0.95750705569441585</c:v>
                </c:pt>
                <c:pt idx="12">
                  <c:v>7.0367445555812647E-2</c:v>
                </c:pt>
              </c:numCache>
            </c:numRef>
          </c:yVal>
          <c:smooth val="0"/>
          <c:extLst>
            <c:ext xmlns:c16="http://schemas.microsoft.com/office/drawing/2014/chart" uri="{C3380CC4-5D6E-409C-BE32-E72D297353CC}">
              <c16:uniqueId val="{00000000-B3F7-4B43-BFF9-F61C82B67F25}"/>
            </c:ext>
          </c:extLst>
        </c:ser>
        <c:dLbls>
          <c:showLegendKey val="0"/>
          <c:showVal val="0"/>
          <c:showCatName val="0"/>
          <c:showSerName val="0"/>
          <c:showPercent val="0"/>
          <c:showBubbleSize val="0"/>
        </c:dLbls>
        <c:axId val="269406680"/>
        <c:axId val="269407664"/>
      </c:scatterChart>
      <c:valAx>
        <c:axId val="269406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crossAx val="269407664"/>
        <c:crosses val="autoZero"/>
        <c:crossBetween val="midCat"/>
      </c:valAx>
      <c:valAx>
        <c:axId val="269407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crossAx val="269406680"/>
        <c:crosses val="autoZero"/>
        <c:crossBetween val="midCat"/>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noFill/>
          </a:ln>
          <a:solidFill>
            <a:schemeClr val="tx1"/>
          </a:solidFill>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0.7</c:v>
                </c:pt>
                <c:pt idx="1">
                  <c:v>1.8</c:v>
                </c:pt>
                <c:pt idx="2">
                  <c:v>2.6</c:v>
                </c:pt>
                <c:pt idx="3">
                  <c:v>2</c:v>
                </c:pt>
                <c:pt idx="4">
                  <c:v>1</c:v>
                </c:pt>
              </c:numCache>
            </c:numRef>
          </c:xVal>
          <c:yVal>
            <c:numRef>
              <c:f>Sheet1!$B$2:$B$6</c:f>
              <c:numCache>
                <c:formatCode>General</c:formatCode>
                <c:ptCount val="5"/>
                <c:pt idx="0">
                  <c:v>2.7</c:v>
                </c:pt>
                <c:pt idx="1">
                  <c:v>3.2</c:v>
                </c:pt>
                <c:pt idx="2">
                  <c:v>0.8</c:v>
                </c:pt>
                <c:pt idx="3">
                  <c:v>2</c:v>
                </c:pt>
                <c:pt idx="4">
                  <c:v>1</c:v>
                </c:pt>
              </c:numCache>
            </c:numRef>
          </c:yVal>
          <c:smooth val="0"/>
          <c:extLst>
            <c:ext xmlns:c16="http://schemas.microsoft.com/office/drawing/2014/chart" uri="{C3380CC4-5D6E-409C-BE32-E72D297353CC}">
              <c16:uniqueId val="{00000000-48B9-40CF-B655-2F7B8D4C78CD}"/>
            </c:ext>
          </c:extLst>
        </c:ser>
        <c:dLbls>
          <c:showLegendKey val="0"/>
          <c:showVal val="0"/>
          <c:showCatName val="0"/>
          <c:showSerName val="0"/>
          <c:showPercent val="0"/>
          <c:showBubbleSize val="0"/>
        </c:dLbls>
        <c:axId val="157745016"/>
        <c:axId val="157742064"/>
      </c:scatterChart>
      <c:valAx>
        <c:axId val="1577450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742064"/>
        <c:crosses val="autoZero"/>
        <c:crossBetween val="midCat"/>
      </c:valAx>
      <c:valAx>
        <c:axId val="157742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7450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0.7</c:v>
                </c:pt>
                <c:pt idx="1">
                  <c:v>1.8</c:v>
                </c:pt>
                <c:pt idx="2">
                  <c:v>2.6</c:v>
                </c:pt>
                <c:pt idx="3">
                  <c:v>2</c:v>
                </c:pt>
                <c:pt idx="4">
                  <c:v>1</c:v>
                </c:pt>
              </c:numCache>
            </c:numRef>
          </c:xVal>
          <c:yVal>
            <c:numRef>
              <c:f>Sheet1!$B$2:$B$6</c:f>
              <c:numCache>
                <c:formatCode>General</c:formatCode>
                <c:ptCount val="5"/>
                <c:pt idx="0">
                  <c:v>2.7</c:v>
                </c:pt>
                <c:pt idx="1">
                  <c:v>3.2</c:v>
                </c:pt>
                <c:pt idx="2">
                  <c:v>0.8</c:v>
                </c:pt>
                <c:pt idx="3">
                  <c:v>2</c:v>
                </c:pt>
                <c:pt idx="4">
                  <c:v>1</c:v>
                </c:pt>
              </c:numCache>
            </c:numRef>
          </c:yVal>
          <c:smooth val="0"/>
          <c:extLst>
            <c:ext xmlns:c16="http://schemas.microsoft.com/office/drawing/2014/chart" uri="{C3380CC4-5D6E-409C-BE32-E72D297353CC}">
              <c16:uniqueId val="{00000000-48B9-40CF-B655-2F7B8D4C78CD}"/>
            </c:ext>
          </c:extLst>
        </c:ser>
        <c:dLbls>
          <c:showLegendKey val="0"/>
          <c:showVal val="0"/>
          <c:showCatName val="0"/>
          <c:showSerName val="0"/>
          <c:showPercent val="0"/>
          <c:showBubbleSize val="0"/>
        </c:dLbls>
        <c:axId val="157745016"/>
        <c:axId val="157742064"/>
      </c:scatterChart>
      <c:valAx>
        <c:axId val="1577450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742064"/>
        <c:crosses val="autoZero"/>
        <c:crossBetween val="midCat"/>
      </c:valAx>
      <c:valAx>
        <c:axId val="157742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7450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0.7</c:v>
                </c:pt>
                <c:pt idx="1">
                  <c:v>1.8</c:v>
                </c:pt>
                <c:pt idx="2">
                  <c:v>2.6</c:v>
                </c:pt>
                <c:pt idx="3">
                  <c:v>2</c:v>
                </c:pt>
                <c:pt idx="4">
                  <c:v>1</c:v>
                </c:pt>
              </c:numCache>
            </c:numRef>
          </c:xVal>
          <c:yVal>
            <c:numRef>
              <c:f>Sheet1!$B$2:$B$6</c:f>
              <c:numCache>
                <c:formatCode>General</c:formatCode>
                <c:ptCount val="5"/>
                <c:pt idx="0">
                  <c:v>2.7</c:v>
                </c:pt>
                <c:pt idx="1">
                  <c:v>3.2</c:v>
                </c:pt>
                <c:pt idx="2">
                  <c:v>0.8</c:v>
                </c:pt>
                <c:pt idx="3">
                  <c:v>2</c:v>
                </c:pt>
                <c:pt idx="4">
                  <c:v>1</c:v>
                </c:pt>
              </c:numCache>
            </c:numRef>
          </c:yVal>
          <c:smooth val="0"/>
          <c:extLst>
            <c:ext xmlns:c16="http://schemas.microsoft.com/office/drawing/2014/chart" uri="{C3380CC4-5D6E-409C-BE32-E72D297353CC}">
              <c16:uniqueId val="{00000000-48B9-40CF-B655-2F7B8D4C78CD}"/>
            </c:ext>
          </c:extLst>
        </c:ser>
        <c:dLbls>
          <c:showLegendKey val="0"/>
          <c:showVal val="0"/>
          <c:showCatName val="0"/>
          <c:showSerName val="0"/>
          <c:showPercent val="0"/>
          <c:showBubbleSize val="0"/>
        </c:dLbls>
        <c:axId val="157745016"/>
        <c:axId val="157742064"/>
      </c:scatterChart>
      <c:valAx>
        <c:axId val="1577450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742064"/>
        <c:crosses val="autoZero"/>
        <c:crossBetween val="midCat"/>
      </c:valAx>
      <c:valAx>
        <c:axId val="157742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7450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0.05178</cdr:x>
      <cdr:y>0.24648</cdr:y>
    </cdr:from>
    <cdr:to>
      <cdr:x>0.94498</cdr:x>
      <cdr:y>0.7907</cdr:y>
    </cdr:to>
    <cdr:cxnSp macro="">
      <cdr:nvCxnSpPr>
        <cdr:cNvPr id="3" name="Straight Connector 2">
          <a:extLst xmlns:a="http://schemas.openxmlformats.org/drawingml/2006/main">
            <a:ext uri="{FF2B5EF4-FFF2-40B4-BE49-F238E27FC236}">
              <a16:creationId xmlns:a16="http://schemas.microsoft.com/office/drawing/2014/main" id="{04A26197-0D08-49E6-94C6-92B2F50C3DC9}"/>
            </a:ext>
          </a:extLst>
        </cdr:cNvPr>
        <cdr:cNvCxnSpPr/>
      </cdr:nvCxnSpPr>
      <cdr:spPr>
        <a:xfrm xmlns:a="http://schemas.openxmlformats.org/drawingml/2006/main" flipV="1">
          <a:off x="304800" y="1335616"/>
          <a:ext cx="5257800" cy="294894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0.05178</cdr:x>
      <cdr:y>0.24648</cdr:y>
    </cdr:from>
    <cdr:to>
      <cdr:x>0.94498</cdr:x>
      <cdr:y>0.7907</cdr:y>
    </cdr:to>
    <cdr:cxnSp macro="">
      <cdr:nvCxnSpPr>
        <cdr:cNvPr id="3" name="Straight Connector 2">
          <a:extLst xmlns:a="http://schemas.openxmlformats.org/drawingml/2006/main">
            <a:ext uri="{FF2B5EF4-FFF2-40B4-BE49-F238E27FC236}">
              <a16:creationId xmlns:a16="http://schemas.microsoft.com/office/drawing/2014/main" id="{04A26197-0D08-49E6-94C6-92B2F50C3DC9}"/>
            </a:ext>
          </a:extLst>
        </cdr:cNvPr>
        <cdr:cNvCxnSpPr/>
      </cdr:nvCxnSpPr>
      <cdr:spPr>
        <a:xfrm xmlns:a="http://schemas.openxmlformats.org/drawingml/2006/main" flipV="1">
          <a:off x="304800" y="1335616"/>
          <a:ext cx="5257800" cy="294894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5BC5-27D6-493B-998E-A9B1203D5F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D76A1-8C73-4E08-BF19-5CE3B0A47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4029EF-F579-4636-B88C-BDF7CDAF1360}"/>
              </a:ext>
            </a:extLst>
          </p:cNvPr>
          <p:cNvSpPr>
            <a:spLocks noGrp="1"/>
          </p:cNvSpPr>
          <p:nvPr>
            <p:ph type="dt" sz="half" idx="10"/>
          </p:nvPr>
        </p:nvSpPr>
        <p:spPr/>
        <p:txBody>
          <a:bodyPr/>
          <a:lstStyle/>
          <a:p>
            <a:fld id="{83BB1651-C241-4773-87F8-EA3049FC2AF1}" type="datetimeFigureOut">
              <a:rPr lang="en-US" smtClean="0"/>
              <a:t>6/17/2020</a:t>
            </a:fld>
            <a:endParaRPr lang="en-US"/>
          </a:p>
        </p:txBody>
      </p:sp>
      <p:sp>
        <p:nvSpPr>
          <p:cNvPr id="5" name="Footer Placeholder 4">
            <a:extLst>
              <a:ext uri="{FF2B5EF4-FFF2-40B4-BE49-F238E27FC236}">
                <a16:creationId xmlns:a16="http://schemas.microsoft.com/office/drawing/2014/main" id="{08F9139B-2E06-4623-9E73-4D9E69EB7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ED434-647D-4746-90EA-918D1AA2EF5A}"/>
              </a:ext>
            </a:extLst>
          </p:cNvPr>
          <p:cNvSpPr>
            <a:spLocks noGrp="1"/>
          </p:cNvSpPr>
          <p:nvPr>
            <p:ph type="sldNum" sz="quarter" idx="12"/>
          </p:nvPr>
        </p:nvSpPr>
        <p:spPr/>
        <p:txBody>
          <a:bodyPr/>
          <a:lstStyle/>
          <a:p>
            <a:fld id="{1180FD2E-684F-4D16-8100-C40754E511E7}" type="slidenum">
              <a:rPr lang="en-US" smtClean="0"/>
              <a:t>‹#›</a:t>
            </a:fld>
            <a:endParaRPr lang="en-US"/>
          </a:p>
        </p:txBody>
      </p:sp>
    </p:spTree>
    <p:extLst>
      <p:ext uri="{BB962C8B-B14F-4D97-AF65-F5344CB8AC3E}">
        <p14:creationId xmlns:p14="http://schemas.microsoft.com/office/powerpoint/2010/main" val="334515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1C9C-D62B-4178-AE28-FA0D273D9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BF8BD0-2B8D-4A4B-B3A8-D875FFE1CD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A39C6-8D74-45EC-94EE-B69F83A9E58E}"/>
              </a:ext>
            </a:extLst>
          </p:cNvPr>
          <p:cNvSpPr>
            <a:spLocks noGrp="1"/>
          </p:cNvSpPr>
          <p:nvPr>
            <p:ph type="dt" sz="half" idx="10"/>
          </p:nvPr>
        </p:nvSpPr>
        <p:spPr/>
        <p:txBody>
          <a:bodyPr/>
          <a:lstStyle/>
          <a:p>
            <a:fld id="{83BB1651-C241-4773-87F8-EA3049FC2AF1}" type="datetimeFigureOut">
              <a:rPr lang="en-US" smtClean="0"/>
              <a:t>6/17/2020</a:t>
            </a:fld>
            <a:endParaRPr lang="en-US"/>
          </a:p>
        </p:txBody>
      </p:sp>
      <p:sp>
        <p:nvSpPr>
          <p:cNvPr id="5" name="Footer Placeholder 4">
            <a:extLst>
              <a:ext uri="{FF2B5EF4-FFF2-40B4-BE49-F238E27FC236}">
                <a16:creationId xmlns:a16="http://schemas.microsoft.com/office/drawing/2014/main" id="{238EFCC1-2674-4F58-80BA-8D1EE8C34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EF611-2C08-4ED4-BF9D-9E446EC90E53}"/>
              </a:ext>
            </a:extLst>
          </p:cNvPr>
          <p:cNvSpPr>
            <a:spLocks noGrp="1"/>
          </p:cNvSpPr>
          <p:nvPr>
            <p:ph type="sldNum" sz="quarter" idx="12"/>
          </p:nvPr>
        </p:nvSpPr>
        <p:spPr/>
        <p:txBody>
          <a:bodyPr/>
          <a:lstStyle/>
          <a:p>
            <a:fld id="{1180FD2E-684F-4D16-8100-C40754E511E7}" type="slidenum">
              <a:rPr lang="en-US" smtClean="0"/>
              <a:t>‹#›</a:t>
            </a:fld>
            <a:endParaRPr lang="en-US"/>
          </a:p>
        </p:txBody>
      </p:sp>
    </p:spTree>
    <p:extLst>
      <p:ext uri="{BB962C8B-B14F-4D97-AF65-F5344CB8AC3E}">
        <p14:creationId xmlns:p14="http://schemas.microsoft.com/office/powerpoint/2010/main" val="112988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8BB823-1600-491D-828B-EC2CBC4DFC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D934C2-D180-43A1-BAC5-16EFB2C231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4DCAE-556F-46FE-9F4E-197932005E1D}"/>
              </a:ext>
            </a:extLst>
          </p:cNvPr>
          <p:cNvSpPr>
            <a:spLocks noGrp="1"/>
          </p:cNvSpPr>
          <p:nvPr>
            <p:ph type="dt" sz="half" idx="10"/>
          </p:nvPr>
        </p:nvSpPr>
        <p:spPr/>
        <p:txBody>
          <a:bodyPr/>
          <a:lstStyle/>
          <a:p>
            <a:fld id="{83BB1651-C241-4773-87F8-EA3049FC2AF1}" type="datetimeFigureOut">
              <a:rPr lang="en-US" smtClean="0"/>
              <a:t>6/17/2020</a:t>
            </a:fld>
            <a:endParaRPr lang="en-US"/>
          </a:p>
        </p:txBody>
      </p:sp>
      <p:sp>
        <p:nvSpPr>
          <p:cNvPr id="5" name="Footer Placeholder 4">
            <a:extLst>
              <a:ext uri="{FF2B5EF4-FFF2-40B4-BE49-F238E27FC236}">
                <a16:creationId xmlns:a16="http://schemas.microsoft.com/office/drawing/2014/main" id="{057F4A25-EB78-4D16-9795-9766D8468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3E180-BA3E-41EB-9A79-2430419B1F64}"/>
              </a:ext>
            </a:extLst>
          </p:cNvPr>
          <p:cNvSpPr>
            <a:spLocks noGrp="1"/>
          </p:cNvSpPr>
          <p:nvPr>
            <p:ph type="sldNum" sz="quarter" idx="12"/>
          </p:nvPr>
        </p:nvSpPr>
        <p:spPr/>
        <p:txBody>
          <a:bodyPr/>
          <a:lstStyle/>
          <a:p>
            <a:fld id="{1180FD2E-684F-4D16-8100-C40754E511E7}" type="slidenum">
              <a:rPr lang="en-US" smtClean="0"/>
              <a:t>‹#›</a:t>
            </a:fld>
            <a:endParaRPr lang="en-US"/>
          </a:p>
        </p:txBody>
      </p:sp>
    </p:spTree>
    <p:extLst>
      <p:ext uri="{BB962C8B-B14F-4D97-AF65-F5344CB8AC3E}">
        <p14:creationId xmlns:p14="http://schemas.microsoft.com/office/powerpoint/2010/main" val="330950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0EE9-27A4-4205-92F9-F6B5242573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8B1CD-BF20-4F62-A242-87F0192E20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72F90-51FE-41E6-95E8-C68DC6258091}"/>
              </a:ext>
            </a:extLst>
          </p:cNvPr>
          <p:cNvSpPr>
            <a:spLocks noGrp="1"/>
          </p:cNvSpPr>
          <p:nvPr>
            <p:ph type="dt" sz="half" idx="10"/>
          </p:nvPr>
        </p:nvSpPr>
        <p:spPr/>
        <p:txBody>
          <a:bodyPr/>
          <a:lstStyle/>
          <a:p>
            <a:fld id="{83BB1651-C241-4773-87F8-EA3049FC2AF1}" type="datetimeFigureOut">
              <a:rPr lang="en-US" smtClean="0"/>
              <a:t>6/17/2020</a:t>
            </a:fld>
            <a:endParaRPr lang="en-US"/>
          </a:p>
        </p:txBody>
      </p:sp>
      <p:sp>
        <p:nvSpPr>
          <p:cNvPr id="5" name="Footer Placeholder 4">
            <a:extLst>
              <a:ext uri="{FF2B5EF4-FFF2-40B4-BE49-F238E27FC236}">
                <a16:creationId xmlns:a16="http://schemas.microsoft.com/office/drawing/2014/main" id="{578A3B3A-682E-4EF2-B845-7F94AF19B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35FF3-0845-495E-A5FE-8DAD5B1B8F6D}"/>
              </a:ext>
            </a:extLst>
          </p:cNvPr>
          <p:cNvSpPr>
            <a:spLocks noGrp="1"/>
          </p:cNvSpPr>
          <p:nvPr>
            <p:ph type="sldNum" sz="quarter" idx="12"/>
          </p:nvPr>
        </p:nvSpPr>
        <p:spPr/>
        <p:txBody>
          <a:bodyPr/>
          <a:lstStyle/>
          <a:p>
            <a:fld id="{1180FD2E-684F-4D16-8100-C40754E511E7}" type="slidenum">
              <a:rPr lang="en-US" smtClean="0"/>
              <a:t>‹#›</a:t>
            </a:fld>
            <a:endParaRPr lang="en-US"/>
          </a:p>
        </p:txBody>
      </p:sp>
    </p:spTree>
    <p:extLst>
      <p:ext uri="{BB962C8B-B14F-4D97-AF65-F5344CB8AC3E}">
        <p14:creationId xmlns:p14="http://schemas.microsoft.com/office/powerpoint/2010/main" val="222853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4BB5-4251-4F2D-A746-11FB76BB13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9A2B24-4D38-45A1-9404-1894474A0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173296-43C2-4F1D-BB40-966B4B50FB88}"/>
              </a:ext>
            </a:extLst>
          </p:cNvPr>
          <p:cNvSpPr>
            <a:spLocks noGrp="1"/>
          </p:cNvSpPr>
          <p:nvPr>
            <p:ph type="dt" sz="half" idx="10"/>
          </p:nvPr>
        </p:nvSpPr>
        <p:spPr/>
        <p:txBody>
          <a:bodyPr/>
          <a:lstStyle/>
          <a:p>
            <a:fld id="{83BB1651-C241-4773-87F8-EA3049FC2AF1}" type="datetimeFigureOut">
              <a:rPr lang="en-US" smtClean="0"/>
              <a:t>6/17/2020</a:t>
            </a:fld>
            <a:endParaRPr lang="en-US"/>
          </a:p>
        </p:txBody>
      </p:sp>
      <p:sp>
        <p:nvSpPr>
          <p:cNvPr id="5" name="Footer Placeholder 4">
            <a:extLst>
              <a:ext uri="{FF2B5EF4-FFF2-40B4-BE49-F238E27FC236}">
                <a16:creationId xmlns:a16="http://schemas.microsoft.com/office/drawing/2014/main" id="{F09F9ED5-6C2F-4C57-AC58-7D664F546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FE892-1317-4A22-AF8C-D3E7DCE9A51A}"/>
              </a:ext>
            </a:extLst>
          </p:cNvPr>
          <p:cNvSpPr>
            <a:spLocks noGrp="1"/>
          </p:cNvSpPr>
          <p:nvPr>
            <p:ph type="sldNum" sz="quarter" idx="12"/>
          </p:nvPr>
        </p:nvSpPr>
        <p:spPr/>
        <p:txBody>
          <a:bodyPr/>
          <a:lstStyle/>
          <a:p>
            <a:fld id="{1180FD2E-684F-4D16-8100-C40754E511E7}" type="slidenum">
              <a:rPr lang="en-US" smtClean="0"/>
              <a:t>‹#›</a:t>
            </a:fld>
            <a:endParaRPr lang="en-US"/>
          </a:p>
        </p:txBody>
      </p:sp>
    </p:spTree>
    <p:extLst>
      <p:ext uri="{BB962C8B-B14F-4D97-AF65-F5344CB8AC3E}">
        <p14:creationId xmlns:p14="http://schemas.microsoft.com/office/powerpoint/2010/main" val="307948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7DDA-E8D7-473C-8ACC-14BDD3A44A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0F515-9DA6-4AAD-AB20-7EA0024B28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87A8F-7786-4F15-A3B8-83B76ACB44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3223DA-8E35-4DEC-BC97-93F49F0B2242}"/>
              </a:ext>
            </a:extLst>
          </p:cNvPr>
          <p:cNvSpPr>
            <a:spLocks noGrp="1"/>
          </p:cNvSpPr>
          <p:nvPr>
            <p:ph type="dt" sz="half" idx="10"/>
          </p:nvPr>
        </p:nvSpPr>
        <p:spPr/>
        <p:txBody>
          <a:bodyPr/>
          <a:lstStyle/>
          <a:p>
            <a:fld id="{83BB1651-C241-4773-87F8-EA3049FC2AF1}" type="datetimeFigureOut">
              <a:rPr lang="en-US" smtClean="0"/>
              <a:t>6/17/2020</a:t>
            </a:fld>
            <a:endParaRPr lang="en-US"/>
          </a:p>
        </p:txBody>
      </p:sp>
      <p:sp>
        <p:nvSpPr>
          <p:cNvPr id="6" name="Footer Placeholder 5">
            <a:extLst>
              <a:ext uri="{FF2B5EF4-FFF2-40B4-BE49-F238E27FC236}">
                <a16:creationId xmlns:a16="http://schemas.microsoft.com/office/drawing/2014/main" id="{AD3ED1EB-A452-4692-AD39-9C17881E6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33947-30A8-42FE-A308-EC55955F16C3}"/>
              </a:ext>
            </a:extLst>
          </p:cNvPr>
          <p:cNvSpPr>
            <a:spLocks noGrp="1"/>
          </p:cNvSpPr>
          <p:nvPr>
            <p:ph type="sldNum" sz="quarter" idx="12"/>
          </p:nvPr>
        </p:nvSpPr>
        <p:spPr/>
        <p:txBody>
          <a:bodyPr/>
          <a:lstStyle/>
          <a:p>
            <a:fld id="{1180FD2E-684F-4D16-8100-C40754E511E7}" type="slidenum">
              <a:rPr lang="en-US" smtClean="0"/>
              <a:t>‹#›</a:t>
            </a:fld>
            <a:endParaRPr lang="en-US"/>
          </a:p>
        </p:txBody>
      </p:sp>
    </p:spTree>
    <p:extLst>
      <p:ext uri="{BB962C8B-B14F-4D97-AF65-F5344CB8AC3E}">
        <p14:creationId xmlns:p14="http://schemas.microsoft.com/office/powerpoint/2010/main" val="3617902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93F8-6B94-424D-ACD9-B90D2F3276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605ECD-5822-4066-B10B-998187D71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824A09-8C38-447F-A832-F57BE67C2A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6FA540-B084-4EAE-BD7D-93B04C67C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7D9B98B-83D0-47C1-8D5B-63CFC3D31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99EDD6-6B65-46CC-8274-DDF5E4E3BD13}"/>
              </a:ext>
            </a:extLst>
          </p:cNvPr>
          <p:cNvSpPr>
            <a:spLocks noGrp="1"/>
          </p:cNvSpPr>
          <p:nvPr>
            <p:ph type="dt" sz="half" idx="10"/>
          </p:nvPr>
        </p:nvSpPr>
        <p:spPr/>
        <p:txBody>
          <a:bodyPr/>
          <a:lstStyle/>
          <a:p>
            <a:fld id="{83BB1651-C241-4773-87F8-EA3049FC2AF1}" type="datetimeFigureOut">
              <a:rPr lang="en-US" smtClean="0"/>
              <a:t>6/17/2020</a:t>
            </a:fld>
            <a:endParaRPr lang="en-US"/>
          </a:p>
        </p:txBody>
      </p:sp>
      <p:sp>
        <p:nvSpPr>
          <p:cNvPr id="8" name="Footer Placeholder 7">
            <a:extLst>
              <a:ext uri="{FF2B5EF4-FFF2-40B4-BE49-F238E27FC236}">
                <a16:creationId xmlns:a16="http://schemas.microsoft.com/office/drawing/2014/main" id="{E20F6E34-B9EC-4524-8C9B-AAAA9AAD35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41E45E-724B-4F8F-98FE-C267F75DDAEC}"/>
              </a:ext>
            </a:extLst>
          </p:cNvPr>
          <p:cNvSpPr>
            <a:spLocks noGrp="1"/>
          </p:cNvSpPr>
          <p:nvPr>
            <p:ph type="sldNum" sz="quarter" idx="12"/>
          </p:nvPr>
        </p:nvSpPr>
        <p:spPr/>
        <p:txBody>
          <a:bodyPr/>
          <a:lstStyle/>
          <a:p>
            <a:fld id="{1180FD2E-684F-4D16-8100-C40754E511E7}" type="slidenum">
              <a:rPr lang="en-US" smtClean="0"/>
              <a:t>‹#›</a:t>
            </a:fld>
            <a:endParaRPr lang="en-US"/>
          </a:p>
        </p:txBody>
      </p:sp>
    </p:spTree>
    <p:extLst>
      <p:ext uri="{BB962C8B-B14F-4D97-AF65-F5344CB8AC3E}">
        <p14:creationId xmlns:p14="http://schemas.microsoft.com/office/powerpoint/2010/main" val="9472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B272-77D5-4F2C-A800-F00DF541C3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99E479-2563-4936-8DD9-9D15A0811421}"/>
              </a:ext>
            </a:extLst>
          </p:cNvPr>
          <p:cNvSpPr>
            <a:spLocks noGrp="1"/>
          </p:cNvSpPr>
          <p:nvPr>
            <p:ph type="dt" sz="half" idx="10"/>
          </p:nvPr>
        </p:nvSpPr>
        <p:spPr/>
        <p:txBody>
          <a:bodyPr/>
          <a:lstStyle/>
          <a:p>
            <a:fld id="{83BB1651-C241-4773-87F8-EA3049FC2AF1}" type="datetimeFigureOut">
              <a:rPr lang="en-US" smtClean="0"/>
              <a:t>6/17/2020</a:t>
            </a:fld>
            <a:endParaRPr lang="en-US"/>
          </a:p>
        </p:txBody>
      </p:sp>
      <p:sp>
        <p:nvSpPr>
          <p:cNvPr id="4" name="Footer Placeholder 3">
            <a:extLst>
              <a:ext uri="{FF2B5EF4-FFF2-40B4-BE49-F238E27FC236}">
                <a16:creationId xmlns:a16="http://schemas.microsoft.com/office/drawing/2014/main" id="{A1248083-FCC1-4BE9-B257-5AD013AB0D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915324-9012-404B-9B50-7A7423DEA1C8}"/>
              </a:ext>
            </a:extLst>
          </p:cNvPr>
          <p:cNvSpPr>
            <a:spLocks noGrp="1"/>
          </p:cNvSpPr>
          <p:nvPr>
            <p:ph type="sldNum" sz="quarter" idx="12"/>
          </p:nvPr>
        </p:nvSpPr>
        <p:spPr/>
        <p:txBody>
          <a:bodyPr/>
          <a:lstStyle/>
          <a:p>
            <a:fld id="{1180FD2E-684F-4D16-8100-C40754E511E7}" type="slidenum">
              <a:rPr lang="en-US" smtClean="0"/>
              <a:t>‹#›</a:t>
            </a:fld>
            <a:endParaRPr lang="en-US"/>
          </a:p>
        </p:txBody>
      </p:sp>
    </p:spTree>
    <p:extLst>
      <p:ext uri="{BB962C8B-B14F-4D97-AF65-F5344CB8AC3E}">
        <p14:creationId xmlns:p14="http://schemas.microsoft.com/office/powerpoint/2010/main" val="88367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5FEED-9124-4978-AC41-C6691D76CEFC}"/>
              </a:ext>
            </a:extLst>
          </p:cNvPr>
          <p:cNvSpPr>
            <a:spLocks noGrp="1"/>
          </p:cNvSpPr>
          <p:nvPr>
            <p:ph type="dt" sz="half" idx="10"/>
          </p:nvPr>
        </p:nvSpPr>
        <p:spPr/>
        <p:txBody>
          <a:bodyPr/>
          <a:lstStyle/>
          <a:p>
            <a:fld id="{83BB1651-C241-4773-87F8-EA3049FC2AF1}" type="datetimeFigureOut">
              <a:rPr lang="en-US" smtClean="0"/>
              <a:t>6/17/2020</a:t>
            </a:fld>
            <a:endParaRPr lang="en-US"/>
          </a:p>
        </p:txBody>
      </p:sp>
      <p:sp>
        <p:nvSpPr>
          <p:cNvPr id="3" name="Footer Placeholder 2">
            <a:extLst>
              <a:ext uri="{FF2B5EF4-FFF2-40B4-BE49-F238E27FC236}">
                <a16:creationId xmlns:a16="http://schemas.microsoft.com/office/drawing/2014/main" id="{0F35705E-89C7-41E8-8BA9-9C77876BE6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A0FD87-8B6C-40DA-8F71-0AEC7D0FFF01}"/>
              </a:ext>
            </a:extLst>
          </p:cNvPr>
          <p:cNvSpPr>
            <a:spLocks noGrp="1"/>
          </p:cNvSpPr>
          <p:nvPr>
            <p:ph type="sldNum" sz="quarter" idx="12"/>
          </p:nvPr>
        </p:nvSpPr>
        <p:spPr/>
        <p:txBody>
          <a:bodyPr/>
          <a:lstStyle/>
          <a:p>
            <a:fld id="{1180FD2E-684F-4D16-8100-C40754E511E7}" type="slidenum">
              <a:rPr lang="en-US" smtClean="0"/>
              <a:t>‹#›</a:t>
            </a:fld>
            <a:endParaRPr lang="en-US"/>
          </a:p>
        </p:txBody>
      </p:sp>
    </p:spTree>
    <p:extLst>
      <p:ext uri="{BB962C8B-B14F-4D97-AF65-F5344CB8AC3E}">
        <p14:creationId xmlns:p14="http://schemas.microsoft.com/office/powerpoint/2010/main" val="2869428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9A2C-80A5-4D0E-96A0-CEFA9D460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24F774-A012-45BA-A047-75B29A995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558BC5-2BAF-4B18-9826-21BC878AF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AD4020-773B-4219-A0D9-5D4A74A463CE}"/>
              </a:ext>
            </a:extLst>
          </p:cNvPr>
          <p:cNvSpPr>
            <a:spLocks noGrp="1"/>
          </p:cNvSpPr>
          <p:nvPr>
            <p:ph type="dt" sz="half" idx="10"/>
          </p:nvPr>
        </p:nvSpPr>
        <p:spPr/>
        <p:txBody>
          <a:bodyPr/>
          <a:lstStyle/>
          <a:p>
            <a:fld id="{83BB1651-C241-4773-87F8-EA3049FC2AF1}" type="datetimeFigureOut">
              <a:rPr lang="en-US" smtClean="0"/>
              <a:t>6/17/2020</a:t>
            </a:fld>
            <a:endParaRPr lang="en-US"/>
          </a:p>
        </p:txBody>
      </p:sp>
      <p:sp>
        <p:nvSpPr>
          <p:cNvPr id="6" name="Footer Placeholder 5">
            <a:extLst>
              <a:ext uri="{FF2B5EF4-FFF2-40B4-BE49-F238E27FC236}">
                <a16:creationId xmlns:a16="http://schemas.microsoft.com/office/drawing/2014/main" id="{6BDE5943-A2AD-41D7-AB0D-688A44A97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73DCD-766B-4CBD-9846-8B31ECAD7759}"/>
              </a:ext>
            </a:extLst>
          </p:cNvPr>
          <p:cNvSpPr>
            <a:spLocks noGrp="1"/>
          </p:cNvSpPr>
          <p:nvPr>
            <p:ph type="sldNum" sz="quarter" idx="12"/>
          </p:nvPr>
        </p:nvSpPr>
        <p:spPr/>
        <p:txBody>
          <a:bodyPr/>
          <a:lstStyle/>
          <a:p>
            <a:fld id="{1180FD2E-684F-4D16-8100-C40754E511E7}" type="slidenum">
              <a:rPr lang="en-US" smtClean="0"/>
              <a:t>‹#›</a:t>
            </a:fld>
            <a:endParaRPr lang="en-US"/>
          </a:p>
        </p:txBody>
      </p:sp>
    </p:spTree>
    <p:extLst>
      <p:ext uri="{BB962C8B-B14F-4D97-AF65-F5344CB8AC3E}">
        <p14:creationId xmlns:p14="http://schemas.microsoft.com/office/powerpoint/2010/main" val="45857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4E2D-01CF-4E5C-8A21-157E34B1E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B0E55-B3F8-490B-A0D9-0C876FF73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1AE289-1D80-4605-9750-B3A011B56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653836-0B6E-479E-9CF6-6863572F1826}"/>
              </a:ext>
            </a:extLst>
          </p:cNvPr>
          <p:cNvSpPr>
            <a:spLocks noGrp="1"/>
          </p:cNvSpPr>
          <p:nvPr>
            <p:ph type="dt" sz="half" idx="10"/>
          </p:nvPr>
        </p:nvSpPr>
        <p:spPr/>
        <p:txBody>
          <a:bodyPr/>
          <a:lstStyle/>
          <a:p>
            <a:fld id="{83BB1651-C241-4773-87F8-EA3049FC2AF1}" type="datetimeFigureOut">
              <a:rPr lang="en-US" smtClean="0"/>
              <a:t>6/17/2020</a:t>
            </a:fld>
            <a:endParaRPr lang="en-US"/>
          </a:p>
        </p:txBody>
      </p:sp>
      <p:sp>
        <p:nvSpPr>
          <p:cNvPr id="6" name="Footer Placeholder 5">
            <a:extLst>
              <a:ext uri="{FF2B5EF4-FFF2-40B4-BE49-F238E27FC236}">
                <a16:creationId xmlns:a16="http://schemas.microsoft.com/office/drawing/2014/main" id="{B08F37C4-2AE5-4394-9E4A-75426FE0C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E4E4F-07D0-4265-A375-738627DE3BE4}"/>
              </a:ext>
            </a:extLst>
          </p:cNvPr>
          <p:cNvSpPr>
            <a:spLocks noGrp="1"/>
          </p:cNvSpPr>
          <p:nvPr>
            <p:ph type="sldNum" sz="quarter" idx="12"/>
          </p:nvPr>
        </p:nvSpPr>
        <p:spPr/>
        <p:txBody>
          <a:bodyPr/>
          <a:lstStyle/>
          <a:p>
            <a:fld id="{1180FD2E-684F-4D16-8100-C40754E511E7}" type="slidenum">
              <a:rPr lang="en-US" smtClean="0"/>
              <a:t>‹#›</a:t>
            </a:fld>
            <a:endParaRPr lang="en-US"/>
          </a:p>
        </p:txBody>
      </p:sp>
    </p:spTree>
    <p:extLst>
      <p:ext uri="{BB962C8B-B14F-4D97-AF65-F5344CB8AC3E}">
        <p14:creationId xmlns:p14="http://schemas.microsoft.com/office/powerpoint/2010/main" val="148916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AB23BC-D25B-4A55-B4FD-1EEFE3967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EE11F6-A329-4B37-8413-2A67F2AA6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C7ACF-C4D8-4334-AAE9-C6FCE9F562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B1651-C241-4773-87F8-EA3049FC2AF1}" type="datetimeFigureOut">
              <a:rPr lang="en-US" smtClean="0"/>
              <a:t>6/17/2020</a:t>
            </a:fld>
            <a:endParaRPr lang="en-US"/>
          </a:p>
        </p:txBody>
      </p:sp>
      <p:sp>
        <p:nvSpPr>
          <p:cNvPr id="5" name="Footer Placeholder 4">
            <a:extLst>
              <a:ext uri="{FF2B5EF4-FFF2-40B4-BE49-F238E27FC236}">
                <a16:creationId xmlns:a16="http://schemas.microsoft.com/office/drawing/2014/main" id="{E7A92A58-B368-442B-B383-2AF52E9CB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E127F6-4EBB-49F2-885A-6EC7747FDE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0FD2E-684F-4D16-8100-C40754E511E7}" type="slidenum">
              <a:rPr lang="en-US" smtClean="0"/>
              <a:t>‹#›</a:t>
            </a:fld>
            <a:endParaRPr lang="en-US"/>
          </a:p>
        </p:txBody>
      </p:sp>
    </p:spTree>
    <p:extLst>
      <p:ext uri="{BB962C8B-B14F-4D97-AF65-F5344CB8AC3E}">
        <p14:creationId xmlns:p14="http://schemas.microsoft.com/office/powerpoint/2010/main" val="375349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6E323-8C2E-48BD-8064-2CC6D39174A1}"/>
              </a:ext>
            </a:extLst>
          </p:cNvPr>
          <p:cNvSpPr>
            <a:spLocks noGrp="1"/>
          </p:cNvSpPr>
          <p:nvPr>
            <p:ph type="ctrTitle"/>
          </p:nvPr>
        </p:nvSpPr>
        <p:spPr>
          <a:xfrm>
            <a:off x="1657350" y="2235200"/>
            <a:ext cx="9144000" cy="2387600"/>
          </a:xfrm>
        </p:spPr>
        <p:txBody>
          <a:bodyPr/>
          <a:lstStyle/>
          <a:p>
            <a:r>
              <a:rPr lang="en-US" dirty="0"/>
              <a:t>Introduction to Linear Regression</a:t>
            </a:r>
          </a:p>
        </p:txBody>
      </p:sp>
    </p:spTree>
    <p:extLst>
      <p:ext uri="{BB962C8B-B14F-4D97-AF65-F5344CB8AC3E}">
        <p14:creationId xmlns:p14="http://schemas.microsoft.com/office/powerpoint/2010/main" val="3373065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F7CC471-8578-46EB-A718-72A006DECCEF}"/>
              </a:ext>
            </a:extLst>
          </p:cNvPr>
          <p:cNvSpPr>
            <a:spLocks noGrp="1"/>
          </p:cNvSpPr>
          <p:nvPr>
            <p:ph idx="1"/>
          </p:nvPr>
        </p:nvSpPr>
        <p:spPr>
          <a:xfrm>
            <a:off x="838200" y="1825625"/>
            <a:ext cx="3676650" cy="4351338"/>
          </a:xfrm>
        </p:spPr>
        <p:txBody>
          <a:bodyPr/>
          <a:lstStyle/>
          <a:p>
            <a:pPr marL="0" indent="0">
              <a:buNone/>
            </a:pPr>
            <a:r>
              <a:rPr lang="en-US" dirty="0"/>
              <a:t>For example one of the most popular methods that we just described is the least squares method. </a:t>
            </a:r>
          </a:p>
          <a:p>
            <a:endParaRPr lang="en-US" dirty="0"/>
          </a:p>
          <a:p>
            <a:pPr marL="0" indent="0">
              <a:buNone/>
            </a:pPr>
            <a:r>
              <a:rPr lang="en-US" dirty="0"/>
              <a:t>Here we have a couple of blue data points along an x and y axes </a:t>
            </a:r>
          </a:p>
        </p:txBody>
      </p:sp>
      <p:sp>
        <p:nvSpPr>
          <p:cNvPr id="2" name="Rectangle 1">
            <a:extLst>
              <a:ext uri="{FF2B5EF4-FFF2-40B4-BE49-F238E27FC236}">
                <a16:creationId xmlns:a16="http://schemas.microsoft.com/office/drawing/2014/main" id="{FB51D101-C3F1-44FD-955B-C8E00B7BF49C}"/>
              </a:ext>
            </a:extLst>
          </p:cNvPr>
          <p:cNvSpPr/>
          <p:nvPr/>
        </p:nvSpPr>
        <p:spPr>
          <a:xfrm>
            <a:off x="838200" y="350335"/>
            <a:ext cx="6096000" cy="369332"/>
          </a:xfrm>
          <a:prstGeom prst="rect">
            <a:avLst/>
          </a:prstGeom>
        </p:spPr>
        <p:txBody>
          <a:bodyPr>
            <a:spAutoFit/>
          </a:bodyPr>
          <a:lstStyle/>
          <a:p>
            <a:r>
              <a:rPr lang="en-US" dirty="0"/>
              <a:t>Example</a:t>
            </a:r>
          </a:p>
        </p:txBody>
      </p:sp>
      <p:graphicFrame>
        <p:nvGraphicFramePr>
          <p:cNvPr id="6" name="Chart 5">
            <a:extLst>
              <a:ext uri="{FF2B5EF4-FFF2-40B4-BE49-F238E27FC236}">
                <a16:creationId xmlns:a16="http://schemas.microsoft.com/office/drawing/2014/main" id="{3742FBF3-21A5-498E-AA32-B9EEE87A6319}"/>
              </a:ext>
            </a:extLst>
          </p:cNvPr>
          <p:cNvGraphicFramePr/>
          <p:nvPr>
            <p:extLst>
              <p:ext uri="{D42A27DB-BD31-4B8C-83A1-F6EECF244321}">
                <p14:modId xmlns:p14="http://schemas.microsoft.com/office/powerpoint/2010/main" val="1918660073"/>
              </p:ext>
            </p:extLst>
          </p:nvPr>
        </p:nvGraphicFramePr>
        <p:xfrm>
          <a:off x="5715000" y="950383"/>
          <a:ext cx="6248400" cy="49572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347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F7CC471-8578-46EB-A718-72A006DECCEF}"/>
              </a:ext>
            </a:extLst>
          </p:cNvPr>
          <p:cNvSpPr>
            <a:spLocks noGrp="1"/>
          </p:cNvSpPr>
          <p:nvPr>
            <p:ph idx="1"/>
          </p:nvPr>
        </p:nvSpPr>
        <p:spPr>
          <a:xfrm>
            <a:off x="838200" y="1362781"/>
            <a:ext cx="3676650" cy="3784952"/>
          </a:xfrm>
        </p:spPr>
        <p:txBody>
          <a:bodyPr/>
          <a:lstStyle/>
          <a:p>
            <a:pPr marL="0" indent="0">
              <a:buNone/>
            </a:pPr>
            <a:r>
              <a:rPr lang="en-US" dirty="0"/>
              <a:t>We want to fit a linear regression line. </a:t>
            </a:r>
          </a:p>
          <a:p>
            <a:pPr marL="0" indent="0">
              <a:buNone/>
            </a:pPr>
            <a:endParaRPr lang="en-US" dirty="0"/>
          </a:p>
          <a:p>
            <a:pPr marL="0" indent="0">
              <a:buNone/>
            </a:pPr>
            <a:r>
              <a:rPr lang="en-US" dirty="0"/>
              <a:t>And the question is how do we decide which line is the best fitting one ?</a:t>
            </a:r>
          </a:p>
        </p:txBody>
      </p:sp>
      <p:sp>
        <p:nvSpPr>
          <p:cNvPr id="2" name="Rectangle 1">
            <a:extLst>
              <a:ext uri="{FF2B5EF4-FFF2-40B4-BE49-F238E27FC236}">
                <a16:creationId xmlns:a16="http://schemas.microsoft.com/office/drawing/2014/main" id="{FB51D101-C3F1-44FD-955B-C8E00B7BF49C}"/>
              </a:ext>
            </a:extLst>
          </p:cNvPr>
          <p:cNvSpPr/>
          <p:nvPr/>
        </p:nvSpPr>
        <p:spPr>
          <a:xfrm>
            <a:off x="838200" y="350335"/>
            <a:ext cx="6096000" cy="369332"/>
          </a:xfrm>
          <a:prstGeom prst="rect">
            <a:avLst/>
          </a:prstGeom>
        </p:spPr>
        <p:txBody>
          <a:bodyPr>
            <a:spAutoFit/>
          </a:bodyPr>
          <a:lstStyle/>
          <a:p>
            <a:r>
              <a:rPr lang="en-US" dirty="0"/>
              <a:t>Example</a:t>
            </a:r>
          </a:p>
        </p:txBody>
      </p:sp>
      <p:graphicFrame>
        <p:nvGraphicFramePr>
          <p:cNvPr id="6" name="Chart 5">
            <a:extLst>
              <a:ext uri="{FF2B5EF4-FFF2-40B4-BE49-F238E27FC236}">
                <a16:creationId xmlns:a16="http://schemas.microsoft.com/office/drawing/2014/main" id="{3742FBF3-21A5-498E-AA32-B9EEE87A6319}"/>
              </a:ext>
            </a:extLst>
          </p:cNvPr>
          <p:cNvGraphicFramePr/>
          <p:nvPr>
            <p:extLst/>
          </p:nvPr>
        </p:nvGraphicFramePr>
        <p:xfrm>
          <a:off x="5715000" y="950383"/>
          <a:ext cx="6248400" cy="4957234"/>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73019A2F-0F11-4D68-BBBB-88E31FA86220}"/>
              </a:ext>
            </a:extLst>
          </p:cNvPr>
          <p:cNvCxnSpPr/>
          <p:nvPr/>
        </p:nvCxnSpPr>
        <p:spPr>
          <a:xfrm flipV="1">
            <a:off x="6096000" y="1128889"/>
            <a:ext cx="5667022" cy="441395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203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F7CC471-8578-46EB-A718-72A006DECCEF}"/>
              </a:ext>
            </a:extLst>
          </p:cNvPr>
          <p:cNvSpPr>
            <a:spLocks noGrp="1"/>
          </p:cNvSpPr>
          <p:nvPr>
            <p:ph idx="1"/>
          </p:nvPr>
        </p:nvSpPr>
        <p:spPr>
          <a:xfrm>
            <a:off x="838200" y="1362781"/>
            <a:ext cx="3676650" cy="3784952"/>
          </a:xfrm>
        </p:spPr>
        <p:txBody>
          <a:bodyPr>
            <a:normAutofit fontScale="85000" lnSpcReduction="20000"/>
          </a:bodyPr>
          <a:lstStyle/>
          <a:p>
            <a:pPr marL="0" indent="0">
              <a:buNone/>
            </a:pPr>
            <a:r>
              <a:rPr lang="en-US" dirty="0"/>
              <a:t>We will use the least squares method which is fitted by minimizing the sum of the squares of the residuals the residuals for an observation is the difference between the observation the fitted line. </a:t>
            </a:r>
          </a:p>
          <a:p>
            <a:pPr marL="0" indent="0">
              <a:buNone/>
            </a:pPr>
            <a:r>
              <a:rPr lang="en-US" dirty="0"/>
              <a:t>residuals are marked by the red line. The difference between the true data point in blue and your fitted model line. </a:t>
            </a:r>
          </a:p>
        </p:txBody>
      </p:sp>
      <p:sp>
        <p:nvSpPr>
          <p:cNvPr id="2" name="Rectangle 1">
            <a:extLst>
              <a:ext uri="{FF2B5EF4-FFF2-40B4-BE49-F238E27FC236}">
                <a16:creationId xmlns:a16="http://schemas.microsoft.com/office/drawing/2014/main" id="{FB51D101-C3F1-44FD-955B-C8E00B7BF49C}"/>
              </a:ext>
            </a:extLst>
          </p:cNvPr>
          <p:cNvSpPr/>
          <p:nvPr/>
        </p:nvSpPr>
        <p:spPr>
          <a:xfrm>
            <a:off x="838200" y="350335"/>
            <a:ext cx="6096000" cy="369332"/>
          </a:xfrm>
          <a:prstGeom prst="rect">
            <a:avLst/>
          </a:prstGeom>
        </p:spPr>
        <p:txBody>
          <a:bodyPr>
            <a:spAutoFit/>
          </a:bodyPr>
          <a:lstStyle/>
          <a:p>
            <a:r>
              <a:rPr lang="en-US" dirty="0"/>
              <a:t>Example</a:t>
            </a:r>
          </a:p>
        </p:txBody>
      </p:sp>
      <p:graphicFrame>
        <p:nvGraphicFramePr>
          <p:cNvPr id="6" name="Chart 5">
            <a:extLst>
              <a:ext uri="{FF2B5EF4-FFF2-40B4-BE49-F238E27FC236}">
                <a16:creationId xmlns:a16="http://schemas.microsoft.com/office/drawing/2014/main" id="{3742FBF3-21A5-498E-AA32-B9EEE87A6319}"/>
              </a:ext>
            </a:extLst>
          </p:cNvPr>
          <p:cNvGraphicFramePr/>
          <p:nvPr>
            <p:extLst>
              <p:ext uri="{D42A27DB-BD31-4B8C-83A1-F6EECF244321}">
                <p14:modId xmlns:p14="http://schemas.microsoft.com/office/powerpoint/2010/main" val="1706213776"/>
              </p:ext>
            </p:extLst>
          </p:nvPr>
        </p:nvGraphicFramePr>
        <p:xfrm>
          <a:off x="5715000" y="950383"/>
          <a:ext cx="6248400" cy="4957234"/>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73019A2F-0F11-4D68-BBBB-88E31FA86220}"/>
              </a:ext>
            </a:extLst>
          </p:cNvPr>
          <p:cNvCxnSpPr/>
          <p:nvPr/>
        </p:nvCxnSpPr>
        <p:spPr>
          <a:xfrm flipV="1">
            <a:off x="6096000" y="1128889"/>
            <a:ext cx="5667022" cy="4413955"/>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8CB3041B-72C9-439B-8DDA-F2E294C0559D}"/>
              </a:ext>
            </a:extLst>
          </p:cNvPr>
          <p:cNvCxnSpPr>
            <a:cxnSpLocks/>
          </p:cNvCxnSpPr>
          <p:nvPr/>
        </p:nvCxnSpPr>
        <p:spPr>
          <a:xfrm>
            <a:off x="7439378" y="2133600"/>
            <a:ext cx="0" cy="237066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E176B1C2-88F9-4FCF-BD81-F3C9F24EFB46}"/>
              </a:ext>
            </a:extLst>
          </p:cNvPr>
          <p:cNvCxnSpPr/>
          <p:nvPr/>
        </p:nvCxnSpPr>
        <p:spPr>
          <a:xfrm>
            <a:off x="8003822" y="4052711"/>
            <a:ext cx="0" cy="203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12E4D181-C433-4FDE-900A-3944EC5BD6B1}"/>
              </a:ext>
            </a:extLst>
          </p:cNvPr>
          <p:cNvCxnSpPr/>
          <p:nvPr/>
        </p:nvCxnSpPr>
        <p:spPr>
          <a:xfrm>
            <a:off x="9516533" y="1467556"/>
            <a:ext cx="0" cy="13885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2B060323-A886-4D23-B07B-FCE65CEF3A86}"/>
              </a:ext>
            </a:extLst>
          </p:cNvPr>
          <p:cNvCxnSpPr/>
          <p:nvPr/>
        </p:nvCxnSpPr>
        <p:spPr>
          <a:xfrm>
            <a:off x="9889067" y="2573867"/>
            <a:ext cx="0" cy="4741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a:extLst>
              <a:ext uri="{FF2B5EF4-FFF2-40B4-BE49-F238E27FC236}">
                <a16:creationId xmlns:a16="http://schemas.microsoft.com/office/drawing/2014/main" id="{E1F66EB1-811D-44C2-BB56-457246D012EB}"/>
              </a:ext>
            </a:extLst>
          </p:cNvPr>
          <p:cNvCxnSpPr/>
          <p:nvPr/>
        </p:nvCxnSpPr>
        <p:spPr>
          <a:xfrm flipV="1">
            <a:off x="11029244" y="1682044"/>
            <a:ext cx="0" cy="2822223"/>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6452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C5D7E4-AEF5-49D5-B885-9E168E05978E}"/>
              </a:ext>
            </a:extLst>
          </p:cNvPr>
          <p:cNvSpPr/>
          <p:nvPr/>
        </p:nvSpPr>
        <p:spPr>
          <a:xfrm>
            <a:off x="666045" y="2090172"/>
            <a:ext cx="11864622" cy="2677656"/>
          </a:xfrm>
          <a:prstGeom prst="rect">
            <a:avLst/>
          </a:prstGeom>
        </p:spPr>
        <p:txBody>
          <a:bodyPr wrap="square">
            <a:spAutoFit/>
          </a:bodyPr>
          <a:lstStyle/>
          <a:p>
            <a:r>
              <a:rPr lang="en-US" sz="6000" dirty="0"/>
              <a:t>					</a:t>
            </a:r>
            <a:r>
              <a:rPr lang="en-US" sz="5400" dirty="0"/>
              <a:t>End </a:t>
            </a:r>
          </a:p>
          <a:p>
            <a:endParaRPr lang="en-US" sz="5400" dirty="0"/>
          </a:p>
          <a:p>
            <a:r>
              <a:rPr lang="en-US" sz="5400" dirty="0"/>
              <a:t>Next lecture will be Logistic Regression</a:t>
            </a:r>
          </a:p>
        </p:txBody>
      </p:sp>
    </p:spTree>
    <p:extLst>
      <p:ext uri="{BB962C8B-B14F-4D97-AF65-F5344CB8AC3E}">
        <p14:creationId xmlns:p14="http://schemas.microsoft.com/office/powerpoint/2010/main" val="215136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1513-A429-4FAA-BA7E-B75E5EBF1F34}"/>
              </a:ext>
            </a:extLst>
          </p:cNvPr>
          <p:cNvSpPr>
            <a:spLocks noGrp="1"/>
          </p:cNvSpPr>
          <p:nvPr>
            <p:ph type="title"/>
          </p:nvPr>
        </p:nvSpPr>
        <p:spPr>
          <a:xfrm>
            <a:off x="866775" y="23019"/>
            <a:ext cx="10458450" cy="1325563"/>
          </a:xfrm>
        </p:spPr>
        <p:txBody>
          <a:bodyPr/>
          <a:lstStyle/>
          <a:p>
            <a:r>
              <a:rPr lang="en-US" dirty="0"/>
              <a:t>History</a:t>
            </a:r>
          </a:p>
        </p:txBody>
      </p:sp>
      <p:sp>
        <p:nvSpPr>
          <p:cNvPr id="4" name="Content Placeholder 2">
            <a:extLst>
              <a:ext uri="{FF2B5EF4-FFF2-40B4-BE49-F238E27FC236}">
                <a16:creationId xmlns:a16="http://schemas.microsoft.com/office/drawing/2014/main" id="{FE1C1F26-E4A4-4E14-8AD7-5CE77DD15CD9}"/>
              </a:ext>
            </a:extLst>
          </p:cNvPr>
          <p:cNvSpPr>
            <a:spLocks noGrp="1"/>
          </p:cNvSpPr>
          <p:nvPr>
            <p:ph idx="1"/>
          </p:nvPr>
        </p:nvSpPr>
        <p:spPr>
          <a:xfrm>
            <a:off x="266700" y="1348582"/>
            <a:ext cx="6724650" cy="4746625"/>
          </a:xfrm>
        </p:spPr>
        <p:txBody>
          <a:bodyPr>
            <a:normAutofit/>
          </a:bodyPr>
          <a:lstStyle/>
          <a:p>
            <a:pPr marL="0" indent="0">
              <a:buNone/>
            </a:pPr>
            <a:r>
              <a:rPr lang="en-US" dirty="0"/>
              <a:t>This all started back in the 1800s with a man named Francis </a:t>
            </a:r>
            <a:r>
              <a:rPr lang="en-US" dirty="0" err="1"/>
              <a:t>Galten</a:t>
            </a:r>
            <a:r>
              <a:rPr lang="en-US" dirty="0"/>
              <a:t>. </a:t>
            </a:r>
            <a:r>
              <a:rPr lang="en-US" dirty="0" err="1"/>
              <a:t>Galten</a:t>
            </a:r>
            <a:r>
              <a:rPr lang="en-US" dirty="0"/>
              <a:t> was studying the relationship between parents and their children and in particular, he investigated the relationship between the heights of fathers and the heights of their sons. What he discovered was that a man's son tended to be roughly as tall as his father. However Galton's breakthrough was at the son's high tended to be closer to the overall average height of all people. Let's go ahead and take an example of this.</a:t>
            </a:r>
          </a:p>
        </p:txBody>
      </p:sp>
      <p:pic>
        <p:nvPicPr>
          <p:cNvPr id="5" name="Picture 4">
            <a:extLst>
              <a:ext uri="{FF2B5EF4-FFF2-40B4-BE49-F238E27FC236}">
                <a16:creationId xmlns:a16="http://schemas.microsoft.com/office/drawing/2014/main" id="{736B93D7-A9DB-41B3-A3BF-69FA54C7D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1425" y="990600"/>
            <a:ext cx="4143375" cy="4876800"/>
          </a:xfrm>
          <a:prstGeom prst="rect">
            <a:avLst/>
          </a:prstGeom>
        </p:spPr>
      </p:pic>
    </p:spTree>
    <p:extLst>
      <p:ext uri="{BB962C8B-B14F-4D97-AF65-F5344CB8AC3E}">
        <p14:creationId xmlns:p14="http://schemas.microsoft.com/office/powerpoint/2010/main" val="23084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1513-A429-4FAA-BA7E-B75E5EBF1F3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DFADCED-55AF-4391-9368-AA2B948454D8}"/>
              </a:ext>
            </a:extLst>
          </p:cNvPr>
          <p:cNvSpPr>
            <a:spLocks noGrp="1"/>
          </p:cNvSpPr>
          <p:nvPr>
            <p:ph idx="1"/>
          </p:nvPr>
        </p:nvSpPr>
        <p:spPr>
          <a:xfrm>
            <a:off x="514350" y="1690688"/>
            <a:ext cx="5257800" cy="4351338"/>
          </a:xfrm>
        </p:spPr>
        <p:txBody>
          <a:bodyPr>
            <a:normAutofit/>
          </a:bodyPr>
          <a:lstStyle/>
          <a:p>
            <a:pPr marL="0" indent="0">
              <a:buNone/>
            </a:pPr>
            <a:r>
              <a:rPr lang="en-US" dirty="0"/>
              <a:t>Shaquille O'Neal was a famous NBA player, is very tall. He's 7 foot 1 inch or 2.2 meters tall. If Shaq, as he's known, has a son chances are he'll be pretty tall too. However Shaq is such an anomaly in height that there is also a very good chance that his son is not going to be as tall, as Shaq.</a:t>
            </a:r>
          </a:p>
        </p:txBody>
      </p:sp>
      <p:pic>
        <p:nvPicPr>
          <p:cNvPr id="5" name="Picture 4">
            <a:extLst>
              <a:ext uri="{FF2B5EF4-FFF2-40B4-BE49-F238E27FC236}">
                <a16:creationId xmlns:a16="http://schemas.microsoft.com/office/drawing/2014/main" id="{4FD07CBC-1A2F-4928-ABE5-41B4877AA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996950"/>
            <a:ext cx="4038600" cy="5045076"/>
          </a:xfrm>
          <a:prstGeom prst="rect">
            <a:avLst/>
          </a:prstGeom>
        </p:spPr>
      </p:pic>
    </p:spTree>
    <p:extLst>
      <p:ext uri="{BB962C8B-B14F-4D97-AF65-F5344CB8AC3E}">
        <p14:creationId xmlns:p14="http://schemas.microsoft.com/office/powerpoint/2010/main" val="407411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1513-A429-4FAA-BA7E-B75E5EBF1F3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DFADCED-55AF-4391-9368-AA2B948454D8}"/>
              </a:ext>
            </a:extLst>
          </p:cNvPr>
          <p:cNvSpPr>
            <a:spLocks noGrp="1"/>
          </p:cNvSpPr>
          <p:nvPr>
            <p:ph idx="1"/>
          </p:nvPr>
        </p:nvSpPr>
        <p:spPr>
          <a:xfrm>
            <a:off x="514350" y="1690688"/>
            <a:ext cx="5257800" cy="4351338"/>
          </a:xfrm>
        </p:spPr>
        <p:txBody>
          <a:bodyPr>
            <a:normAutofit/>
          </a:bodyPr>
          <a:lstStyle/>
          <a:p>
            <a:pPr marL="0" indent="0">
              <a:buNone/>
            </a:pPr>
            <a:r>
              <a:rPr lang="en-US" dirty="0"/>
              <a:t> And it turns out this is the case. Shaquille O'Neal son is pretty tall. He's 6 foot seven inches but he's not nearly as tall as his dad who was 7 foot 1 . </a:t>
            </a:r>
            <a:r>
              <a:rPr lang="en-US" dirty="0" err="1"/>
              <a:t>Golten</a:t>
            </a:r>
            <a:r>
              <a:rPr lang="en-US" dirty="0"/>
              <a:t> calls this phenomenon “regression” as in a father’s son’s Height tends to regress or drift towards the mean or average height of everyone else</a:t>
            </a:r>
          </a:p>
        </p:txBody>
      </p:sp>
      <p:pic>
        <p:nvPicPr>
          <p:cNvPr id="5" name="Picture 4">
            <a:extLst>
              <a:ext uri="{FF2B5EF4-FFF2-40B4-BE49-F238E27FC236}">
                <a16:creationId xmlns:a16="http://schemas.microsoft.com/office/drawing/2014/main" id="{DD050118-9648-47DB-8400-97070A427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866" y="1253331"/>
            <a:ext cx="5954889" cy="4351338"/>
          </a:xfrm>
          <a:prstGeom prst="rect">
            <a:avLst/>
          </a:prstGeom>
        </p:spPr>
      </p:pic>
    </p:spTree>
    <p:extLst>
      <p:ext uri="{BB962C8B-B14F-4D97-AF65-F5344CB8AC3E}">
        <p14:creationId xmlns:p14="http://schemas.microsoft.com/office/powerpoint/2010/main" val="354778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1513-A429-4FAA-BA7E-B75E5EBF1F3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DFADCED-55AF-4391-9368-AA2B948454D8}"/>
              </a:ext>
            </a:extLst>
          </p:cNvPr>
          <p:cNvSpPr>
            <a:spLocks noGrp="1"/>
          </p:cNvSpPr>
          <p:nvPr>
            <p:ph idx="1"/>
          </p:nvPr>
        </p:nvSpPr>
        <p:spPr>
          <a:xfrm>
            <a:off x="514350" y="1690688"/>
            <a:ext cx="5905500" cy="4351338"/>
          </a:xfrm>
        </p:spPr>
        <p:txBody>
          <a:bodyPr>
            <a:normAutofit/>
          </a:bodyPr>
          <a:lstStyle/>
          <a:p>
            <a:pPr marL="0" indent="0">
              <a:buNone/>
            </a:pPr>
            <a:r>
              <a:rPr lang="en-US" dirty="0"/>
              <a:t>Simplest possible example:</a:t>
            </a:r>
            <a:br>
              <a:rPr lang="en-US" dirty="0"/>
            </a:br>
            <a:r>
              <a:rPr lang="en-US" dirty="0"/>
              <a:t> </a:t>
            </a:r>
          </a:p>
          <a:p>
            <a:pPr marL="0" indent="0">
              <a:buNone/>
            </a:pPr>
            <a:r>
              <a:rPr lang="en-US" dirty="0"/>
              <a:t>calculating a regression</a:t>
            </a:r>
          </a:p>
          <a:p>
            <a:pPr marL="0" indent="0">
              <a:buNone/>
            </a:pPr>
            <a:r>
              <a:rPr lang="en-US" dirty="0"/>
              <a:t>with only two data points.</a:t>
            </a:r>
          </a:p>
        </p:txBody>
      </p:sp>
      <p:graphicFrame>
        <p:nvGraphicFramePr>
          <p:cNvPr id="6" name="Chart 5">
            <a:extLst>
              <a:ext uri="{FF2B5EF4-FFF2-40B4-BE49-F238E27FC236}">
                <a16:creationId xmlns:a16="http://schemas.microsoft.com/office/drawing/2014/main" id="{FF3DFC10-BB1D-427D-995C-78691373CDA7}"/>
              </a:ext>
            </a:extLst>
          </p:cNvPr>
          <p:cNvGraphicFramePr/>
          <p:nvPr>
            <p:extLst>
              <p:ext uri="{D42A27DB-BD31-4B8C-83A1-F6EECF244321}">
                <p14:modId xmlns:p14="http://schemas.microsoft.com/office/powerpoint/2010/main" val="3992729523"/>
              </p:ext>
            </p:extLst>
          </p:nvPr>
        </p:nvGraphicFramePr>
        <p:xfrm>
          <a:off x="5295900" y="719666"/>
          <a:ext cx="657225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0975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1513-A429-4FAA-BA7E-B75E5EBF1F3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DFADCED-55AF-4391-9368-AA2B948454D8}"/>
              </a:ext>
            </a:extLst>
          </p:cNvPr>
          <p:cNvSpPr>
            <a:spLocks noGrp="1"/>
          </p:cNvSpPr>
          <p:nvPr>
            <p:ph idx="1"/>
          </p:nvPr>
        </p:nvSpPr>
        <p:spPr>
          <a:xfrm>
            <a:off x="514350" y="1690688"/>
            <a:ext cx="4781550" cy="4351338"/>
          </a:xfrm>
        </p:spPr>
        <p:txBody>
          <a:bodyPr>
            <a:normAutofit/>
          </a:bodyPr>
          <a:lstStyle/>
          <a:p>
            <a:pPr marL="0" indent="0">
              <a:buNone/>
            </a:pPr>
            <a:r>
              <a:rPr lang="en-US" dirty="0"/>
              <a:t>These two little black dots all we're trying to do when we calculate our regression line is draw a line that's as close to every dot as possible</a:t>
            </a:r>
          </a:p>
          <a:p>
            <a:pPr marL="0" indent="0">
              <a:buNone/>
            </a:pPr>
            <a:r>
              <a:rPr lang="en-US" dirty="0"/>
              <a:t>For classic linear regression or the least squares method. You only measure the closeness in the up and down direction..</a:t>
            </a:r>
          </a:p>
        </p:txBody>
      </p:sp>
      <p:graphicFrame>
        <p:nvGraphicFramePr>
          <p:cNvPr id="6" name="Chart 5">
            <a:extLst>
              <a:ext uri="{FF2B5EF4-FFF2-40B4-BE49-F238E27FC236}">
                <a16:creationId xmlns:a16="http://schemas.microsoft.com/office/drawing/2014/main" id="{FF3DFC10-BB1D-427D-995C-78691373CDA7}"/>
              </a:ext>
            </a:extLst>
          </p:cNvPr>
          <p:cNvGraphicFramePr/>
          <p:nvPr>
            <p:extLst>
              <p:ext uri="{D42A27DB-BD31-4B8C-83A1-F6EECF244321}">
                <p14:modId xmlns:p14="http://schemas.microsoft.com/office/powerpoint/2010/main" val="4156044275"/>
              </p:ext>
            </p:extLst>
          </p:nvPr>
        </p:nvGraphicFramePr>
        <p:xfrm>
          <a:off x="5295900" y="719666"/>
          <a:ext cx="657225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049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1513-A429-4FAA-BA7E-B75E5EBF1F3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DFADCED-55AF-4391-9368-AA2B948454D8}"/>
              </a:ext>
            </a:extLst>
          </p:cNvPr>
          <p:cNvSpPr>
            <a:spLocks noGrp="1"/>
          </p:cNvSpPr>
          <p:nvPr>
            <p:ph idx="1"/>
          </p:nvPr>
        </p:nvSpPr>
        <p:spPr>
          <a:xfrm>
            <a:off x="514350" y="1690688"/>
            <a:ext cx="4781550" cy="4351338"/>
          </a:xfrm>
        </p:spPr>
        <p:txBody>
          <a:bodyPr>
            <a:normAutofit lnSpcReduction="10000"/>
          </a:bodyPr>
          <a:lstStyle/>
          <a:p>
            <a:pPr marL="0" indent="0">
              <a:buNone/>
            </a:pPr>
            <a:r>
              <a:rPr lang="en-US" dirty="0"/>
              <a:t>Now wouldn't it be great if we could apply this same concept to a graph with more than just two data points. </a:t>
            </a:r>
          </a:p>
          <a:p>
            <a:pPr marL="0" indent="0">
              <a:buNone/>
            </a:pPr>
            <a:r>
              <a:rPr lang="en-US" dirty="0"/>
              <a:t> </a:t>
            </a:r>
          </a:p>
          <a:p>
            <a:pPr marL="0" indent="0">
              <a:buNone/>
            </a:pPr>
            <a:r>
              <a:rPr lang="en-US" dirty="0"/>
              <a:t>By doing this we could take multiple men and their sons heights and do things like tell Amanda how tall we expect the son to be,, before she even has a son.</a:t>
            </a:r>
          </a:p>
        </p:txBody>
      </p:sp>
      <p:graphicFrame>
        <p:nvGraphicFramePr>
          <p:cNvPr id="7" name="Chart 6">
            <a:extLst>
              <a:ext uri="{FF2B5EF4-FFF2-40B4-BE49-F238E27FC236}">
                <a16:creationId xmlns:a16="http://schemas.microsoft.com/office/drawing/2014/main" id="{2C3F56AC-2CEA-4B6E-9F35-82DA7860B9B2}"/>
              </a:ext>
            </a:extLst>
          </p:cNvPr>
          <p:cNvGraphicFramePr/>
          <p:nvPr>
            <p:extLst>
              <p:ext uri="{D42A27DB-BD31-4B8C-83A1-F6EECF244321}">
                <p14:modId xmlns:p14="http://schemas.microsoft.com/office/powerpoint/2010/main" val="4281842860"/>
              </p:ext>
            </p:extLst>
          </p:nvPr>
        </p:nvGraphicFramePr>
        <p:xfrm>
          <a:off x="5791200" y="607484"/>
          <a:ext cx="588645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294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1513-A429-4FAA-BA7E-B75E5EBF1F3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DFADCED-55AF-4391-9368-AA2B948454D8}"/>
              </a:ext>
            </a:extLst>
          </p:cNvPr>
          <p:cNvSpPr>
            <a:spLocks noGrp="1"/>
          </p:cNvSpPr>
          <p:nvPr>
            <p:ph idx="1"/>
          </p:nvPr>
        </p:nvSpPr>
        <p:spPr>
          <a:xfrm>
            <a:off x="514350" y="1690688"/>
            <a:ext cx="4781550" cy="4351338"/>
          </a:xfrm>
        </p:spPr>
        <p:txBody>
          <a:bodyPr>
            <a:normAutofit/>
          </a:bodyPr>
          <a:lstStyle/>
          <a:p>
            <a:pPr marL="0" indent="0">
              <a:buNone/>
            </a:pPr>
            <a:r>
              <a:rPr lang="en-US" dirty="0"/>
              <a:t>Our goal if linear regression is to minimize the vertical distance between all the data points in our line.</a:t>
            </a:r>
          </a:p>
          <a:p>
            <a:pPr marL="0" indent="0">
              <a:buNone/>
            </a:pPr>
            <a:endParaRPr lang="en-US" dirty="0"/>
          </a:p>
          <a:p>
            <a:pPr marL="0" indent="0">
              <a:buNone/>
            </a:pPr>
            <a:r>
              <a:rPr lang="en-US" dirty="0"/>
              <a:t> So in determining the best line we are attempting to minimize the distance between all the points and distance to our line. </a:t>
            </a:r>
          </a:p>
          <a:p>
            <a:pPr marL="0" indent="0">
              <a:buNone/>
            </a:pPr>
            <a:r>
              <a:rPr lang="en-US" dirty="0"/>
              <a:t>.</a:t>
            </a:r>
          </a:p>
        </p:txBody>
      </p:sp>
      <p:graphicFrame>
        <p:nvGraphicFramePr>
          <p:cNvPr id="7" name="Chart 6">
            <a:extLst>
              <a:ext uri="{FF2B5EF4-FFF2-40B4-BE49-F238E27FC236}">
                <a16:creationId xmlns:a16="http://schemas.microsoft.com/office/drawing/2014/main" id="{2C3F56AC-2CEA-4B6E-9F35-82DA7860B9B2}"/>
              </a:ext>
            </a:extLst>
          </p:cNvPr>
          <p:cNvGraphicFramePr/>
          <p:nvPr/>
        </p:nvGraphicFramePr>
        <p:xfrm>
          <a:off x="5791200" y="607484"/>
          <a:ext cx="588645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0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1513-A429-4FAA-BA7E-B75E5EBF1F3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DFADCED-55AF-4391-9368-AA2B948454D8}"/>
              </a:ext>
            </a:extLst>
          </p:cNvPr>
          <p:cNvSpPr>
            <a:spLocks noGrp="1"/>
          </p:cNvSpPr>
          <p:nvPr>
            <p:ph idx="1"/>
          </p:nvPr>
        </p:nvSpPr>
        <p:spPr>
          <a:xfrm>
            <a:off x="514350" y="1690688"/>
            <a:ext cx="4781550" cy="4351338"/>
          </a:xfrm>
        </p:spPr>
        <p:txBody>
          <a:bodyPr>
            <a:normAutofit/>
          </a:bodyPr>
          <a:lstStyle/>
          <a:p>
            <a:pPr marL="0" indent="0">
              <a:buNone/>
            </a:pPr>
            <a:r>
              <a:rPr lang="en-US" dirty="0"/>
              <a:t>There are lots of actually different ways to minimize this. The sum of squares error some of absolute errors etc.. But all of these methods have a general goal of minimizing the distance between your line and the rest of the data points</a:t>
            </a:r>
          </a:p>
        </p:txBody>
      </p:sp>
      <p:graphicFrame>
        <p:nvGraphicFramePr>
          <p:cNvPr id="7" name="Chart 6">
            <a:extLst>
              <a:ext uri="{FF2B5EF4-FFF2-40B4-BE49-F238E27FC236}">
                <a16:creationId xmlns:a16="http://schemas.microsoft.com/office/drawing/2014/main" id="{2C3F56AC-2CEA-4B6E-9F35-82DA7860B9B2}"/>
              </a:ext>
            </a:extLst>
          </p:cNvPr>
          <p:cNvGraphicFramePr/>
          <p:nvPr/>
        </p:nvGraphicFramePr>
        <p:xfrm>
          <a:off x="5791200" y="607484"/>
          <a:ext cx="588645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8969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525</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Introduction to Linear Regression</vt:lpstr>
      <vt:lpstr>History</vt:lpstr>
      <vt:lpstr>Example</vt:lpstr>
      <vt:lpstr>Example</vt:lpstr>
      <vt:lpstr>Example</vt:lpstr>
      <vt:lpstr>Example</vt:lpstr>
      <vt:lpstr>Example</vt:lpstr>
      <vt:lpstr>Example</vt:lpstr>
      <vt:lpstr>Example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Linear Regression</dc:title>
  <dc:creator>HAJJW</dc:creator>
  <cp:lastModifiedBy>HAJJW</cp:lastModifiedBy>
  <cp:revision>11</cp:revision>
  <dcterms:created xsi:type="dcterms:W3CDTF">2020-06-17T10:47:11Z</dcterms:created>
  <dcterms:modified xsi:type="dcterms:W3CDTF">2020-06-17T14:43:49Z</dcterms:modified>
</cp:coreProperties>
</file>