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7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5F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6" autoAdjust="0"/>
  </p:normalViewPr>
  <p:slideViewPr>
    <p:cSldViewPr snapToGrid="0">
      <p:cViewPr>
        <p:scale>
          <a:sx n="70" d="100"/>
          <a:sy n="70" d="100"/>
        </p:scale>
        <p:origin x="13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553F3-882B-4740-92EA-7978D370490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A6C51-AA59-4283-911B-0BD44715D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0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4A6C51-AA59-4283-911B-0BD44715D8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1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059-387F-4E1B-A0F4-B605FFC5D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C6-4941-41D4-AEFC-24D17B3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059-387F-4E1B-A0F4-B605FFC5D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C6-4941-41D4-AEFC-24D17B3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059-387F-4E1B-A0F4-B605FFC5D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C6-4941-41D4-AEFC-24D17B3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5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059-387F-4E1B-A0F4-B605FFC5D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C6-4941-41D4-AEFC-24D17B3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7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059-387F-4E1B-A0F4-B605FFC5D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C6-4941-41D4-AEFC-24D17B3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3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059-387F-4E1B-A0F4-B605FFC5D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C6-4941-41D4-AEFC-24D17B3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059-387F-4E1B-A0F4-B605FFC5D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C6-4941-41D4-AEFC-24D17B3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6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059-387F-4E1B-A0F4-B605FFC5D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C6-4941-41D4-AEFC-24D17B3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6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059-387F-4E1B-A0F4-B605FFC5D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C6-4941-41D4-AEFC-24D17B3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1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059-387F-4E1B-A0F4-B605FFC5D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C6-4941-41D4-AEFC-24D17B3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059-387F-4E1B-A0F4-B605FFC5D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53C6-4941-41D4-AEFC-24D17B3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2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56059-387F-4E1B-A0F4-B605FFC5D91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53C6-4941-41D4-AEFC-24D17B3F8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3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45000">
              <a:schemeClr val="bg2">
                <a:lumMod val="75000"/>
              </a:schemeClr>
            </a:gs>
            <a:gs pos="78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9" y="198690"/>
            <a:ext cx="723673" cy="647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759" y="846161"/>
            <a:ext cx="104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Pizza Hut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759" y="1079015"/>
            <a:ext cx="996286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 smtClean="0"/>
              <a:t>Pizza 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sz="9000" dirty="0" smtClean="0"/>
              <a:t>Sales Report </a:t>
            </a:r>
            <a:endParaRPr lang="en-US" sz="9000" dirty="0"/>
          </a:p>
        </p:txBody>
      </p:sp>
      <p:sp>
        <p:nvSpPr>
          <p:cNvPr id="9" name="Rounded Rectangle 8"/>
          <p:cNvSpPr/>
          <p:nvPr/>
        </p:nvSpPr>
        <p:spPr>
          <a:xfrm>
            <a:off x="8579673" y="661495"/>
            <a:ext cx="3452882" cy="570098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601" y="846161"/>
            <a:ext cx="2693224" cy="53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4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45000">
              <a:schemeClr val="bg2">
                <a:lumMod val="75000"/>
              </a:schemeClr>
            </a:gs>
            <a:gs pos="78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0069" y="1215493"/>
            <a:ext cx="9547764" cy="19389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KPI</a:t>
            </a:r>
          </a:p>
          <a:p>
            <a:r>
              <a:rPr lang="en-US" sz="2400" dirty="0"/>
              <a:t>--Join relevant tables to find the category-wise distribution of pizzas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Query</a:t>
            </a:r>
            <a:endParaRPr lang="en-US" sz="2400" dirty="0"/>
          </a:p>
          <a:p>
            <a:r>
              <a:rPr lang="en-US" sz="2400" dirty="0"/>
              <a:t>select category, COUNT (Name) as </a:t>
            </a:r>
            <a:r>
              <a:rPr lang="en-US" sz="2400" dirty="0" err="1"/>
              <a:t>category_wise_total</a:t>
            </a:r>
            <a:r>
              <a:rPr lang="en-US" sz="2400" dirty="0"/>
              <a:t>  from </a:t>
            </a:r>
            <a:r>
              <a:rPr lang="en-US" sz="2400" dirty="0" err="1"/>
              <a:t>pizza_types</a:t>
            </a:r>
            <a:r>
              <a:rPr lang="en-US" sz="2400" dirty="0"/>
              <a:t> </a:t>
            </a:r>
          </a:p>
          <a:p>
            <a:r>
              <a:rPr lang="en-US" sz="2400" dirty="0"/>
              <a:t>group by category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9" y="198690"/>
            <a:ext cx="723673" cy="647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759" y="846161"/>
            <a:ext cx="104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Pizza Hut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4445952" y="3804913"/>
            <a:ext cx="24517532" cy="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67225" y="3193576"/>
            <a:ext cx="3376246" cy="319315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412" y="3507474"/>
            <a:ext cx="2693224" cy="2541633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23219" y="4631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04828" y="3357348"/>
            <a:ext cx="2180749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7" name="Picture 1" descr="Screenshot (31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828" y="3357349"/>
            <a:ext cx="3986683" cy="335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5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45000">
              <a:schemeClr val="bg2">
                <a:lumMod val="75000"/>
              </a:schemeClr>
            </a:gs>
            <a:gs pos="78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284" y="1407244"/>
            <a:ext cx="7620106" cy="48936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KPI</a:t>
            </a:r>
          </a:p>
          <a:p>
            <a:r>
              <a:rPr lang="en-US" sz="2400" dirty="0" smtClean="0"/>
              <a:t>--Group the orders by date and calculate the average number of pizzas ordered per day.</a:t>
            </a:r>
            <a:endParaRPr lang="en-US" sz="2400" dirty="0" smtClean="0"/>
          </a:p>
          <a:p>
            <a:r>
              <a:rPr lang="en-US" sz="2400" dirty="0" smtClean="0"/>
              <a:t>Query</a:t>
            </a:r>
          </a:p>
          <a:p>
            <a:r>
              <a:rPr lang="en-US" sz="2400" dirty="0"/>
              <a:t>	select  </a:t>
            </a:r>
            <a:r>
              <a:rPr lang="en-US" sz="2400" dirty="0" err="1"/>
              <a:t>avg</a:t>
            </a:r>
            <a:r>
              <a:rPr lang="en-US" sz="2400" dirty="0"/>
              <a:t> (</a:t>
            </a:r>
            <a:r>
              <a:rPr lang="en-US" sz="2400" dirty="0" err="1"/>
              <a:t>total_order_a_day</a:t>
            </a:r>
            <a:r>
              <a:rPr lang="en-US" sz="2400" dirty="0"/>
              <a:t>) as </a:t>
            </a:r>
            <a:r>
              <a:rPr lang="en-US" sz="2400" dirty="0" err="1"/>
              <a:t>avg_per_day</a:t>
            </a:r>
            <a:r>
              <a:rPr lang="en-US" sz="2400" dirty="0"/>
              <a:t> from</a:t>
            </a:r>
          </a:p>
          <a:p>
            <a:r>
              <a:rPr lang="en-US" sz="2400" dirty="0"/>
              <a:t>(</a:t>
            </a:r>
          </a:p>
          <a:p>
            <a:r>
              <a:rPr lang="en-US" sz="2400" dirty="0"/>
              <a:t>select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orders.date</a:t>
            </a:r>
            <a:r>
              <a:rPr lang="en-US" sz="2400" dirty="0"/>
              <a:t>, sum(</a:t>
            </a:r>
            <a:r>
              <a:rPr lang="en-US" sz="2400" dirty="0" err="1"/>
              <a:t>order_details.quantity</a:t>
            </a:r>
            <a:r>
              <a:rPr lang="en-US" sz="2400" dirty="0"/>
              <a:t>) </a:t>
            </a:r>
          </a:p>
          <a:p>
            <a:r>
              <a:rPr lang="en-US" sz="2400" dirty="0"/>
              <a:t>		as </a:t>
            </a:r>
            <a:r>
              <a:rPr lang="en-US" sz="2400" dirty="0" err="1"/>
              <a:t>total_order_a_day</a:t>
            </a:r>
            <a:r>
              <a:rPr lang="en-US" sz="2400" dirty="0"/>
              <a:t>	</a:t>
            </a:r>
          </a:p>
          <a:p>
            <a:r>
              <a:rPr lang="en-US" sz="2400" dirty="0"/>
              <a:t>		from orders join </a:t>
            </a:r>
            <a:r>
              <a:rPr lang="en-US" sz="2400" dirty="0" err="1"/>
              <a:t>order_details</a:t>
            </a:r>
            <a:r>
              <a:rPr lang="en-US" sz="2400" dirty="0"/>
              <a:t> </a:t>
            </a:r>
          </a:p>
          <a:p>
            <a:r>
              <a:rPr lang="en-US" sz="2400" dirty="0"/>
              <a:t>		on </a:t>
            </a:r>
            <a:r>
              <a:rPr lang="en-US" sz="2400" dirty="0" err="1"/>
              <a:t>order_details.order_id</a:t>
            </a:r>
            <a:r>
              <a:rPr lang="en-US" sz="2400" dirty="0"/>
              <a:t>=</a:t>
            </a:r>
            <a:r>
              <a:rPr lang="en-US" sz="2400" dirty="0" err="1"/>
              <a:t>orders.order_id</a:t>
            </a:r>
            <a:r>
              <a:rPr lang="en-US" sz="2400" dirty="0"/>
              <a:t> </a:t>
            </a:r>
          </a:p>
          <a:p>
            <a:r>
              <a:rPr lang="en-US" sz="2400" dirty="0"/>
              <a:t>		group by date</a:t>
            </a:r>
          </a:p>
          <a:p>
            <a:r>
              <a:rPr lang="en-US" sz="2400" dirty="0"/>
              <a:t>		) as </a:t>
            </a:r>
            <a:r>
              <a:rPr lang="en-US" sz="2400" dirty="0" err="1" smtClean="0"/>
              <a:t>order_quantity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9" y="198690"/>
            <a:ext cx="723673" cy="647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759" y="846161"/>
            <a:ext cx="104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Pizza Hut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4445952" y="3804913"/>
            <a:ext cx="24517532" cy="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67225" y="3398293"/>
            <a:ext cx="3376246" cy="29884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412" y="3684896"/>
            <a:ext cx="2693224" cy="2364212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23219" y="4631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193" name="Picture 1" descr="Screenshot (34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225" y="1407244"/>
            <a:ext cx="3432285" cy="181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5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45000">
              <a:schemeClr val="bg2">
                <a:lumMod val="75000"/>
              </a:schemeClr>
            </a:gs>
            <a:gs pos="78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567225" y="3610253"/>
            <a:ext cx="3376246" cy="32477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736" y="3854068"/>
            <a:ext cx="2693224" cy="27736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64371" y="522425"/>
            <a:ext cx="10479100" cy="378565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KPI</a:t>
            </a:r>
          </a:p>
          <a:p>
            <a:r>
              <a:rPr lang="en-US" sz="2400" dirty="0"/>
              <a:t>--Determine the top 3 most ordered pizza types based on revenue.</a:t>
            </a:r>
          </a:p>
          <a:p>
            <a:r>
              <a:rPr lang="en-US" sz="2400" dirty="0" smtClean="0"/>
              <a:t>Query:</a:t>
            </a:r>
            <a:endParaRPr lang="en-US" sz="2400" dirty="0"/>
          </a:p>
          <a:p>
            <a:r>
              <a:rPr lang="en-US" sz="2400" dirty="0"/>
              <a:t>select top 3  pizza_types.name, SUM(</a:t>
            </a:r>
            <a:r>
              <a:rPr lang="en-US" sz="2400" dirty="0" err="1"/>
              <a:t>pizzas.price</a:t>
            </a:r>
            <a:r>
              <a:rPr lang="en-US" sz="2400" dirty="0"/>
              <a:t>*</a:t>
            </a:r>
            <a:r>
              <a:rPr lang="en-US" sz="2400" dirty="0" err="1"/>
              <a:t>order_details.quantity</a:t>
            </a:r>
            <a:r>
              <a:rPr lang="en-US" sz="2400" dirty="0"/>
              <a:t>) as </a:t>
            </a:r>
            <a:r>
              <a:rPr lang="en-US" sz="2400" dirty="0" err="1"/>
              <a:t>pizza_revinue</a:t>
            </a:r>
            <a:r>
              <a:rPr lang="en-US" sz="2400" dirty="0"/>
              <a:t> </a:t>
            </a:r>
          </a:p>
          <a:p>
            <a:r>
              <a:rPr lang="en-US" sz="2400" dirty="0"/>
              <a:t>from </a:t>
            </a:r>
            <a:r>
              <a:rPr lang="en-US" sz="2400" dirty="0" err="1"/>
              <a:t>order_details</a:t>
            </a:r>
            <a:r>
              <a:rPr lang="en-US" sz="2400" dirty="0"/>
              <a:t> join pizzas</a:t>
            </a:r>
          </a:p>
          <a:p>
            <a:r>
              <a:rPr lang="en-US" sz="2400" dirty="0"/>
              <a:t>on </a:t>
            </a:r>
            <a:r>
              <a:rPr lang="en-US" sz="2400" dirty="0" err="1"/>
              <a:t>order_details.pizza_id</a:t>
            </a:r>
            <a:r>
              <a:rPr lang="en-US" sz="2400" dirty="0"/>
              <a:t>=</a:t>
            </a:r>
            <a:r>
              <a:rPr lang="en-US" sz="2400" dirty="0" err="1"/>
              <a:t>pizzas.pizza_id</a:t>
            </a:r>
            <a:endParaRPr lang="en-US" sz="2400" dirty="0"/>
          </a:p>
          <a:p>
            <a:r>
              <a:rPr lang="en-US" sz="2400" dirty="0"/>
              <a:t>join </a:t>
            </a:r>
            <a:r>
              <a:rPr lang="en-US" sz="2400" dirty="0" err="1"/>
              <a:t>pizza_types</a:t>
            </a:r>
            <a:endParaRPr lang="en-US" sz="2400" dirty="0"/>
          </a:p>
          <a:p>
            <a:r>
              <a:rPr lang="en-US" sz="2400" dirty="0"/>
              <a:t>on </a:t>
            </a:r>
            <a:r>
              <a:rPr lang="en-US" sz="2400" dirty="0" err="1"/>
              <a:t>pizzas.pizza_type_id</a:t>
            </a:r>
            <a:r>
              <a:rPr lang="en-US" sz="2400" dirty="0"/>
              <a:t>=</a:t>
            </a:r>
            <a:r>
              <a:rPr lang="en-US" sz="2400" dirty="0" err="1"/>
              <a:t>pizza_types.pizza_type_id</a:t>
            </a:r>
            <a:r>
              <a:rPr lang="en-US" sz="2400" dirty="0"/>
              <a:t> group by name order by </a:t>
            </a:r>
            <a:r>
              <a:rPr lang="en-US" sz="2400" dirty="0" err="1"/>
              <a:t>pizza_revinue</a:t>
            </a:r>
            <a:r>
              <a:rPr lang="en-US" sz="2400" dirty="0"/>
              <a:t>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9" y="198690"/>
            <a:ext cx="723673" cy="647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759" y="846161"/>
            <a:ext cx="104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Pizza Hut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4445952" y="3804913"/>
            <a:ext cx="24517532" cy="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23219" y="4631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 descr="C:\Users\Syed Hamza Hassan.DESKTOP-R655T19\AppData\Local\Microsoft\Windows\INetCache\Content.Word\Screenshot (35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017" y="4395003"/>
            <a:ext cx="5379931" cy="2462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97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45000">
              <a:schemeClr val="bg2">
                <a:lumMod val="75000"/>
              </a:schemeClr>
            </a:gs>
            <a:gs pos="78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567225" y="3610253"/>
            <a:ext cx="3376246" cy="324774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736" y="3854068"/>
            <a:ext cx="2693224" cy="27736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64371" y="522425"/>
            <a:ext cx="10479100" cy="350865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KPI</a:t>
            </a:r>
          </a:p>
          <a:p>
            <a:r>
              <a:rPr lang="en-US" dirty="0"/>
              <a:t>--Calculate the percentage contribution of each pizza type to total revenue.</a:t>
            </a:r>
          </a:p>
          <a:p>
            <a:r>
              <a:rPr lang="en-US" dirty="0"/>
              <a:t> </a:t>
            </a:r>
            <a:r>
              <a:rPr lang="en-US" dirty="0" smtClean="0"/>
              <a:t>Query</a:t>
            </a:r>
            <a:endParaRPr lang="en-US" dirty="0"/>
          </a:p>
          <a:p>
            <a:r>
              <a:rPr lang="en-US" dirty="0"/>
              <a:t>SELECT        </a:t>
            </a:r>
            <a:r>
              <a:rPr lang="en-US" dirty="0" err="1"/>
              <a:t>pizza_types.category</a:t>
            </a:r>
            <a:r>
              <a:rPr lang="en-US" dirty="0"/>
              <a:t>, ROUND(SUM(</a:t>
            </a:r>
            <a:r>
              <a:rPr lang="en-US" dirty="0" err="1"/>
              <a:t>order_details.quantity</a:t>
            </a:r>
            <a:r>
              <a:rPr lang="en-US" dirty="0"/>
              <a:t> * </a:t>
            </a:r>
            <a:r>
              <a:rPr lang="en-US" dirty="0" err="1"/>
              <a:t>pizzas.price</a:t>
            </a:r>
            <a:r>
              <a:rPr lang="en-US" dirty="0"/>
              <a:t>) * 100 /</a:t>
            </a:r>
          </a:p>
          <a:p>
            <a:r>
              <a:rPr lang="en-US" dirty="0"/>
              <a:t>                             (SELECT        ROUND(SUM(</a:t>
            </a:r>
            <a:r>
              <a:rPr lang="en-US" dirty="0" err="1"/>
              <a:t>order_details.quantity</a:t>
            </a:r>
            <a:r>
              <a:rPr lang="en-US" dirty="0"/>
              <a:t> * </a:t>
            </a:r>
            <a:r>
              <a:rPr lang="en-US" dirty="0" err="1"/>
              <a:t>pizzas.price</a:t>
            </a:r>
            <a:r>
              <a:rPr lang="en-US" dirty="0"/>
              <a:t>), 2) AS Expr1</a:t>
            </a:r>
          </a:p>
          <a:p>
            <a:r>
              <a:rPr lang="en-US" dirty="0"/>
              <a:t>                               FROM            </a:t>
            </a:r>
            <a:r>
              <a:rPr lang="en-US" dirty="0" err="1"/>
              <a:t>order_details</a:t>
            </a:r>
            <a:r>
              <a:rPr lang="en-US" dirty="0"/>
              <a:t> INNER JOIN</a:t>
            </a:r>
          </a:p>
          <a:p>
            <a:r>
              <a:rPr lang="en-US" dirty="0"/>
              <a:t>                                                         pizzas ON </a:t>
            </a:r>
            <a:r>
              <a:rPr lang="en-US" dirty="0" err="1"/>
              <a:t>order_details.pizza_id</a:t>
            </a:r>
            <a:r>
              <a:rPr lang="en-US" dirty="0"/>
              <a:t> = </a:t>
            </a:r>
            <a:r>
              <a:rPr lang="en-US" dirty="0" err="1"/>
              <a:t>pizzas.pizza_id</a:t>
            </a:r>
            <a:r>
              <a:rPr lang="en-US" dirty="0"/>
              <a:t>), 2) AS </a:t>
            </a:r>
            <a:r>
              <a:rPr lang="en-US" dirty="0" err="1"/>
              <a:t>revinue</a:t>
            </a:r>
            <a:endParaRPr lang="en-US" dirty="0"/>
          </a:p>
          <a:p>
            <a:r>
              <a:rPr lang="en-US" dirty="0"/>
              <a:t>FROM            </a:t>
            </a:r>
            <a:r>
              <a:rPr lang="en-US" dirty="0" err="1"/>
              <a:t>order_details</a:t>
            </a:r>
            <a:r>
              <a:rPr lang="en-US" dirty="0"/>
              <a:t> INNER JOIN</a:t>
            </a:r>
          </a:p>
          <a:p>
            <a:r>
              <a:rPr lang="en-US" dirty="0"/>
              <a:t>                         pizzas ON </a:t>
            </a:r>
            <a:r>
              <a:rPr lang="en-US" dirty="0" err="1"/>
              <a:t>order_details.pizza_id</a:t>
            </a:r>
            <a:r>
              <a:rPr lang="en-US" dirty="0"/>
              <a:t> = </a:t>
            </a:r>
            <a:r>
              <a:rPr lang="en-US" dirty="0" err="1"/>
              <a:t>pizzas.pizza_id</a:t>
            </a:r>
            <a:r>
              <a:rPr lang="en-US" dirty="0"/>
              <a:t> INNER JOIN</a:t>
            </a:r>
          </a:p>
          <a:p>
            <a:r>
              <a:rPr lang="en-US" dirty="0"/>
              <a:t>                         </a:t>
            </a:r>
            <a:r>
              <a:rPr lang="en-US" dirty="0" err="1"/>
              <a:t>pizza_types</a:t>
            </a:r>
            <a:r>
              <a:rPr lang="en-US" dirty="0"/>
              <a:t> ON </a:t>
            </a:r>
            <a:r>
              <a:rPr lang="en-US" dirty="0" err="1"/>
              <a:t>pizzas.pizza_type_id</a:t>
            </a:r>
            <a:r>
              <a:rPr lang="en-US" dirty="0"/>
              <a:t> = </a:t>
            </a:r>
            <a:r>
              <a:rPr lang="en-US" dirty="0" err="1"/>
              <a:t>pizza_types.pizza_type_id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pizza_types.category</a:t>
            </a:r>
            <a:endParaRPr lang="en-US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9" y="198690"/>
            <a:ext cx="723673" cy="647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759" y="846161"/>
            <a:ext cx="104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Pizza Hut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4445952" y="3804913"/>
            <a:ext cx="24517532" cy="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64370" y="4099317"/>
            <a:ext cx="2631484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7" name="Picture 1" descr="Screenshot (36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71" y="4099316"/>
            <a:ext cx="3885551" cy="275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49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45000">
              <a:schemeClr val="bg2">
                <a:lumMod val="75000"/>
              </a:schemeClr>
            </a:gs>
            <a:gs pos="78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739" y="1418818"/>
            <a:ext cx="7347044" cy="424731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KPI</a:t>
            </a:r>
          </a:p>
          <a:p>
            <a:r>
              <a:rPr lang="en-US" dirty="0" smtClean="0"/>
              <a:t>--</a:t>
            </a:r>
            <a:r>
              <a:rPr lang="en-US" dirty="0"/>
              <a:t>Determine the top 3 most ordered pizza types based on revenue for each pizza category.</a:t>
            </a:r>
          </a:p>
          <a:p>
            <a:r>
              <a:rPr lang="en-US" dirty="0" smtClean="0"/>
              <a:t>Query:</a:t>
            </a:r>
          </a:p>
          <a:p>
            <a:r>
              <a:rPr lang="en-US" dirty="0" smtClean="0"/>
              <a:t>select </a:t>
            </a:r>
            <a:r>
              <a:rPr lang="en-US" dirty="0"/>
              <a:t>name, revenue 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(select category, name, revenue, </a:t>
            </a:r>
          </a:p>
          <a:p>
            <a:r>
              <a:rPr lang="en-US" dirty="0"/>
              <a:t>rank() over (partition by  category order by revenue </a:t>
            </a:r>
            <a:r>
              <a:rPr lang="en-US" dirty="0" err="1"/>
              <a:t>desc</a:t>
            </a:r>
            <a:r>
              <a:rPr lang="en-US" dirty="0"/>
              <a:t>) as </a:t>
            </a:r>
            <a:r>
              <a:rPr lang="en-US" dirty="0" err="1"/>
              <a:t>rn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(select </a:t>
            </a:r>
            <a:r>
              <a:rPr lang="en-US" dirty="0" err="1"/>
              <a:t>pizza_types.category</a:t>
            </a:r>
            <a:r>
              <a:rPr lang="en-US" dirty="0"/>
              <a:t>, pizza_types.name, sum (</a:t>
            </a:r>
            <a:r>
              <a:rPr lang="en-US" dirty="0" err="1"/>
              <a:t>order_details.quantity</a:t>
            </a:r>
            <a:r>
              <a:rPr lang="en-US" dirty="0"/>
              <a:t>*</a:t>
            </a:r>
            <a:r>
              <a:rPr lang="en-US" dirty="0" err="1"/>
              <a:t>pizzas.price</a:t>
            </a:r>
            <a:r>
              <a:rPr lang="en-US" dirty="0"/>
              <a:t>) as revenue </a:t>
            </a:r>
          </a:p>
          <a:p>
            <a:r>
              <a:rPr lang="en-US" dirty="0"/>
              <a:t>from pizzas join </a:t>
            </a:r>
            <a:r>
              <a:rPr lang="en-US" dirty="0" err="1"/>
              <a:t>order_details</a:t>
            </a:r>
            <a:r>
              <a:rPr lang="en-US" dirty="0"/>
              <a:t> </a:t>
            </a:r>
          </a:p>
          <a:p>
            <a:r>
              <a:rPr lang="en-US" dirty="0"/>
              <a:t>on </a:t>
            </a:r>
            <a:r>
              <a:rPr lang="en-US" dirty="0" err="1"/>
              <a:t>order_details.pizza_id</a:t>
            </a:r>
            <a:r>
              <a:rPr lang="en-US" dirty="0"/>
              <a:t>=</a:t>
            </a:r>
            <a:r>
              <a:rPr lang="en-US" dirty="0" err="1"/>
              <a:t>pizzas.pizza_id</a:t>
            </a:r>
            <a:r>
              <a:rPr lang="en-US" dirty="0"/>
              <a:t> join </a:t>
            </a:r>
            <a:r>
              <a:rPr lang="en-US" dirty="0" err="1"/>
              <a:t>pizza_types</a:t>
            </a:r>
            <a:r>
              <a:rPr lang="en-US" dirty="0"/>
              <a:t> </a:t>
            </a:r>
          </a:p>
          <a:p>
            <a:r>
              <a:rPr lang="en-US" dirty="0"/>
              <a:t>on </a:t>
            </a:r>
            <a:r>
              <a:rPr lang="en-US" dirty="0" err="1"/>
              <a:t>pizza_types.pizza_type_id</a:t>
            </a:r>
            <a:r>
              <a:rPr lang="en-US" dirty="0"/>
              <a:t>=</a:t>
            </a:r>
            <a:r>
              <a:rPr lang="en-US" dirty="0" err="1"/>
              <a:t>pizzas.pizza_type_id</a:t>
            </a:r>
            <a:r>
              <a:rPr lang="en-US" dirty="0"/>
              <a:t> </a:t>
            </a:r>
          </a:p>
          <a:p>
            <a:r>
              <a:rPr lang="en-US" dirty="0"/>
              <a:t>group by </a:t>
            </a:r>
            <a:r>
              <a:rPr lang="en-US" dirty="0" err="1"/>
              <a:t>pizza_types.category</a:t>
            </a:r>
            <a:r>
              <a:rPr lang="en-US" dirty="0"/>
              <a:t>, pizza_types.name) as a) as b where </a:t>
            </a:r>
            <a:r>
              <a:rPr lang="en-US" dirty="0" err="1"/>
              <a:t>rn</a:t>
            </a:r>
            <a:r>
              <a:rPr lang="en-US" dirty="0"/>
              <a:t>&lt;=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9" y="198690"/>
            <a:ext cx="723673" cy="647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759" y="846161"/>
            <a:ext cx="104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Pizza Hut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4445952" y="3804913"/>
            <a:ext cx="24517532" cy="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64370" y="4099317"/>
            <a:ext cx="2631484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68739" y="4054891"/>
            <a:ext cx="2249450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" descr="Screenshot (3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783" y="996287"/>
            <a:ext cx="4212951" cy="555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5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45000">
              <a:schemeClr val="bg2">
                <a:lumMod val="75000"/>
              </a:schemeClr>
            </a:gs>
            <a:gs pos="78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596788" y="1030827"/>
            <a:ext cx="8543499" cy="524714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45047" y="1267933"/>
            <a:ext cx="7620106" cy="47089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5000" dirty="0" smtClean="0"/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9" y="198690"/>
            <a:ext cx="723673" cy="647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759" y="846161"/>
            <a:ext cx="104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Pizza Hut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4445952" y="3804913"/>
            <a:ext cx="24517532" cy="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23219" y="4631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45000">
              <a:schemeClr val="bg2">
                <a:lumMod val="75000"/>
              </a:schemeClr>
            </a:gs>
            <a:gs pos="78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834511" y="1030827"/>
            <a:ext cx="2729132" cy="49057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9" y="198690"/>
            <a:ext cx="723673" cy="647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759" y="846161"/>
            <a:ext cx="104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Pizza Hut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4445952" y="3804913"/>
            <a:ext cx="24517532" cy="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67225" y="407963"/>
            <a:ext cx="3376246" cy="59787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412" y="717452"/>
            <a:ext cx="2693224" cy="5331656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23219" y="4631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7797" y="2445078"/>
            <a:ext cx="25406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Objective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05391" y="4189643"/>
            <a:ext cx="6291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3300"/>
                </a:solidFill>
              </a:rPr>
              <a:t>A portfolio project created to showcase programming and analytic skills in MySQL</a:t>
            </a:r>
            <a:r>
              <a:rPr lang="en-US" dirty="0" smtClean="0">
                <a:solidFill>
                  <a:srgbClr val="FF3300"/>
                </a:solidFill>
              </a:rPr>
              <a:t>.</a:t>
            </a:r>
          </a:p>
          <a:p>
            <a:endParaRPr lang="en-US" dirty="0">
              <a:solidFill>
                <a:srgbClr val="FF33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3300"/>
                </a:solidFill>
              </a:rPr>
              <a:t>Questions and queries run and the results drawn are show in next slides </a:t>
            </a:r>
          </a:p>
        </p:txBody>
      </p:sp>
    </p:spTree>
    <p:extLst>
      <p:ext uri="{BB962C8B-B14F-4D97-AF65-F5344CB8AC3E}">
        <p14:creationId xmlns:p14="http://schemas.microsoft.com/office/powerpoint/2010/main" val="10915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45000">
              <a:schemeClr val="bg2">
                <a:lumMod val="75000"/>
              </a:schemeClr>
            </a:gs>
            <a:gs pos="78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834511" y="1030827"/>
            <a:ext cx="2729132" cy="49057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6412" y="1618414"/>
            <a:ext cx="6728347" cy="1815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KPI</a:t>
            </a:r>
          </a:p>
          <a:p>
            <a:r>
              <a:rPr lang="en-US" sz="2400" dirty="0" smtClean="0"/>
              <a:t>--Retrieve the total number of orders placed.</a:t>
            </a:r>
          </a:p>
          <a:p>
            <a:r>
              <a:rPr lang="en-US" sz="2600" dirty="0" smtClean="0"/>
              <a:t>Query</a:t>
            </a:r>
          </a:p>
          <a:p>
            <a:r>
              <a:rPr lang="en-US" sz="2000" dirty="0" smtClean="0"/>
              <a:t>select </a:t>
            </a:r>
            <a:r>
              <a:rPr lang="en-US" sz="2000" dirty="0"/>
              <a:t>count(</a:t>
            </a:r>
            <a:r>
              <a:rPr lang="en-US" sz="2000" dirty="0" err="1"/>
              <a:t>order_id</a:t>
            </a:r>
            <a:r>
              <a:rPr lang="en-US" sz="2000" dirty="0"/>
              <a:t>) as </a:t>
            </a:r>
            <a:r>
              <a:rPr lang="en-US" sz="2000" dirty="0" err="1"/>
              <a:t>total_orders</a:t>
            </a:r>
            <a:r>
              <a:rPr lang="en-US" sz="2000" dirty="0"/>
              <a:t>  from orders   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9" y="198690"/>
            <a:ext cx="723673" cy="647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759" y="846161"/>
            <a:ext cx="104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Pizza Hut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4445952" y="3804913"/>
            <a:ext cx="24517532" cy="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67225" y="407963"/>
            <a:ext cx="3376246" cy="59787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412" y="717452"/>
            <a:ext cx="2693224" cy="5331656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05392" y="3748035"/>
            <a:ext cx="155832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 descr="Screenshot (18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91" y="3748036"/>
            <a:ext cx="4009789" cy="230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919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45000">
              <a:schemeClr val="bg2">
                <a:lumMod val="75000"/>
              </a:schemeClr>
            </a:gs>
            <a:gs pos="78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8834511" y="1030827"/>
            <a:ext cx="2729132" cy="490573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002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46412" y="1618414"/>
            <a:ext cx="6728347" cy="25237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KPI</a:t>
            </a:r>
          </a:p>
          <a:p>
            <a:r>
              <a:rPr lang="en-US" dirty="0" smtClean="0"/>
              <a:t>--</a:t>
            </a:r>
            <a:r>
              <a:rPr lang="en-US" dirty="0"/>
              <a:t>Calculate the total revenue generated from pizza sales</a:t>
            </a:r>
            <a:r>
              <a:rPr lang="en-US" dirty="0" smtClean="0"/>
              <a:t>.</a:t>
            </a:r>
          </a:p>
          <a:p>
            <a:r>
              <a:rPr lang="en-US" sz="2600" dirty="0" smtClean="0"/>
              <a:t>Query</a:t>
            </a:r>
            <a:endParaRPr lang="en-US" sz="2600" dirty="0"/>
          </a:p>
          <a:p>
            <a:r>
              <a:rPr lang="en-US" dirty="0"/>
              <a:t>select </a:t>
            </a:r>
          </a:p>
          <a:p>
            <a:r>
              <a:rPr lang="en-US" dirty="0"/>
              <a:t>round (sum (</a:t>
            </a:r>
            <a:r>
              <a:rPr lang="en-US" dirty="0" err="1"/>
              <a:t>order_details.quantity</a:t>
            </a:r>
            <a:r>
              <a:rPr lang="en-US" dirty="0"/>
              <a:t>* </a:t>
            </a:r>
            <a:r>
              <a:rPr lang="en-US" dirty="0" err="1"/>
              <a:t>pizzas.price</a:t>
            </a:r>
            <a:r>
              <a:rPr lang="en-US" dirty="0"/>
              <a:t>), 2)  as </a:t>
            </a:r>
            <a:r>
              <a:rPr lang="en-US" dirty="0" err="1"/>
              <a:t>tota_revenue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  <a:r>
              <a:rPr lang="en-US" dirty="0" err="1"/>
              <a:t>order_details</a:t>
            </a:r>
            <a:r>
              <a:rPr lang="en-US" dirty="0"/>
              <a:t> join pizzas </a:t>
            </a:r>
          </a:p>
          <a:p>
            <a:r>
              <a:rPr lang="en-US" dirty="0"/>
              <a:t>on </a:t>
            </a:r>
            <a:r>
              <a:rPr lang="en-US" dirty="0" err="1"/>
              <a:t>order_details.pizza_id</a:t>
            </a:r>
            <a:r>
              <a:rPr lang="en-US" dirty="0"/>
              <a:t>=</a:t>
            </a:r>
            <a:r>
              <a:rPr lang="en-US" dirty="0" err="1"/>
              <a:t>pizzas.pizza_id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9" y="198690"/>
            <a:ext cx="723673" cy="647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759" y="846161"/>
            <a:ext cx="104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Pizza Hut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4445952" y="3804913"/>
            <a:ext cx="24517532" cy="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Screenshot (2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444" y="4325418"/>
            <a:ext cx="3390315" cy="241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8567225" y="407963"/>
            <a:ext cx="3376246" cy="597876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412" y="717452"/>
            <a:ext cx="2693224" cy="53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6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45000">
              <a:schemeClr val="bg2">
                <a:lumMod val="75000"/>
              </a:schemeClr>
            </a:gs>
            <a:gs pos="78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5161" y="306907"/>
            <a:ext cx="10189209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KPI</a:t>
            </a:r>
          </a:p>
          <a:p>
            <a:r>
              <a:rPr lang="en-US" sz="2400" dirty="0" smtClean="0"/>
              <a:t>--</a:t>
            </a:r>
            <a:r>
              <a:rPr lang="en-US" sz="2400" dirty="0"/>
              <a:t>Identify the highest-priced pizza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Query</a:t>
            </a:r>
            <a:endParaRPr lang="en-US" sz="2400" dirty="0"/>
          </a:p>
          <a:p>
            <a:r>
              <a:rPr lang="en-US" sz="2400" dirty="0"/>
              <a:t>select top 1 pizza_types.name, round((</a:t>
            </a:r>
            <a:r>
              <a:rPr lang="en-US" sz="2400" dirty="0" err="1"/>
              <a:t>pizzas.price</a:t>
            </a:r>
            <a:r>
              <a:rPr lang="en-US" sz="2400" dirty="0"/>
              <a:t>),2) as </a:t>
            </a:r>
            <a:r>
              <a:rPr lang="en-US" sz="2400" dirty="0" err="1"/>
              <a:t>highest_price</a:t>
            </a:r>
            <a:r>
              <a:rPr lang="en-US" sz="2400" dirty="0"/>
              <a:t> </a:t>
            </a:r>
          </a:p>
          <a:p>
            <a:r>
              <a:rPr lang="en-US" sz="2400" dirty="0"/>
              <a:t>from </a:t>
            </a:r>
            <a:r>
              <a:rPr lang="en-US" sz="2400" dirty="0" err="1"/>
              <a:t>pizza_types</a:t>
            </a:r>
            <a:r>
              <a:rPr lang="en-US" sz="2400" dirty="0"/>
              <a:t> join pizzas on </a:t>
            </a:r>
            <a:r>
              <a:rPr lang="en-US" sz="2400" dirty="0" err="1"/>
              <a:t>pizza_types</a:t>
            </a:r>
            <a:r>
              <a:rPr lang="en-US" sz="2400" dirty="0"/>
              <a:t>. </a:t>
            </a:r>
            <a:r>
              <a:rPr lang="en-US" sz="2400" dirty="0" err="1"/>
              <a:t>pizza_type_id</a:t>
            </a:r>
            <a:r>
              <a:rPr lang="en-US" sz="2400" dirty="0"/>
              <a:t>= pizzas. </a:t>
            </a:r>
            <a:r>
              <a:rPr lang="en-US" sz="2400" dirty="0" err="1"/>
              <a:t>pizza_type_id</a:t>
            </a:r>
            <a:endParaRPr lang="en-US" sz="2400" dirty="0"/>
          </a:p>
          <a:p>
            <a:r>
              <a:rPr lang="en-US" sz="2400" dirty="0"/>
              <a:t>order  by  </a:t>
            </a:r>
            <a:r>
              <a:rPr lang="en-US" sz="2400" dirty="0" err="1"/>
              <a:t>highest_price</a:t>
            </a:r>
            <a:r>
              <a:rPr lang="en-US" sz="2400" dirty="0"/>
              <a:t> </a:t>
            </a:r>
            <a:r>
              <a:rPr lang="en-US" sz="2400" dirty="0" err="1"/>
              <a:t>desc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9" y="198690"/>
            <a:ext cx="723673" cy="647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759" y="846161"/>
            <a:ext cx="104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Pizza Hut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4445952" y="3804913"/>
            <a:ext cx="24517532" cy="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67225" y="2906973"/>
            <a:ext cx="3376246" cy="347975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412" y="3425588"/>
            <a:ext cx="2693224" cy="2623520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23219" y="4631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Screenshot (28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93" y="3425588"/>
            <a:ext cx="4853773" cy="299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07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45000">
              <a:schemeClr val="bg2">
                <a:lumMod val="75000"/>
              </a:schemeClr>
            </a:gs>
            <a:gs pos="78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300" y="522425"/>
            <a:ext cx="9467451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KPI</a:t>
            </a:r>
          </a:p>
          <a:p>
            <a:r>
              <a:rPr lang="en-US" sz="2400" dirty="0"/>
              <a:t>--Identify the most common pizza size ordered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Query</a:t>
            </a:r>
            <a:endParaRPr lang="en-US" sz="2400" dirty="0"/>
          </a:p>
          <a:p>
            <a:r>
              <a:rPr lang="en-US" sz="2400" dirty="0"/>
              <a:t>select top 1 size, count(quantity) as </a:t>
            </a:r>
            <a:r>
              <a:rPr lang="en-US" sz="2400" dirty="0" err="1"/>
              <a:t>most_common_pizza</a:t>
            </a:r>
            <a:r>
              <a:rPr lang="en-US" sz="2400" dirty="0"/>
              <a:t> from </a:t>
            </a:r>
            <a:r>
              <a:rPr lang="en-US" sz="2400" dirty="0" err="1"/>
              <a:t>order_details</a:t>
            </a:r>
            <a:r>
              <a:rPr lang="en-US" sz="2400" dirty="0"/>
              <a:t> join pizzas</a:t>
            </a:r>
          </a:p>
          <a:p>
            <a:r>
              <a:rPr lang="en-US" sz="2400" dirty="0"/>
              <a:t>on </a:t>
            </a:r>
            <a:r>
              <a:rPr lang="en-US" sz="2400" dirty="0" err="1"/>
              <a:t>order_details.pizza_id</a:t>
            </a:r>
            <a:r>
              <a:rPr lang="en-US" sz="2400" dirty="0"/>
              <a:t>=</a:t>
            </a:r>
            <a:r>
              <a:rPr lang="en-US" sz="2400" dirty="0" err="1"/>
              <a:t>pizzas.pizza_id</a:t>
            </a:r>
            <a:r>
              <a:rPr lang="en-US" sz="2400" dirty="0"/>
              <a:t> </a:t>
            </a:r>
          </a:p>
          <a:p>
            <a:r>
              <a:rPr lang="en-US" sz="2400" dirty="0"/>
              <a:t>group by size order by </a:t>
            </a:r>
            <a:r>
              <a:rPr lang="en-US" sz="2400" dirty="0" err="1"/>
              <a:t>most_common_pizza</a:t>
            </a:r>
            <a:r>
              <a:rPr lang="en-US" sz="2400" dirty="0"/>
              <a:t> 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748" y="198690"/>
            <a:ext cx="723673" cy="647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74789" y="813436"/>
            <a:ext cx="104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Pizza Hut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4445952" y="3804913"/>
            <a:ext cx="24517532" cy="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40175" y="3159834"/>
            <a:ext cx="3376246" cy="35343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298" y="3398293"/>
            <a:ext cx="2693224" cy="3046599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23219" y="4631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419367" y="3804912"/>
            <a:ext cx="1418434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Picture 1" descr="Screenshot (26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66" y="3804912"/>
            <a:ext cx="4490115" cy="263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54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45000">
              <a:schemeClr val="bg2">
                <a:lumMod val="75000"/>
              </a:schemeClr>
            </a:gs>
            <a:gs pos="78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603" y="338499"/>
            <a:ext cx="10834397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KPI</a:t>
            </a:r>
          </a:p>
          <a:p>
            <a:r>
              <a:rPr lang="en-US" sz="2400" dirty="0"/>
              <a:t>--List the top 5 most ordered pizza types along with their quantities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Query</a:t>
            </a:r>
            <a:endParaRPr lang="en-US" sz="2400" dirty="0"/>
          </a:p>
          <a:p>
            <a:r>
              <a:rPr lang="en-US" sz="2400" dirty="0"/>
              <a:t>select top 5 name, sum(quantity) as </a:t>
            </a:r>
            <a:r>
              <a:rPr lang="en-US" sz="2400" dirty="0" err="1"/>
              <a:t>top_five_pizza</a:t>
            </a:r>
            <a:r>
              <a:rPr lang="en-US" sz="2400" dirty="0"/>
              <a:t> from </a:t>
            </a:r>
            <a:r>
              <a:rPr lang="en-US" sz="2400" dirty="0" err="1"/>
              <a:t>order_details</a:t>
            </a:r>
            <a:r>
              <a:rPr lang="en-US" sz="2400" dirty="0"/>
              <a:t> join pizzas</a:t>
            </a:r>
          </a:p>
          <a:p>
            <a:r>
              <a:rPr lang="en-US" sz="2400" dirty="0"/>
              <a:t>on </a:t>
            </a:r>
            <a:r>
              <a:rPr lang="en-US" sz="2400" dirty="0" err="1"/>
              <a:t>order_details.pizza_id</a:t>
            </a:r>
            <a:r>
              <a:rPr lang="en-US" sz="2400" dirty="0"/>
              <a:t>=</a:t>
            </a:r>
            <a:r>
              <a:rPr lang="en-US" sz="2400" dirty="0" err="1"/>
              <a:t>pizzas.pizza_id</a:t>
            </a:r>
            <a:r>
              <a:rPr lang="en-US" sz="2400" dirty="0"/>
              <a:t> join </a:t>
            </a:r>
            <a:r>
              <a:rPr lang="en-US" sz="2400" dirty="0" err="1"/>
              <a:t>pizza_types</a:t>
            </a:r>
            <a:r>
              <a:rPr lang="en-US" sz="2400" dirty="0"/>
              <a:t> on </a:t>
            </a:r>
            <a:r>
              <a:rPr lang="en-US" sz="2400" dirty="0" err="1"/>
              <a:t>pizza_types.pizza_type_id</a:t>
            </a:r>
            <a:r>
              <a:rPr lang="en-US" sz="2400" dirty="0"/>
              <a:t>=</a:t>
            </a:r>
            <a:r>
              <a:rPr lang="en-US" sz="2400" dirty="0" err="1"/>
              <a:t>pizzas.pizza_type_id</a:t>
            </a:r>
            <a:endParaRPr lang="en-US" sz="2400" dirty="0"/>
          </a:p>
          <a:p>
            <a:r>
              <a:rPr lang="en-US" sz="2400" dirty="0"/>
              <a:t>group by name order by </a:t>
            </a:r>
            <a:r>
              <a:rPr lang="en-US" sz="2400" dirty="0" err="1"/>
              <a:t>top_five_pizza</a:t>
            </a:r>
            <a:r>
              <a:rPr lang="en-US" sz="2400" dirty="0"/>
              <a:t>  </a:t>
            </a:r>
            <a:r>
              <a:rPr lang="en-US" sz="2400" dirty="0" err="1" smtClean="0"/>
              <a:t>desc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9" y="198690"/>
            <a:ext cx="723673" cy="647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759" y="846161"/>
            <a:ext cx="104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Pizza Hut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4445952" y="3804913"/>
            <a:ext cx="24517532" cy="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815754" y="3016155"/>
            <a:ext cx="3376246" cy="36571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242" y="3253206"/>
            <a:ext cx="2693224" cy="3183078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23219" y="4631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374709" y="3576657"/>
            <a:ext cx="202735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89" name="Picture 1" descr="Screenshot (25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709" y="3576657"/>
            <a:ext cx="4735773" cy="285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9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45000">
              <a:schemeClr val="bg2">
                <a:lumMod val="75000"/>
              </a:schemeClr>
            </a:gs>
            <a:gs pos="78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5392" y="161162"/>
            <a:ext cx="10638080" cy="37856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KPI</a:t>
            </a:r>
          </a:p>
          <a:p>
            <a:r>
              <a:rPr lang="en-US" sz="2400" dirty="0"/>
              <a:t>--Join the necessary tables to find the total quantity of each pizza category ordered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Query</a:t>
            </a:r>
            <a:endParaRPr lang="en-US" sz="2400" dirty="0"/>
          </a:p>
          <a:p>
            <a:r>
              <a:rPr lang="en-US" sz="2400" dirty="0"/>
              <a:t>select </a:t>
            </a:r>
            <a:r>
              <a:rPr lang="en-US" sz="2400" dirty="0" err="1"/>
              <a:t>pizza_types.category</a:t>
            </a:r>
            <a:r>
              <a:rPr lang="en-US" sz="2400" dirty="0"/>
              <a:t>, </a:t>
            </a:r>
          </a:p>
          <a:p>
            <a:r>
              <a:rPr lang="en-US" sz="2400" dirty="0"/>
              <a:t>round(sum(</a:t>
            </a:r>
            <a:r>
              <a:rPr lang="en-US" sz="2400" dirty="0" err="1"/>
              <a:t>order_details.quantity</a:t>
            </a:r>
            <a:r>
              <a:rPr lang="en-US" sz="2400" dirty="0"/>
              <a:t>),2)  as </a:t>
            </a:r>
            <a:r>
              <a:rPr lang="en-US" sz="2400" dirty="0" err="1"/>
              <a:t>total_quntity</a:t>
            </a:r>
            <a:r>
              <a:rPr lang="en-US" sz="2400" dirty="0"/>
              <a:t>   </a:t>
            </a:r>
          </a:p>
          <a:p>
            <a:r>
              <a:rPr lang="en-US" sz="2400" dirty="0"/>
              <a:t>from </a:t>
            </a:r>
            <a:r>
              <a:rPr lang="en-US" sz="2400" dirty="0" err="1"/>
              <a:t>order_details</a:t>
            </a:r>
            <a:r>
              <a:rPr lang="en-US" sz="2400" dirty="0"/>
              <a:t> join pizzas </a:t>
            </a:r>
          </a:p>
          <a:p>
            <a:r>
              <a:rPr lang="en-US" sz="2400" dirty="0"/>
              <a:t>on </a:t>
            </a:r>
            <a:r>
              <a:rPr lang="en-US" sz="2400" dirty="0" err="1"/>
              <a:t>order_details.pizza_id</a:t>
            </a:r>
            <a:r>
              <a:rPr lang="en-US" sz="2400" dirty="0"/>
              <a:t>=</a:t>
            </a:r>
            <a:r>
              <a:rPr lang="en-US" sz="2400" dirty="0" err="1"/>
              <a:t>pizzas.pizza_id</a:t>
            </a:r>
            <a:r>
              <a:rPr lang="en-US" sz="2400" dirty="0"/>
              <a:t> </a:t>
            </a:r>
          </a:p>
          <a:p>
            <a:r>
              <a:rPr lang="en-US" sz="2400" dirty="0"/>
              <a:t>join </a:t>
            </a:r>
            <a:r>
              <a:rPr lang="en-US" sz="2400" dirty="0" err="1"/>
              <a:t>pizza_types</a:t>
            </a:r>
            <a:r>
              <a:rPr lang="en-US" sz="2400" dirty="0"/>
              <a:t> </a:t>
            </a:r>
          </a:p>
          <a:p>
            <a:r>
              <a:rPr lang="en-US" sz="2400" dirty="0"/>
              <a:t>on </a:t>
            </a:r>
            <a:r>
              <a:rPr lang="en-US" sz="2400" dirty="0" err="1"/>
              <a:t>pizza_types.pizza_type_id</a:t>
            </a:r>
            <a:r>
              <a:rPr lang="en-US" sz="2400" dirty="0"/>
              <a:t>=</a:t>
            </a:r>
            <a:r>
              <a:rPr lang="en-US" sz="2400" dirty="0" err="1"/>
              <a:t>pizzas.pizza_type_id</a:t>
            </a:r>
            <a:endParaRPr lang="en-US" sz="2400" dirty="0"/>
          </a:p>
          <a:p>
            <a:r>
              <a:rPr lang="en-US" sz="2400" dirty="0"/>
              <a:t>group by category order by </a:t>
            </a:r>
            <a:r>
              <a:rPr lang="en-US" sz="2400" dirty="0" err="1"/>
              <a:t>total_quntity</a:t>
            </a:r>
            <a:r>
              <a:rPr lang="en-US" sz="2400" dirty="0"/>
              <a:t> </a:t>
            </a:r>
            <a:r>
              <a:rPr lang="en-US" sz="2400" dirty="0" err="1"/>
              <a:t>desc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9" y="198690"/>
            <a:ext cx="723673" cy="647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759" y="846161"/>
            <a:ext cx="104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Pizza Hut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4445952" y="3804913"/>
            <a:ext cx="24517532" cy="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67225" y="2920620"/>
            <a:ext cx="3376246" cy="3466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412" y="3261815"/>
            <a:ext cx="2693224" cy="2787292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23219" y="4631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 descr="C:\Users\Syed Hamza Hassan.DESKTOP-R655T19\AppData\Local\Microsoft\Windows\INetCache\Content.Word\Screenshot (30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52" y="4107976"/>
            <a:ext cx="4590442" cy="26067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7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45000">
              <a:schemeClr val="bg2">
                <a:lumMod val="75000"/>
              </a:schemeClr>
            </a:gs>
            <a:gs pos="78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7764" y="211435"/>
            <a:ext cx="8038873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KPI</a:t>
            </a:r>
          </a:p>
          <a:p>
            <a:r>
              <a:rPr lang="en-US" sz="2400" dirty="0"/>
              <a:t>--Determine the distribution of orders by hour of the day. </a:t>
            </a:r>
          </a:p>
          <a:p>
            <a:r>
              <a:rPr lang="en-US" sz="2400" dirty="0"/>
              <a:t> </a:t>
            </a:r>
            <a:r>
              <a:rPr lang="en-US" sz="2400" dirty="0" smtClean="0"/>
              <a:t>Query</a:t>
            </a:r>
            <a:endParaRPr lang="en-US" sz="2400" dirty="0"/>
          </a:p>
          <a:p>
            <a:r>
              <a:rPr lang="en-US" sz="2400" dirty="0"/>
              <a:t>SELECT DATEPART(hour, time) AS hour, COUNT(</a:t>
            </a:r>
            <a:r>
              <a:rPr lang="en-US" sz="2400" dirty="0" err="1"/>
              <a:t>order_id</a:t>
            </a:r>
            <a:r>
              <a:rPr lang="en-US" sz="2400" dirty="0"/>
              <a:t>) AS </a:t>
            </a:r>
            <a:r>
              <a:rPr lang="en-US" sz="2400" dirty="0" err="1"/>
              <a:t>order_per_hour</a:t>
            </a:r>
            <a:endParaRPr lang="en-US" sz="2400" dirty="0"/>
          </a:p>
          <a:p>
            <a:r>
              <a:rPr lang="en-US" sz="2400" dirty="0"/>
              <a:t>FROM orders</a:t>
            </a:r>
          </a:p>
          <a:p>
            <a:r>
              <a:rPr lang="en-US" sz="2400" dirty="0"/>
              <a:t>GROUP BY DATEPART(hour, time) order by hour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39" y="198690"/>
            <a:ext cx="723673" cy="6474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3759" y="846161"/>
            <a:ext cx="104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Pizza Hut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4445952" y="3804913"/>
            <a:ext cx="24517532" cy="49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567225" y="3043451"/>
            <a:ext cx="3376246" cy="334328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412" y="3521122"/>
            <a:ext cx="2693224" cy="2527986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23219" y="4631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305391" y="29069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1" name="Picture 1" descr="Screenshot (3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769" y="2889091"/>
            <a:ext cx="4549499" cy="39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3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470</Words>
  <Application>Microsoft Office PowerPoint</Application>
  <PresentationFormat>Widescreen</PresentationFormat>
  <Paragraphs>119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Hamza Hassan</dc:creator>
  <cp:lastModifiedBy>Syed Hamza Hassan</cp:lastModifiedBy>
  <cp:revision>8</cp:revision>
  <cp:lastPrinted>2024-07-21T10:36:49Z</cp:lastPrinted>
  <dcterms:created xsi:type="dcterms:W3CDTF">2024-07-21T09:27:21Z</dcterms:created>
  <dcterms:modified xsi:type="dcterms:W3CDTF">2024-07-21T10:37:05Z</dcterms:modified>
</cp:coreProperties>
</file>