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4" d="100"/>
          <a:sy n="7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5154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98568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98477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489682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31045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37449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57880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998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25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618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5497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7AA7F-BE72-4467-897E-7A302F46504F}"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4407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7AA7F-BE72-4467-897E-7A302F46504F}"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05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7AA7F-BE72-4467-897E-7A302F46504F}"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3377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1220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127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9788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57AA7F-BE72-4467-897E-7A302F46504F}" type="datetimeFigureOut">
              <a:rPr lang="en-US" smtClean="0"/>
              <a:pPr/>
              <a:t>5/18/2023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solidFill>
                <a:schemeClr val="tx1"/>
              </a:solidFill>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234893395"/>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 id="2147484121" r:id="rId15"/>
    <p:sldLayoutId id="2147484122" r:id="rId16"/>
    <p:sldLayoutId id="214748412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Introduction To Node 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b="0" i="0" cap="none" dirty="0" err="1">
                <a:solidFill>
                  <a:schemeClr val="bg1"/>
                </a:solidFill>
                <a:effectLst/>
                <a:latin typeface="Calibri" panose="020F0502020204030204" pitchFamily="34" charset="0"/>
                <a:cs typeface="Calibri" panose="020F0502020204030204" pitchFamily="34" charset="0"/>
              </a:rPr>
              <a:t>Node.Js</a:t>
            </a:r>
            <a:r>
              <a:rPr lang="en-US" b="0" i="0" cap="none" dirty="0">
                <a:solidFill>
                  <a:schemeClr val="bg1"/>
                </a:solidFill>
                <a:effectLst/>
                <a:latin typeface="Calibri" panose="020F0502020204030204" pitchFamily="34" charset="0"/>
                <a:cs typeface="Calibri" panose="020F0502020204030204" pitchFamily="34" charset="0"/>
              </a:rPr>
              <a:t> is an open-source, cross-platform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runtime environment that allows developers to run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code outside of a web browser</a:t>
            </a:r>
          </a:p>
          <a:p>
            <a:pPr marL="342900" indent="-342900" algn="l">
              <a:buFont typeface="Arial" panose="020B0604020202020204" pitchFamily="34" charset="0"/>
              <a:buChar char="•"/>
            </a:pPr>
            <a:r>
              <a:rPr lang="en-US" b="0" i="0" cap="none" dirty="0">
                <a:solidFill>
                  <a:schemeClr val="bg1"/>
                </a:solidFill>
                <a:effectLst/>
                <a:latin typeface="Calibri" panose="020F0502020204030204" pitchFamily="34" charset="0"/>
                <a:cs typeface="Calibri" panose="020F0502020204030204" pitchFamily="34" charset="0"/>
              </a:rPr>
              <a:t>Traditionally,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was primarily used for client-side scripting within web browsers. However, with </a:t>
            </a:r>
            <a:r>
              <a:rPr lang="en-US" b="0" i="0" cap="none" dirty="0" err="1">
                <a:solidFill>
                  <a:schemeClr val="bg1"/>
                </a:solidFill>
                <a:effectLst/>
                <a:latin typeface="Calibri" panose="020F0502020204030204" pitchFamily="34" charset="0"/>
                <a:cs typeface="Calibri" panose="020F0502020204030204" pitchFamily="34" charset="0"/>
              </a:rPr>
              <a:t>node.Js</a:t>
            </a:r>
            <a:r>
              <a:rPr lang="en-US" b="0" i="0" cap="none" dirty="0">
                <a:solidFill>
                  <a:schemeClr val="bg1"/>
                </a:solidFill>
                <a:effectLst/>
                <a:latin typeface="Calibri" panose="020F0502020204030204" pitchFamily="34" charset="0"/>
                <a:cs typeface="Calibri" panose="020F0502020204030204" pitchFamily="34" charset="0"/>
              </a:rPr>
              <a:t>,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can now be executed on the server side, allowing developers to build entire web applications using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for both the client and server components.</a:t>
            </a:r>
          </a:p>
          <a:p>
            <a:pPr marL="342900" indent="-342900" algn="l">
              <a:buFont typeface="Arial" panose="020B0604020202020204" pitchFamily="34" charset="0"/>
              <a:buChar char="•"/>
            </a:pPr>
            <a:r>
              <a:rPr lang="en-US" b="0" i="0" cap="none" dirty="0" err="1">
                <a:solidFill>
                  <a:schemeClr val="bg1"/>
                </a:solidFill>
                <a:effectLst/>
                <a:latin typeface="Calibri" panose="020F0502020204030204" pitchFamily="34" charset="0"/>
                <a:cs typeface="Calibri" panose="020F0502020204030204" pitchFamily="34" charset="0"/>
              </a:rPr>
              <a:t>Node.Js</a:t>
            </a:r>
            <a:r>
              <a:rPr lang="en-US" b="0" i="0" cap="none" dirty="0">
                <a:solidFill>
                  <a:schemeClr val="bg1"/>
                </a:solidFill>
                <a:effectLst/>
                <a:latin typeface="Calibri" panose="020F0502020204030204" pitchFamily="34" charset="0"/>
                <a:cs typeface="Calibri" panose="020F0502020204030204" pitchFamily="34" charset="0"/>
              </a:rPr>
              <a:t> provides an event-driven, non-blocking I/O model, which makes it efficient and well-suited for handling concurrent requests. It uses an event loop to manage asynchronous operations, allowing developers to write scalable applications that can handle a large number of simultaneous connections without being blocked by I/O operations.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Frameworks for Node </a:t>
            </a:r>
            <a:r>
              <a:rPr lang="en-US" cap="none" dirty="0" err="1">
                <a:solidFill>
                  <a:schemeClr val="bg1"/>
                </a:solidFill>
                <a:latin typeface="Calibri" panose="020F0502020204030204" pitchFamily="34" charset="0"/>
                <a:cs typeface="Calibri" panose="020F0502020204030204" pitchFamily="34" charset="0"/>
              </a:rPr>
              <a:t>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Express 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Nest 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Sails </a:t>
            </a:r>
            <a:r>
              <a:rPr lang="en-US" cap="none" dirty="0" err="1">
                <a:solidFill>
                  <a:schemeClr val="bg1"/>
                </a:solidFill>
                <a:latin typeface="Calibri" panose="020F0502020204030204" pitchFamily="34" charset="0"/>
                <a:cs typeface="Calibri" panose="020F0502020204030204" pitchFamily="34" charset="0"/>
              </a:rPr>
              <a:t>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Fastify</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285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Routes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Routes are basically your API URLs.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First, you have to make a main file named as “router.js”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 that file you have to require express router and export it to server.js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router = require(“express”).Router()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module.exports</a:t>
            </a:r>
            <a:r>
              <a:rPr lang="en-US" cap="none" dirty="0">
                <a:solidFill>
                  <a:schemeClr val="bg1"/>
                </a:solidFill>
                <a:latin typeface="Calibri" panose="020F0502020204030204" pitchFamily="34" charset="0"/>
                <a:cs typeface="Calibri" panose="020F0502020204030204" pitchFamily="34" charset="0"/>
              </a:rPr>
              <a:t> = router</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 server.js file, you have to import that main router file as a middleware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app.use</a:t>
            </a:r>
            <a:r>
              <a:rPr lang="en-US" cap="none" dirty="0">
                <a:solidFill>
                  <a:schemeClr val="bg1"/>
                </a:solidFill>
                <a:latin typeface="Calibri" panose="020F0502020204030204" pitchFamily="34" charset="0"/>
                <a:cs typeface="Calibri" panose="020F0502020204030204" pitchFamily="34" charset="0"/>
              </a:rPr>
              <a:t>(require(&lt;</a:t>
            </a:r>
            <a:r>
              <a:rPr lang="en-US" cap="none" dirty="0" err="1">
                <a:solidFill>
                  <a:schemeClr val="bg1"/>
                </a:solidFill>
                <a:latin typeface="Calibri" panose="020F0502020204030204" pitchFamily="34" charset="0"/>
                <a:cs typeface="Calibri" panose="020F0502020204030204" pitchFamily="34" charset="0"/>
              </a:rPr>
              <a:t>router_file_path</a:t>
            </a:r>
            <a:r>
              <a:rPr lang="en-US" cap="none" dirty="0">
                <a:solidFill>
                  <a:schemeClr val="bg1"/>
                </a:solidFill>
                <a:latin typeface="Calibri" panose="020F0502020204030204" pitchFamily="34" charset="0"/>
                <a:cs typeface="Calibri" panose="020F0502020204030204" pitchFamily="34" charset="0"/>
              </a:rPr>
              <a:t>&gt;))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create another file named as “user.routes.js”, make sure you have to write suffix of “routes.js” after file name. After creating file, do same thing in user.routes.js file to require router</a:t>
            </a:r>
          </a:p>
        </p:txBody>
      </p:sp>
    </p:spTree>
    <p:extLst>
      <p:ext uri="{BB962C8B-B14F-4D97-AF65-F5344CB8AC3E}">
        <p14:creationId xmlns:p14="http://schemas.microsoft.com/office/powerpoint/2010/main" val="3792009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Routes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make first route for user.routes.js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router.post</a:t>
            </a:r>
            <a:r>
              <a:rPr lang="en-US" cap="none" dirty="0">
                <a:solidFill>
                  <a:schemeClr val="bg1"/>
                </a:solidFill>
                <a:latin typeface="Calibri" panose="020F0502020204030204" pitchFamily="34" charset="0"/>
                <a:cs typeface="Calibri" panose="020F0502020204030204" pitchFamily="34" charset="0"/>
              </a:rPr>
              <a:t>(“/register”, &lt;controller&gt;)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After this, require user.routes.js file in router.js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router.use</a:t>
            </a:r>
            <a:r>
              <a:rPr lang="en-US" cap="none" dirty="0">
                <a:solidFill>
                  <a:schemeClr val="bg1"/>
                </a:solidFill>
                <a:latin typeface="Calibri" panose="020F0502020204030204" pitchFamily="34" charset="0"/>
                <a:cs typeface="Calibri" panose="020F0502020204030204" pitchFamily="34" charset="0"/>
              </a:rPr>
              <a:t>(“/auth”, require(&lt;</a:t>
            </a:r>
            <a:r>
              <a:rPr lang="en-US" cap="none" dirty="0" err="1">
                <a:solidFill>
                  <a:schemeClr val="bg1"/>
                </a:solidFill>
                <a:latin typeface="Calibri" panose="020F0502020204030204" pitchFamily="34" charset="0"/>
                <a:cs typeface="Calibri" panose="020F0502020204030204" pitchFamily="34" charset="0"/>
              </a:rPr>
              <a:t>user.routes.js_filepath</a:t>
            </a:r>
            <a:r>
              <a:rPr lang="en-US" cap="none" dirty="0">
                <a:solidFill>
                  <a:schemeClr val="bg1"/>
                </a:solidFill>
                <a:latin typeface="Calibri" panose="020F0502020204030204" pitchFamily="34" charset="0"/>
                <a:cs typeface="Calibri" panose="020F0502020204030204" pitchFamily="34" charset="0"/>
              </a:rPr>
              <a:t>&gt;))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you have make your first API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which is as follows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http://localhost:5000/auth/register</a:t>
            </a:r>
            <a:br>
              <a:rPr lang="en-US" cap="none" dirty="0">
                <a:solidFill>
                  <a:schemeClr val="bg1"/>
                </a:solidFill>
                <a:latin typeface="Calibri" panose="020F0502020204030204" pitchFamily="34" charset="0"/>
                <a:cs typeface="Calibri" panose="020F0502020204030204" pitchFamily="34" charset="0"/>
              </a:rPr>
            </a:b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Here localhost is attached from server.js file, /auth is from router.js file and follows by /register which is from user.routes.js file </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testing of APIs, you have to install postman in your machine</a:t>
            </a:r>
          </a:p>
        </p:txBody>
      </p:sp>
    </p:spTree>
    <p:extLst>
      <p:ext uri="{BB962C8B-B14F-4D97-AF65-F5344CB8AC3E}">
        <p14:creationId xmlns:p14="http://schemas.microsoft.com/office/powerpoint/2010/main" val="177010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Controllers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make first controller named as “user.controller.js” for writing the logic that will perform against that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on which this controller is used</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There are many ways to write code in controller but I will prefer object format for controller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userCtrl</a:t>
            </a:r>
            <a:r>
              <a:rPr lang="en-US" cap="none" dirty="0">
                <a:solidFill>
                  <a:schemeClr val="bg1"/>
                </a:solidFill>
                <a:latin typeface="Calibri" panose="020F0502020204030204" pitchFamily="34" charset="0"/>
                <a:cs typeface="Calibri" panose="020F0502020204030204" pitchFamily="34" charset="0"/>
              </a:rPr>
              <a:t>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register: (req, res) =&gt; {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login: (req, res } =&gt;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module.exports</a:t>
            </a:r>
            <a:r>
              <a:rPr lang="en-US" cap="none" dirty="0">
                <a:solidFill>
                  <a:schemeClr val="bg1"/>
                </a:solidFill>
                <a:latin typeface="Calibri" panose="020F0502020204030204" pitchFamily="34" charset="0"/>
                <a:cs typeface="Calibri" panose="020F0502020204030204" pitchFamily="34" charset="0"/>
              </a:rPr>
              <a:t> = </a:t>
            </a:r>
            <a:r>
              <a:rPr lang="en-US" cap="none" dirty="0" err="1">
                <a:solidFill>
                  <a:schemeClr val="bg1"/>
                </a:solidFill>
                <a:latin typeface="Calibri" panose="020F0502020204030204" pitchFamily="34" charset="0"/>
                <a:cs typeface="Calibri" panose="020F0502020204030204" pitchFamily="34" charset="0"/>
              </a:rPr>
              <a:t>userCtrl</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use that controller in specific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route means for register route, use register controller for this</a:t>
            </a:r>
          </a:p>
          <a:p>
            <a:pPr algn="l"/>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621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Controllers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In controller, you have to write code in Promises with async await as earlier explained that Express </a:t>
            </a:r>
            <a:r>
              <a:rPr lang="en-US" cap="none" dirty="0" err="1">
                <a:solidFill>
                  <a:schemeClr val="bg1"/>
                </a:solidFill>
                <a:latin typeface="Calibri" panose="020F0502020204030204" pitchFamily="34" charset="0"/>
                <a:cs typeface="Calibri" panose="020F0502020204030204" pitchFamily="34" charset="0"/>
              </a:rPr>
              <a:t>Js</a:t>
            </a:r>
            <a:r>
              <a:rPr lang="en-US" cap="none" dirty="0">
                <a:solidFill>
                  <a:schemeClr val="bg1"/>
                </a:solidFill>
                <a:latin typeface="Calibri" panose="020F0502020204030204" pitchFamily="34" charset="0"/>
                <a:cs typeface="Calibri" panose="020F0502020204030204" pitchFamily="34" charset="0"/>
              </a:rPr>
              <a:t> is worked on Asynchronous Programming.</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register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register: async (req , res ) =&gt;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try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{email, password } = </a:t>
            </a:r>
            <a:r>
              <a:rPr lang="en-US" cap="none" dirty="0" err="1">
                <a:solidFill>
                  <a:schemeClr val="bg1"/>
                </a:solidFill>
                <a:latin typeface="Calibri" panose="020F0502020204030204" pitchFamily="34" charset="0"/>
                <a:cs typeface="Calibri" panose="020F0502020204030204" pitchFamily="34" charset="0"/>
              </a:rPr>
              <a:t>req.body</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(200).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({email, password})</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catch(e){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(500).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e.message</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status(200) is a function which will send status code, you can search it on google which code is used for which purpose.</a:t>
            </a:r>
          </a:p>
          <a:p>
            <a:pPr marL="285750" marR="0" lvl="0" indent="-285750" algn="l" defTabSz="457200" rtl="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Here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req.body</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means to get that data which is coming from client side.</a:t>
            </a:r>
          </a:p>
          <a:p>
            <a:pPr algn="l"/>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89761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http-status-codes package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this package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http-status-codes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This package will make you easy to set status codes rather than learning codes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use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 </a:t>
            </a:r>
            <a:r>
              <a:rPr lang="en-US" cap="none" dirty="0" err="1">
                <a:solidFill>
                  <a:schemeClr val="bg1"/>
                </a:solidFill>
                <a:latin typeface="Calibri" panose="020F0502020204030204" pitchFamily="34" charset="0"/>
                <a:cs typeface="Calibri" panose="020F0502020204030204" pitchFamily="34" charset="0"/>
              </a:rPr>
              <a:t>StatusCodes</a:t>
            </a:r>
            <a:r>
              <a:rPr lang="en-US" cap="none" dirty="0">
                <a:solidFill>
                  <a:schemeClr val="bg1"/>
                </a:solidFill>
                <a:latin typeface="Calibri" panose="020F0502020204030204" pitchFamily="34" charset="0"/>
                <a:cs typeface="Calibri" panose="020F0502020204030204" pitchFamily="34" charset="0"/>
              </a:rPr>
              <a:t> } = require("http-status-codes");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 controller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(200).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email,password</a:t>
            </a: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can be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StatusCodes.OK</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email,password</a:t>
            </a: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and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(500).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e.message</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can be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StatusCodes.INTERNAL_SERVER_ERROR</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e.message</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9205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Introduction To Express 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In this tutorial, we will learn Express JS which is most famous framework of Node JS with non-relational database MongoDB and relational database MySQL</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a web application framework for Node.js that provides a robust set of features for web and mobile applications. It is designed for building web applications and APIs.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a lightweight framework, which means that it is fast and efficient.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easy to learn and use, even for beginners.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has a large and active community of developers, which means that there is plenty of support available.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well-documented, which makes it easy to find information about how to use it.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compatible with a wide range of other technologies, which makes it easy to integrate with other systems.</a:t>
            </a:r>
          </a:p>
          <a:p>
            <a:pPr marL="342900" indent="-342900" algn="l">
              <a:buFont typeface="Arial" panose="020B0604020202020204" pitchFamily="34" charset="0"/>
              <a:buChar char="•"/>
            </a:pP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661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Installation / Initialization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First make a folder where you want a code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Open </a:t>
            </a:r>
            <a:r>
              <a:rPr lang="en-US" cap="none" dirty="0" err="1">
                <a:solidFill>
                  <a:schemeClr val="bg1"/>
                </a:solidFill>
                <a:latin typeface="Calibri" panose="020F0502020204030204" pitchFamily="34" charset="0"/>
                <a:cs typeface="Calibri" panose="020F0502020204030204" pitchFamily="34" charset="0"/>
              </a:rPr>
              <a:t>cmd</a:t>
            </a:r>
            <a:r>
              <a:rPr lang="en-US" cap="none" dirty="0">
                <a:solidFill>
                  <a:schemeClr val="bg1"/>
                </a:solidFill>
                <a:latin typeface="Calibri" panose="020F0502020204030204" pitchFamily="34" charset="0"/>
                <a:cs typeface="Calibri" panose="020F0502020204030204" pitchFamily="34" charset="0"/>
              </a:rPr>
              <a:t> on that location and type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init</a:t>
            </a:r>
            <a:r>
              <a:rPr lang="en-US" cap="none" dirty="0">
                <a:solidFill>
                  <a:schemeClr val="bg1"/>
                </a:solidFill>
                <a:latin typeface="Calibri" panose="020F0502020204030204" pitchFamily="34" charset="0"/>
                <a:cs typeface="Calibri" panose="020F0502020204030204" pitchFamily="34" charset="0"/>
              </a:rPr>
              <a:t> –y</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it will create </a:t>
            </a:r>
            <a:r>
              <a:rPr lang="en-US" cap="none" dirty="0" err="1">
                <a:solidFill>
                  <a:schemeClr val="bg1"/>
                </a:solidFill>
                <a:latin typeface="Calibri" panose="020F0502020204030204" pitchFamily="34" charset="0"/>
                <a:cs typeface="Calibri" panose="020F0502020204030204" pitchFamily="34" charset="0"/>
              </a:rPr>
              <a:t>package.json</a:t>
            </a:r>
            <a:r>
              <a:rPr lang="en-US" cap="none" dirty="0">
                <a:solidFill>
                  <a:schemeClr val="bg1"/>
                </a:solidFill>
                <a:latin typeface="Calibri" panose="020F0502020204030204" pitchFamily="34" charset="0"/>
                <a:cs typeface="Calibri" panose="020F0502020204030204" pitchFamily="34" charset="0"/>
              </a:rPr>
              <a:t> file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make server.js / app.js / index.js file there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install express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express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Keep in mind you have to use ES5 syntax for express JS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assume you have created server.js file, now start to add express in this file. First you have to import express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express = require(“express”)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Then make const of that required because express is a function</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app = express()</a:t>
            </a:r>
          </a:p>
        </p:txBody>
      </p:sp>
    </p:spTree>
    <p:extLst>
      <p:ext uri="{BB962C8B-B14F-4D97-AF65-F5344CB8AC3E}">
        <p14:creationId xmlns:p14="http://schemas.microsoft.com/office/powerpoint/2010/main" val="335468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Installation / Initialization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we have to play with </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 data, so we have to tell app to use </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 data</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app.use</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express.json</a:t>
            </a:r>
            <a:r>
              <a:rPr lang="en-US" cap="none" dirty="0">
                <a:solidFill>
                  <a:schemeClr val="bg1"/>
                </a:solidFill>
                <a:latin typeface="Calibri" panose="020F0502020204030204" pitchFamily="34" charset="0"/>
                <a:cs typeface="Calibri" panose="020F0502020204030204" pitchFamily="34" charset="0"/>
              </a:rPr>
              <a: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create .env file in your folder for environment variables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install a package named as “</a:t>
            </a:r>
            <a:r>
              <a:rPr lang="en-US" cap="none" dirty="0" err="1">
                <a:solidFill>
                  <a:schemeClr val="bg1"/>
                </a:solidFill>
                <a:latin typeface="Calibri" panose="020F0502020204030204" pitchFamily="34" charset="0"/>
                <a:cs typeface="Calibri" panose="020F0502020204030204" pitchFamily="34" charset="0"/>
              </a:rPr>
              <a:t>dotenv</a:t>
            </a:r>
            <a:r>
              <a:rPr lang="en-US" cap="none" dirty="0">
                <a:solidFill>
                  <a:schemeClr val="bg1"/>
                </a:solidFill>
                <a:latin typeface="Calibri" panose="020F0502020204030204" pitchFamily="34" charset="0"/>
                <a:cs typeface="Calibri" panose="020F0502020204030204" pitchFamily="34" charset="0"/>
              </a:rPr>
              <a:t>” to access variables of .env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a:t>
            </a:r>
            <a:r>
              <a:rPr lang="en-US" cap="none" dirty="0" err="1">
                <a:solidFill>
                  <a:schemeClr val="bg1"/>
                </a:solidFill>
                <a:latin typeface="Calibri" panose="020F0502020204030204" pitchFamily="34" charset="0"/>
                <a:cs typeface="Calibri" panose="020F0502020204030204" pitchFamily="34" charset="0"/>
              </a:rPr>
              <a:t>dotenv</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After installing require </a:t>
            </a:r>
            <a:r>
              <a:rPr lang="en-US" cap="none" dirty="0" err="1">
                <a:solidFill>
                  <a:schemeClr val="bg1"/>
                </a:solidFill>
                <a:latin typeface="Calibri" panose="020F0502020204030204" pitchFamily="34" charset="0"/>
                <a:cs typeface="Calibri" panose="020F0502020204030204" pitchFamily="34" charset="0"/>
              </a:rPr>
              <a:t>dotenv</a:t>
            </a:r>
            <a:r>
              <a:rPr lang="en-US" cap="none" dirty="0">
                <a:solidFill>
                  <a:schemeClr val="bg1"/>
                </a:solidFill>
                <a:latin typeface="Calibri" panose="020F0502020204030204" pitchFamily="34" charset="0"/>
                <a:cs typeface="Calibri" panose="020F0502020204030204" pitchFamily="34" charset="0"/>
              </a:rPr>
              <a:t> on the top of server.js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require(“</a:t>
            </a:r>
            <a:r>
              <a:rPr lang="en-US" cap="none" dirty="0" err="1">
                <a:solidFill>
                  <a:schemeClr val="bg1"/>
                </a:solidFill>
                <a:latin typeface="Calibri" panose="020F0502020204030204" pitchFamily="34" charset="0"/>
                <a:cs typeface="Calibri" panose="020F0502020204030204" pitchFamily="34" charset="0"/>
              </a:rPr>
              <a:t>dotenv</a:t>
            </a:r>
            <a:r>
              <a:rPr lang="en-US" cap="none" dirty="0">
                <a:solidFill>
                  <a:schemeClr val="bg1"/>
                </a:solidFill>
                <a:latin typeface="Calibri" panose="020F0502020204030204" pitchFamily="34" charset="0"/>
                <a:cs typeface="Calibri" panose="020F0502020204030204" pitchFamily="34" charset="0"/>
              </a:rPr>
              <a:t>”).config()</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write variable in .env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PORT=5000</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accessing variable in server.js file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port = </a:t>
            </a:r>
            <a:r>
              <a:rPr lang="en-US" cap="none" dirty="0" err="1">
                <a:solidFill>
                  <a:schemeClr val="bg1"/>
                </a:solidFill>
                <a:latin typeface="Calibri" panose="020F0502020204030204" pitchFamily="34" charset="0"/>
                <a:cs typeface="Calibri" panose="020F0502020204030204" pitchFamily="34" charset="0"/>
              </a:rPr>
              <a:t>process.env.PORT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Here PORT is environment variable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You can make multiple variables in environment file, if you want to add strings, you don’t need to write it in double quotations like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SECRET=</a:t>
            </a:r>
            <a:r>
              <a:rPr lang="en-US" cap="none" dirty="0" err="1">
                <a:solidFill>
                  <a:schemeClr val="bg1"/>
                </a:solidFill>
                <a:latin typeface="Calibri" panose="020F0502020204030204" pitchFamily="34" charset="0"/>
                <a:cs typeface="Calibri" panose="020F0502020204030204" pitchFamily="34" charset="0"/>
              </a:rPr>
              <a:t>thisissecretkey</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11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Listening The Server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listen the server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app.listen</a:t>
            </a:r>
            <a:r>
              <a:rPr lang="en-US" cap="none" dirty="0">
                <a:solidFill>
                  <a:schemeClr val="bg1"/>
                </a:solidFill>
                <a:latin typeface="Calibri" panose="020F0502020204030204" pitchFamily="34" charset="0"/>
                <a:cs typeface="Calibri" panose="020F0502020204030204" pitchFamily="34" charset="0"/>
              </a:rPr>
              <a:t>(PORT, () =&gt;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console.log(“server is running on port”, PORT)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You can write it in try catch statement to make it promises like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listenServer</a:t>
            </a:r>
            <a:r>
              <a:rPr lang="en-US" cap="none" dirty="0">
                <a:solidFill>
                  <a:schemeClr val="bg1"/>
                </a:solidFill>
                <a:latin typeface="Calibri" panose="020F0502020204030204" pitchFamily="34" charset="0"/>
                <a:cs typeface="Calibri" panose="020F0502020204030204" pitchFamily="34" charset="0"/>
              </a:rPr>
              <a:t> = ()=&gt;{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try{</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app.listen</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(PORT, () =&gt;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console.log(“server is running on port”, PORT)</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catch(e){</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console.log(“server crashed”, e)</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listenServer</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494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Modifying </a:t>
            </a:r>
            <a:r>
              <a:rPr lang="en-US" sz="3200" b="1" dirty="0" err="1">
                <a:solidFill>
                  <a:schemeClr val="bg1"/>
                </a:solidFill>
              </a:rPr>
              <a:t>package.json</a:t>
            </a:r>
            <a:r>
              <a:rPr lang="en-US" sz="3200" b="1" dirty="0">
                <a:solidFill>
                  <a:schemeClr val="bg1"/>
                </a:solidFill>
              </a:rPr>
              <a:t> File &amp; </a:t>
            </a:r>
            <a:r>
              <a:rPr lang="en-US" sz="3200" b="1" dirty="0" err="1">
                <a:solidFill>
                  <a:schemeClr val="bg1"/>
                </a:solidFill>
              </a:rPr>
              <a:t>nodemon</a:t>
            </a:r>
            <a:r>
              <a:rPr lang="en-US" sz="3200" b="1" dirty="0">
                <a:solidFill>
                  <a:schemeClr val="bg1"/>
                </a:solidFill>
              </a:rPr>
              <a:t> package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In scripts section of </a:t>
            </a:r>
            <a:r>
              <a:rPr lang="en-US" cap="none" dirty="0" err="1">
                <a:solidFill>
                  <a:schemeClr val="bg1"/>
                </a:solidFill>
                <a:latin typeface="Calibri" panose="020F0502020204030204" pitchFamily="34" charset="0"/>
                <a:cs typeface="Calibri" panose="020F0502020204030204" pitchFamily="34" charset="0"/>
              </a:rPr>
              <a:t>package.json</a:t>
            </a:r>
            <a:r>
              <a:rPr lang="en-US" cap="none" dirty="0">
                <a:solidFill>
                  <a:schemeClr val="bg1"/>
                </a:solidFill>
                <a:latin typeface="Calibri" panose="020F0502020204030204" pitchFamily="34" charset="0"/>
                <a:cs typeface="Calibri" panose="020F0502020204030204" pitchFamily="34" charset="0"/>
              </a:rPr>
              <a:t> file, you have to add new script to run server.js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“start” :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server.js”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Package of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is use to run .</a:t>
            </a:r>
            <a:r>
              <a:rPr lang="en-US" cap="none" dirty="0" err="1">
                <a:solidFill>
                  <a:schemeClr val="bg1"/>
                </a:solidFill>
                <a:latin typeface="Calibri" panose="020F0502020204030204" pitchFamily="34" charset="0"/>
                <a:cs typeface="Calibri" panose="020F0502020204030204" pitchFamily="34" charset="0"/>
              </a:rPr>
              <a:t>js</a:t>
            </a:r>
            <a:r>
              <a:rPr lang="en-US" cap="none" dirty="0">
                <a:solidFill>
                  <a:schemeClr val="bg1"/>
                </a:solidFill>
                <a:latin typeface="Calibri" panose="020F0502020204030204" pitchFamily="34" charset="0"/>
                <a:cs typeface="Calibri" panose="020F0502020204030204" pitchFamily="34" charset="0"/>
              </a:rPr>
              <a:t> files in watcher mode as React, Angular used, it means when you make some changes in code it will auto run and detect errors or compile it successfully</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you have to open </a:t>
            </a:r>
            <a:r>
              <a:rPr lang="en-US" cap="none" dirty="0" err="1">
                <a:solidFill>
                  <a:schemeClr val="bg1"/>
                </a:solidFill>
                <a:latin typeface="Calibri" panose="020F0502020204030204" pitchFamily="34" charset="0"/>
                <a:cs typeface="Calibri" panose="020F0502020204030204" pitchFamily="34" charset="0"/>
              </a:rPr>
              <a:t>cmd</a:t>
            </a:r>
            <a:r>
              <a:rPr lang="en-US" cap="none" dirty="0">
                <a:solidFill>
                  <a:schemeClr val="bg1"/>
                </a:solidFill>
                <a:latin typeface="Calibri" panose="020F0502020204030204" pitchFamily="34" charset="0"/>
                <a:cs typeface="Calibri" panose="020F0502020204030204" pitchFamily="34" charset="0"/>
              </a:rPr>
              <a:t> from start menu of windows and install it globally in your machine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–g </a:t>
            </a:r>
            <a:r>
              <a:rPr lang="en-US" cap="none" dirty="0" err="1">
                <a:solidFill>
                  <a:schemeClr val="bg1"/>
                </a:solidFill>
                <a:latin typeface="Calibri" panose="020F0502020204030204" pitchFamily="34" charset="0"/>
                <a:cs typeface="Calibri" panose="020F0502020204030204" pitchFamily="34" charset="0"/>
              </a:rPr>
              <a:t>nodemon</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Here –g flag is represent that you are installing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globally, you don’t need to 	install it again and again for new project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run your server using this command which is used in </a:t>
            </a:r>
            <a:r>
              <a:rPr lang="en-US" cap="none" dirty="0" err="1">
                <a:solidFill>
                  <a:schemeClr val="bg1"/>
                </a:solidFill>
                <a:latin typeface="Calibri" panose="020F0502020204030204" pitchFamily="34" charset="0"/>
                <a:cs typeface="Calibri" panose="020F0502020204030204" pitchFamily="34" charset="0"/>
              </a:rPr>
              <a:t>package.json</a:t>
            </a:r>
            <a:r>
              <a:rPr lang="en-US" cap="none" dirty="0">
                <a:solidFill>
                  <a:schemeClr val="bg1"/>
                </a:solidFill>
                <a:latin typeface="Calibri" panose="020F0502020204030204" pitchFamily="34" charset="0"/>
                <a:cs typeface="Calibri" panose="020F0502020204030204" pitchFamily="34" charset="0"/>
              </a:rPr>
              <a:t> scripts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start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796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First Route &amp; CORS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CORS stands for Cross-Origin Resource Sharing. It is a security feature that allows web pages to access resources from other domains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Some times if you don’t enabled CORS, it will not allow front end client to access backend services, so for this we have to enabled CORS as </a:t>
            </a: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will explained later)</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CORS,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a:t>
            </a:r>
            <a:r>
              <a:rPr lang="en-US" cap="none" dirty="0" err="1">
                <a:solidFill>
                  <a:schemeClr val="bg1"/>
                </a:solidFill>
                <a:latin typeface="Calibri" panose="020F0502020204030204" pitchFamily="34" charset="0"/>
                <a:cs typeface="Calibri" panose="020F0502020204030204" pitchFamily="34" charset="0"/>
              </a:rPr>
              <a:t>cors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To use </a:t>
            </a:r>
            <a:r>
              <a:rPr lang="en-US" cap="none" dirty="0" err="1">
                <a:solidFill>
                  <a:schemeClr val="bg1"/>
                </a:solidFill>
                <a:latin typeface="Calibri" panose="020F0502020204030204" pitchFamily="34" charset="0"/>
                <a:cs typeface="Calibri" panose="020F0502020204030204" pitchFamily="34" charset="0"/>
              </a:rPr>
              <a:t>cors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cors</a:t>
            </a:r>
            <a:r>
              <a:rPr lang="en-US" cap="none" dirty="0">
                <a:solidFill>
                  <a:schemeClr val="bg1"/>
                </a:solidFill>
                <a:latin typeface="Calibri" panose="020F0502020204030204" pitchFamily="34" charset="0"/>
                <a:cs typeface="Calibri" panose="020F0502020204030204" pitchFamily="34" charset="0"/>
              </a:rPr>
              <a:t> = require(“</a:t>
            </a:r>
            <a:r>
              <a:rPr lang="en-US" cap="none" dirty="0" err="1">
                <a:solidFill>
                  <a:schemeClr val="bg1"/>
                </a:solidFill>
                <a:latin typeface="Calibri" panose="020F0502020204030204" pitchFamily="34" charset="0"/>
                <a:cs typeface="Calibri" panose="020F0502020204030204" pitchFamily="34" charset="0"/>
              </a:rPr>
              <a:t>cors</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app.use</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cors</a:t>
            </a:r>
            <a:r>
              <a:rPr lang="en-US" cap="none" dirty="0">
                <a:solidFill>
                  <a:schemeClr val="bg1"/>
                </a:solidFill>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testing, we can create first route</a:t>
            </a:r>
            <a:br>
              <a:rPr lang="en-US" cap="none" dirty="0">
                <a:solidFill>
                  <a:schemeClr val="bg1"/>
                </a:solidFill>
                <a:latin typeface="Calibri" panose="020F0502020204030204" pitchFamily="34" charset="0"/>
                <a:cs typeface="Calibri" panose="020F0502020204030204" pitchFamily="34" charset="0"/>
              </a:rPr>
            </a:b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app.get</a:t>
            </a: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req,res</a:t>
            </a:r>
            <a:r>
              <a:rPr lang="en-US" cap="none" dirty="0">
                <a:solidFill>
                  <a:schemeClr val="bg1"/>
                </a:solidFill>
                <a:latin typeface="Calibri" panose="020F0502020204030204" pitchFamily="34" charset="0"/>
                <a:cs typeface="Calibri" panose="020F0502020204030204" pitchFamily="34" charset="0"/>
              </a:rPr>
              <a:t>) =&gt;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res.send</a:t>
            </a:r>
            <a:r>
              <a:rPr lang="en-US" cap="none" dirty="0">
                <a:solidFill>
                  <a:schemeClr val="bg1"/>
                </a:solidFill>
                <a:latin typeface="Calibri" panose="020F0502020204030204" pitchFamily="34" charset="0"/>
                <a:cs typeface="Calibri" panose="020F0502020204030204" pitchFamily="34" charset="0"/>
              </a:rPr>
              <a:t>({msg: ”Hello Server”})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a:p>
            <a:pPr algn="l"/>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99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First Route &amp; CORS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Here get() is a function to get data from server as you know that there are several methods which can be performed on client side like GET, POST, PATCH, DELETE, PUT </a:t>
            </a:r>
            <a:r>
              <a:rPr lang="en-US" cap="none" dirty="0" err="1">
                <a:solidFill>
                  <a:schemeClr val="bg1"/>
                </a:solidFill>
                <a:latin typeface="Calibri" panose="020F0502020204030204" pitchFamily="34" charset="0"/>
                <a:cs typeface="Calibri" panose="020F0502020204030204" pitchFamily="34" charset="0"/>
              </a:rPr>
              <a:t>etc</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First parameter “/” is a path where get() request will send, as you know that server is running on localhost port 5000, it means you API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becomes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“http://localhost:5000”</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Second parameter is a callback function contain 2 parameters named as “req” , “res”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“req” means request which is used to request body from client side and “res” means response which is used to send response to client side.</a:t>
            </a:r>
          </a:p>
          <a:p>
            <a:pPr marL="285750" indent="-285750" algn="l">
              <a:buFont typeface="Arial" panose="020B0604020202020204" pitchFamily="34" charset="0"/>
              <a:buChar char="•"/>
            </a:pPr>
            <a:r>
              <a:rPr lang="en-US" cap="none" dirty="0" err="1">
                <a:solidFill>
                  <a:schemeClr val="bg1"/>
                </a:solidFill>
                <a:latin typeface="Calibri" panose="020F0502020204030204" pitchFamily="34" charset="0"/>
                <a:cs typeface="Calibri" panose="020F0502020204030204" pitchFamily="34" charset="0"/>
              </a:rPr>
              <a:t>res.send</a:t>
            </a:r>
            <a:r>
              <a:rPr lang="en-US" cap="none" dirty="0">
                <a:solidFill>
                  <a:schemeClr val="bg1"/>
                </a:solidFill>
                <a:latin typeface="Calibri" panose="020F0502020204030204" pitchFamily="34" charset="0"/>
                <a:cs typeface="Calibri" panose="020F0502020204030204" pitchFamily="34" charset="0"/>
              </a:rPr>
              <a:t>() is a function to send data in </a:t>
            </a:r>
            <a:r>
              <a:rPr lang="en-US" cap="none" dirty="0" err="1">
                <a:solidFill>
                  <a:schemeClr val="bg1"/>
                </a:solidFill>
                <a:latin typeface="Calibri" panose="020F0502020204030204" pitchFamily="34" charset="0"/>
                <a:cs typeface="Calibri" panose="020F0502020204030204" pitchFamily="34" charset="0"/>
              </a:rPr>
              <a:t>javascript</a:t>
            </a:r>
            <a:r>
              <a:rPr lang="en-US" cap="none" dirty="0">
                <a:solidFill>
                  <a:schemeClr val="bg1"/>
                </a:solidFill>
                <a:latin typeface="Calibri" panose="020F0502020204030204" pitchFamily="34" charset="0"/>
                <a:cs typeface="Calibri" panose="020F0502020204030204" pitchFamily="34" charset="0"/>
              </a:rPr>
              <a:t> format to client side, alternative of that function is </a:t>
            </a:r>
            <a:r>
              <a:rPr lang="en-US" cap="none" dirty="0" err="1">
                <a:solidFill>
                  <a:schemeClr val="bg1"/>
                </a:solidFill>
                <a:latin typeface="Calibri" panose="020F0502020204030204" pitchFamily="34" charset="0"/>
                <a:cs typeface="Calibri" panose="020F0502020204030204" pitchFamily="34" charset="0"/>
              </a:rPr>
              <a:t>res.json</a:t>
            </a:r>
            <a:r>
              <a:rPr lang="en-US" cap="none" dirty="0">
                <a:solidFill>
                  <a:schemeClr val="bg1"/>
                </a:solidFill>
                <a:latin typeface="Calibri" panose="020F0502020204030204" pitchFamily="34" charset="0"/>
                <a:cs typeface="Calibri" panose="020F0502020204030204" pitchFamily="34" charset="0"/>
              </a:rPr>
              <a:t>() which is used to send data in </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 format</a:t>
            </a:r>
          </a:p>
        </p:txBody>
      </p:sp>
    </p:spTree>
    <p:extLst>
      <p:ext uri="{BB962C8B-B14F-4D97-AF65-F5344CB8AC3E}">
        <p14:creationId xmlns:p14="http://schemas.microsoft.com/office/powerpoint/2010/main" val="312102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Folder Structure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2240924"/>
            <a:ext cx="8449157" cy="4512572"/>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Routes -&gt; contain all routes file of project with main route file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Connection -&gt; contain file for connection with database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Controllers -&gt; contain all controllers files for this which contain all logics of project</a:t>
            </a:r>
          </a:p>
          <a:p>
            <a:pPr marL="285750" indent="-285750" algn="l">
              <a:buFont typeface="Arial" panose="020B0604020202020204" pitchFamily="34" charset="0"/>
              <a:buChar char="•"/>
            </a:pP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-&gt; contain all </a:t>
            </a: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which is used in projects like uploading 						images, checking authorization of token </a:t>
            </a:r>
            <a:r>
              <a:rPr lang="en-US" cap="none" dirty="0" err="1">
                <a:solidFill>
                  <a:schemeClr val="bg1"/>
                </a:solidFill>
                <a:latin typeface="Calibri" panose="020F0502020204030204" pitchFamily="34" charset="0"/>
                <a:cs typeface="Calibri" panose="020F0502020204030204" pitchFamily="34" charset="0"/>
              </a:rPr>
              <a:t>etc</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Models -&gt; contain all models of tables which will create in database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Utils -&gt; contain all those files which can be </a:t>
            </a:r>
            <a:r>
              <a:rPr lang="en-US" cap="none" dirty="0" err="1">
                <a:solidFill>
                  <a:schemeClr val="bg1"/>
                </a:solidFill>
                <a:latin typeface="Calibri" panose="020F0502020204030204" pitchFamily="34" charset="0"/>
                <a:cs typeface="Calibri" panose="020F0502020204030204" pitchFamily="34" charset="0"/>
              </a:rPr>
              <a:t>reuseables</a:t>
            </a:r>
            <a:r>
              <a:rPr lang="en-US" cap="none" dirty="0">
                <a:solidFill>
                  <a:schemeClr val="bg1"/>
                </a:solidFill>
                <a:latin typeface="Calibri" panose="020F0502020204030204" pitchFamily="34" charset="0"/>
                <a:cs typeface="Calibri" panose="020F0502020204030204" pitchFamily="34" charset="0"/>
              </a:rPr>
              <a:t> like sending email, generation   		token </a:t>
            </a:r>
            <a:r>
              <a:rPr lang="en-US" cap="none" dirty="0" err="1">
                <a:solidFill>
                  <a:schemeClr val="bg1"/>
                </a:solidFill>
                <a:latin typeface="Calibri" panose="020F0502020204030204" pitchFamily="34" charset="0"/>
                <a:cs typeface="Calibri" panose="020F0502020204030204" pitchFamily="34" charset="0"/>
              </a:rPr>
              <a:t>etc</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59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1538</TotalTime>
  <Words>1980</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Introduction To Node JS</vt:lpstr>
      <vt:lpstr>Introduction To Express JS</vt:lpstr>
      <vt:lpstr>Installation / Initialization</vt:lpstr>
      <vt:lpstr>Installation / Initialization</vt:lpstr>
      <vt:lpstr>Listening The Server</vt:lpstr>
      <vt:lpstr>Modifying package.json File &amp; nodemon package</vt:lpstr>
      <vt:lpstr>First Route &amp; CORS</vt:lpstr>
      <vt:lpstr>First Route &amp; CORS</vt:lpstr>
      <vt:lpstr>Folder Structure</vt:lpstr>
      <vt:lpstr>Routes</vt:lpstr>
      <vt:lpstr>Routes</vt:lpstr>
      <vt:lpstr>Controllers</vt:lpstr>
      <vt:lpstr>Controllers</vt:lpstr>
      <vt:lpstr>http-status-codes package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Hamza Attari</dc:creator>
  <cp:lastModifiedBy>Hamza Mughal</cp:lastModifiedBy>
  <cp:revision>28</cp:revision>
  <dcterms:created xsi:type="dcterms:W3CDTF">2022-12-09T14:16:11Z</dcterms:created>
  <dcterms:modified xsi:type="dcterms:W3CDTF">2023-05-18T16:32:27Z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2022-12-09T15:23:19Z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5f0a8264-0172-4cdc-9bb8-be1c37bbab8e</vt:lpwstr>
  </property>
  <property fmtid="{D5CDD505-2E9C-101B-9397-08002B2CF9AE}" pid="7" name="MSIP_Label_defa4170-0d19-0005-0004-bc88714345d2_ActionId">
    <vt:lpwstr>9b035a3f-d846-419e-ae09-283be76d8801</vt:lpwstr>
  </property>
  <property fmtid="{D5CDD505-2E9C-101B-9397-08002B2CF9AE}" pid="8" name="MSIP_Label_defa4170-0d19-0005-0004-bc88714345d2_ContentBits">
    <vt:lpwstr>0</vt:lpwstr>
  </property>
</Properties>
</file>