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70" r:id="rId3"/>
    <p:sldId id="271" r:id="rId4"/>
    <p:sldId id="272" r:id="rId5"/>
    <p:sldId id="265" r:id="rId6"/>
    <p:sldId id="288" r:id="rId7"/>
    <p:sldId id="291" r:id="rId8"/>
    <p:sldId id="292" r:id="rId9"/>
    <p:sldId id="289" r:id="rId10"/>
    <p:sldId id="290" r:id="rId11"/>
    <p:sldId id="302" r:id="rId12"/>
    <p:sldId id="303" r:id="rId13"/>
    <p:sldId id="304" r:id="rId14"/>
    <p:sldId id="305" r:id="rId15"/>
    <p:sldId id="306" r:id="rId16"/>
    <p:sldId id="307" r:id="rId17"/>
    <p:sldId id="309" r:id="rId18"/>
    <p:sldId id="3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4" d="100"/>
          <a:sy n="7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4/29/2023</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4859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4/29/2023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0565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4/29/2023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320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4/29/2023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066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4/29/2023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2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4/29/2023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811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4/29/2023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6922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4/29/2023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4612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4/29/2023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7151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4/29/2023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670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4/29/2023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527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4/29/2023</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91681595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66" r:id="rId8"/>
    <p:sldLayoutId id="2147483767" r:id="rId9"/>
    <p:sldLayoutId id="2147483768" r:id="rId10"/>
    <p:sldLayoutId id="2147483776"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Introduction To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2073499"/>
            <a:ext cx="8449157" cy="4679997"/>
          </a:xfrm>
        </p:spPr>
        <p:txBody>
          <a:bodyPr>
            <a:normAutofit/>
          </a:bodyPr>
          <a:lstStyle/>
          <a:p>
            <a:pPr marL="342900" indent="-342900" algn="l">
              <a:buFont typeface="Arial" panose="020B0604020202020204" pitchFamily="34" charset="0"/>
              <a:buChar char="•"/>
            </a:pPr>
            <a:r>
              <a:rPr lang="en-US" dirty="0"/>
              <a:t>JavaScript is a programming language that is primarily used for creating interactive and dynamic web pages</a:t>
            </a:r>
          </a:p>
          <a:p>
            <a:pPr marL="342900" indent="-342900" algn="l">
              <a:buFont typeface="Arial" panose="020B0604020202020204" pitchFamily="34" charset="0"/>
              <a:buChar char="•"/>
            </a:pPr>
            <a:r>
              <a:rPr lang="en-US" dirty="0"/>
              <a:t>Created by Brendan at Netscape in 1995</a:t>
            </a:r>
          </a:p>
          <a:p>
            <a:pPr marL="342900" indent="-342900" algn="l">
              <a:buFont typeface="Arial" panose="020B0604020202020204" pitchFamily="34" charset="0"/>
              <a:buChar char="•"/>
            </a:pPr>
            <a:r>
              <a:rPr lang="en-US" dirty="0"/>
              <a:t>Can be used as Client Side or Server Side Language</a:t>
            </a:r>
          </a:p>
          <a:p>
            <a:pPr marL="342900" indent="-342900" algn="l">
              <a:buFont typeface="Arial" panose="020B0604020202020204" pitchFamily="34" charset="0"/>
              <a:buChar char="•"/>
            </a:pPr>
            <a:r>
              <a:rPr lang="en-US" dirty="0"/>
              <a:t>Has different Frameworks</a:t>
            </a:r>
            <a:br>
              <a:rPr lang="en-US" dirty="0"/>
            </a:br>
            <a:r>
              <a:rPr lang="en-US" dirty="0"/>
              <a:t>	Front End: React, Next, Angular, Vue, jQuery </a:t>
            </a:r>
            <a:r>
              <a:rPr lang="en-US" dirty="0" err="1"/>
              <a:t>etc</a:t>
            </a:r>
            <a:br>
              <a:rPr lang="en-US" dirty="0"/>
            </a:br>
            <a:r>
              <a:rPr lang="en-US" dirty="0"/>
              <a:t>	Backend: Node, Express, </a:t>
            </a:r>
            <a:r>
              <a:rPr lang="en-US" dirty="0" err="1"/>
              <a:t>Fastify</a:t>
            </a:r>
            <a:r>
              <a:rPr lang="en-US" dirty="0"/>
              <a:t>, Nest, Sails </a:t>
            </a:r>
            <a:r>
              <a:rPr lang="en-US" dirty="0" err="1"/>
              <a:t>etc</a:t>
            </a:r>
            <a:br>
              <a:rPr lang="en-US" dirty="0"/>
            </a:br>
            <a:r>
              <a:rPr lang="en-US" dirty="0"/>
              <a:t>	Android/iOS: React Native, Ionic</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8285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Deep copy creates a new instance of the original object or array, and also creates new instances of all the objects that the original instance refers to.</a:t>
            </a:r>
            <a:br>
              <a:rPr lang="en-US" sz="2000" dirty="0"/>
            </a:br>
            <a:br>
              <a:rPr lang="en-US" sz="2000" dirty="0"/>
            </a:br>
            <a:r>
              <a:rPr lang="en-US" sz="2000" dirty="0"/>
              <a:t>Example</a:t>
            </a:r>
            <a:br>
              <a:rPr lang="en-US" sz="2000" dirty="0"/>
            </a:br>
            <a:r>
              <a:rPr lang="en-US" sz="2000" dirty="0"/>
              <a:t>	</a:t>
            </a:r>
            <a:br>
              <a:rPr lang="en-US" sz="2000" dirty="0"/>
            </a:br>
            <a:r>
              <a:rPr lang="en-US" sz="2000" dirty="0"/>
              <a:t>	 const </a:t>
            </a:r>
            <a:r>
              <a:rPr lang="en-US" sz="2000" dirty="0" err="1"/>
              <a:t>originalArray</a:t>
            </a:r>
            <a:r>
              <a:rPr lang="en-US" sz="2000" dirty="0"/>
              <a:t> =  [1, 2, {a:3}, 4]</a:t>
            </a:r>
            <a:br>
              <a:rPr lang="en-US" sz="2000" dirty="0"/>
            </a:br>
            <a:r>
              <a:rPr lang="en-US" sz="2000" dirty="0"/>
              <a:t>	let </a:t>
            </a:r>
            <a:r>
              <a:rPr lang="en-US" sz="2000" dirty="0" err="1"/>
              <a:t>deepCopy</a:t>
            </a:r>
            <a:r>
              <a:rPr lang="en-US" sz="2000" dirty="0"/>
              <a:t> = </a:t>
            </a:r>
            <a:r>
              <a:rPr lang="en-US" sz="2000" dirty="0" err="1"/>
              <a:t>JSON.parse</a:t>
            </a:r>
            <a:r>
              <a:rPr lang="en-US" sz="2000" dirty="0"/>
              <a:t>(</a:t>
            </a:r>
            <a:r>
              <a:rPr lang="en-US" sz="2000" dirty="0" err="1"/>
              <a:t>JSON.stringify</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 	    //false</a:t>
            </a:r>
            <a:br>
              <a:rPr lang="en-US" sz="2000" dirty="0"/>
            </a:br>
            <a:r>
              <a:rPr lang="en-US" sz="2000" dirty="0"/>
              <a:t>	console.log(</a:t>
            </a:r>
            <a:r>
              <a:rPr lang="en-US" sz="2000" dirty="0" err="1"/>
              <a:t>shallowCopy</a:t>
            </a:r>
            <a:r>
              <a:rPr lang="en-US" sz="2000" dirty="0"/>
              <a:t>[0]===</a:t>
            </a:r>
            <a:r>
              <a:rPr lang="en-US" sz="2000" dirty="0" err="1"/>
              <a:t>originalArray</a:t>
            </a:r>
            <a:r>
              <a:rPr lang="en-US" sz="2000" dirty="0"/>
              <a:t>[0])	//false</a:t>
            </a:r>
            <a:br>
              <a:rPr lang="en-US" sz="2000" dirty="0"/>
            </a:br>
            <a:br>
              <a:rPr lang="en-US" sz="2000" dirty="0"/>
            </a:br>
            <a:r>
              <a:rPr lang="en-US" sz="2000" dirty="0"/>
              <a:t>Here </a:t>
            </a:r>
            <a:r>
              <a:rPr lang="en-US" sz="2000" dirty="0" err="1"/>
              <a:t>deepCopy</a:t>
            </a:r>
            <a:r>
              <a:rPr lang="en-US" sz="2000" dirty="0"/>
              <a:t> is now separate array if do any kind of change in </a:t>
            </a:r>
            <a:r>
              <a:rPr lang="en-US" sz="2000" dirty="0" err="1"/>
              <a:t>deepCopy</a:t>
            </a:r>
            <a:r>
              <a:rPr lang="en-US" sz="2000" dirty="0"/>
              <a:t> it will not change original Array because now arrays and its values are both on different locations.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99705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Join() -&gt;  used to join all elements of an array into a string. It returns string</a:t>
            </a:r>
            <a:br>
              <a:rPr lang="en-US" sz="2000" dirty="0"/>
            </a:br>
            <a:r>
              <a:rPr lang="en-US" sz="2000" dirty="0"/>
              <a:t>	const fruits = ["Banana", "Orange", "Apple", "Mango"];</a:t>
            </a:r>
            <a:br>
              <a:rPr lang="en-US" sz="2000" dirty="0"/>
            </a:br>
            <a:r>
              <a:rPr lang="en-US" sz="2000" dirty="0"/>
              <a:t>	console.log(</a:t>
            </a:r>
            <a:r>
              <a:rPr lang="en-US" sz="2000" dirty="0" err="1"/>
              <a:t>fruits.join</a:t>
            </a:r>
            <a:r>
              <a:rPr lang="en-US" sz="2000" dirty="0"/>
              <a:t>(“, “))</a:t>
            </a:r>
            <a:br>
              <a:rPr lang="en-US" sz="2000" dirty="0"/>
            </a:br>
            <a:r>
              <a:rPr lang="en-US" sz="2000" dirty="0"/>
              <a:t>This is will show output -&gt; Banana, Orange, Apple, Mango</a:t>
            </a:r>
          </a:p>
          <a:p>
            <a:pPr marL="342900" indent="-342900" algn="l">
              <a:buFont typeface="Arial" panose="020B0604020202020204" pitchFamily="34" charset="0"/>
              <a:buChar char="•"/>
            </a:pPr>
            <a:r>
              <a:rPr lang="en-US" sz="2000" dirty="0"/>
              <a:t>Pop() -&gt; used to remove last element of an array. It returns array</a:t>
            </a:r>
            <a:br>
              <a:rPr lang="en-US" sz="2000" dirty="0"/>
            </a:br>
            <a:r>
              <a:rPr lang="en-US" sz="2000" dirty="0"/>
              <a:t>	</a:t>
            </a:r>
            <a:r>
              <a:rPr lang="en-US" sz="2000" dirty="0" err="1"/>
              <a:t>fruits.pop</a:t>
            </a:r>
            <a:r>
              <a:rPr lang="en-US" sz="2000" dirty="0"/>
              <a:t>() </a:t>
            </a:r>
            <a:br>
              <a:rPr lang="en-US" sz="2000" dirty="0"/>
            </a:br>
            <a:r>
              <a:rPr lang="en-US" sz="2000" dirty="0"/>
              <a:t>This will remove “Mango” from array</a:t>
            </a:r>
          </a:p>
          <a:p>
            <a:pPr marL="342900" indent="-342900" algn="l">
              <a:buFont typeface="Arial" panose="020B0604020202020204" pitchFamily="34" charset="0"/>
              <a:buChar char="•"/>
            </a:pPr>
            <a:r>
              <a:rPr lang="en-US" sz="2000" dirty="0"/>
              <a:t>Push() -&gt; used to add element from end of array. It returns array</a:t>
            </a:r>
            <a:br>
              <a:rPr lang="en-US" sz="2000" dirty="0"/>
            </a:br>
            <a:r>
              <a:rPr lang="en-US" sz="2000" dirty="0"/>
              <a:t>	</a:t>
            </a:r>
            <a:r>
              <a:rPr lang="en-US" sz="2000" dirty="0" err="1"/>
              <a:t>fruits.push</a:t>
            </a:r>
            <a:r>
              <a:rPr lang="en-US" sz="2000" dirty="0"/>
              <a:t>(“Carrot”)</a:t>
            </a:r>
            <a:br>
              <a:rPr lang="en-US" sz="2000" dirty="0"/>
            </a:br>
            <a:r>
              <a:rPr lang="en-US" sz="2000" dirty="0"/>
              <a:t>this will add “Carrot” after “Mango” in array, you can also pass any object or variable to push() function as parameter</a:t>
            </a:r>
          </a:p>
          <a:p>
            <a:pPr marL="342900" indent="-342900" algn="l">
              <a:buFont typeface="Arial" panose="020B0604020202020204" pitchFamily="34" charset="0"/>
              <a:buChar char="•"/>
            </a:pPr>
            <a:r>
              <a:rPr lang="en-US" sz="2000" dirty="0"/>
              <a:t>Shift() -&gt; remove element from start of array and shift all elements to lower index. Syntax is same as pop(). It returns array</a:t>
            </a:r>
          </a:p>
          <a:p>
            <a:pPr marL="342900" indent="-342900" algn="l">
              <a:buFont typeface="Arial" panose="020B0604020202020204" pitchFamily="34" charset="0"/>
              <a:buChar char="•"/>
            </a:pPr>
            <a:r>
              <a:rPr lang="en-US" sz="2000" dirty="0"/>
              <a:t>Unshift() -&gt; add element from start of array and shift all elements to higher index. Syntax is same as push(). It returns array</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1240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To access specific index element</a:t>
            </a:r>
            <a:br>
              <a:rPr lang="en-US" sz="2000" dirty="0"/>
            </a:br>
            <a:r>
              <a:rPr lang="en-US" sz="2000" dirty="0"/>
              <a:t>	 const fruits = ["Banana", "Orange", "Apple", "Mango"];</a:t>
            </a:r>
            <a:br>
              <a:rPr lang="en-US" sz="2000" dirty="0"/>
            </a:br>
            <a:r>
              <a:rPr lang="en-US" sz="2000" dirty="0"/>
              <a:t>Syntax -&gt;	const </a:t>
            </a:r>
            <a:r>
              <a:rPr lang="en-US" sz="2000" dirty="0" err="1"/>
              <a:t>elem</a:t>
            </a:r>
            <a:r>
              <a:rPr lang="en-US" sz="2000" dirty="0"/>
              <a:t> = fruits[&lt;</a:t>
            </a:r>
            <a:r>
              <a:rPr lang="en-US" sz="2000" dirty="0" err="1"/>
              <a:t>index_number_here</a:t>
            </a:r>
            <a:r>
              <a:rPr lang="en-US" sz="2000" dirty="0"/>
              <a:t>]</a:t>
            </a:r>
            <a:br>
              <a:rPr lang="en-US" sz="2000" dirty="0"/>
            </a:br>
            <a:r>
              <a:rPr lang="en-US" sz="2000" dirty="0"/>
              <a:t>	 const </a:t>
            </a:r>
            <a:r>
              <a:rPr lang="en-US" sz="2000" dirty="0" err="1"/>
              <a:t>elem</a:t>
            </a:r>
            <a:r>
              <a:rPr lang="en-US" sz="2000" dirty="0"/>
              <a:t> = fruits[1]</a:t>
            </a:r>
            <a:br>
              <a:rPr lang="en-US" sz="2000" dirty="0"/>
            </a:br>
            <a:r>
              <a:rPr lang="en-US" sz="2000" dirty="0"/>
              <a:t>Here </a:t>
            </a:r>
            <a:r>
              <a:rPr lang="en-US" sz="2000" dirty="0" err="1"/>
              <a:t>elem</a:t>
            </a:r>
            <a:r>
              <a:rPr lang="en-US" sz="2000" dirty="0"/>
              <a:t> contain value of “Orange”</a:t>
            </a:r>
            <a:br>
              <a:rPr lang="en-US" sz="2000" dirty="0"/>
            </a:br>
            <a:r>
              <a:rPr lang="en-US" sz="2000" dirty="0"/>
              <a:t>Now, you want to change value on specific index</a:t>
            </a:r>
            <a:br>
              <a:rPr lang="en-US" sz="2000" dirty="0"/>
            </a:br>
            <a:r>
              <a:rPr lang="en-US" sz="2000" dirty="0"/>
              <a:t>	fruits[1] = “Carrot”</a:t>
            </a:r>
            <a:br>
              <a:rPr lang="en-US" sz="2000" dirty="0"/>
            </a:br>
            <a:r>
              <a:rPr lang="en-US" sz="2000" dirty="0"/>
              <a:t>Now “Orange” in array replace with “Carrot”</a:t>
            </a:r>
          </a:p>
          <a:p>
            <a:pPr marL="342900" indent="-342900" algn="l">
              <a:buFont typeface="Arial" panose="020B0604020202020204" pitchFamily="34" charset="0"/>
              <a:buChar char="•"/>
            </a:pPr>
            <a:r>
              <a:rPr lang="en-US" sz="2000" dirty="0"/>
              <a:t>To calculate the length of array</a:t>
            </a:r>
            <a:br>
              <a:rPr lang="en-US" sz="2000" dirty="0"/>
            </a:br>
            <a:r>
              <a:rPr lang="en-US" sz="2000" dirty="0"/>
              <a:t>	cons size = </a:t>
            </a:r>
            <a:r>
              <a:rPr lang="en-US" sz="2000" dirty="0" err="1"/>
              <a:t>fruits.</a:t>
            </a:r>
            <a:r>
              <a:rPr lang="en-US" sz="2000" dirty="0" err="1">
                <a:solidFill>
                  <a:schemeClr val="bg1"/>
                </a:solidFill>
                <a:highlight>
                  <a:srgbClr val="FFFF00"/>
                </a:highlight>
              </a:rPr>
              <a:t>length</a:t>
            </a:r>
            <a:r>
              <a:rPr lang="en-US" sz="2000" dirty="0">
                <a:solidFill>
                  <a:schemeClr val="bg1"/>
                </a:solidFill>
                <a:highlight>
                  <a:srgbClr val="FFFF00"/>
                </a:highlight>
              </a:rPr>
              <a:t> </a:t>
            </a:r>
            <a:br>
              <a:rPr lang="en-US" sz="2000" dirty="0">
                <a:solidFill>
                  <a:schemeClr val="bg1"/>
                </a:solidFill>
                <a:highlight>
                  <a:srgbClr val="FFFF00"/>
                </a:highlight>
              </a:rPr>
            </a:br>
            <a:r>
              <a:rPr lang="en-US" sz="2000" dirty="0"/>
              <a:t>Here size contain 4 value</a:t>
            </a:r>
          </a:p>
          <a:p>
            <a:pPr marL="342900" indent="-342900" algn="l">
              <a:buFont typeface="Arial" panose="020B0604020202020204" pitchFamily="34" charset="0"/>
              <a:buChar char="•"/>
            </a:pPr>
            <a:r>
              <a:rPr lang="en-US" sz="2000" dirty="0" err="1"/>
              <a:t>Concat</a:t>
            </a:r>
            <a:r>
              <a:rPr lang="en-US" sz="2000" dirty="0"/>
              <a:t>() -&gt; use to merge two  or more arrays. It returns array</a:t>
            </a:r>
            <a:br>
              <a:rPr lang="en-US" sz="2000" dirty="0"/>
            </a:br>
            <a:r>
              <a:rPr lang="en-US" sz="2000" dirty="0"/>
              <a:t>	const arr1 = [“Apple”, “Banana”]</a:t>
            </a:r>
            <a:br>
              <a:rPr lang="en-US" sz="2000" dirty="0"/>
            </a:br>
            <a:r>
              <a:rPr lang="en-US" sz="2000" dirty="0"/>
              <a:t>	const arr2 = [“Carrot”, “Mango”]</a:t>
            </a:r>
            <a:br>
              <a:rPr lang="en-US" sz="2000" dirty="0"/>
            </a:br>
            <a:r>
              <a:rPr lang="en-US" sz="2000" dirty="0"/>
              <a:t>	const </a:t>
            </a:r>
            <a:r>
              <a:rPr lang="en-US" sz="2000" dirty="0" err="1"/>
              <a:t>mergeArr</a:t>
            </a:r>
            <a:r>
              <a:rPr lang="en-US" sz="2000" dirty="0"/>
              <a:t> = arr1.concat(arr2)</a:t>
            </a:r>
            <a:br>
              <a:rPr lang="en-US" sz="2000" dirty="0"/>
            </a:br>
            <a:r>
              <a:rPr lang="en-US" sz="2000" dirty="0"/>
              <a:t>This generate single array in </a:t>
            </a:r>
            <a:r>
              <a:rPr lang="en-US" sz="2000" dirty="0" err="1"/>
              <a:t>mergeArr</a:t>
            </a:r>
            <a:r>
              <a:rPr lang="en-US" sz="2000" dirty="0"/>
              <a:t> variable</a:t>
            </a:r>
            <a:br>
              <a:rPr lang="en-US" sz="2000" dirty="0"/>
            </a:br>
            <a:r>
              <a:rPr lang="en-US" sz="2000" dirty="0" err="1"/>
              <a:t>concat</a:t>
            </a:r>
            <a:r>
              <a:rPr lang="en-US" sz="2000" dirty="0"/>
              <a:t>() can contain multiple array can be separate by comma</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2581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Splice() -&gt; used to add items on specific index in array. It returns array</a:t>
            </a:r>
            <a:br>
              <a:rPr lang="en-US" sz="2000" dirty="0"/>
            </a:br>
            <a:r>
              <a:rPr lang="en-US" sz="2000" dirty="0"/>
              <a:t>	const fruits = ["Banana", "Orange", "Apple", "Mango"];</a:t>
            </a:r>
            <a:br>
              <a:rPr lang="en-US" sz="2000" dirty="0"/>
            </a:br>
            <a:r>
              <a:rPr lang="en-US" sz="2000" dirty="0"/>
              <a:t>	</a:t>
            </a:r>
            <a:r>
              <a:rPr lang="en-US" sz="2000" dirty="0" err="1"/>
              <a:t>fruits.splice</a:t>
            </a:r>
            <a:r>
              <a:rPr lang="en-US" sz="2000" dirty="0"/>
              <a:t>(2, 0, "Lemon", "Kiwi");</a:t>
            </a:r>
            <a:br>
              <a:rPr lang="en-US" sz="2000" dirty="0"/>
            </a:br>
            <a:r>
              <a:rPr lang="en-US" sz="2000" dirty="0"/>
              <a:t>Here 2 represent the index of array where u want to add and 0 represent that how many elements you want to remove on that index and onwards, where “Lemon”, “kiwi” are elements that want to be added</a:t>
            </a:r>
            <a:br>
              <a:rPr lang="en-US" sz="2000" dirty="0"/>
            </a:br>
            <a:r>
              <a:rPr lang="en-US" sz="2000" dirty="0"/>
              <a:t>You can also use splice() to remove elements </a:t>
            </a:r>
          </a:p>
          <a:p>
            <a:pPr marL="342900" indent="-342900" algn="l">
              <a:buFont typeface="Arial" panose="020B0604020202020204" pitchFamily="34" charset="0"/>
              <a:buChar char="•"/>
            </a:pPr>
            <a:r>
              <a:rPr lang="en-US" sz="2000" dirty="0"/>
              <a:t>Slice() -&gt; It removes element from array and return new array. It does not change original array. The difference from splice() is that splice() remove element from source array but slice() does not change original array but return new array after removing</a:t>
            </a:r>
            <a:br>
              <a:rPr lang="en-US" sz="2000" dirty="0"/>
            </a:br>
            <a:r>
              <a:rPr lang="en-US" sz="2000" dirty="0"/>
              <a:t>	</a:t>
            </a:r>
            <a:r>
              <a:rPr lang="en-US" sz="2000" dirty="0" err="1"/>
              <a:t>fruits.slice</a:t>
            </a:r>
            <a:r>
              <a:rPr lang="en-US" sz="2000" dirty="0"/>
              <a:t>(3)</a:t>
            </a:r>
            <a:br>
              <a:rPr lang="en-US" sz="2000" dirty="0"/>
            </a:br>
            <a:r>
              <a:rPr lang="en-US" sz="2000" dirty="0"/>
              <a:t>It will remove item from index 3 and return new array</a:t>
            </a:r>
          </a:p>
          <a:p>
            <a:pPr marL="342900" indent="-342900" algn="l">
              <a:buFont typeface="Arial" panose="020B0604020202020204" pitchFamily="34" charset="0"/>
              <a:buChar char="•"/>
            </a:pPr>
            <a:r>
              <a:rPr lang="en-US" sz="2000" dirty="0"/>
              <a:t>Sort() -&gt; use to sort array alphabetically. It returns array</a:t>
            </a:r>
            <a:br>
              <a:rPr lang="en-US" sz="2000" dirty="0"/>
            </a:br>
            <a:r>
              <a:rPr lang="en-US" sz="2000" dirty="0"/>
              <a:t>	</a:t>
            </a:r>
            <a:r>
              <a:rPr lang="en-US" sz="2000" dirty="0" err="1"/>
              <a:t>fruits.sort</a:t>
            </a:r>
            <a:r>
              <a:rPr lang="en-US" sz="2000" dirty="0"/>
              <a:t>()</a:t>
            </a:r>
          </a:p>
          <a:p>
            <a:pPr marL="342900" indent="-342900" algn="l">
              <a:buFont typeface="Arial" panose="020B0604020202020204" pitchFamily="34" charset="0"/>
              <a:buChar char="•"/>
            </a:pPr>
            <a:r>
              <a:rPr lang="en-US" sz="2000" dirty="0"/>
              <a:t>Reverse() -&gt; use to reverse elements order in array. It returns array</a:t>
            </a:r>
            <a:br>
              <a:rPr lang="en-US" sz="2000" dirty="0"/>
            </a:br>
            <a:r>
              <a:rPr lang="en-US" sz="2000" dirty="0"/>
              <a:t>	</a:t>
            </a:r>
            <a:r>
              <a:rPr lang="en-US" sz="2000" dirty="0" err="1"/>
              <a:t>fruits.reverse</a:t>
            </a:r>
            <a:r>
              <a:rPr lang="en-US" sz="2000" dirty="0"/>
              <a:t>()</a:t>
            </a:r>
            <a:br>
              <a:rPr lang="en-US" sz="2000" dirty="0"/>
            </a:br>
            <a:r>
              <a:rPr lang="en-US" sz="20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95014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forEach</a:t>
            </a:r>
            <a:r>
              <a:rPr lang="en-US" sz="2000" dirty="0"/>
              <a:t>() -&gt; use to read elements of array. It returns every element of array</a:t>
            </a:r>
            <a:br>
              <a:rPr lang="en-US" sz="2000" dirty="0"/>
            </a:br>
            <a:r>
              <a:rPr lang="en-US" sz="2000" dirty="0"/>
              <a:t>	const fruits = ["Banana", "Orange", "Apple", "Mango"];</a:t>
            </a:r>
          </a:p>
          <a:p>
            <a:pPr algn="l"/>
            <a:r>
              <a:rPr lang="en-US" sz="2000" dirty="0"/>
              <a:t>	</a:t>
            </a:r>
            <a:r>
              <a:rPr lang="en-US" sz="2000" dirty="0" err="1"/>
              <a:t>fruits.forEach</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p>
          <a:p>
            <a:pPr algn="l"/>
            <a:r>
              <a:rPr lang="en-US" sz="2000" dirty="0"/>
              <a:t>	})</a:t>
            </a:r>
          </a:p>
          <a:p>
            <a:pPr algn="l"/>
            <a:r>
              <a:rPr lang="en-US" sz="2000" dirty="0"/>
              <a:t>       This will take callback function which contain 2 parameters one is value which return each element value and other is index which show index of respective value</a:t>
            </a:r>
          </a:p>
          <a:p>
            <a:pPr algn="l"/>
            <a:r>
              <a:rPr lang="en-US" sz="2000" dirty="0"/>
              <a:t>Map() -&gt; same as </a:t>
            </a:r>
            <a:r>
              <a:rPr lang="en-US" sz="2000" dirty="0" err="1"/>
              <a:t>forEach</a:t>
            </a:r>
            <a:r>
              <a:rPr lang="en-US" sz="2000" dirty="0"/>
              <a:t>() but it returns array instead of returning undefined</a:t>
            </a:r>
            <a:br>
              <a:rPr lang="en-US" sz="2000" dirty="0"/>
            </a:br>
            <a:r>
              <a:rPr lang="en-US" sz="2000" dirty="0"/>
              <a:t>	const </a:t>
            </a:r>
            <a:r>
              <a:rPr lang="en-US" sz="2000" dirty="0" err="1"/>
              <a:t>newArr</a:t>
            </a:r>
            <a:r>
              <a:rPr lang="en-US" sz="2000" dirty="0"/>
              <a:t> = </a:t>
            </a:r>
            <a:r>
              <a:rPr lang="en-US" sz="2000" dirty="0" err="1"/>
              <a:t>fruits.map</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br>
              <a:rPr lang="en-US" sz="2000" dirty="0"/>
            </a:br>
            <a:r>
              <a:rPr lang="en-US" sz="2000" dirty="0"/>
              <a:t>	return </a:t>
            </a:r>
            <a:r>
              <a:rPr lang="en-US" sz="2000" dirty="0" err="1"/>
              <a:t>val</a:t>
            </a:r>
            <a:endParaRPr lang="en-US" sz="2000" dirty="0"/>
          </a:p>
          <a:p>
            <a:pPr algn="l"/>
            <a:r>
              <a:rPr lang="en-US" sz="2000" dirty="0"/>
              <a:t>	})</a:t>
            </a:r>
            <a:br>
              <a:rPr lang="en-US" sz="2000" dirty="0"/>
            </a:br>
            <a:r>
              <a:rPr lang="en-US" sz="2000" dirty="0"/>
              <a:t>here </a:t>
            </a:r>
            <a:r>
              <a:rPr lang="en-US" sz="2000" dirty="0" err="1"/>
              <a:t>newArr</a:t>
            </a:r>
            <a:r>
              <a:rPr lang="en-US" sz="2000" dirty="0"/>
              <a:t> contain array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07108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Filter() -&gt; Working same as map() but we can apply condition in this method and it will return array of that elements who have passed condition</a:t>
            </a:r>
            <a:br>
              <a:rPr lang="en-US" sz="2000" dirty="0"/>
            </a:br>
            <a:r>
              <a:rPr lang="en-US" sz="2000" dirty="0"/>
              <a:t>	const numbers = [45, 4, 9, 16, 25];</a:t>
            </a:r>
            <a:br>
              <a:rPr lang="en-US" sz="2000" dirty="0"/>
            </a:br>
            <a:r>
              <a:rPr lang="en-US" sz="2000" dirty="0"/>
              <a:t>	const </a:t>
            </a:r>
            <a:r>
              <a:rPr lang="en-US" sz="2000" dirty="0" err="1"/>
              <a:t>newArr</a:t>
            </a:r>
            <a:r>
              <a:rPr lang="en-US" sz="2000" dirty="0"/>
              <a:t> = </a:t>
            </a:r>
            <a:r>
              <a:rPr lang="en-US" sz="2000" dirty="0" err="1"/>
              <a:t>numbers.filter</a:t>
            </a:r>
            <a:r>
              <a:rPr lang="en-US" sz="2000" dirty="0"/>
              <a:t>((</a:t>
            </a:r>
            <a:r>
              <a:rPr lang="en-US" sz="2000" dirty="0" err="1"/>
              <a:t>val</a:t>
            </a:r>
            <a:r>
              <a:rPr lang="en-US" sz="2000" dirty="0"/>
              <a:t>) =&gt; {</a:t>
            </a:r>
            <a:br>
              <a:rPr lang="en-US" sz="2000" dirty="0"/>
            </a:br>
            <a:r>
              <a:rPr lang="en-US" sz="2000" dirty="0"/>
              <a:t>	return </a:t>
            </a:r>
            <a:r>
              <a:rPr lang="en-US" sz="2000" dirty="0" err="1"/>
              <a:t>val</a:t>
            </a:r>
            <a:r>
              <a:rPr lang="en-US" sz="2000" dirty="0"/>
              <a:t> &gt; 10;</a:t>
            </a:r>
            <a:br>
              <a:rPr lang="en-US" sz="2000" dirty="0"/>
            </a:br>
            <a:r>
              <a:rPr lang="en-US" sz="2000" dirty="0"/>
              <a:t>	})</a:t>
            </a:r>
            <a:br>
              <a:rPr lang="en-US" sz="2000" dirty="0"/>
            </a:br>
            <a:r>
              <a:rPr lang="en-US" sz="2000" dirty="0"/>
              <a:t>It will return array which is greater than 10</a:t>
            </a:r>
          </a:p>
          <a:p>
            <a:pPr marL="342900" indent="-342900" algn="l">
              <a:buFont typeface="Arial" panose="020B0604020202020204" pitchFamily="34" charset="0"/>
              <a:buChar char="•"/>
            </a:pPr>
            <a:r>
              <a:rPr lang="en-US" sz="2000" dirty="0"/>
              <a:t>Reduce() -&gt; iterate on array elements  and reduce it to single value. It returns value</a:t>
            </a:r>
            <a:br>
              <a:rPr lang="en-US" sz="2000" dirty="0"/>
            </a:br>
            <a:r>
              <a:rPr lang="en-US" sz="2000" dirty="0"/>
              <a:t>	let sum = </a:t>
            </a:r>
            <a:r>
              <a:rPr lang="en-US" sz="2000" dirty="0" err="1"/>
              <a:t>numbers.reduce</a:t>
            </a:r>
            <a:r>
              <a:rPr lang="en-US" sz="2000" dirty="0"/>
              <a:t>((acc, num) =&gt; acc + num, 0)</a:t>
            </a:r>
            <a:br>
              <a:rPr lang="en-US" sz="2000" dirty="0"/>
            </a:br>
            <a:br>
              <a:rPr lang="en-US" sz="2000" dirty="0"/>
            </a:br>
            <a:r>
              <a:rPr lang="en-US" sz="2000" dirty="0"/>
              <a:t>Here sum will contain the sum of all elements in array. acc contain accumulate values of sum on every iteration and num show current element where 0 is initial value of sum variable</a:t>
            </a:r>
          </a:p>
          <a:p>
            <a:pPr marL="342900" indent="-342900" algn="l">
              <a:buFont typeface="Arial" panose="020B0604020202020204" pitchFamily="34" charset="0"/>
              <a:buChar char="•"/>
            </a:pPr>
            <a:r>
              <a:rPr lang="en-US" sz="2000" dirty="0"/>
              <a:t>Every() =&gt; same as filter(), conditions will apply but it returns Boolean value instead of array if every elements in array passed condition</a:t>
            </a:r>
          </a:p>
          <a:p>
            <a:pPr marL="342900" indent="-342900" algn="l">
              <a:buFont typeface="Arial" panose="020B0604020202020204" pitchFamily="34" charset="0"/>
              <a:buChar char="•"/>
            </a:pPr>
            <a:r>
              <a:rPr lang="en-US" sz="2000" dirty="0"/>
              <a:t>Some() =&gt; same as filter(), conditions will apply but it returns Boolean value instead of array if some elements in array passed condition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2952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indexOf</a:t>
            </a:r>
            <a:r>
              <a:rPr lang="en-US" sz="2000" dirty="0"/>
              <a:t>() -&gt; use to find index of specific element and it returns value</a:t>
            </a:r>
            <a:br>
              <a:rPr lang="en-US" sz="2000" dirty="0"/>
            </a:br>
            <a:r>
              <a:rPr lang="en-US" sz="2000" dirty="0"/>
              <a:t>	</a:t>
            </a:r>
            <a:r>
              <a:rPr lang="fr-FR" sz="2000" dirty="0" err="1"/>
              <a:t>const</a:t>
            </a:r>
            <a:r>
              <a:rPr lang="fr-FR" sz="2000" dirty="0"/>
              <a:t> fruits = ["Apple", "Orange", "Apple", "Mango"];</a:t>
            </a:r>
            <a:br>
              <a:rPr lang="fr-FR" sz="2000" dirty="0"/>
            </a:br>
            <a:r>
              <a:rPr lang="fr-FR" sz="2000" dirty="0"/>
              <a:t>	</a:t>
            </a:r>
            <a:r>
              <a:rPr lang="fr-FR" sz="2000" dirty="0" err="1"/>
              <a:t>const</a:t>
            </a:r>
            <a:r>
              <a:rPr lang="fr-FR" sz="2000" dirty="0"/>
              <a:t> position  = </a:t>
            </a:r>
            <a:r>
              <a:rPr lang="fr-FR" sz="2000" dirty="0" err="1"/>
              <a:t>fruits.indexOf</a:t>
            </a:r>
            <a:r>
              <a:rPr lang="fr-FR" sz="2000" dirty="0"/>
              <a:t>(‘Apple ’)</a:t>
            </a:r>
            <a:br>
              <a:rPr lang="fr-FR" sz="2000" dirty="0"/>
            </a:br>
            <a:r>
              <a:rPr lang="fr-FR" sz="2000" dirty="0"/>
              <a:t>the position </a:t>
            </a:r>
            <a:r>
              <a:rPr lang="fr-FR" sz="2000" dirty="0" err="1"/>
              <a:t>contain</a:t>
            </a:r>
            <a:r>
              <a:rPr lang="fr-FR" sz="2000" dirty="0"/>
              <a:t> value of index on </a:t>
            </a:r>
            <a:r>
              <a:rPr lang="fr-FR" sz="2000" dirty="0" err="1"/>
              <a:t>which</a:t>
            </a:r>
            <a:r>
              <a:rPr lang="fr-FR" sz="2000" dirty="0"/>
              <a:t> ‘’Apple’’ </a:t>
            </a:r>
            <a:r>
              <a:rPr lang="fr-FR" sz="2000" dirty="0" err="1"/>
              <a:t>is</a:t>
            </a:r>
            <a:r>
              <a:rPr lang="fr-FR" sz="2000" dirty="0"/>
              <a:t> </a:t>
            </a:r>
            <a:r>
              <a:rPr lang="fr-FR" sz="2000" dirty="0" err="1"/>
              <a:t>present</a:t>
            </a:r>
            <a:endParaRPr lang="fr-FR" sz="2000" dirty="0"/>
          </a:p>
          <a:p>
            <a:pPr marL="342900" indent="-342900" algn="l">
              <a:buFont typeface="Arial" panose="020B0604020202020204" pitchFamily="34" charset="0"/>
              <a:buChar char="•"/>
            </a:pPr>
            <a:r>
              <a:rPr lang="fr-FR" sz="2000" dirty="0" err="1"/>
              <a:t>Find</a:t>
            </a:r>
            <a:r>
              <a:rPr lang="fr-FR" sz="2000" dirty="0"/>
              <a:t>() -&gt; use to </a:t>
            </a:r>
            <a:r>
              <a:rPr lang="fr-FR" sz="2000" dirty="0" err="1"/>
              <a:t>find</a:t>
            </a:r>
            <a:r>
              <a:rPr lang="fr-FR" sz="2000" dirty="0"/>
              <a:t> </a:t>
            </a:r>
            <a:r>
              <a:rPr lang="fr-FR" sz="2000" dirty="0" err="1"/>
              <a:t>element</a:t>
            </a:r>
            <a:r>
              <a:rPr lang="fr-FR" sz="2000" dirty="0"/>
              <a:t> in </a:t>
            </a:r>
            <a:r>
              <a:rPr lang="fr-FR" sz="2000" dirty="0" err="1"/>
              <a:t>array</a:t>
            </a:r>
            <a:r>
              <a:rPr lang="fr-FR" sz="2000" dirty="0"/>
              <a:t> by passing condition </a:t>
            </a:r>
            <a:r>
              <a:rPr lang="fr-FR" sz="2000" dirty="0" err="1"/>
              <a:t>same</a:t>
            </a:r>
            <a:r>
              <a:rPr lang="fr-FR" sz="2000" dirty="0"/>
              <a:t> as </a:t>
            </a:r>
            <a:r>
              <a:rPr lang="fr-FR" sz="2000" dirty="0" err="1"/>
              <a:t>filter</a:t>
            </a:r>
            <a:r>
              <a:rPr lang="fr-FR" sz="2000" dirty="0"/>
              <a:t>() but </a:t>
            </a:r>
            <a:r>
              <a:rPr lang="fr-FR" sz="2000" dirty="0" err="1"/>
              <a:t>it</a:t>
            </a:r>
            <a:r>
              <a:rPr lang="fr-FR" sz="2000" dirty="0"/>
              <a:t> </a:t>
            </a:r>
            <a:r>
              <a:rPr lang="fr-FR" sz="2000" dirty="0" err="1"/>
              <a:t>returns</a:t>
            </a:r>
            <a:r>
              <a:rPr lang="fr-FR" sz="2000" dirty="0"/>
              <a:t> </a:t>
            </a:r>
            <a:r>
              <a:rPr lang="fr-FR" sz="2000" dirty="0" err="1"/>
              <a:t>very</a:t>
            </a:r>
            <a:r>
              <a:rPr lang="fr-FR" sz="2000" dirty="0"/>
              <a:t> first </a:t>
            </a:r>
            <a:r>
              <a:rPr lang="fr-FR" sz="2000" dirty="0" err="1"/>
              <a:t>element</a:t>
            </a:r>
            <a:r>
              <a:rPr lang="fr-FR" sz="2000" dirty="0"/>
              <a:t>/</a:t>
            </a:r>
            <a:r>
              <a:rPr lang="fr-FR" sz="2000" dirty="0" err="1"/>
              <a:t>object</a:t>
            </a:r>
            <a:r>
              <a:rPr lang="fr-FR" sz="2000" dirty="0"/>
              <a:t> of </a:t>
            </a:r>
            <a:r>
              <a:rPr lang="fr-FR" sz="2000" dirty="0" err="1"/>
              <a:t>array</a:t>
            </a:r>
            <a:r>
              <a:rPr lang="fr-FR" sz="2000" dirty="0"/>
              <a:t> </a:t>
            </a:r>
            <a:r>
              <a:rPr lang="fr-FR" sz="2000" dirty="0" err="1"/>
              <a:t>who</a:t>
            </a:r>
            <a:r>
              <a:rPr lang="fr-FR" sz="2000" dirty="0"/>
              <a:t> has </a:t>
            </a:r>
            <a:r>
              <a:rPr lang="fr-FR" sz="2000" dirty="0" err="1"/>
              <a:t>passed</a:t>
            </a:r>
            <a:r>
              <a:rPr lang="fr-FR" sz="2000" dirty="0"/>
              <a:t> condition</a:t>
            </a:r>
          </a:p>
          <a:p>
            <a:endParaRPr lang="fr-FR" sz="2000" dirty="0"/>
          </a:p>
          <a:p>
            <a:endParaRPr lang="fr-FR" sz="2000" dirty="0"/>
          </a:p>
          <a:p>
            <a:br>
              <a:rPr lang="fr-FR" sz="2000" dirty="0"/>
            </a:br>
            <a:r>
              <a:rPr lang="fr-FR" sz="2800" dirty="0" err="1"/>
              <a:t>Thats</a:t>
            </a:r>
            <a:r>
              <a:rPr lang="fr-FR" sz="2800" dirty="0"/>
              <a:t> all for </a:t>
            </a:r>
            <a:r>
              <a:rPr lang="fr-FR" sz="2800" dirty="0" err="1"/>
              <a:t>Array</a:t>
            </a:r>
            <a:r>
              <a:rPr lang="fr-FR" sz="2800" dirty="0"/>
              <a:t> and </a:t>
            </a:r>
            <a:r>
              <a:rPr lang="fr-FR" sz="2800" dirty="0" err="1"/>
              <a:t>its</a:t>
            </a:r>
            <a:r>
              <a:rPr lang="fr-FR" sz="2800" dirty="0"/>
              <a:t> Methods</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189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59450" y="346076"/>
            <a:ext cx="8449156" cy="879475"/>
          </a:xfrm>
        </p:spPr>
        <p:txBody>
          <a:bodyPr>
            <a:noAutofit/>
          </a:bodyPr>
          <a:lstStyle/>
          <a:p>
            <a:pPr algn="l"/>
            <a:r>
              <a:rPr lang="en-US" sz="4000" dirty="0"/>
              <a:t>Events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click event: Triggered when click </a:t>
            </a:r>
          </a:p>
          <a:p>
            <a:pPr marL="342900" indent="-342900" algn="l">
              <a:buFont typeface="Arial" panose="020B0604020202020204" pitchFamily="34" charset="0"/>
              <a:buChar char="•"/>
            </a:pPr>
            <a:r>
              <a:rPr lang="en-US" sz="2000" dirty="0"/>
              <a:t>change event: Triggered when you make change in Input field</a:t>
            </a:r>
          </a:p>
          <a:p>
            <a:pPr marL="342900" indent="-342900" algn="l">
              <a:buFont typeface="Arial" panose="020B0604020202020204" pitchFamily="34" charset="0"/>
              <a:buChar char="•"/>
            </a:pPr>
            <a:r>
              <a:rPr lang="en-US" sz="2000" dirty="0" err="1"/>
              <a:t>keydown</a:t>
            </a:r>
            <a:r>
              <a:rPr lang="en-US" sz="2000" dirty="0"/>
              <a:t> event: Triggered when key press </a:t>
            </a:r>
          </a:p>
          <a:p>
            <a:pPr marL="342900" indent="-342900" algn="l">
              <a:buFont typeface="Arial" panose="020B0604020202020204" pitchFamily="34" charset="0"/>
              <a:buChar char="•"/>
            </a:pPr>
            <a:r>
              <a:rPr lang="en-US" sz="2000" dirty="0"/>
              <a:t>submit event: Triggered when you submit html form</a:t>
            </a:r>
          </a:p>
          <a:p>
            <a:pPr marL="342900" indent="-342900" algn="l">
              <a:buFont typeface="Arial" panose="020B0604020202020204" pitchFamily="34" charset="0"/>
              <a:buChar char="•"/>
            </a:pPr>
            <a:r>
              <a:rPr lang="en-US" sz="2000" dirty="0"/>
              <a:t>mouseover event: Triggered when mouse cursor enter where you have apply this event</a:t>
            </a:r>
          </a:p>
          <a:p>
            <a:pPr marL="342900" indent="-342900" algn="l">
              <a:buFont typeface="Arial" panose="020B0604020202020204" pitchFamily="34" charset="0"/>
              <a:buChar char="•"/>
            </a:pPr>
            <a:r>
              <a:rPr lang="en-US" sz="2000" dirty="0" err="1"/>
              <a:t>mouseleave</a:t>
            </a:r>
            <a:r>
              <a:rPr lang="en-US" sz="2000" dirty="0"/>
              <a:t> event: Triggered when mouse cursor leave from where you have apply this event</a:t>
            </a:r>
          </a:p>
          <a:p>
            <a:pPr algn="l"/>
            <a:br>
              <a:rPr lang="en-US" sz="2000" dirty="0"/>
            </a:br>
            <a:r>
              <a:rPr lang="en-US" sz="2000" dirty="0"/>
              <a:t>	there are many other events but these events use widely</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080409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59450" y="346076"/>
            <a:ext cx="8449156" cy="879475"/>
          </a:xfrm>
        </p:spPr>
        <p:txBody>
          <a:bodyPr>
            <a:noAutofit/>
          </a:bodyPr>
          <a:lstStyle/>
          <a:p>
            <a:pPr algn="l"/>
            <a:r>
              <a:rPr lang="en-US" sz="4000" dirty="0"/>
              <a:t>Closures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A closure is created when a function is defined inside another function, and the inner function has access to the outer function's variables and parameters</a:t>
            </a:r>
            <a:br>
              <a:rPr lang="en-US" sz="2000" dirty="0"/>
            </a:br>
            <a:br>
              <a:rPr lang="en-US" sz="2000" dirty="0"/>
            </a:br>
            <a:r>
              <a:rPr lang="en-US" sz="2000" dirty="0"/>
              <a:t>	function </a:t>
            </a:r>
            <a:r>
              <a:rPr lang="en-US" sz="2000" dirty="0" err="1"/>
              <a:t>outerFunction</a:t>
            </a:r>
            <a:r>
              <a:rPr lang="en-US" sz="2000" dirty="0"/>
              <a:t>(x) {</a:t>
            </a:r>
          </a:p>
          <a:p>
            <a:pPr algn="l"/>
            <a:r>
              <a:rPr lang="en-US" sz="2000" dirty="0"/>
              <a:t>		function </a:t>
            </a:r>
            <a:r>
              <a:rPr lang="en-US" sz="2000" dirty="0" err="1"/>
              <a:t>innerFunction</a:t>
            </a:r>
            <a:r>
              <a:rPr lang="en-US" sz="2000" dirty="0"/>
              <a:t>(y) {</a:t>
            </a:r>
          </a:p>
          <a:p>
            <a:pPr algn="l"/>
            <a:r>
              <a:rPr lang="en-US" sz="2000" dirty="0"/>
              <a:t>		return x + y;</a:t>
            </a:r>
          </a:p>
          <a:p>
            <a:pPr algn="l"/>
            <a:r>
              <a:rPr lang="en-US" sz="2000" dirty="0"/>
              <a:t>		}</a:t>
            </a:r>
          </a:p>
          <a:p>
            <a:pPr algn="l"/>
            <a:r>
              <a:rPr lang="en-US" sz="2000" dirty="0"/>
              <a:t>	return </a:t>
            </a:r>
            <a:r>
              <a:rPr lang="en-US" sz="2000" dirty="0" err="1"/>
              <a:t>innerFunction</a:t>
            </a:r>
            <a:r>
              <a:rPr lang="en-US" sz="2000" dirty="0"/>
              <a:t>;</a:t>
            </a:r>
          </a:p>
          <a:p>
            <a:pPr algn="l"/>
            <a:r>
              <a:rPr lang="en-US" dirty="0"/>
              <a:t>	}</a:t>
            </a:r>
          </a:p>
          <a:p>
            <a:pPr algn="l"/>
            <a:r>
              <a:rPr lang="en-US" sz="2000" dirty="0"/>
              <a:t>	const closure = </a:t>
            </a:r>
            <a:r>
              <a:rPr lang="en-US" sz="2000" dirty="0" err="1"/>
              <a:t>outerFunction</a:t>
            </a:r>
            <a:r>
              <a:rPr lang="en-US" sz="2000" dirty="0"/>
              <a:t>(10);</a:t>
            </a:r>
          </a:p>
          <a:p>
            <a:pPr algn="l"/>
            <a:r>
              <a:rPr lang="en-US" sz="2000" dirty="0"/>
              <a:t>	console.log(closure(5)); // Output: 15</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419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Hoisting</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JavaScript Hoisting refers to the process whereby the interpreter appears to move the declaration of functions, variables or classes to the top of their scope, prior to execution of the code</a:t>
            </a:r>
            <a:br>
              <a:rPr lang="en-US" dirty="0"/>
            </a:br>
            <a:r>
              <a:rPr lang="en-US" dirty="0"/>
              <a:t>	</a:t>
            </a:r>
            <a:br>
              <a:rPr lang="en-US" dirty="0"/>
            </a:br>
            <a:r>
              <a:rPr lang="en-US" dirty="0"/>
              <a:t>	const x = 1</a:t>
            </a:r>
            <a:br>
              <a:rPr lang="en-US" dirty="0"/>
            </a:br>
            <a:r>
              <a:rPr lang="en-US" dirty="0"/>
              <a:t>	</a:t>
            </a:r>
            <a:br>
              <a:rPr lang="en-US" dirty="0"/>
            </a:br>
            <a:r>
              <a:rPr lang="en-US" dirty="0"/>
              <a:t>	const </a:t>
            </a:r>
            <a:r>
              <a:rPr lang="en-US" dirty="0" err="1"/>
              <a:t>callEx</a:t>
            </a:r>
            <a:r>
              <a:rPr lang="en-US" dirty="0"/>
              <a:t> = ()=&gt;{</a:t>
            </a:r>
          </a:p>
          <a:p>
            <a:pPr algn="l"/>
            <a:r>
              <a:rPr lang="en-US" dirty="0"/>
              <a:t>		  console.log(x) </a:t>
            </a:r>
          </a:p>
          <a:p>
            <a:pPr algn="l"/>
            <a:r>
              <a:rPr lang="en-US" dirty="0"/>
              <a:t>	               const x = 2</a:t>
            </a:r>
          </a:p>
          <a:p>
            <a:pPr algn="l"/>
            <a:r>
              <a:rPr lang="en-US" dirty="0"/>
              <a:t>	  }</a:t>
            </a:r>
          </a:p>
          <a:p>
            <a:pPr algn="l"/>
            <a:r>
              <a:rPr lang="en-US" dirty="0"/>
              <a:t>	</a:t>
            </a:r>
            <a:r>
              <a:rPr lang="en-US" dirty="0" err="1"/>
              <a:t>callEx</a:t>
            </a:r>
            <a:r>
              <a:rPr lang="en-US" dirty="0"/>
              <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4709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Pure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that does not influence the values of global variables and return same value of parameters </a:t>
            </a:r>
            <a:br>
              <a:rPr lang="en-US" dirty="0"/>
            </a:br>
            <a:r>
              <a:rPr lang="en-US" dirty="0"/>
              <a:t>	</a:t>
            </a:r>
            <a:br>
              <a:rPr lang="en-US" dirty="0"/>
            </a:br>
            <a:r>
              <a:rPr lang="en-US" dirty="0"/>
              <a:t>	const example = ( value ) =&gt; {</a:t>
            </a:r>
            <a:br>
              <a:rPr lang="en-US" dirty="0"/>
            </a:br>
            <a:r>
              <a:rPr lang="en-US" dirty="0"/>
              <a:t>		return value * 2;</a:t>
            </a:r>
            <a:br>
              <a:rPr lang="en-US" dirty="0"/>
            </a:br>
            <a:r>
              <a:rPr lang="en-US" dirty="0"/>
              <a:t>	  }</a:t>
            </a:r>
            <a:br>
              <a:rPr lang="en-US" dirty="0"/>
            </a:br>
            <a:endParaRPr lang="en-US" dirty="0"/>
          </a:p>
          <a:p>
            <a:pPr marL="342900" indent="-342900" algn="l">
              <a:buFont typeface="Arial" panose="020B0604020202020204" pitchFamily="34" charset="0"/>
              <a:buChar char="•"/>
            </a:pPr>
            <a:r>
              <a:rPr lang="en-US" dirty="0"/>
              <a:t>Check whether it is pure or not</a:t>
            </a:r>
            <a:br>
              <a:rPr lang="en-US" dirty="0"/>
            </a:br>
            <a:r>
              <a:rPr lang="en-US" dirty="0"/>
              <a:t>	</a:t>
            </a:r>
            <a:br>
              <a:rPr lang="en-US" dirty="0"/>
            </a:br>
            <a:r>
              <a:rPr lang="en-US" dirty="0"/>
              <a:t>	const tax = 20;</a:t>
            </a:r>
            <a:br>
              <a:rPr lang="en-US" dirty="0"/>
            </a:br>
            <a:r>
              <a:rPr lang="en-US" dirty="0"/>
              <a:t>	 const example = ( value ) =&gt; {</a:t>
            </a:r>
            <a:br>
              <a:rPr lang="en-US" dirty="0"/>
            </a:br>
            <a:r>
              <a:rPr lang="en-US" dirty="0"/>
              <a:t>		return value * 2 / tax;</a:t>
            </a:r>
            <a:br>
              <a:rPr lang="en-US" dirty="0"/>
            </a:br>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1918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Anonymous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without name</a:t>
            </a:r>
          </a:p>
          <a:p>
            <a:pPr marL="342900" indent="-342900" algn="l">
              <a:buFont typeface="Arial" panose="020B0604020202020204" pitchFamily="34" charset="0"/>
              <a:buChar char="•"/>
            </a:pPr>
            <a:r>
              <a:rPr lang="en-US" dirty="0"/>
              <a:t>Mostly used as </a:t>
            </a:r>
            <a:r>
              <a:rPr lang="en-US" dirty="0" err="1"/>
              <a:t>callBack</a:t>
            </a:r>
            <a:r>
              <a:rPr lang="en-US" dirty="0"/>
              <a:t> function</a:t>
            </a:r>
          </a:p>
          <a:p>
            <a:pPr algn="l"/>
            <a:br>
              <a:rPr lang="en-US" dirty="0"/>
            </a:br>
            <a:r>
              <a:rPr lang="en-US" dirty="0"/>
              <a:t>	const array = [ 1, 2, 3, 4 ]</a:t>
            </a:r>
            <a:br>
              <a:rPr lang="en-US" dirty="0"/>
            </a:br>
            <a:r>
              <a:rPr lang="en-US" dirty="0"/>
              <a:t>	</a:t>
            </a:r>
            <a:br>
              <a:rPr lang="en-US" dirty="0"/>
            </a:br>
            <a:r>
              <a:rPr lang="en-US" dirty="0"/>
              <a:t>	</a:t>
            </a:r>
            <a:r>
              <a:rPr lang="en-US" dirty="0" err="1"/>
              <a:t>array.map</a:t>
            </a:r>
            <a:r>
              <a:rPr lang="en-US" dirty="0"/>
              <a:t>(</a:t>
            </a:r>
            <a:r>
              <a:rPr lang="en-US" dirty="0">
                <a:solidFill>
                  <a:schemeClr val="bg2"/>
                </a:solidFill>
                <a:highlight>
                  <a:srgbClr val="FFFF00"/>
                </a:highlight>
              </a:rPr>
              <a:t>(</a:t>
            </a:r>
            <a:r>
              <a:rPr lang="en-US" dirty="0" err="1">
                <a:solidFill>
                  <a:schemeClr val="bg2"/>
                </a:solidFill>
                <a:highlight>
                  <a:srgbClr val="FFFF00"/>
                </a:highlight>
              </a:rPr>
              <a:t>val</a:t>
            </a:r>
            <a:r>
              <a:rPr lang="en-US" dirty="0">
                <a:solidFill>
                  <a:schemeClr val="bg2"/>
                </a:solidFill>
                <a:highlight>
                  <a:srgbClr val="FFFF00"/>
                </a:highlight>
              </a:rPr>
              <a:t>, index) =&gt; { </a:t>
            </a:r>
          </a:p>
          <a:p>
            <a:pPr algn="l"/>
            <a:r>
              <a:rPr lang="en-US" dirty="0">
                <a:solidFill>
                  <a:schemeClr val="bg2"/>
                </a:solidFill>
                <a:highlight>
                  <a:srgbClr val="FFFF00"/>
                </a:highlight>
              </a:rPr>
              <a:t>	return </a:t>
            </a:r>
            <a:r>
              <a:rPr lang="en-US" dirty="0" err="1">
                <a:solidFill>
                  <a:schemeClr val="bg2"/>
                </a:solidFill>
                <a:highlight>
                  <a:srgbClr val="FFFF00"/>
                </a:highlight>
              </a:rPr>
              <a:t>val</a:t>
            </a:r>
            <a:endParaRPr lang="en-US" dirty="0">
              <a:solidFill>
                <a:schemeClr val="bg2"/>
              </a:solidFill>
              <a:highlight>
                <a:srgbClr val="FFFF00"/>
              </a:highlight>
            </a:endParaRPr>
          </a:p>
          <a:p>
            <a:pPr algn="l"/>
            <a:r>
              <a:rPr lang="en-US" dirty="0">
                <a:solidFill>
                  <a:schemeClr val="bg2"/>
                </a:solidFill>
                <a:highlight>
                  <a:srgbClr val="FFFF00"/>
                </a:highlight>
              </a:rPr>
              <a:t>	}</a:t>
            </a:r>
          </a:p>
          <a:p>
            <a:pPr algn="l"/>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43488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camelCase vs kebab-case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lnSpcReduction="10000"/>
          </a:bodyPr>
          <a:lstStyle/>
          <a:p>
            <a:pPr marL="342900" indent="-342900" algn="l">
              <a:buFont typeface="Arial" panose="020B0604020202020204" pitchFamily="34" charset="0"/>
              <a:buChar char="•"/>
            </a:pPr>
            <a:r>
              <a:rPr lang="en-US" dirty="0"/>
              <a:t>Employs a dash to maximize white space between multiple words, while the camel case naming convention does not use any white space.</a:t>
            </a:r>
            <a:br>
              <a:rPr lang="en-US" dirty="0"/>
            </a:br>
            <a:r>
              <a:rPr lang="en-US" dirty="0"/>
              <a:t>Example:</a:t>
            </a:r>
            <a:br>
              <a:rPr lang="en-US" dirty="0"/>
            </a:br>
            <a:r>
              <a:rPr lang="en-US" dirty="0"/>
              <a:t>	const </a:t>
            </a:r>
            <a:r>
              <a:rPr lang="en-US" dirty="0" err="1">
                <a:solidFill>
                  <a:schemeClr val="bg1"/>
                </a:solidFill>
                <a:highlight>
                  <a:srgbClr val="FFFF00"/>
                </a:highlight>
              </a:rPr>
              <a:t>first_name</a:t>
            </a:r>
            <a:r>
              <a:rPr lang="en-US" dirty="0"/>
              <a:t> = “Hamza”</a:t>
            </a:r>
          </a:p>
          <a:p>
            <a:pPr marL="342900" indent="-342900" algn="l">
              <a:buFont typeface="Arial" panose="020B0604020202020204" pitchFamily="34" charset="0"/>
              <a:buChar char="•"/>
            </a:pPr>
            <a:r>
              <a:rPr lang="en-US" dirty="0"/>
              <a:t>Camel case starts each new word in a complex variable name with an uppercase letter. You can capitalize the first word as well or leave it lowercase. When the first letter of the variable starts with an uppercase letter, it is known as upper camel case. If the variable starts with a lower case letter, this is known as lower camel case or dromedary case.</a:t>
            </a:r>
            <a:br>
              <a:rPr lang="en-US" dirty="0"/>
            </a:br>
            <a:r>
              <a:rPr lang="en-US" dirty="0"/>
              <a:t>Example</a:t>
            </a:r>
            <a:br>
              <a:rPr lang="en-US" dirty="0"/>
            </a:br>
            <a:r>
              <a:rPr lang="en-US" dirty="0"/>
              <a:t>	const </a:t>
            </a:r>
            <a:r>
              <a:rPr lang="en-US" dirty="0">
                <a:solidFill>
                  <a:schemeClr val="bg1"/>
                </a:solidFill>
                <a:highlight>
                  <a:srgbClr val="FFFF00"/>
                </a:highlight>
              </a:rPr>
              <a:t>FirstName</a:t>
            </a:r>
            <a:r>
              <a:rPr lang="en-US" dirty="0"/>
              <a:t> = “Hamza”</a:t>
            </a:r>
            <a:br>
              <a:rPr lang="en-US" dirty="0"/>
            </a:br>
            <a:br>
              <a:rPr lang="en-US" dirty="0"/>
            </a:br>
            <a:r>
              <a:rPr lang="en-US" dirty="0"/>
              <a:t>	const </a:t>
            </a:r>
            <a:r>
              <a:rPr lang="en-US" dirty="0" err="1">
                <a:solidFill>
                  <a:schemeClr val="bg1"/>
                </a:solidFill>
                <a:highlight>
                  <a:srgbClr val="FFFF00"/>
                </a:highlight>
              </a:rPr>
              <a:t>lastName</a:t>
            </a:r>
            <a:r>
              <a:rPr lang="en-US" dirty="0"/>
              <a:t> = “Siddique”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303924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56646" y="346076"/>
            <a:ext cx="7317348" cy="879475"/>
          </a:xfrm>
        </p:spPr>
        <p:txBody>
          <a:bodyPr>
            <a:noAutofit/>
          </a:bodyPr>
          <a:lstStyle/>
          <a:p>
            <a:pPr algn="l"/>
            <a:r>
              <a:rPr lang="en-US" sz="4000" dirty="0"/>
              <a:t>Template Literals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A way to create strings with embedded expressions.</a:t>
            </a:r>
          </a:p>
          <a:p>
            <a:pPr marL="342900" indent="-342900" algn="l">
              <a:buFont typeface="Arial" panose="020B0604020202020204" pitchFamily="34" charset="0"/>
              <a:buChar char="•"/>
            </a:pPr>
            <a:r>
              <a:rPr lang="en-US" sz="2000" dirty="0"/>
              <a:t>They are defined using backticks (`) instead of single or double quotes</a:t>
            </a:r>
          </a:p>
          <a:p>
            <a:pPr marL="342900" indent="-342900" algn="l">
              <a:buFont typeface="Arial" panose="020B0604020202020204" pitchFamily="34" charset="0"/>
              <a:buChar char="•"/>
            </a:pPr>
            <a:r>
              <a:rPr lang="en-US" sz="2000" dirty="0"/>
              <a:t> Expressions inside template literals are enclosed in ${ }</a:t>
            </a:r>
            <a:br>
              <a:rPr lang="en-US" sz="2000" dirty="0"/>
            </a:br>
            <a:br>
              <a:rPr lang="en-US" sz="2000" dirty="0"/>
            </a:br>
            <a:r>
              <a:rPr lang="en-US" sz="2000" dirty="0"/>
              <a:t>For example you want to use variable in string then you can use template strings or template literals</a:t>
            </a:r>
            <a:br>
              <a:rPr lang="en-US" sz="2000" dirty="0"/>
            </a:br>
            <a:br>
              <a:rPr lang="en-US" sz="2000" dirty="0"/>
            </a:br>
            <a:r>
              <a:rPr lang="en-US" sz="2000" dirty="0"/>
              <a:t>	const name = “Hamza”</a:t>
            </a:r>
            <a:br>
              <a:rPr lang="en-US" sz="2000" dirty="0"/>
            </a:br>
            <a:br>
              <a:rPr lang="en-US" sz="2000" dirty="0"/>
            </a:br>
            <a:r>
              <a:rPr lang="en-US" sz="2000" dirty="0"/>
              <a:t>	console.log(`My name is ${name}`)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70186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err="1"/>
              <a:t>JSON.stringify</a:t>
            </a:r>
            <a:r>
              <a:rPr lang="en-US" sz="2000" dirty="0"/>
              <a:t>()</a:t>
            </a:r>
            <a:br>
              <a:rPr lang="en-US" sz="2000" dirty="0"/>
            </a:br>
            <a:r>
              <a:rPr lang="en-US" sz="2000" dirty="0"/>
              <a:t>	Use to convert whole object in String format like </a:t>
            </a:r>
            <a:r>
              <a:rPr lang="en-US" sz="2000" dirty="0" err="1"/>
              <a:t>json</a:t>
            </a:r>
            <a:r>
              <a:rPr lang="en-US" sz="2000" dirty="0"/>
              <a:t> file</a:t>
            </a:r>
            <a:br>
              <a:rPr lang="en-US" sz="2000" dirty="0"/>
            </a:br>
            <a:r>
              <a:rPr lang="en-US" sz="2000" dirty="0"/>
              <a:t>	</a:t>
            </a:r>
            <a:br>
              <a:rPr lang="en-US" sz="2000" dirty="0"/>
            </a:br>
            <a:r>
              <a:rPr lang="en-US" sz="2000" dirty="0"/>
              <a:t>let obj = {</a:t>
            </a:r>
            <a:br>
              <a:rPr lang="en-US" sz="2000" dirty="0"/>
            </a:br>
            <a:r>
              <a:rPr lang="en-US" sz="2000" dirty="0"/>
              <a:t>	name: “Hamza”,</a:t>
            </a:r>
            <a:br>
              <a:rPr lang="en-US" sz="2000" dirty="0"/>
            </a:br>
            <a:r>
              <a:rPr lang="en-US" sz="2000" dirty="0"/>
              <a:t>	age:25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6628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lnSpcReduction="10000"/>
          </a:bodyPr>
          <a:lstStyle/>
          <a:p>
            <a:pPr marL="342900" indent="-342900" algn="l">
              <a:buFont typeface="Arial" panose="020B0604020202020204" pitchFamily="34" charset="0"/>
              <a:buChar char="•"/>
            </a:pPr>
            <a:r>
              <a:rPr lang="en-US" sz="2000" dirty="0" err="1"/>
              <a:t>JSON.parse</a:t>
            </a:r>
            <a:r>
              <a:rPr lang="en-US" sz="2000" dirty="0"/>
              <a:t>()</a:t>
            </a:r>
            <a:br>
              <a:rPr lang="en-US" sz="2000" dirty="0"/>
            </a:br>
            <a:r>
              <a:rPr lang="en-US" sz="2000" dirty="0"/>
              <a:t>	Use to convert </a:t>
            </a:r>
            <a:r>
              <a:rPr lang="en-US" sz="2000" dirty="0" err="1"/>
              <a:t>stringify</a:t>
            </a:r>
            <a:r>
              <a:rPr lang="en-US" sz="2000" dirty="0"/>
              <a:t> </a:t>
            </a:r>
            <a:r>
              <a:rPr lang="en-US" sz="2000" dirty="0" err="1"/>
              <a:t>json</a:t>
            </a:r>
            <a:r>
              <a:rPr lang="en-US" sz="2000" dirty="0"/>
              <a:t> format in </a:t>
            </a:r>
            <a:r>
              <a:rPr lang="en-US" sz="2000" dirty="0" err="1"/>
              <a:t>Javascript</a:t>
            </a:r>
            <a:r>
              <a:rPr lang="en-US" sz="2000" dirty="0"/>
              <a:t> Object. </a:t>
            </a:r>
            <a:br>
              <a:rPr lang="en-US" sz="2000" dirty="0"/>
            </a:br>
            <a:r>
              <a:rPr lang="en-US" sz="2000" dirty="0"/>
              <a:t>	Inverter of </a:t>
            </a:r>
            <a:r>
              <a:rPr lang="en-US" sz="2000" dirty="0" err="1"/>
              <a:t>JSON.stringify</a:t>
            </a:r>
            <a:r>
              <a:rPr lang="en-US" sz="2000" dirty="0"/>
              <a:t>()</a:t>
            </a:r>
            <a:br>
              <a:rPr lang="en-US" sz="2000" dirty="0"/>
            </a:br>
            <a:r>
              <a:rPr lang="en-US" sz="2000" dirty="0"/>
              <a:t>	</a:t>
            </a:r>
            <a:br>
              <a:rPr lang="en-US" sz="2000" dirty="0"/>
            </a:br>
            <a:r>
              <a:rPr lang="en-US" sz="2000" dirty="0"/>
              <a:t>let obj =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2188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Shallow copy of an object or an array creates a new instance of the original object or array, but the new instance refers to the same objects that the original instance refers to.</a:t>
            </a:r>
            <a:br>
              <a:rPr lang="en-US" sz="2000" dirty="0"/>
            </a:br>
            <a:br>
              <a:rPr lang="en-US" sz="2000" dirty="0"/>
            </a:br>
            <a:r>
              <a:rPr lang="en-US" sz="2000" dirty="0"/>
              <a:t>Example:</a:t>
            </a:r>
            <a:br>
              <a:rPr lang="en-US" sz="2000" dirty="0"/>
            </a:br>
            <a:r>
              <a:rPr lang="en-US" sz="2000" dirty="0"/>
              <a:t>	const </a:t>
            </a:r>
            <a:r>
              <a:rPr lang="en-US" sz="2000" dirty="0" err="1"/>
              <a:t>originalArray</a:t>
            </a:r>
            <a:r>
              <a:rPr lang="en-US" sz="2000" dirty="0"/>
              <a:t> =  [1, 2, {a:3}, 4]</a:t>
            </a:r>
            <a:br>
              <a:rPr lang="en-US" sz="2000" dirty="0"/>
            </a:br>
            <a:r>
              <a:rPr lang="en-US" sz="2000" dirty="0"/>
              <a:t>	const </a:t>
            </a:r>
            <a:r>
              <a:rPr lang="en-US" sz="2000" dirty="0" err="1"/>
              <a:t>shallowCopy</a:t>
            </a:r>
            <a:r>
              <a:rPr lang="en-US" sz="2000" dirty="0"/>
              <a:t> = </a:t>
            </a:r>
            <a:r>
              <a:rPr lang="en-US" sz="2000" dirty="0" err="1"/>
              <a:t>Array.from</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a:t>
            </a:r>
            <a:br>
              <a:rPr lang="en-US" sz="2000" dirty="0"/>
            </a:br>
            <a:r>
              <a:rPr lang="en-US" sz="2000" dirty="0"/>
              <a:t>	console.log(</a:t>
            </a:r>
            <a:r>
              <a:rPr lang="en-US" sz="2000" dirty="0" err="1"/>
              <a:t>shallowCopy</a:t>
            </a:r>
            <a:r>
              <a:rPr lang="en-US" sz="2000" dirty="0"/>
              <a:t>[0]===</a:t>
            </a:r>
            <a:r>
              <a:rPr lang="en-US" sz="2000" dirty="0" err="1"/>
              <a:t>originalArray</a:t>
            </a:r>
            <a:r>
              <a:rPr lang="en-US" sz="2000" dirty="0"/>
              <a:t>[0])</a:t>
            </a:r>
            <a:br>
              <a:rPr lang="en-US" sz="2000" dirty="0"/>
            </a:br>
            <a:r>
              <a:rPr lang="en-US" sz="2000" dirty="0"/>
              <a:t>	</a:t>
            </a:r>
            <a:r>
              <a:rPr lang="en-US" sz="2000" dirty="0" err="1"/>
              <a:t>shallowCopy</a:t>
            </a:r>
            <a:r>
              <a:rPr lang="en-US" sz="2000" dirty="0"/>
              <a:t>[2].a=4</a:t>
            </a:r>
            <a:br>
              <a:rPr lang="en-US" sz="2000" dirty="0"/>
            </a:br>
            <a:r>
              <a:rPr lang="en-US" sz="2000" dirty="0"/>
              <a:t>	console.log(</a:t>
            </a:r>
            <a:r>
              <a:rPr lang="en-US" sz="2000" dirty="0" err="1"/>
              <a:t>originalArray</a:t>
            </a:r>
            <a:r>
              <a:rPr lang="en-US" sz="2000" dirty="0"/>
              <a:t>) 	    </a:t>
            </a:r>
            <a:r>
              <a:rPr lang="en-US" sz="1600" dirty="0"/>
              <a:t>//It returns change a:4 in index 2 in original array</a:t>
            </a:r>
            <a:br>
              <a:rPr lang="en-US" sz="2000" dirty="0"/>
            </a:br>
            <a:br>
              <a:rPr lang="en-US" sz="2000" dirty="0"/>
            </a:br>
            <a:r>
              <a:rPr lang="en-US" sz="2000" dirty="0"/>
              <a:t>here 1</a:t>
            </a:r>
            <a:r>
              <a:rPr lang="en-US" sz="2000" baseline="30000" dirty="0"/>
              <a:t>st</a:t>
            </a:r>
            <a:r>
              <a:rPr lang="en-US" sz="2000" dirty="0"/>
              <a:t> console log returns false but 2</a:t>
            </a:r>
            <a:r>
              <a:rPr lang="en-US" sz="2000" baseline="30000" dirty="0"/>
              <a:t>nd</a:t>
            </a:r>
            <a:r>
              <a:rPr lang="en-US" sz="2000" dirty="0"/>
              <a:t> console log return true because shallow copy means to copy array to other variable in different memory location but values will remain same if we change the value of </a:t>
            </a:r>
            <a:r>
              <a:rPr lang="en-US" sz="2000" dirty="0" err="1"/>
              <a:t>shallowCopy</a:t>
            </a:r>
            <a:r>
              <a:rPr lang="en-US" sz="2000" dirty="0"/>
              <a:t> variable then </a:t>
            </a:r>
            <a:r>
              <a:rPr lang="en-US" sz="2000" dirty="0" err="1"/>
              <a:t>originalArray</a:t>
            </a:r>
            <a:r>
              <a:rPr lang="en-US" sz="2000" dirty="0"/>
              <a:t> will also change.</a:t>
            </a:r>
          </a:p>
          <a:p>
            <a:pPr marL="342900" indent="-342900" algn="l">
              <a:buFont typeface="Arial" panose="020B0604020202020204" pitchFamily="34" charset="0"/>
              <a:buChar char="•"/>
            </a:pPr>
            <a:r>
              <a:rPr lang="en-US" sz="2000" dirty="0"/>
              <a:t>Spread Operator ( … ) is also use for shallow copy</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3086308"/>
      </p:ext>
    </p:extLst>
  </p:cSld>
  <p:clrMapOvr>
    <a:masterClrMapping/>
  </p:clrMapOvr>
</p:sld>
</file>

<file path=ppt/theme/theme1.xml><?xml version="1.0" encoding="utf-8"?>
<a:theme xmlns:a="http://schemas.openxmlformats.org/drawingml/2006/main" name="CelebrationVTI">
  <a:themeElements>
    <a:clrScheme name="Custom 25">
      <a:dk1>
        <a:sysClr val="windowText" lastClr="000000"/>
      </a:dk1>
      <a:lt1>
        <a:sysClr val="window" lastClr="FFFFFF"/>
      </a:lt1>
      <a:dk2>
        <a:srgbClr val="420023"/>
      </a:dk2>
      <a:lt2>
        <a:srgbClr val="FDFBF9"/>
      </a:lt2>
      <a:accent1>
        <a:srgbClr val="91274F"/>
      </a:accent1>
      <a:accent2>
        <a:srgbClr val="97446E"/>
      </a:accent2>
      <a:accent3>
        <a:srgbClr val="24BEEE"/>
      </a:accent3>
      <a:accent4>
        <a:srgbClr val="A52B3A"/>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docProps/app.xml><?xml version="1.0" encoding="utf-8"?>
<Properties xmlns="http://schemas.openxmlformats.org/officeDocument/2006/extended-properties" xmlns:vt="http://schemas.openxmlformats.org/officeDocument/2006/docPropsVTypes">
  <Template/>
  <TotalTime>1156</TotalTime>
  <Words>2173</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Nova</vt:lpstr>
      <vt:lpstr>CelebrationVTI</vt:lpstr>
      <vt:lpstr>Introduction To JavaScript</vt:lpstr>
      <vt:lpstr>Hoisting</vt:lpstr>
      <vt:lpstr>Pure Functions</vt:lpstr>
      <vt:lpstr>Anonymous Functions</vt:lpstr>
      <vt:lpstr>camelCase vs kebab-case</vt:lpstr>
      <vt:lpstr>Template Literals</vt:lpstr>
      <vt:lpstr>Parsing</vt:lpstr>
      <vt:lpstr>Parsing</vt:lpstr>
      <vt:lpstr>Shallow &amp; Deep Copy</vt:lpstr>
      <vt:lpstr>Shallow &amp; Deep Copy</vt:lpstr>
      <vt:lpstr>Array &amp; Its Methods</vt:lpstr>
      <vt:lpstr>Array &amp; Its Methods</vt:lpstr>
      <vt:lpstr>Array &amp; Its Methods</vt:lpstr>
      <vt:lpstr>Array &amp; Its Methods</vt:lpstr>
      <vt:lpstr>Array &amp; Its Methods</vt:lpstr>
      <vt:lpstr>Array &amp; Its Methods</vt:lpstr>
      <vt:lpstr>Events</vt:lpstr>
      <vt:lpstr>Closures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Hamza Attari</dc:creator>
  <cp:lastModifiedBy>Hamza Mughal</cp:lastModifiedBy>
  <cp:revision>24</cp:revision>
  <dcterms:created xsi:type="dcterms:W3CDTF">2022-12-09T14:16:11Z</dcterms:created>
  <dcterms:modified xsi:type="dcterms:W3CDTF">2023-04-29T07:56:50Z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2022-12-09T15:23:19Z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5f0a8264-0172-4cdc-9bb8-be1c37bbab8e</vt:lpwstr>
  </property>
  <property fmtid="{D5CDD505-2E9C-101B-9397-08002B2CF9AE}" pid="7" name="MSIP_Label_defa4170-0d19-0005-0004-bc88714345d2_ActionId">
    <vt:lpwstr>9b035a3f-d846-419e-ae09-283be76d8801</vt:lpwstr>
  </property>
  <property fmtid="{D5CDD505-2E9C-101B-9397-08002B2CF9AE}" pid="8" name="MSIP_Label_defa4170-0d19-0005-0004-bc88714345d2_ContentBits">
    <vt:lpwstr>0</vt:lpwstr>
  </property>
</Properties>
</file>