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56" r:id="rId2"/>
    <p:sldId id="257" r:id="rId3"/>
    <p:sldId id="258" r:id="rId4"/>
    <p:sldId id="259" r:id="rId5"/>
    <p:sldId id="260" r:id="rId6"/>
    <p:sldId id="261" r:id="rId7"/>
    <p:sldId id="262" r:id="rId8"/>
    <p:sldId id="270" r:id="rId9"/>
    <p:sldId id="271" r:id="rId10"/>
    <p:sldId id="272" r:id="rId11"/>
    <p:sldId id="263" r:id="rId12"/>
    <p:sldId id="264" r:id="rId13"/>
    <p:sldId id="265" r:id="rId14"/>
    <p:sldId id="266" r:id="rId15"/>
    <p:sldId id="267" r:id="rId16"/>
    <p:sldId id="268" r:id="rId17"/>
    <p:sldId id="269" r:id="rId18"/>
    <p:sldId id="273" r:id="rId19"/>
    <p:sldId id="274" r:id="rId20"/>
    <p:sldId id="275" r:id="rId21"/>
    <p:sldId id="276" r:id="rId22"/>
    <p:sldId id="277" r:id="rId23"/>
    <p:sldId id="278" r:id="rId24"/>
    <p:sldId id="279" r:id="rId25"/>
    <p:sldId id="281" r:id="rId26"/>
    <p:sldId id="282" r:id="rId27"/>
    <p:sldId id="283" r:id="rId28"/>
    <p:sldId id="284" r:id="rId29"/>
    <p:sldId id="288" r:id="rId30"/>
    <p:sldId id="285" r:id="rId31"/>
    <p:sldId id="286" r:id="rId32"/>
    <p:sldId id="287" r:id="rId33"/>
    <p:sldId id="291" r:id="rId34"/>
    <p:sldId id="292" r:id="rId35"/>
    <p:sldId id="289" r:id="rId36"/>
    <p:sldId id="290" r:id="rId37"/>
    <p:sldId id="293" r:id="rId38"/>
    <p:sldId id="294" r:id="rId39"/>
    <p:sldId id="295" r:id="rId40"/>
    <p:sldId id="297" r:id="rId41"/>
    <p:sldId id="296" r:id="rId42"/>
    <p:sldId id="298" r:id="rId43"/>
    <p:sldId id="299" r:id="rId44"/>
    <p:sldId id="300" r:id="rId45"/>
    <p:sldId id="301" r:id="rId46"/>
    <p:sldId id="302" r:id="rId47"/>
    <p:sldId id="303" r:id="rId48"/>
    <p:sldId id="304" r:id="rId49"/>
    <p:sldId id="305" r:id="rId50"/>
    <p:sldId id="306" r:id="rId51"/>
    <p:sldId id="307" r:id="rId52"/>
    <p:sldId id="308" r:id="rId53"/>
    <p:sldId id="312" r:id="rId54"/>
    <p:sldId id="313" r:id="rId55"/>
    <p:sldId id="309" r:id="rId56"/>
    <p:sldId id="310" r:id="rId57"/>
    <p:sldId id="311"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21" autoAdjust="0"/>
    <p:restoredTop sz="94660"/>
  </p:normalViewPr>
  <p:slideViewPr>
    <p:cSldViewPr snapToGrid="0">
      <p:cViewPr varScale="1">
        <p:scale>
          <a:sx n="74" d="100"/>
          <a:sy n="74" d="100"/>
        </p:scale>
        <p:origin x="8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3657AA7F-BE72-4467-897E-7A302F46504F}" type="datetimeFigureOut">
              <a:rPr lang="en-US" smtClean="0"/>
              <a:t>4/30/2023</a:t>
            </a:fld>
            <a:endParaRPr lang="en-US"/>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48591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3657AA7F-BE72-4467-897E-7A302F46504F}" type="datetimeFigureOut">
              <a:rPr lang="en-US" smtClean="0"/>
              <a:t>4/30/2023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05654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777240" y="365125"/>
            <a:ext cx="779526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3657AA7F-BE72-4467-897E-7A302F46504F}" type="datetimeFigureOut">
              <a:rPr lang="en-US" smtClean="0"/>
              <a:t>4/30/2023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83203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3657AA7F-BE72-4467-897E-7A302F46504F}" type="datetimeFigureOut">
              <a:rPr lang="en-US" smtClean="0"/>
              <a:t>4/30/2023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8066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30293" y="1709738"/>
            <a:ext cx="10617157"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30293" y="4589463"/>
            <a:ext cx="1061715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3657AA7F-BE72-4467-897E-7A302F46504F}" type="datetimeFigureOut">
              <a:rPr lang="en-US" smtClean="0"/>
              <a:t>4/30/2023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3120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3657AA7F-BE72-4467-897E-7A302F46504F}" type="datetimeFigureOut">
              <a:rPr lang="en-US" smtClean="0"/>
              <a:t>4/30/2023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8110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3903"/>
            <a:ext cx="522033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737063"/>
            <a:ext cx="5220335" cy="345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390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737063"/>
            <a:ext cx="5183188" cy="345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3657AA7F-BE72-4467-897E-7A302F46504F}" type="datetimeFigureOut">
              <a:rPr lang="en-US" smtClean="0"/>
              <a:t>4/30/2023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69229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3657AA7F-BE72-4467-897E-7A302F46504F}" type="datetimeFigureOut">
              <a:rPr lang="en-US" smtClean="0"/>
              <a:t>4/30/2023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4612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3657AA7F-BE72-4467-897E-7A302F46504F}" type="datetimeFigureOut">
              <a:rPr lang="en-US" smtClean="0"/>
              <a:t>4/30/2023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171513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2226364"/>
            <a:ext cx="3994785" cy="3642623"/>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3657AA7F-BE72-4467-897E-7A302F46504F}" type="datetimeFigureOut">
              <a:rPr lang="en-US" smtClean="0"/>
              <a:t>4/30/2023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86707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18020" y="457200"/>
            <a:ext cx="4054006"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18020" y="2250218"/>
            <a:ext cx="4054006" cy="361876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3657AA7F-BE72-4467-897E-7A302F46504F}" type="datetimeFigureOut">
              <a:rPr lang="en-US" smtClean="0"/>
              <a:t>4/30/2023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5271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D62DB5A-5AA0-4E7E-94AB-AD20F02CA8DF}"/>
              </a:ext>
            </a:extLst>
          </p:cNvPr>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 name="Rectangle 10">
            <a:extLst>
              <a:ext uri="{FF2B5EF4-FFF2-40B4-BE49-F238E27FC236}">
                <a16:creationId xmlns:a16="http://schemas.microsoft.com/office/drawing/2014/main" id="{0F086ECE-EF43-4B07-9DD0-59679471A067}"/>
              </a:ext>
            </a:extLst>
          </p:cNvPr>
          <p:cNvSpPr/>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2" y="365125"/>
            <a:ext cx="10637518"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2" y="1825625"/>
            <a:ext cx="1063751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2" y="6488268"/>
            <a:ext cx="2743200" cy="233209"/>
          </a:xfrm>
          <a:prstGeom prst="rect">
            <a:avLst/>
          </a:prstGeom>
        </p:spPr>
        <p:txBody>
          <a:bodyPr vert="horz" lIns="91440" tIns="45720" rIns="91440" bIns="45720" rtlCol="0" anchor="ctr"/>
          <a:lstStyle>
            <a:lvl1pPr algn="l">
              <a:defRPr sz="1000">
                <a:solidFill>
                  <a:schemeClr val="tx1"/>
                </a:solidFill>
              </a:defRPr>
            </a:lvl1pPr>
          </a:lstStyle>
          <a:p>
            <a:fld id="{3657AA7F-BE72-4467-897E-7A302F46504F}" type="datetimeFigureOut">
              <a:rPr lang="en-US" smtClean="0"/>
              <a:pPr/>
              <a:t>4/30/2023</a:t>
            </a:fld>
            <a:endParaRPr lang="en-US"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solidFill>
              </a:defRPr>
            </a:lvl1pPr>
          </a:lstStyle>
          <a:p>
            <a:endParaRPr lang="en-US">
              <a:solidFill>
                <a:schemeClr val="tx1"/>
              </a:solidFill>
            </a:endParaRPr>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71560" y="6488268"/>
            <a:ext cx="2743200" cy="233209"/>
          </a:xfrm>
          <a:prstGeom prst="rect">
            <a:avLst/>
          </a:prstGeom>
        </p:spPr>
        <p:txBody>
          <a:bodyPr vert="horz" lIns="91440" tIns="45720" rIns="91440" bIns="45720" rtlCol="0" anchor="ctr"/>
          <a:lstStyle>
            <a:lvl1pPr algn="r">
              <a:defRPr sz="1000">
                <a:solidFill>
                  <a:schemeClr val="tx1"/>
                </a:solidFill>
              </a:defRPr>
            </a:lvl1p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291681595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66" r:id="rId8"/>
    <p:sldLayoutId id="2147483767" r:id="rId9"/>
    <p:sldLayoutId id="2147483768" r:id="rId10"/>
    <p:sldLayoutId id="2147483776" r:id="rId11"/>
  </p:sldLayoutIdLst>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lumMod val="60000"/>
            <a:lumOff val="40000"/>
          </a:schemeClr>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eqres.in/" TargetMode="Externa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4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ui.com/material-ui/getting-started/overview/" TargetMode="Externa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eact-icons.github.io/react-icons/" TargetMode="Externa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Introduction To ReactJS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00617"/>
            <a:ext cx="8449157" cy="5452879"/>
          </a:xfrm>
        </p:spPr>
        <p:txBody>
          <a:bodyPr>
            <a:normAutofit/>
          </a:bodyPr>
          <a:lstStyle/>
          <a:p>
            <a:pPr marL="342900" indent="-342900" algn="l">
              <a:buFont typeface="Arial" panose="020B0604020202020204" pitchFamily="34" charset="0"/>
              <a:buChar char="•"/>
            </a:pPr>
            <a:r>
              <a:rPr lang="en-US" dirty="0"/>
              <a:t>Created by Jordan </a:t>
            </a:r>
            <a:r>
              <a:rPr lang="en-US" dirty="0" err="1"/>
              <a:t>Walke</a:t>
            </a:r>
            <a:r>
              <a:rPr lang="en-US" dirty="0"/>
              <a:t>, Software Engineer at Facebook</a:t>
            </a:r>
          </a:p>
          <a:p>
            <a:pPr marL="342900" indent="-342900" algn="l">
              <a:buFont typeface="Arial" panose="020B0604020202020204" pitchFamily="34" charset="0"/>
              <a:buChar char="•"/>
            </a:pPr>
            <a:r>
              <a:rPr lang="en-US" dirty="0"/>
              <a:t>First deployed on Facebook News Feed in 2011 and later on Instagram in 2012</a:t>
            </a:r>
          </a:p>
          <a:p>
            <a:pPr marL="342900" indent="-342900" algn="l">
              <a:buFont typeface="Arial" panose="020B0604020202020204" pitchFamily="34" charset="0"/>
              <a:buChar char="•"/>
            </a:pPr>
            <a:r>
              <a:rPr lang="en-US" dirty="0"/>
              <a:t>Open-Source in 2013</a:t>
            </a:r>
          </a:p>
          <a:p>
            <a:pPr marL="342900" indent="-342900" algn="l">
              <a:buFont typeface="Arial" panose="020B0604020202020204" pitchFamily="34" charset="0"/>
              <a:buChar char="•"/>
            </a:pPr>
            <a:r>
              <a:rPr lang="en-US" dirty="0"/>
              <a:t>Library of JavaScript</a:t>
            </a:r>
          </a:p>
          <a:p>
            <a:pPr marL="342900" indent="-342900" algn="l">
              <a:buFont typeface="Arial" panose="020B0604020202020204" pitchFamily="34" charset="0"/>
              <a:buChar char="•"/>
            </a:pPr>
            <a:r>
              <a:rPr lang="en-US" dirty="0"/>
              <a:t>Component based coding</a:t>
            </a:r>
          </a:p>
          <a:p>
            <a:pPr marL="342900" indent="-342900" algn="l">
              <a:buFont typeface="Arial" panose="020B0604020202020204" pitchFamily="34" charset="0"/>
              <a:buChar char="•"/>
            </a:pPr>
            <a:r>
              <a:rPr lang="en-US" dirty="0"/>
              <a:t>Virtual DOM</a:t>
            </a:r>
          </a:p>
          <a:p>
            <a:pPr marL="342900" indent="-342900" algn="l">
              <a:buFont typeface="Arial" panose="020B0604020202020204" pitchFamily="34" charset="0"/>
              <a:buChar char="•"/>
            </a:pPr>
            <a:r>
              <a:rPr lang="en-US" dirty="0"/>
              <a:t>Life Cycle Methods of Component</a:t>
            </a:r>
          </a:p>
          <a:p>
            <a:pPr marL="342900" indent="-342900" algn="l">
              <a:buFont typeface="Arial" panose="020B0604020202020204" pitchFamily="34" charset="0"/>
              <a:buChar char="•"/>
            </a:pPr>
            <a:r>
              <a:rPr lang="en-US" dirty="0"/>
              <a:t>JSX (Interesting Feature)</a:t>
            </a:r>
          </a:p>
          <a:p>
            <a:pPr marL="342900" indent="-342900" algn="l">
              <a:buFont typeface="Arial" panose="020B0604020202020204" pitchFamily="34" charset="0"/>
              <a:buChar char="•"/>
            </a:pPr>
            <a:r>
              <a:rPr lang="en-US" dirty="0"/>
              <a:t>React Hooks</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582852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Anonymous Functions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262382"/>
            <a:ext cx="8449157" cy="5412738"/>
          </a:xfrm>
        </p:spPr>
        <p:txBody>
          <a:bodyPr>
            <a:normAutofit/>
          </a:bodyPr>
          <a:lstStyle/>
          <a:p>
            <a:pPr marL="342900" indent="-342900" algn="l">
              <a:buFont typeface="Arial" panose="020B0604020202020204" pitchFamily="34" charset="0"/>
              <a:buChar char="•"/>
            </a:pPr>
            <a:r>
              <a:rPr lang="en-US" dirty="0"/>
              <a:t>Functions without name</a:t>
            </a:r>
          </a:p>
          <a:p>
            <a:pPr marL="342900" indent="-342900" algn="l">
              <a:buFont typeface="Arial" panose="020B0604020202020204" pitchFamily="34" charset="0"/>
              <a:buChar char="•"/>
            </a:pPr>
            <a:r>
              <a:rPr lang="en-US" dirty="0"/>
              <a:t>Mostly used as </a:t>
            </a:r>
            <a:r>
              <a:rPr lang="en-US" dirty="0" err="1"/>
              <a:t>callBack</a:t>
            </a:r>
            <a:r>
              <a:rPr lang="en-US" dirty="0"/>
              <a:t> function</a:t>
            </a:r>
          </a:p>
          <a:p>
            <a:pPr algn="l"/>
            <a:br>
              <a:rPr lang="en-US" dirty="0"/>
            </a:br>
            <a:r>
              <a:rPr lang="en-US" dirty="0"/>
              <a:t>	const array = [ 1, 2, 3, 4 ]</a:t>
            </a:r>
            <a:br>
              <a:rPr lang="en-US" dirty="0"/>
            </a:br>
            <a:r>
              <a:rPr lang="en-US" dirty="0"/>
              <a:t>	</a:t>
            </a:r>
            <a:br>
              <a:rPr lang="en-US" dirty="0"/>
            </a:br>
            <a:r>
              <a:rPr lang="en-US" dirty="0"/>
              <a:t>	</a:t>
            </a:r>
            <a:r>
              <a:rPr lang="en-US" dirty="0" err="1"/>
              <a:t>array.map</a:t>
            </a:r>
            <a:r>
              <a:rPr lang="en-US" dirty="0"/>
              <a:t>(</a:t>
            </a:r>
            <a:r>
              <a:rPr lang="en-US" dirty="0">
                <a:solidFill>
                  <a:schemeClr val="bg2"/>
                </a:solidFill>
                <a:highlight>
                  <a:srgbClr val="FFFF00"/>
                </a:highlight>
              </a:rPr>
              <a:t>(</a:t>
            </a:r>
            <a:r>
              <a:rPr lang="en-US" dirty="0" err="1">
                <a:solidFill>
                  <a:schemeClr val="bg2"/>
                </a:solidFill>
                <a:highlight>
                  <a:srgbClr val="FFFF00"/>
                </a:highlight>
              </a:rPr>
              <a:t>val</a:t>
            </a:r>
            <a:r>
              <a:rPr lang="en-US" dirty="0">
                <a:solidFill>
                  <a:schemeClr val="bg2"/>
                </a:solidFill>
                <a:highlight>
                  <a:srgbClr val="FFFF00"/>
                </a:highlight>
              </a:rPr>
              <a:t>, index) =&gt; { </a:t>
            </a:r>
          </a:p>
          <a:p>
            <a:pPr algn="l"/>
            <a:r>
              <a:rPr lang="en-US" dirty="0">
                <a:solidFill>
                  <a:schemeClr val="bg2"/>
                </a:solidFill>
                <a:highlight>
                  <a:srgbClr val="FFFF00"/>
                </a:highlight>
              </a:rPr>
              <a:t>	return </a:t>
            </a:r>
            <a:r>
              <a:rPr lang="en-US" dirty="0" err="1">
                <a:solidFill>
                  <a:schemeClr val="bg2"/>
                </a:solidFill>
                <a:highlight>
                  <a:srgbClr val="FFFF00"/>
                </a:highlight>
              </a:rPr>
              <a:t>val</a:t>
            </a:r>
            <a:endParaRPr lang="en-US" dirty="0">
              <a:solidFill>
                <a:schemeClr val="bg2"/>
              </a:solidFill>
              <a:highlight>
                <a:srgbClr val="FFFF00"/>
              </a:highlight>
            </a:endParaRPr>
          </a:p>
          <a:p>
            <a:pPr algn="l"/>
            <a:r>
              <a:rPr lang="en-US" dirty="0">
                <a:solidFill>
                  <a:schemeClr val="bg2"/>
                </a:solidFill>
                <a:highlight>
                  <a:srgbClr val="FFFF00"/>
                </a:highlight>
              </a:rPr>
              <a:t>	}</a:t>
            </a:r>
          </a:p>
          <a:p>
            <a:pPr algn="l"/>
            <a:r>
              <a:rPr lang="en-US" dirty="0"/>
              <a:t>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434885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8" y="346076"/>
            <a:ext cx="8280295" cy="879475"/>
          </a:xfrm>
        </p:spPr>
        <p:txBody>
          <a:bodyPr>
            <a:noAutofit/>
          </a:bodyPr>
          <a:lstStyle/>
          <a:p>
            <a:pPr algn="l"/>
            <a:r>
              <a:rPr lang="en-US" sz="4000" dirty="0"/>
              <a:t>Difference between React &amp; Angular</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graphicFrame>
        <p:nvGraphicFramePr>
          <p:cNvPr id="4" name="Table 4">
            <a:extLst>
              <a:ext uri="{FF2B5EF4-FFF2-40B4-BE49-F238E27FC236}">
                <a16:creationId xmlns:a16="http://schemas.microsoft.com/office/drawing/2014/main" id="{3346A1DF-9E6F-4DE1-C577-749EAEFF9CE6}"/>
              </a:ext>
            </a:extLst>
          </p:cNvPr>
          <p:cNvGraphicFramePr>
            <a:graphicFrameLocks noGrp="1"/>
          </p:cNvGraphicFramePr>
          <p:nvPr>
            <p:extLst>
              <p:ext uri="{D42A27DB-BD31-4B8C-83A1-F6EECF244321}">
                <p14:modId xmlns:p14="http://schemas.microsoft.com/office/powerpoint/2010/main" val="2765143177"/>
              </p:ext>
            </p:extLst>
          </p:nvPr>
        </p:nvGraphicFramePr>
        <p:xfrm>
          <a:off x="248475" y="1360448"/>
          <a:ext cx="8128000" cy="5187635"/>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679518124"/>
                    </a:ext>
                  </a:extLst>
                </a:gridCol>
                <a:gridCol w="4064000">
                  <a:extLst>
                    <a:ext uri="{9D8B030D-6E8A-4147-A177-3AD203B41FA5}">
                      <a16:colId xmlns:a16="http://schemas.microsoft.com/office/drawing/2014/main" val="3795330150"/>
                    </a:ext>
                  </a:extLst>
                </a:gridCol>
              </a:tblGrid>
              <a:tr h="598615">
                <a:tc>
                  <a:txBody>
                    <a:bodyPr/>
                    <a:lstStyle/>
                    <a:p>
                      <a:pPr algn="ctr"/>
                      <a:r>
                        <a:rPr lang="en-US" dirty="0"/>
                        <a:t>React</a:t>
                      </a:r>
                    </a:p>
                  </a:txBody>
                  <a:tcPr/>
                </a:tc>
                <a:tc>
                  <a:txBody>
                    <a:bodyPr/>
                    <a:lstStyle/>
                    <a:p>
                      <a:pPr algn="ctr"/>
                      <a:r>
                        <a:rPr lang="en-US" dirty="0"/>
                        <a:t>Angular</a:t>
                      </a:r>
                    </a:p>
                  </a:txBody>
                  <a:tcPr/>
                </a:tc>
                <a:extLst>
                  <a:ext uri="{0D108BD9-81ED-4DB2-BD59-A6C34878D82A}">
                    <a16:rowId xmlns:a16="http://schemas.microsoft.com/office/drawing/2014/main" val="3866898221"/>
                  </a:ext>
                </a:extLst>
              </a:tr>
              <a:tr h="598615">
                <a:tc>
                  <a:txBody>
                    <a:bodyPr/>
                    <a:lstStyle/>
                    <a:p>
                      <a:r>
                        <a:rPr lang="en-US" dirty="0"/>
                        <a:t>Facebook – 2013</a:t>
                      </a:r>
                    </a:p>
                    <a:p>
                      <a:r>
                        <a:rPr lang="en-US" dirty="0"/>
                        <a:t>Written in JavaScript</a:t>
                      </a:r>
                    </a:p>
                  </a:txBody>
                  <a:tcPr/>
                </a:tc>
                <a:tc>
                  <a:txBody>
                    <a:bodyPr/>
                    <a:lstStyle/>
                    <a:p>
                      <a:r>
                        <a:rPr lang="en-US" dirty="0"/>
                        <a:t>Google – 2009</a:t>
                      </a:r>
                    </a:p>
                    <a:p>
                      <a:r>
                        <a:rPr lang="en-US" dirty="0"/>
                        <a:t>Written in TypeScript</a:t>
                      </a:r>
                    </a:p>
                  </a:txBody>
                  <a:tcPr/>
                </a:tc>
                <a:extLst>
                  <a:ext uri="{0D108BD9-81ED-4DB2-BD59-A6C34878D82A}">
                    <a16:rowId xmlns:a16="http://schemas.microsoft.com/office/drawing/2014/main" val="3757961107"/>
                  </a:ext>
                </a:extLst>
              </a:tr>
              <a:tr h="598615">
                <a:tc>
                  <a:txBody>
                    <a:bodyPr/>
                    <a:lstStyle/>
                    <a:p>
                      <a:r>
                        <a:rPr lang="en-US" dirty="0"/>
                        <a:t>JavaScript Library</a:t>
                      </a:r>
                    </a:p>
                    <a:p>
                      <a:r>
                        <a:rPr lang="en-US" dirty="0"/>
                        <a:t>Popularity 42.62% according to </a:t>
                      </a:r>
                      <a:r>
                        <a:rPr lang="en-US" dirty="0" err="1"/>
                        <a:t>Brocoders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MVC Framework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Popularity 20.39% according to </a:t>
                      </a:r>
                      <a:r>
                        <a:rPr lang="en-US" dirty="0" err="1"/>
                        <a:t>Brocoders</a:t>
                      </a:r>
                      <a:endParaRPr lang="en-US" dirty="0"/>
                    </a:p>
                  </a:txBody>
                  <a:tcPr/>
                </a:tc>
                <a:extLst>
                  <a:ext uri="{0D108BD9-81ED-4DB2-BD59-A6C34878D82A}">
                    <a16:rowId xmlns:a16="http://schemas.microsoft.com/office/drawing/2014/main" val="1543780979"/>
                  </a:ext>
                </a:extLst>
              </a:tr>
              <a:tr h="598615">
                <a:tc>
                  <a:txBody>
                    <a:bodyPr/>
                    <a:lstStyle/>
                    <a:p>
                      <a:r>
                        <a:rPr lang="en-US" dirty="0"/>
                        <a:t>Use Virtual DOM</a:t>
                      </a:r>
                    </a:p>
                  </a:txBody>
                  <a:tcPr/>
                </a:tc>
                <a:tc>
                  <a:txBody>
                    <a:bodyPr/>
                    <a:lstStyle/>
                    <a:p>
                      <a:r>
                        <a:rPr lang="en-US" dirty="0"/>
                        <a:t>Use Real DOM</a:t>
                      </a:r>
                    </a:p>
                  </a:txBody>
                  <a:tcPr/>
                </a:tc>
                <a:extLst>
                  <a:ext uri="{0D108BD9-81ED-4DB2-BD59-A6C34878D82A}">
                    <a16:rowId xmlns:a16="http://schemas.microsoft.com/office/drawing/2014/main" val="1475843031"/>
                  </a:ext>
                </a:extLst>
              </a:tr>
              <a:tr h="598615">
                <a:tc>
                  <a:txBody>
                    <a:bodyPr/>
                    <a:lstStyle/>
                    <a:p>
                      <a:r>
                        <a:rPr lang="en-US" dirty="0"/>
                        <a:t>Use JavaScript + JSX</a:t>
                      </a:r>
                    </a:p>
                  </a:txBody>
                  <a:tcPr/>
                </a:tc>
                <a:tc>
                  <a:txBody>
                    <a:bodyPr/>
                    <a:lstStyle/>
                    <a:p>
                      <a:r>
                        <a:rPr lang="en-US" dirty="0"/>
                        <a:t>Use JavaScript (TypeScript) + HTML</a:t>
                      </a:r>
                    </a:p>
                  </a:txBody>
                  <a:tcPr/>
                </a:tc>
                <a:extLst>
                  <a:ext uri="{0D108BD9-81ED-4DB2-BD59-A6C34878D82A}">
                    <a16:rowId xmlns:a16="http://schemas.microsoft.com/office/drawing/2014/main" val="4222893053"/>
                  </a:ext>
                </a:extLst>
              </a:tr>
              <a:tr h="598615">
                <a:tc>
                  <a:txBody>
                    <a:bodyPr/>
                    <a:lstStyle/>
                    <a:p>
                      <a:r>
                        <a:rPr lang="en-US" dirty="0"/>
                        <a:t>Learning is Moderate</a:t>
                      </a:r>
                    </a:p>
                  </a:txBody>
                  <a:tcPr/>
                </a:tc>
                <a:tc>
                  <a:txBody>
                    <a:bodyPr/>
                    <a:lstStyle/>
                    <a:p>
                      <a:r>
                        <a:rPr lang="en-US" dirty="0"/>
                        <a:t>Learning is Steep</a:t>
                      </a:r>
                    </a:p>
                  </a:txBody>
                  <a:tcPr/>
                </a:tc>
                <a:extLst>
                  <a:ext uri="{0D108BD9-81ED-4DB2-BD59-A6C34878D82A}">
                    <a16:rowId xmlns:a16="http://schemas.microsoft.com/office/drawing/2014/main" val="2363689045"/>
                  </a:ext>
                </a:extLst>
              </a:tr>
              <a:tr h="598615">
                <a:tc>
                  <a:txBody>
                    <a:bodyPr/>
                    <a:lstStyle/>
                    <a:p>
                      <a:r>
                        <a:rPr lang="en-US" dirty="0"/>
                        <a:t>Flexible Component Base Structure</a:t>
                      </a:r>
                    </a:p>
                  </a:txBody>
                  <a:tcPr/>
                </a:tc>
                <a:tc>
                  <a:txBody>
                    <a:bodyPr/>
                    <a:lstStyle/>
                    <a:p>
                      <a:r>
                        <a:rPr lang="en-US" dirty="0"/>
                        <a:t>Fully Complexed MVC Structure</a:t>
                      </a:r>
                    </a:p>
                  </a:txBody>
                  <a:tcPr/>
                </a:tc>
                <a:extLst>
                  <a:ext uri="{0D108BD9-81ED-4DB2-BD59-A6C34878D82A}">
                    <a16:rowId xmlns:a16="http://schemas.microsoft.com/office/drawing/2014/main" val="1281087263"/>
                  </a:ext>
                </a:extLst>
              </a:tr>
              <a:tr h="850046">
                <a:tc>
                  <a:txBody>
                    <a:bodyPr/>
                    <a:lstStyle/>
                    <a:p>
                      <a:r>
                        <a:rPr lang="en-US" dirty="0"/>
                        <a:t>High Performance</a:t>
                      </a:r>
                    </a:p>
                    <a:p>
                      <a:r>
                        <a:rPr lang="en-US" dirty="0"/>
                        <a:t>Netflix, Facebook, Skype, Instagram, Atlassian, BBC, Tesla, Uber, WhatsApp,</a:t>
                      </a:r>
                    </a:p>
                  </a:txBody>
                  <a:tcPr/>
                </a:tc>
                <a:tc>
                  <a:txBody>
                    <a:bodyPr/>
                    <a:lstStyle/>
                    <a:p>
                      <a:r>
                        <a:rPr lang="en-US" dirty="0"/>
                        <a:t>High Performance</a:t>
                      </a:r>
                    </a:p>
                    <a:p>
                      <a:r>
                        <a:rPr lang="en-US" dirty="0" err="1"/>
                        <a:t>Paypal</a:t>
                      </a:r>
                      <a:r>
                        <a:rPr lang="en-US" dirty="0"/>
                        <a:t>, Freelancer, Upwork, IBM, </a:t>
                      </a:r>
                      <a:r>
                        <a:rPr lang="en-US" dirty="0" err="1"/>
                        <a:t>Paypal</a:t>
                      </a:r>
                      <a:r>
                        <a:rPr lang="en-US" dirty="0"/>
                        <a:t>, Forbes, Samsung</a:t>
                      </a:r>
                    </a:p>
                  </a:txBody>
                  <a:tcPr/>
                </a:tc>
                <a:extLst>
                  <a:ext uri="{0D108BD9-81ED-4DB2-BD59-A6C34878D82A}">
                    <a16:rowId xmlns:a16="http://schemas.microsoft.com/office/drawing/2014/main" val="4507288"/>
                  </a:ext>
                </a:extLst>
              </a:tr>
            </a:tbl>
          </a:graphicData>
        </a:graphic>
      </p:graphicFrame>
    </p:spTree>
    <p:extLst>
      <p:ext uri="{BB962C8B-B14F-4D97-AF65-F5344CB8AC3E}">
        <p14:creationId xmlns:p14="http://schemas.microsoft.com/office/powerpoint/2010/main" val="1279930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8" y="346076"/>
            <a:ext cx="8280295" cy="879475"/>
          </a:xfrm>
        </p:spPr>
        <p:txBody>
          <a:bodyPr>
            <a:noAutofit/>
          </a:bodyPr>
          <a:lstStyle/>
          <a:p>
            <a:pPr algn="l"/>
            <a:r>
              <a:rPr lang="en-US" sz="4000" dirty="0"/>
              <a:t>Difference between Class &amp; Functional Components</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graphicFrame>
        <p:nvGraphicFramePr>
          <p:cNvPr id="4" name="Table 4">
            <a:extLst>
              <a:ext uri="{FF2B5EF4-FFF2-40B4-BE49-F238E27FC236}">
                <a16:creationId xmlns:a16="http://schemas.microsoft.com/office/drawing/2014/main" id="{3346A1DF-9E6F-4DE1-C577-749EAEFF9CE6}"/>
              </a:ext>
            </a:extLst>
          </p:cNvPr>
          <p:cNvGraphicFramePr>
            <a:graphicFrameLocks noGrp="1"/>
          </p:cNvGraphicFramePr>
          <p:nvPr>
            <p:extLst>
              <p:ext uri="{D42A27DB-BD31-4B8C-83A1-F6EECF244321}">
                <p14:modId xmlns:p14="http://schemas.microsoft.com/office/powerpoint/2010/main" val="3446649784"/>
              </p:ext>
            </p:extLst>
          </p:nvPr>
        </p:nvGraphicFramePr>
        <p:xfrm>
          <a:off x="248475" y="1360449"/>
          <a:ext cx="8128000" cy="514323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679518124"/>
                    </a:ext>
                  </a:extLst>
                </a:gridCol>
                <a:gridCol w="4064000">
                  <a:extLst>
                    <a:ext uri="{9D8B030D-6E8A-4147-A177-3AD203B41FA5}">
                      <a16:colId xmlns:a16="http://schemas.microsoft.com/office/drawing/2014/main" val="3795330150"/>
                    </a:ext>
                  </a:extLst>
                </a:gridCol>
              </a:tblGrid>
              <a:tr h="558995">
                <a:tc>
                  <a:txBody>
                    <a:bodyPr/>
                    <a:lstStyle/>
                    <a:p>
                      <a:pPr algn="ctr"/>
                      <a:r>
                        <a:rPr lang="en-US" dirty="0"/>
                        <a:t>Functional</a:t>
                      </a:r>
                    </a:p>
                  </a:txBody>
                  <a:tcPr/>
                </a:tc>
                <a:tc>
                  <a:txBody>
                    <a:bodyPr/>
                    <a:lstStyle/>
                    <a:p>
                      <a:pPr algn="ctr"/>
                      <a:r>
                        <a:rPr lang="en-US" dirty="0"/>
                        <a:t>Class</a:t>
                      </a:r>
                    </a:p>
                  </a:txBody>
                  <a:tcPr/>
                </a:tc>
                <a:extLst>
                  <a:ext uri="{0D108BD9-81ED-4DB2-BD59-A6C34878D82A}">
                    <a16:rowId xmlns:a16="http://schemas.microsoft.com/office/drawing/2014/main" val="3866898221"/>
                  </a:ext>
                </a:extLst>
              </a:tr>
              <a:tr h="558995">
                <a:tc>
                  <a:txBody>
                    <a:bodyPr/>
                    <a:lstStyle/>
                    <a:p>
                      <a:r>
                        <a:rPr lang="en-US" dirty="0"/>
                        <a:t>Just like JavaScript Functions</a:t>
                      </a:r>
                    </a:p>
                  </a:txBody>
                  <a:tcPr/>
                </a:tc>
                <a:tc>
                  <a:txBody>
                    <a:bodyPr/>
                    <a:lstStyle/>
                    <a:p>
                      <a:r>
                        <a:rPr lang="en-US" dirty="0"/>
                        <a:t>Just like Classes defined in JavaScript</a:t>
                      </a:r>
                    </a:p>
                  </a:txBody>
                  <a:tcPr/>
                </a:tc>
                <a:extLst>
                  <a:ext uri="{0D108BD9-81ED-4DB2-BD59-A6C34878D82A}">
                    <a16:rowId xmlns:a16="http://schemas.microsoft.com/office/drawing/2014/main" val="3757961107"/>
                  </a:ext>
                </a:extLst>
              </a:tr>
              <a:tr h="558995">
                <a:tc>
                  <a:txBody>
                    <a:bodyPr/>
                    <a:lstStyle/>
                    <a:p>
                      <a:r>
                        <a:rPr lang="en-US" dirty="0"/>
                        <a:t>Mostly use by Devs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Avoid by </a:t>
                      </a:r>
                      <a:r>
                        <a:rPr lang="en-US" dirty="0" err="1"/>
                        <a:t>devs</a:t>
                      </a:r>
                      <a:endParaRPr lang="en-US" dirty="0"/>
                    </a:p>
                  </a:txBody>
                  <a:tcPr/>
                </a:tc>
                <a:extLst>
                  <a:ext uri="{0D108BD9-81ED-4DB2-BD59-A6C34878D82A}">
                    <a16:rowId xmlns:a16="http://schemas.microsoft.com/office/drawing/2014/main" val="1543780979"/>
                  </a:ext>
                </a:extLst>
              </a:tr>
              <a:tr h="558995">
                <a:tc>
                  <a:txBody>
                    <a:bodyPr/>
                    <a:lstStyle/>
                    <a:p>
                      <a:r>
                        <a:rPr lang="en-US" dirty="0"/>
                        <a:t>Absence of “this” keyword</a:t>
                      </a:r>
                    </a:p>
                  </a:txBody>
                  <a:tcPr/>
                </a:tc>
                <a:tc>
                  <a:txBody>
                    <a:bodyPr/>
                    <a:lstStyle/>
                    <a:p>
                      <a:r>
                        <a:rPr lang="en-US" dirty="0"/>
                        <a:t>Always use “this” keyword</a:t>
                      </a:r>
                    </a:p>
                  </a:txBody>
                  <a:tcPr/>
                </a:tc>
                <a:extLst>
                  <a:ext uri="{0D108BD9-81ED-4DB2-BD59-A6C34878D82A}">
                    <a16:rowId xmlns:a16="http://schemas.microsoft.com/office/drawing/2014/main" val="1475843031"/>
                  </a:ext>
                </a:extLst>
              </a:tr>
              <a:tr h="853879">
                <a:tc>
                  <a:txBody>
                    <a:bodyPr/>
                    <a:lstStyle/>
                    <a:p>
                      <a:r>
                        <a:rPr lang="en-US" dirty="0"/>
                        <a:t>Stateless Component. Don’t has its own state, can be use by using Hook called “</a:t>
                      </a:r>
                      <a:r>
                        <a:rPr lang="en-US" dirty="0" err="1"/>
                        <a:t>useState</a:t>
                      </a:r>
                      <a:r>
                        <a:rPr lang="en-US" dirty="0"/>
                        <a:t>”</a:t>
                      </a:r>
                    </a:p>
                  </a:txBody>
                  <a:tcPr/>
                </a:tc>
                <a:tc>
                  <a:txBody>
                    <a:bodyPr/>
                    <a:lstStyle/>
                    <a:p>
                      <a:r>
                        <a:rPr lang="en-US" dirty="0"/>
                        <a:t>Stateful Components. Has its own state</a:t>
                      </a:r>
                    </a:p>
                  </a:txBody>
                  <a:tcPr/>
                </a:tc>
                <a:extLst>
                  <a:ext uri="{0D108BD9-81ED-4DB2-BD59-A6C34878D82A}">
                    <a16:rowId xmlns:a16="http://schemas.microsoft.com/office/drawing/2014/main" val="4222893053"/>
                  </a:ext>
                </a:extLst>
              </a:tr>
              <a:tr h="558995">
                <a:tc>
                  <a:txBody>
                    <a:bodyPr/>
                    <a:lstStyle/>
                    <a:p>
                      <a:r>
                        <a:rPr lang="en-US" dirty="0"/>
                        <a:t>No Life Cycle Methods</a:t>
                      </a:r>
                    </a:p>
                  </a:txBody>
                  <a:tcPr/>
                </a:tc>
                <a:tc>
                  <a:txBody>
                    <a:bodyPr/>
                    <a:lstStyle/>
                    <a:p>
                      <a:r>
                        <a:rPr lang="en-US" dirty="0"/>
                        <a:t>Have Life Cycle Methods</a:t>
                      </a:r>
                    </a:p>
                  </a:txBody>
                  <a:tcPr/>
                </a:tc>
                <a:extLst>
                  <a:ext uri="{0D108BD9-81ED-4DB2-BD59-A6C34878D82A}">
                    <a16:rowId xmlns:a16="http://schemas.microsoft.com/office/drawing/2014/main" val="2363689045"/>
                  </a:ext>
                </a:extLst>
              </a:tr>
              <a:tr h="597715">
                <a:tc>
                  <a:txBody>
                    <a:bodyPr/>
                    <a:lstStyle/>
                    <a:p>
                      <a:r>
                        <a:rPr lang="en-US" dirty="0"/>
                        <a:t>Easy to maintain, debugging and flexible</a:t>
                      </a:r>
                    </a:p>
                  </a:txBody>
                  <a:tcPr/>
                </a:tc>
                <a:tc>
                  <a:txBody>
                    <a:bodyPr/>
                    <a:lstStyle/>
                    <a:p>
                      <a:r>
                        <a:rPr lang="en-US" dirty="0"/>
                        <a:t>Difficult for debugging due to complex structure and “this” keyword priority</a:t>
                      </a:r>
                    </a:p>
                  </a:txBody>
                  <a:tcPr/>
                </a:tc>
                <a:extLst>
                  <a:ext uri="{0D108BD9-81ED-4DB2-BD59-A6C34878D82A}">
                    <a16:rowId xmlns:a16="http://schemas.microsoft.com/office/drawing/2014/main" val="1281087263"/>
                  </a:ext>
                </a:extLst>
              </a:tr>
              <a:tr h="793784">
                <a:tc>
                  <a:txBody>
                    <a:bodyPr/>
                    <a:lstStyle/>
                    <a:p>
                      <a:r>
                        <a:rPr lang="en-US" dirty="0"/>
                        <a:t>Optimize Code</a:t>
                      </a:r>
                    </a:p>
                  </a:txBody>
                  <a:tcPr/>
                </a:tc>
                <a:tc>
                  <a:txBody>
                    <a:bodyPr/>
                    <a:lstStyle/>
                    <a:p>
                      <a:r>
                        <a:rPr lang="en-US" dirty="0"/>
                        <a:t>Lengthy Code</a:t>
                      </a:r>
                    </a:p>
                  </a:txBody>
                  <a:tcPr/>
                </a:tc>
                <a:extLst>
                  <a:ext uri="{0D108BD9-81ED-4DB2-BD59-A6C34878D82A}">
                    <a16:rowId xmlns:a16="http://schemas.microsoft.com/office/drawing/2014/main" val="4507288"/>
                  </a:ext>
                </a:extLst>
              </a:tr>
            </a:tbl>
          </a:graphicData>
        </a:graphic>
      </p:graphicFrame>
    </p:spTree>
    <p:extLst>
      <p:ext uri="{BB962C8B-B14F-4D97-AF65-F5344CB8AC3E}">
        <p14:creationId xmlns:p14="http://schemas.microsoft.com/office/powerpoint/2010/main" val="1836893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camelCase vs kebab-case</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58537"/>
            <a:ext cx="8449157" cy="5153387"/>
          </a:xfrm>
        </p:spPr>
        <p:txBody>
          <a:bodyPr>
            <a:normAutofit lnSpcReduction="10000"/>
          </a:bodyPr>
          <a:lstStyle/>
          <a:p>
            <a:pPr marL="342900" indent="-342900" algn="l">
              <a:buFont typeface="Arial" panose="020B0604020202020204" pitchFamily="34" charset="0"/>
              <a:buChar char="•"/>
            </a:pPr>
            <a:r>
              <a:rPr lang="en-US" dirty="0"/>
              <a:t>Employs a dash to maximize white space between multiple words, while the camel case naming convention does not use any white space.</a:t>
            </a:r>
            <a:br>
              <a:rPr lang="en-US" dirty="0"/>
            </a:br>
            <a:r>
              <a:rPr lang="en-US" dirty="0"/>
              <a:t>Example:</a:t>
            </a:r>
            <a:br>
              <a:rPr lang="en-US" dirty="0"/>
            </a:br>
            <a:r>
              <a:rPr lang="en-US" dirty="0"/>
              <a:t>	const </a:t>
            </a:r>
            <a:r>
              <a:rPr lang="en-US" dirty="0">
                <a:solidFill>
                  <a:schemeClr val="bg1"/>
                </a:solidFill>
                <a:highlight>
                  <a:srgbClr val="FFFF00"/>
                </a:highlight>
              </a:rPr>
              <a:t>first-name</a:t>
            </a:r>
            <a:r>
              <a:rPr lang="en-US" dirty="0"/>
              <a:t> = “Hamza”</a:t>
            </a:r>
          </a:p>
          <a:p>
            <a:pPr marL="342900" indent="-342900" algn="l">
              <a:buFont typeface="Arial" panose="020B0604020202020204" pitchFamily="34" charset="0"/>
              <a:buChar char="•"/>
            </a:pPr>
            <a:r>
              <a:rPr lang="en-US" dirty="0"/>
              <a:t>Camel case starts each new word in a complex variable name with an uppercase letter. You can capitalize the first word as well or leave it lowercase. When the first letter of the variable starts with an uppercase letter, it is known as upper camel case. If the variable starts with a lower case letter, this is known as lower camel case or dromedary case.</a:t>
            </a:r>
            <a:br>
              <a:rPr lang="en-US" dirty="0"/>
            </a:br>
            <a:r>
              <a:rPr lang="en-US" dirty="0"/>
              <a:t>Example</a:t>
            </a:r>
            <a:br>
              <a:rPr lang="en-US" dirty="0"/>
            </a:br>
            <a:r>
              <a:rPr lang="en-US" dirty="0"/>
              <a:t>	const </a:t>
            </a:r>
            <a:r>
              <a:rPr lang="en-US" dirty="0">
                <a:solidFill>
                  <a:schemeClr val="bg1"/>
                </a:solidFill>
                <a:highlight>
                  <a:srgbClr val="FFFF00"/>
                </a:highlight>
              </a:rPr>
              <a:t>FirstName</a:t>
            </a:r>
            <a:r>
              <a:rPr lang="en-US" dirty="0"/>
              <a:t> = “Hamza”</a:t>
            </a:r>
            <a:br>
              <a:rPr lang="en-US" dirty="0"/>
            </a:br>
            <a:br>
              <a:rPr lang="en-US" dirty="0"/>
            </a:br>
            <a:r>
              <a:rPr lang="en-US" dirty="0"/>
              <a:t>	const </a:t>
            </a:r>
            <a:r>
              <a:rPr lang="en-US" dirty="0" err="1">
                <a:solidFill>
                  <a:schemeClr val="bg1"/>
                </a:solidFill>
                <a:highlight>
                  <a:srgbClr val="FFFF00"/>
                </a:highlight>
              </a:rPr>
              <a:t>lastName</a:t>
            </a:r>
            <a:r>
              <a:rPr lang="en-US" dirty="0"/>
              <a:t> = “Siddique”</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303924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Styling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58537"/>
            <a:ext cx="8449157" cy="5153387"/>
          </a:xfrm>
        </p:spPr>
        <p:txBody>
          <a:bodyPr>
            <a:normAutofit/>
          </a:bodyPr>
          <a:lstStyle/>
          <a:p>
            <a:pPr marL="342900" indent="-342900" algn="l">
              <a:buFont typeface="Arial" panose="020B0604020202020204" pitchFamily="34" charset="0"/>
              <a:buChar char="•"/>
            </a:pPr>
            <a:r>
              <a:rPr lang="en-US" dirty="0"/>
              <a:t>Inline Style </a:t>
            </a:r>
            <a:br>
              <a:rPr lang="en-US" dirty="0"/>
            </a:br>
            <a:r>
              <a:rPr lang="en-US" dirty="0"/>
              <a:t>	HTML:</a:t>
            </a:r>
            <a:br>
              <a:rPr lang="en-US" dirty="0"/>
            </a:br>
            <a:r>
              <a:rPr lang="en-US" dirty="0"/>
              <a:t>	&lt;h1 style=“background-color: red;” &gt;Hello World &lt;/h1&gt;</a:t>
            </a:r>
            <a:br>
              <a:rPr lang="en-US" dirty="0"/>
            </a:br>
            <a:r>
              <a:rPr lang="en-US" dirty="0"/>
              <a:t>	React (JSX):</a:t>
            </a:r>
            <a:br>
              <a:rPr lang="en-US" dirty="0"/>
            </a:br>
            <a:r>
              <a:rPr lang="en-US" dirty="0"/>
              <a:t>	&lt;h1 style=</a:t>
            </a:r>
            <a:r>
              <a:rPr lang="en-US" dirty="0">
                <a:solidFill>
                  <a:schemeClr val="bg1"/>
                </a:solidFill>
                <a:highlight>
                  <a:srgbClr val="FFFF00"/>
                </a:highlight>
              </a:rPr>
              <a:t>{{</a:t>
            </a:r>
            <a:r>
              <a:rPr lang="en-US" dirty="0" err="1">
                <a:solidFill>
                  <a:schemeClr val="bg1"/>
                </a:solidFill>
                <a:highlight>
                  <a:srgbClr val="FFFF00"/>
                </a:highlight>
              </a:rPr>
              <a:t>backgroundColor</a:t>
            </a:r>
            <a:r>
              <a:rPr lang="en-US" dirty="0">
                <a:solidFill>
                  <a:schemeClr val="bg1"/>
                </a:solidFill>
                <a:highlight>
                  <a:srgbClr val="FFFF00"/>
                </a:highlight>
              </a:rPr>
              <a:t>: “red”}}</a:t>
            </a:r>
            <a:r>
              <a:rPr lang="en-US" dirty="0">
                <a:highlight>
                  <a:srgbClr val="FFFF00"/>
                </a:highlight>
              </a:rPr>
              <a:t> </a:t>
            </a:r>
            <a:r>
              <a:rPr lang="en-US" dirty="0"/>
              <a:t>&gt;Hello World &lt;/h1&gt;</a:t>
            </a:r>
            <a:br>
              <a:rPr lang="en-US" dirty="0"/>
            </a:br>
            <a:br>
              <a:rPr lang="en-US" dirty="0"/>
            </a:br>
            <a:r>
              <a:rPr lang="en-US" dirty="0"/>
              <a:t>React use styling property in camelCase style as an Object.</a:t>
            </a:r>
            <a:br>
              <a:rPr lang="en-US" dirty="0"/>
            </a:br>
            <a:endParaRPr lang="en-US" dirty="0"/>
          </a:p>
          <a:p>
            <a:pPr marL="342900" indent="-342900" algn="l">
              <a:buFont typeface="Arial" panose="020B0604020202020204" pitchFamily="34" charset="0"/>
              <a:buChar char="•"/>
            </a:pPr>
            <a:r>
              <a:rPr lang="en-US" dirty="0"/>
              <a:t>External Style</a:t>
            </a:r>
            <a:br>
              <a:rPr lang="en-US" dirty="0"/>
            </a:br>
            <a:r>
              <a:rPr lang="en-US" dirty="0"/>
              <a:t>Make </a:t>
            </a:r>
            <a:r>
              <a:rPr lang="en-US" dirty="0" err="1"/>
              <a:t>css</a:t>
            </a:r>
            <a:r>
              <a:rPr lang="en-US" dirty="0"/>
              <a:t> file and then import that file in component </a:t>
            </a:r>
            <a:br>
              <a:rPr lang="en-US" dirty="0"/>
            </a:br>
            <a:r>
              <a:rPr lang="en-US" dirty="0"/>
              <a:t>if you want to make unique file which can only be used in specific component then naming convention will be changed </a:t>
            </a:r>
            <a:r>
              <a:rPr lang="en-US" dirty="0" err="1"/>
              <a:t>i.e</a:t>
            </a:r>
            <a:r>
              <a:rPr lang="en-US" dirty="0"/>
              <a:t> </a:t>
            </a:r>
            <a:br>
              <a:rPr lang="en-US" dirty="0"/>
            </a:br>
            <a:r>
              <a:rPr lang="en-US" dirty="0">
                <a:solidFill>
                  <a:schemeClr val="bg1"/>
                </a:solidFill>
                <a:highlight>
                  <a:srgbClr val="FFFF00"/>
                </a:highlight>
              </a:rPr>
              <a:t>&lt;</a:t>
            </a:r>
            <a:r>
              <a:rPr lang="en-US" dirty="0" err="1">
                <a:solidFill>
                  <a:schemeClr val="bg1"/>
                </a:solidFill>
                <a:highlight>
                  <a:srgbClr val="FFFF00"/>
                </a:highlight>
              </a:rPr>
              <a:t>file_name</a:t>
            </a:r>
            <a:r>
              <a:rPr lang="en-US" dirty="0">
                <a:solidFill>
                  <a:schemeClr val="bg1"/>
                </a:solidFill>
                <a:highlight>
                  <a:srgbClr val="FFFF00"/>
                </a:highlight>
              </a:rPr>
              <a:t>&gt;.module.css</a:t>
            </a:r>
            <a:r>
              <a:rPr lang="en-US" dirty="0"/>
              <a:t> otherwise </a:t>
            </a:r>
            <a:r>
              <a:rPr lang="en-US" dirty="0">
                <a:solidFill>
                  <a:schemeClr val="bg1"/>
                </a:solidFill>
                <a:highlight>
                  <a:srgbClr val="FFFF00"/>
                </a:highlight>
              </a:rPr>
              <a:t>&lt;</a:t>
            </a:r>
            <a:r>
              <a:rPr lang="en-US" dirty="0" err="1">
                <a:solidFill>
                  <a:schemeClr val="bg1"/>
                </a:solidFill>
                <a:highlight>
                  <a:srgbClr val="FFFF00"/>
                </a:highlight>
              </a:rPr>
              <a:t>file_name</a:t>
            </a:r>
            <a:r>
              <a:rPr lang="en-US" dirty="0">
                <a:solidFill>
                  <a:schemeClr val="bg1"/>
                </a:solidFill>
                <a:highlight>
                  <a:srgbClr val="FFFF00"/>
                </a:highlight>
              </a:rPr>
              <a:t>&gt;.</a:t>
            </a:r>
            <a:r>
              <a:rPr lang="en-US" dirty="0" err="1">
                <a:solidFill>
                  <a:schemeClr val="bg1"/>
                </a:solidFill>
                <a:highlight>
                  <a:srgbClr val="FFFF00"/>
                </a:highlight>
              </a:rPr>
              <a:t>css</a:t>
            </a:r>
            <a:br>
              <a:rPr lang="en-US" dirty="0">
                <a:solidFill>
                  <a:schemeClr val="bg1"/>
                </a:solidFill>
                <a:highlight>
                  <a:srgbClr val="FFFF00"/>
                </a:highlight>
              </a:rPr>
            </a:br>
            <a:endParaRPr lang="en-US" dirty="0">
              <a:solidFill>
                <a:schemeClr val="bg1"/>
              </a:solidFill>
            </a:endParaRP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556630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Styling (Cont..)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58537"/>
            <a:ext cx="8449157" cy="5153387"/>
          </a:xfrm>
        </p:spPr>
        <p:txBody>
          <a:bodyPr>
            <a:normAutofit/>
          </a:bodyPr>
          <a:lstStyle/>
          <a:p>
            <a:pPr marL="342900" indent="-342900" algn="l">
              <a:buFont typeface="Arial" panose="020B0604020202020204" pitchFamily="34" charset="0"/>
              <a:buChar char="•"/>
            </a:pPr>
            <a:r>
              <a:rPr lang="en-US" dirty="0"/>
              <a:t>External Style</a:t>
            </a:r>
            <a:br>
              <a:rPr lang="en-US" dirty="0">
                <a:solidFill>
                  <a:schemeClr val="bg1"/>
                </a:solidFill>
                <a:highlight>
                  <a:srgbClr val="FFFF00"/>
                </a:highlight>
              </a:rPr>
            </a:br>
            <a:r>
              <a:rPr lang="en-US" dirty="0"/>
              <a:t>Now import </a:t>
            </a:r>
            <a:r>
              <a:rPr lang="en-US" dirty="0" err="1"/>
              <a:t>css</a:t>
            </a:r>
            <a:r>
              <a:rPr lang="en-US" dirty="0"/>
              <a:t> file in 2 different ways in component</a:t>
            </a:r>
            <a:br>
              <a:rPr lang="en-US" dirty="0"/>
            </a:br>
            <a:r>
              <a:rPr lang="en-US" dirty="0"/>
              <a:t>import “&lt;</a:t>
            </a:r>
            <a:r>
              <a:rPr lang="en-US" dirty="0" err="1"/>
              <a:t>file_path</a:t>
            </a:r>
            <a:r>
              <a:rPr lang="en-US" dirty="0"/>
              <a:t>&gt;</a:t>
            </a:r>
            <a:br>
              <a:rPr lang="en-US" dirty="0"/>
            </a:br>
            <a:r>
              <a:rPr lang="en-US" dirty="0"/>
              <a:t>import styles from “&lt;</a:t>
            </a:r>
            <a:r>
              <a:rPr lang="en-US" dirty="0" err="1"/>
              <a:t>file_path</a:t>
            </a:r>
            <a:r>
              <a:rPr lang="en-US" dirty="0"/>
              <a:t>&gt;”</a:t>
            </a:r>
          </a:p>
          <a:p>
            <a:pPr marL="342900" indent="-342900" algn="l">
              <a:buFont typeface="Arial" panose="020B0604020202020204" pitchFamily="34" charset="0"/>
              <a:buChar char="•"/>
            </a:pPr>
            <a:r>
              <a:rPr lang="en-US" dirty="0"/>
              <a:t>Use External Library </a:t>
            </a:r>
            <a:br>
              <a:rPr lang="en-US" dirty="0"/>
            </a:br>
            <a:br>
              <a:rPr lang="en-US" dirty="0"/>
            </a:br>
            <a:r>
              <a:rPr lang="en-US" dirty="0"/>
              <a:t>1) styled-components (Preferred)</a:t>
            </a:r>
            <a:br>
              <a:rPr lang="en-US" dirty="0"/>
            </a:br>
            <a:r>
              <a:rPr lang="en-US" dirty="0"/>
              <a:t>	</a:t>
            </a:r>
            <a:r>
              <a:rPr lang="en-US" dirty="0" err="1"/>
              <a:t>npm</a:t>
            </a:r>
            <a:r>
              <a:rPr lang="en-US" dirty="0"/>
              <a:t> install styled-components</a:t>
            </a:r>
            <a:br>
              <a:rPr lang="en-US" dirty="0"/>
            </a:br>
            <a:r>
              <a:rPr lang="en-US" dirty="0"/>
              <a:t>2) Tailwind CSS (Preferred)</a:t>
            </a:r>
            <a:br>
              <a:rPr lang="en-US" dirty="0"/>
            </a:br>
            <a:r>
              <a:rPr lang="en-US" dirty="0"/>
              <a:t>3) React-Bootstrap (Preferred)</a:t>
            </a:r>
            <a:br>
              <a:rPr lang="en-US" dirty="0"/>
            </a:br>
            <a:r>
              <a:rPr lang="en-US" dirty="0"/>
              <a:t>4) Material UI</a:t>
            </a:r>
            <a:br>
              <a:rPr lang="en-US" dirty="0"/>
            </a:br>
            <a:r>
              <a:rPr lang="en-US" dirty="0"/>
              <a:t>5) Ant Design</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528444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Hooks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1"/>
            <a:ext cx="8449157" cy="5179513"/>
          </a:xfrm>
        </p:spPr>
        <p:txBody>
          <a:bodyPr>
            <a:normAutofit/>
          </a:bodyPr>
          <a:lstStyle/>
          <a:p>
            <a:pPr marL="342900" indent="-342900" algn="l">
              <a:buFont typeface="Arial" panose="020B0604020202020204" pitchFamily="34" charset="0"/>
              <a:buChar char="•"/>
            </a:pPr>
            <a:r>
              <a:rPr lang="en-US" dirty="0"/>
              <a:t>Added in React 16.8</a:t>
            </a:r>
          </a:p>
          <a:p>
            <a:pPr marL="342900" indent="-342900" algn="l">
              <a:buFont typeface="Arial" panose="020B0604020202020204" pitchFamily="34" charset="0"/>
              <a:buChar char="•"/>
            </a:pPr>
            <a:r>
              <a:rPr lang="en-US" dirty="0"/>
              <a:t>Hooks allow function components to have access to state and other React features. Because of this, class components are generally no longer needed.</a:t>
            </a:r>
          </a:p>
          <a:p>
            <a:pPr marL="342900" indent="-342900" algn="l">
              <a:buFont typeface="Arial" panose="020B0604020202020204" pitchFamily="34" charset="0"/>
              <a:buChar char="•"/>
            </a:pPr>
            <a:r>
              <a:rPr lang="en-US" dirty="0"/>
              <a:t>Only used in Functional Components to manage states because functional components are stateless</a:t>
            </a:r>
            <a:br>
              <a:rPr lang="en-US" dirty="0"/>
            </a:br>
            <a:endParaRPr lang="en-US" dirty="0"/>
          </a:p>
          <a:p>
            <a:pPr algn="l"/>
            <a:r>
              <a:rPr lang="en-US" dirty="0"/>
              <a:t>Rules for using Hook</a:t>
            </a:r>
            <a:br>
              <a:rPr lang="en-US" dirty="0"/>
            </a:br>
            <a:endParaRPr lang="en-US" dirty="0"/>
          </a:p>
          <a:p>
            <a:pPr marL="342900" indent="-342900" algn="l">
              <a:buFont typeface="Arial" panose="020B0604020202020204" pitchFamily="34" charset="0"/>
              <a:buChar char="•"/>
            </a:pPr>
            <a:r>
              <a:rPr lang="en-US" dirty="0"/>
              <a:t>Hooks can only be called inside React function components.</a:t>
            </a:r>
          </a:p>
          <a:p>
            <a:pPr marL="342900" indent="-342900" algn="l">
              <a:buFont typeface="Arial" panose="020B0604020202020204" pitchFamily="34" charset="0"/>
              <a:buChar char="•"/>
            </a:pPr>
            <a:r>
              <a:rPr lang="en-US" dirty="0"/>
              <a:t>Hooks can only be called at the top level of a component.</a:t>
            </a:r>
          </a:p>
          <a:p>
            <a:pPr marL="342900" indent="-342900" algn="l">
              <a:buFont typeface="Arial" panose="020B0604020202020204" pitchFamily="34" charset="0"/>
              <a:buChar char="•"/>
            </a:pPr>
            <a:r>
              <a:rPr lang="en-US" dirty="0"/>
              <a:t>Hooks cannot be conditional</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578924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err="1"/>
              <a:t>useState</a:t>
            </a:r>
            <a:r>
              <a:rPr lang="en-US" sz="4000" dirty="0"/>
              <a:t> Hook</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58537"/>
            <a:ext cx="8449157" cy="5153387"/>
          </a:xfrm>
        </p:spPr>
        <p:txBody>
          <a:bodyPr>
            <a:normAutofit/>
          </a:bodyPr>
          <a:lstStyle/>
          <a:p>
            <a:pPr marL="342900" indent="-342900" algn="l">
              <a:buFont typeface="Arial" panose="020B0604020202020204" pitchFamily="34" charset="0"/>
              <a:buChar char="•"/>
            </a:pPr>
            <a:r>
              <a:rPr lang="en-US" dirty="0"/>
              <a:t>Use to manage global state of Specific Component</a:t>
            </a:r>
          </a:p>
          <a:p>
            <a:pPr marL="342900" indent="-342900" algn="l">
              <a:buFont typeface="Arial" panose="020B0604020202020204" pitchFamily="34" charset="0"/>
              <a:buChar char="•"/>
            </a:pPr>
            <a:r>
              <a:rPr lang="en-US" dirty="0"/>
              <a:t>Limit -&gt; Can be access inside Component which it is declared</a:t>
            </a:r>
          </a:p>
          <a:p>
            <a:pPr marL="342900" indent="-342900" algn="l">
              <a:buFont typeface="Arial" panose="020B0604020202020204" pitchFamily="34" charset="0"/>
              <a:buChar char="•"/>
            </a:pPr>
            <a:r>
              <a:rPr lang="en-US" dirty="0"/>
              <a:t>Can be pass as props</a:t>
            </a:r>
          </a:p>
          <a:p>
            <a:pPr marL="342900" indent="-342900" algn="l">
              <a:buFont typeface="Arial" panose="020B0604020202020204" pitchFamily="34" charset="0"/>
              <a:buChar char="•"/>
            </a:pPr>
            <a:r>
              <a:rPr lang="en-US" dirty="0"/>
              <a:t>Can contain initial value</a:t>
            </a:r>
          </a:p>
          <a:p>
            <a:pPr algn="l"/>
            <a:r>
              <a:rPr lang="en-US" dirty="0"/>
              <a:t>	Syntax:</a:t>
            </a:r>
            <a:br>
              <a:rPr lang="en-US" dirty="0"/>
            </a:br>
            <a:r>
              <a:rPr lang="en-US" dirty="0"/>
              <a:t>	</a:t>
            </a:r>
            <a:br>
              <a:rPr lang="en-US" dirty="0"/>
            </a:br>
            <a:r>
              <a:rPr lang="en-US" dirty="0"/>
              <a:t>	const [name, </a:t>
            </a:r>
            <a:r>
              <a:rPr lang="en-US" dirty="0" err="1"/>
              <a:t>setName</a:t>
            </a:r>
            <a:r>
              <a:rPr lang="en-US" dirty="0"/>
              <a:t>] = </a:t>
            </a:r>
            <a:r>
              <a:rPr lang="en-US" dirty="0" err="1"/>
              <a:t>useState</a:t>
            </a:r>
            <a:r>
              <a:rPr lang="en-US" dirty="0"/>
              <a:t>(“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cxnSp>
        <p:nvCxnSpPr>
          <p:cNvPr id="5" name="Straight Arrow Connector 4">
            <a:extLst>
              <a:ext uri="{FF2B5EF4-FFF2-40B4-BE49-F238E27FC236}">
                <a16:creationId xmlns:a16="http://schemas.microsoft.com/office/drawing/2014/main" id="{F7CEA768-AFA5-F9C0-3E21-BEE9601BDEAD}"/>
              </a:ext>
            </a:extLst>
          </p:cNvPr>
          <p:cNvCxnSpPr/>
          <p:nvPr/>
        </p:nvCxnSpPr>
        <p:spPr>
          <a:xfrm flipH="1">
            <a:off x="1449977" y="4193177"/>
            <a:ext cx="770709" cy="6662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73DBDEA-6FA2-D11B-05DB-ABFC46E6FAE0}"/>
              </a:ext>
            </a:extLst>
          </p:cNvPr>
          <p:cNvSpPr/>
          <p:nvPr/>
        </p:nvSpPr>
        <p:spPr>
          <a:xfrm>
            <a:off x="718457" y="4990011"/>
            <a:ext cx="1240972" cy="418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a:t>
            </a:r>
          </a:p>
        </p:txBody>
      </p:sp>
      <p:sp>
        <p:nvSpPr>
          <p:cNvPr id="7" name="Rectangle 6">
            <a:extLst>
              <a:ext uri="{FF2B5EF4-FFF2-40B4-BE49-F238E27FC236}">
                <a16:creationId xmlns:a16="http://schemas.microsoft.com/office/drawing/2014/main" id="{B4B8A266-11F3-000B-484E-CBAD6B8CE313}"/>
              </a:ext>
            </a:extLst>
          </p:cNvPr>
          <p:cNvSpPr/>
          <p:nvPr/>
        </p:nvSpPr>
        <p:spPr>
          <a:xfrm>
            <a:off x="2893531" y="4669791"/>
            <a:ext cx="1240972" cy="1143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Setter or Updater Function of variable</a:t>
            </a:r>
          </a:p>
        </p:txBody>
      </p:sp>
      <p:cxnSp>
        <p:nvCxnSpPr>
          <p:cNvPr id="8" name="Straight Arrow Connector 7">
            <a:extLst>
              <a:ext uri="{FF2B5EF4-FFF2-40B4-BE49-F238E27FC236}">
                <a16:creationId xmlns:a16="http://schemas.microsoft.com/office/drawing/2014/main" id="{BDDB3CEC-15BC-7CD9-171F-AB633A761008}"/>
              </a:ext>
            </a:extLst>
          </p:cNvPr>
          <p:cNvCxnSpPr>
            <a:cxnSpLocks/>
          </p:cNvCxnSpPr>
          <p:nvPr/>
        </p:nvCxnSpPr>
        <p:spPr>
          <a:xfrm>
            <a:off x="3278885" y="4123598"/>
            <a:ext cx="235132" cy="546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572DBB-02F8-BCC0-55C5-8F67682840BB}"/>
              </a:ext>
            </a:extLst>
          </p:cNvPr>
          <p:cNvCxnSpPr>
            <a:cxnSpLocks/>
          </p:cNvCxnSpPr>
          <p:nvPr/>
        </p:nvCxnSpPr>
        <p:spPr>
          <a:xfrm>
            <a:off x="5655069" y="4123598"/>
            <a:ext cx="0" cy="546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B230C0E-4AFD-D63E-E04C-CD41E394FC55}"/>
              </a:ext>
            </a:extLst>
          </p:cNvPr>
          <p:cNvSpPr/>
          <p:nvPr/>
        </p:nvSpPr>
        <p:spPr>
          <a:xfrm>
            <a:off x="5034582" y="4717687"/>
            <a:ext cx="1340091" cy="1095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 value of variable</a:t>
            </a:r>
          </a:p>
        </p:txBody>
      </p:sp>
    </p:spTree>
    <p:extLst>
      <p:ext uri="{BB962C8B-B14F-4D97-AF65-F5344CB8AC3E}">
        <p14:creationId xmlns:p14="http://schemas.microsoft.com/office/powerpoint/2010/main" val="4270983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err="1"/>
              <a:t>useEffect</a:t>
            </a:r>
            <a:r>
              <a:rPr lang="en-US" sz="4000" dirty="0"/>
              <a:t> Hook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1"/>
            <a:ext cx="8449157" cy="5179513"/>
          </a:xfrm>
        </p:spPr>
        <p:txBody>
          <a:bodyPr>
            <a:normAutofit/>
          </a:bodyPr>
          <a:lstStyle/>
          <a:p>
            <a:pPr marL="342900" indent="-342900" algn="l">
              <a:buFont typeface="Arial" panose="020B0604020202020204" pitchFamily="34" charset="0"/>
              <a:buChar char="•"/>
            </a:pPr>
            <a:r>
              <a:rPr lang="en-US" dirty="0"/>
              <a:t>If you want to change something, like to add some effect after component has been rendered then we use </a:t>
            </a:r>
            <a:r>
              <a:rPr lang="en-US" dirty="0" err="1"/>
              <a:t>useEffect</a:t>
            </a:r>
            <a:r>
              <a:rPr lang="en-US" dirty="0"/>
              <a:t> Hook in react.</a:t>
            </a:r>
          </a:p>
          <a:p>
            <a:pPr marL="342900" indent="-342900" algn="l">
              <a:buFont typeface="Arial" panose="020B0604020202020204" pitchFamily="34" charset="0"/>
              <a:buChar char="•"/>
            </a:pPr>
            <a:r>
              <a:rPr lang="en-US" dirty="0"/>
              <a:t>Can be use to update state after rendering</a:t>
            </a:r>
          </a:p>
          <a:p>
            <a:pPr marL="342900" indent="-342900" algn="l">
              <a:buFont typeface="Arial" panose="020B0604020202020204" pitchFamily="34" charset="0"/>
              <a:buChar char="•"/>
            </a:pPr>
            <a:r>
              <a:rPr lang="en-US" dirty="0"/>
              <a:t>Can be use for API calling (</a:t>
            </a:r>
            <a:r>
              <a:rPr lang="en-US"/>
              <a:t>preferred)</a:t>
            </a:r>
            <a:endParaRPr lang="en-US" dirty="0"/>
          </a:p>
          <a:p>
            <a:pPr marL="342900" indent="-342900" algn="l">
              <a:buFont typeface="Arial" panose="020B0604020202020204" pitchFamily="34" charset="0"/>
              <a:buChar char="•"/>
            </a:pPr>
            <a:r>
              <a:rPr lang="en-US" dirty="0"/>
              <a:t>Can be use to add time events like </a:t>
            </a:r>
            <a:r>
              <a:rPr lang="en-US" dirty="0" err="1"/>
              <a:t>setTimeout</a:t>
            </a:r>
            <a:r>
              <a:rPr lang="en-US" dirty="0"/>
              <a:t>()</a:t>
            </a:r>
          </a:p>
          <a:p>
            <a:pPr marL="342900" indent="-342900" algn="l">
              <a:buFont typeface="Arial" panose="020B0604020202020204" pitchFamily="34" charset="0"/>
              <a:buChar char="•"/>
            </a:pPr>
            <a:r>
              <a:rPr lang="en-US" dirty="0"/>
              <a:t>Syntax:</a:t>
            </a:r>
            <a:br>
              <a:rPr lang="en-US" dirty="0"/>
            </a:br>
            <a:r>
              <a:rPr lang="en-US" dirty="0"/>
              <a:t>	</a:t>
            </a:r>
            <a:r>
              <a:rPr lang="en-US" dirty="0" err="1"/>
              <a:t>useEffect</a:t>
            </a:r>
            <a:r>
              <a:rPr lang="en-US" dirty="0"/>
              <a:t>( ( ) =&gt;{ </a:t>
            </a:r>
            <a:br>
              <a:rPr lang="en-US" dirty="0"/>
            </a:br>
            <a:r>
              <a:rPr lang="en-US" dirty="0"/>
              <a:t>		……</a:t>
            </a:r>
            <a:br>
              <a:rPr lang="en-US" dirty="0"/>
            </a:br>
            <a:r>
              <a:rPr lang="en-US" dirty="0"/>
              <a:t>		……</a:t>
            </a:r>
            <a:br>
              <a:rPr lang="en-US" dirty="0"/>
            </a:br>
            <a:r>
              <a:rPr lang="en-US" dirty="0"/>
              <a:t>	}, [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cxnSp>
        <p:nvCxnSpPr>
          <p:cNvPr id="5" name="Straight Arrow Connector 4">
            <a:extLst>
              <a:ext uri="{FF2B5EF4-FFF2-40B4-BE49-F238E27FC236}">
                <a16:creationId xmlns:a16="http://schemas.microsoft.com/office/drawing/2014/main" id="{CB257AE8-2238-5671-CA4D-6420E570CFCE}"/>
              </a:ext>
            </a:extLst>
          </p:cNvPr>
          <p:cNvCxnSpPr/>
          <p:nvPr/>
        </p:nvCxnSpPr>
        <p:spPr>
          <a:xfrm>
            <a:off x="2921620" y="4850780"/>
            <a:ext cx="17953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4C6580C5-70BE-8C60-9312-EAD1B26B2E5D}"/>
              </a:ext>
            </a:extLst>
          </p:cNvPr>
          <p:cNvSpPr/>
          <p:nvPr/>
        </p:nvSpPr>
        <p:spPr>
          <a:xfrm>
            <a:off x="4950823" y="4467496"/>
            <a:ext cx="2364377" cy="10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code that want to add some effect and this is callback function</a:t>
            </a:r>
          </a:p>
        </p:txBody>
      </p:sp>
      <p:cxnSp>
        <p:nvCxnSpPr>
          <p:cNvPr id="8" name="Straight Connector 7">
            <a:extLst>
              <a:ext uri="{FF2B5EF4-FFF2-40B4-BE49-F238E27FC236}">
                <a16:creationId xmlns:a16="http://schemas.microsoft.com/office/drawing/2014/main" id="{C42E7303-9423-C34F-A10C-4E3C0F08A684}"/>
              </a:ext>
            </a:extLst>
          </p:cNvPr>
          <p:cNvCxnSpPr/>
          <p:nvPr/>
        </p:nvCxnSpPr>
        <p:spPr>
          <a:xfrm>
            <a:off x="1489166" y="5381897"/>
            <a:ext cx="0" cy="6270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F865840-7F09-5BFF-E4E8-849889B847E9}"/>
              </a:ext>
            </a:extLst>
          </p:cNvPr>
          <p:cNvCxnSpPr/>
          <p:nvPr/>
        </p:nvCxnSpPr>
        <p:spPr>
          <a:xfrm>
            <a:off x="1463040" y="6008914"/>
            <a:ext cx="24166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9251AE2-03AE-DFEC-5E44-4736E27D4FC8}"/>
              </a:ext>
            </a:extLst>
          </p:cNvPr>
          <p:cNvSpPr/>
          <p:nvPr/>
        </p:nvSpPr>
        <p:spPr>
          <a:xfrm>
            <a:off x="3853543" y="5617029"/>
            <a:ext cx="2011680" cy="894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dependency array and can be optional</a:t>
            </a:r>
          </a:p>
        </p:txBody>
      </p:sp>
    </p:spTree>
    <p:extLst>
      <p:ext uri="{BB962C8B-B14F-4D97-AF65-F5344CB8AC3E}">
        <p14:creationId xmlns:p14="http://schemas.microsoft.com/office/powerpoint/2010/main" val="64494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err="1"/>
              <a:t>useEffect</a:t>
            </a:r>
            <a:r>
              <a:rPr lang="en-US" sz="4000" dirty="0"/>
              <a:t> Hook (cont.)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1"/>
            <a:ext cx="8449157" cy="5179513"/>
          </a:xfrm>
        </p:spPr>
        <p:txBody>
          <a:bodyPr>
            <a:normAutofit lnSpcReduction="10000"/>
          </a:bodyPr>
          <a:lstStyle/>
          <a:p>
            <a:pPr marL="342900" indent="-342900" algn="l">
              <a:buFont typeface="Arial" panose="020B0604020202020204" pitchFamily="34" charset="0"/>
              <a:buChar char="•"/>
            </a:pPr>
            <a:r>
              <a:rPr lang="en-US" dirty="0"/>
              <a:t>Dependency array contain variables or functions. The values in array show that when these values in array triggers or change its state then </a:t>
            </a:r>
            <a:r>
              <a:rPr lang="en-US" dirty="0" err="1"/>
              <a:t>useEffect</a:t>
            </a:r>
            <a:r>
              <a:rPr lang="en-US" dirty="0"/>
              <a:t> hook calls.</a:t>
            </a:r>
          </a:p>
          <a:p>
            <a:pPr marL="342900" indent="-342900" algn="l">
              <a:buFont typeface="Arial" panose="020B0604020202020204" pitchFamily="34" charset="0"/>
              <a:buChar char="•"/>
            </a:pPr>
            <a:r>
              <a:rPr lang="en-US" dirty="0"/>
              <a:t>As we discussed before, dependency array can be optional. Now, when you don’t use dependency array, an infinite loop generates which halt your system, so to avoid looping we use dependency array as empty array.</a:t>
            </a:r>
          </a:p>
          <a:p>
            <a:pPr marL="342900" indent="-342900" algn="l">
              <a:buFont typeface="Arial" panose="020B0604020202020204" pitchFamily="34" charset="0"/>
              <a:buChar char="•"/>
            </a:pPr>
            <a:r>
              <a:rPr lang="en-US" dirty="0"/>
              <a:t>Clean up function: It means if you want to return your state in original position then you have to use return statement in </a:t>
            </a:r>
            <a:r>
              <a:rPr lang="en-US" dirty="0" err="1"/>
              <a:t>useEffect</a:t>
            </a:r>
            <a:r>
              <a:rPr lang="en-US" dirty="0"/>
              <a:t> Hook</a:t>
            </a:r>
            <a:br>
              <a:rPr lang="en-US" dirty="0"/>
            </a:br>
            <a:br>
              <a:rPr lang="en-US" dirty="0"/>
            </a:br>
            <a:r>
              <a:rPr lang="en-US" dirty="0" err="1"/>
              <a:t>useEffect</a:t>
            </a:r>
            <a:r>
              <a:rPr lang="en-US" dirty="0"/>
              <a:t>( ( ) =&gt;{ </a:t>
            </a:r>
            <a:br>
              <a:rPr lang="en-US" dirty="0"/>
            </a:br>
            <a:r>
              <a:rPr lang="en-US" dirty="0"/>
              <a:t>		return ( ) =&gt; { }</a:t>
            </a:r>
            <a:br>
              <a:rPr lang="en-US" dirty="0"/>
            </a:br>
            <a:r>
              <a:rPr lang="en-US" dirty="0"/>
              <a:t>	}, [ ])</a:t>
            </a:r>
            <a:br>
              <a:rPr lang="en-US" dirty="0"/>
            </a:br>
            <a:endParaRPr lang="en-US"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319197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342146" y="659585"/>
            <a:ext cx="7317348" cy="879475"/>
          </a:xfrm>
        </p:spPr>
        <p:txBody>
          <a:bodyPr>
            <a:noAutofit/>
          </a:bodyPr>
          <a:lstStyle/>
          <a:p>
            <a:pPr algn="l"/>
            <a:r>
              <a:rPr lang="en-US" sz="4000" dirty="0"/>
              <a:t>Difference between Library and Framework</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9" y="2010502"/>
            <a:ext cx="8449157" cy="4062547"/>
          </a:xfrm>
        </p:spPr>
        <p:txBody>
          <a:bodyPr>
            <a:normAutofit/>
          </a:bodyPr>
          <a:lstStyle/>
          <a:p>
            <a:pPr marL="342900" indent="-342900" algn="l">
              <a:buFont typeface="Arial" panose="020B0604020202020204" pitchFamily="34" charset="0"/>
              <a:buChar char="•"/>
            </a:pPr>
            <a:r>
              <a:rPr lang="en-US" dirty="0"/>
              <a:t>A library is not an independently executable unit, but an additional module that is requested by a program. If a library is used, the application calls the code from the library.</a:t>
            </a:r>
            <a:br>
              <a:rPr lang="en-US" dirty="0"/>
            </a:br>
            <a:br>
              <a:rPr lang="en-US" dirty="0"/>
            </a:br>
            <a:endParaRPr lang="en-US" dirty="0"/>
          </a:p>
          <a:p>
            <a:pPr marL="342900" indent="-342900" algn="l">
              <a:buFont typeface="Arial" panose="020B0604020202020204" pitchFamily="34" charset="0"/>
              <a:buChar char="•"/>
            </a:pPr>
            <a:r>
              <a:rPr lang="en-US" dirty="0"/>
              <a:t>The framework provides the flow of a software application and tells the developer what it needs and calls the code provided by the developer as required.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28736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React Routing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1"/>
            <a:ext cx="8449157" cy="5179513"/>
          </a:xfrm>
        </p:spPr>
        <p:txBody>
          <a:bodyPr>
            <a:normAutofit lnSpcReduction="10000"/>
          </a:bodyPr>
          <a:lstStyle/>
          <a:p>
            <a:pPr marL="342900" indent="-342900" algn="l">
              <a:buFont typeface="Arial" panose="020B0604020202020204" pitchFamily="34" charset="0"/>
              <a:buChar char="•"/>
            </a:pPr>
            <a:r>
              <a:rPr lang="en-US" dirty="0"/>
              <a:t>To install routing in react </a:t>
            </a:r>
            <a:br>
              <a:rPr lang="en-US" dirty="0"/>
            </a:br>
            <a:r>
              <a:rPr lang="en-US" dirty="0"/>
              <a:t>	</a:t>
            </a:r>
            <a:r>
              <a:rPr lang="en-US" dirty="0" err="1"/>
              <a:t>npm</a:t>
            </a:r>
            <a:r>
              <a:rPr lang="en-US" dirty="0"/>
              <a:t> install react-router-</a:t>
            </a:r>
            <a:r>
              <a:rPr lang="en-US" dirty="0" err="1"/>
              <a:t>dom</a:t>
            </a:r>
            <a:endParaRPr lang="en-US" dirty="0"/>
          </a:p>
          <a:p>
            <a:pPr marL="342900" indent="-342900" algn="l">
              <a:buFont typeface="Arial" panose="020B0604020202020204" pitchFamily="34" charset="0"/>
              <a:buChar char="•"/>
            </a:pPr>
            <a:r>
              <a:rPr lang="en-US" dirty="0"/>
              <a:t>Then you have import following in index.js file</a:t>
            </a:r>
            <a:br>
              <a:rPr lang="en-US" dirty="0"/>
            </a:br>
            <a:r>
              <a:rPr lang="en-US" dirty="0"/>
              <a:t>	Import {</a:t>
            </a:r>
            <a:r>
              <a:rPr lang="en-US" dirty="0" err="1"/>
              <a:t>BrowserRouter</a:t>
            </a:r>
            <a:r>
              <a:rPr lang="en-US" dirty="0"/>
              <a:t>} from “react-router-</a:t>
            </a:r>
            <a:r>
              <a:rPr lang="en-US" dirty="0" err="1"/>
              <a:t>dom</a:t>
            </a:r>
            <a:r>
              <a:rPr lang="en-US" dirty="0"/>
              <a:t>”</a:t>
            </a:r>
            <a:br>
              <a:rPr lang="en-US" dirty="0"/>
            </a:br>
            <a:r>
              <a:rPr lang="en-US" dirty="0"/>
              <a:t>then </a:t>
            </a:r>
            <a:br>
              <a:rPr lang="en-US" dirty="0"/>
            </a:br>
            <a:r>
              <a:rPr lang="en-US" dirty="0"/>
              <a:t>	&lt;</a:t>
            </a:r>
            <a:r>
              <a:rPr lang="en-US" dirty="0" err="1"/>
              <a:t>BrowserRouter</a:t>
            </a:r>
            <a:r>
              <a:rPr lang="en-US" dirty="0"/>
              <a:t>&gt;</a:t>
            </a:r>
            <a:br>
              <a:rPr lang="en-US" dirty="0"/>
            </a:br>
            <a:r>
              <a:rPr lang="en-US" dirty="0"/>
              <a:t>		&lt;App/&gt;</a:t>
            </a:r>
            <a:br>
              <a:rPr lang="en-US" dirty="0"/>
            </a:br>
            <a:r>
              <a:rPr lang="en-US" dirty="0"/>
              <a:t>	&lt;/</a:t>
            </a:r>
            <a:r>
              <a:rPr lang="en-US" dirty="0" err="1"/>
              <a:t>BrowserRouter</a:t>
            </a:r>
            <a:r>
              <a:rPr lang="en-US" dirty="0"/>
              <a:t>&gt;</a:t>
            </a:r>
          </a:p>
          <a:p>
            <a:pPr marL="342900" indent="-342900" algn="l">
              <a:buFont typeface="Arial" panose="020B0604020202020204" pitchFamily="34" charset="0"/>
              <a:buChar char="•"/>
            </a:pPr>
            <a:r>
              <a:rPr lang="en-US" dirty="0"/>
              <a:t>Now in App.js file, import following and wrap whole component inside it</a:t>
            </a:r>
            <a:br>
              <a:rPr lang="en-US" dirty="0"/>
            </a:br>
            <a:r>
              <a:rPr lang="en-US" dirty="0"/>
              <a:t>	import {Routes} from “react-router-</a:t>
            </a:r>
            <a:r>
              <a:rPr lang="en-US" dirty="0" err="1"/>
              <a:t>dom</a:t>
            </a:r>
            <a:r>
              <a:rPr lang="en-US" dirty="0"/>
              <a:t>”</a:t>
            </a:r>
            <a:br>
              <a:rPr lang="en-US" dirty="0"/>
            </a:br>
            <a:r>
              <a:rPr lang="en-US" dirty="0"/>
              <a:t>then</a:t>
            </a:r>
            <a:br>
              <a:rPr lang="en-US" dirty="0"/>
            </a:br>
            <a:r>
              <a:rPr lang="en-US" dirty="0"/>
              <a:t>&lt;Routes&gt;</a:t>
            </a:r>
            <a:br>
              <a:rPr lang="en-US" dirty="0"/>
            </a:br>
            <a:r>
              <a:rPr lang="en-US" dirty="0"/>
              <a:t>	.....</a:t>
            </a:r>
            <a:br>
              <a:rPr lang="en-US" dirty="0"/>
            </a:br>
            <a:r>
              <a:rPr lang="en-US" dirty="0"/>
              <a:t>	…..</a:t>
            </a:r>
            <a:br>
              <a:rPr lang="en-US" dirty="0"/>
            </a:br>
            <a:r>
              <a:rPr lang="en-US" dirty="0"/>
              <a:t>&lt;/Routes&gt;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902273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React Routing (cont.)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1"/>
            <a:ext cx="8449157" cy="5179513"/>
          </a:xfrm>
        </p:spPr>
        <p:txBody>
          <a:bodyPr>
            <a:normAutofit/>
          </a:bodyPr>
          <a:lstStyle/>
          <a:p>
            <a:pPr marL="342900" indent="-342900" algn="l">
              <a:buFont typeface="Arial" panose="020B0604020202020204" pitchFamily="34" charset="0"/>
              <a:buChar char="•"/>
            </a:pPr>
            <a:r>
              <a:rPr lang="en-US" dirty="0"/>
              <a:t>Now, create your first route for your component using Route Tag inside &lt;Routes&gt; Tag</a:t>
            </a:r>
            <a:br>
              <a:rPr lang="en-US" dirty="0"/>
            </a:br>
            <a:r>
              <a:rPr lang="en-US" dirty="0"/>
              <a:t>	import {Route} from “react-router-</a:t>
            </a:r>
            <a:r>
              <a:rPr lang="en-US" dirty="0" err="1"/>
              <a:t>dom</a:t>
            </a:r>
            <a:r>
              <a:rPr lang="en-US" dirty="0"/>
              <a:t>”</a:t>
            </a:r>
            <a:br>
              <a:rPr lang="en-US" dirty="0"/>
            </a:br>
            <a:br>
              <a:rPr lang="en-US" dirty="0"/>
            </a:br>
            <a:r>
              <a:rPr lang="en-US" dirty="0"/>
              <a:t>&lt;Routes&gt;</a:t>
            </a:r>
            <a:br>
              <a:rPr lang="en-US" dirty="0"/>
            </a:br>
            <a:r>
              <a:rPr lang="en-US" dirty="0"/>
              <a:t>	&lt;Route path=“/” element = {&lt;Component/&gt;} /&gt;</a:t>
            </a:r>
            <a:br>
              <a:rPr lang="en-US" dirty="0"/>
            </a:br>
            <a:r>
              <a:rPr lang="en-US" dirty="0"/>
              <a:t>	&lt;Route path=“/home” element = {&lt;Component/&gt;} /&gt;</a:t>
            </a:r>
            <a:br>
              <a:rPr lang="en-US" dirty="0"/>
            </a:br>
            <a:r>
              <a:rPr lang="en-US" dirty="0"/>
              <a:t>&lt;/Routes&gt;</a:t>
            </a:r>
            <a:br>
              <a:rPr lang="en-US" dirty="0"/>
            </a:br>
            <a:endParaRPr lang="en-US"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cxnSp>
        <p:nvCxnSpPr>
          <p:cNvPr id="5" name="Straight Arrow Connector 4">
            <a:extLst>
              <a:ext uri="{FF2B5EF4-FFF2-40B4-BE49-F238E27FC236}">
                <a16:creationId xmlns:a16="http://schemas.microsoft.com/office/drawing/2014/main" id="{C11C630A-8AA8-B17D-25C4-F3EF79D0B2D4}"/>
              </a:ext>
            </a:extLst>
          </p:cNvPr>
          <p:cNvCxnSpPr/>
          <p:nvPr/>
        </p:nvCxnSpPr>
        <p:spPr>
          <a:xfrm>
            <a:off x="2390503" y="3631474"/>
            <a:ext cx="404948" cy="4963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CC003A8-BE85-42B9-9F2A-C1CD30D032AD}"/>
              </a:ext>
            </a:extLst>
          </p:cNvPr>
          <p:cNvCxnSpPr>
            <a:cxnSpLocks/>
          </p:cNvCxnSpPr>
          <p:nvPr/>
        </p:nvCxnSpPr>
        <p:spPr>
          <a:xfrm flipH="1">
            <a:off x="2913017" y="3526971"/>
            <a:ext cx="587829" cy="6008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9D30C12-6F27-AF5F-6449-9BFC7E738A50}"/>
              </a:ext>
            </a:extLst>
          </p:cNvPr>
          <p:cNvSpPr/>
          <p:nvPr/>
        </p:nvSpPr>
        <p:spPr>
          <a:xfrm>
            <a:off x="2090057" y="4245429"/>
            <a:ext cx="1815737" cy="1214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Path with pathname on which route has been created</a:t>
            </a:r>
          </a:p>
        </p:txBody>
      </p:sp>
      <p:cxnSp>
        <p:nvCxnSpPr>
          <p:cNvPr id="11" name="Straight Arrow Connector 10">
            <a:extLst>
              <a:ext uri="{FF2B5EF4-FFF2-40B4-BE49-F238E27FC236}">
                <a16:creationId xmlns:a16="http://schemas.microsoft.com/office/drawing/2014/main" id="{B2550CE3-6CC7-2B08-E6A2-86CD388554FB}"/>
              </a:ext>
            </a:extLst>
          </p:cNvPr>
          <p:cNvCxnSpPr/>
          <p:nvPr/>
        </p:nvCxnSpPr>
        <p:spPr>
          <a:xfrm>
            <a:off x="4650377" y="3631474"/>
            <a:ext cx="940526" cy="7707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AF255C1-F72D-3855-9A2B-2114D1DB396C}"/>
              </a:ext>
            </a:extLst>
          </p:cNvPr>
          <p:cNvCxnSpPr/>
          <p:nvPr/>
        </p:nvCxnSpPr>
        <p:spPr>
          <a:xfrm flipH="1">
            <a:off x="5551822" y="3631474"/>
            <a:ext cx="914292" cy="7707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85A8176-991C-96A3-6492-98405FABE846}"/>
              </a:ext>
            </a:extLst>
          </p:cNvPr>
          <p:cNvSpPr/>
          <p:nvPr/>
        </p:nvSpPr>
        <p:spPr>
          <a:xfrm>
            <a:off x="4275908" y="4443729"/>
            <a:ext cx="2629989" cy="1946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Element property in which you have to show that which component do you want to show on given path inside tag</a:t>
            </a:r>
          </a:p>
        </p:txBody>
      </p:sp>
    </p:spTree>
    <p:extLst>
      <p:ext uri="{BB962C8B-B14F-4D97-AF65-F5344CB8AC3E}">
        <p14:creationId xmlns:p14="http://schemas.microsoft.com/office/powerpoint/2010/main" val="637882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React Routing (cont.)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1"/>
            <a:ext cx="8449157" cy="5179513"/>
          </a:xfrm>
        </p:spPr>
        <p:txBody>
          <a:bodyPr>
            <a:normAutofit/>
          </a:bodyPr>
          <a:lstStyle/>
          <a:p>
            <a:pPr marL="342900" indent="-342900" algn="l">
              <a:buFont typeface="Arial" panose="020B0604020202020204" pitchFamily="34" charset="0"/>
              <a:buChar char="•"/>
            </a:pPr>
            <a:r>
              <a:rPr lang="en-US" dirty="0"/>
              <a:t>If you want to go on any route we have to use Link Tag</a:t>
            </a:r>
            <a:br>
              <a:rPr lang="en-US" dirty="0"/>
            </a:br>
            <a:r>
              <a:rPr lang="en-US" dirty="0"/>
              <a:t>	import {Link} from “react-router-</a:t>
            </a:r>
            <a:r>
              <a:rPr lang="en-US" dirty="0" err="1"/>
              <a:t>dom</a:t>
            </a:r>
            <a:r>
              <a:rPr lang="en-US" dirty="0"/>
              <a:t>”</a:t>
            </a:r>
            <a:br>
              <a:rPr lang="en-US" dirty="0"/>
            </a:br>
            <a:r>
              <a:rPr lang="en-US" dirty="0"/>
              <a:t>then</a:t>
            </a:r>
            <a:br>
              <a:rPr lang="en-US" dirty="0"/>
            </a:br>
            <a:r>
              <a:rPr lang="en-US" dirty="0"/>
              <a:t>	&lt;Link to = “/home” &gt;Home&lt;/Link&gt;</a:t>
            </a:r>
            <a:br>
              <a:rPr lang="en-US" dirty="0"/>
            </a:br>
            <a:endParaRPr lang="en-US" dirty="0"/>
          </a:p>
          <a:p>
            <a:pPr marL="342900" indent="-342900" algn="l">
              <a:buFont typeface="Arial" panose="020B0604020202020204" pitchFamily="34" charset="0"/>
              <a:buChar char="•"/>
            </a:pPr>
            <a:r>
              <a:rPr lang="en-US" dirty="0" err="1"/>
              <a:t>useLocation</a:t>
            </a:r>
            <a:r>
              <a:rPr lang="en-US" dirty="0"/>
              <a:t>() Hook:</a:t>
            </a:r>
            <a:br>
              <a:rPr lang="en-US" dirty="0"/>
            </a:br>
            <a:r>
              <a:rPr lang="en-US" dirty="0"/>
              <a:t>Use to get pathname, queries that use for search in the path of route</a:t>
            </a:r>
            <a:br>
              <a:rPr lang="en-US" dirty="0"/>
            </a:br>
            <a:r>
              <a:rPr lang="en-US" dirty="0"/>
              <a:t>For this</a:t>
            </a:r>
            <a:br>
              <a:rPr lang="en-US" dirty="0"/>
            </a:br>
            <a:r>
              <a:rPr lang="en-US" dirty="0"/>
              <a:t>	import { </a:t>
            </a:r>
            <a:r>
              <a:rPr lang="en-US" dirty="0" err="1"/>
              <a:t>useLocation</a:t>
            </a:r>
            <a:r>
              <a:rPr lang="en-US" dirty="0"/>
              <a:t> } from “react-router-</a:t>
            </a:r>
            <a:r>
              <a:rPr lang="en-US" dirty="0" err="1"/>
              <a:t>dom</a:t>
            </a:r>
            <a:r>
              <a:rPr lang="en-US" dirty="0"/>
              <a:t>”</a:t>
            </a:r>
            <a:br>
              <a:rPr lang="en-US" dirty="0"/>
            </a:br>
            <a:r>
              <a:rPr lang="en-US" dirty="0"/>
              <a:t>	</a:t>
            </a:r>
            <a:br>
              <a:rPr lang="en-US" dirty="0"/>
            </a:br>
            <a:r>
              <a:rPr lang="en-US" dirty="0"/>
              <a:t>	const location = </a:t>
            </a:r>
            <a:r>
              <a:rPr lang="en-US" dirty="0" err="1"/>
              <a:t>useLocation</a:t>
            </a:r>
            <a:r>
              <a:rPr lang="en-US" dirty="0"/>
              <a:t>( )</a:t>
            </a:r>
          </a:p>
          <a:p>
            <a:pPr algn="l"/>
            <a:endParaRPr lang="en-US"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491540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React Routing (cont.)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1"/>
            <a:ext cx="8449157" cy="5179513"/>
          </a:xfrm>
        </p:spPr>
        <p:txBody>
          <a:bodyPr>
            <a:normAutofit fontScale="25000" lnSpcReduction="20000"/>
          </a:bodyPr>
          <a:lstStyle/>
          <a:p>
            <a:pPr marL="342900" indent="-342900" algn="l">
              <a:buFont typeface="Arial" panose="020B0604020202020204" pitchFamily="34" charset="0"/>
              <a:buChar char="•"/>
            </a:pPr>
            <a:r>
              <a:rPr lang="en-US" sz="9600" dirty="0" err="1"/>
              <a:t>useNavigate</a:t>
            </a:r>
            <a:r>
              <a:rPr lang="en-US" sz="9600" dirty="0"/>
              <a:t> () Hook:</a:t>
            </a:r>
            <a:br>
              <a:rPr lang="en-US" sz="9600" dirty="0"/>
            </a:br>
            <a:r>
              <a:rPr lang="en-US" sz="9600" dirty="0"/>
              <a:t>Use to navigate toward other paths just like Link but this will be used on buttons or something like that with </a:t>
            </a:r>
            <a:r>
              <a:rPr lang="en-US" sz="9600" dirty="0" err="1"/>
              <a:t>onClick</a:t>
            </a:r>
            <a:r>
              <a:rPr lang="en-US" sz="9600" dirty="0"/>
              <a:t> event. </a:t>
            </a:r>
            <a:br>
              <a:rPr lang="en-US" sz="9600" dirty="0"/>
            </a:br>
            <a:r>
              <a:rPr lang="en-US" sz="9600" dirty="0"/>
              <a:t>To use</a:t>
            </a:r>
            <a:br>
              <a:rPr lang="en-US" sz="9600" dirty="0"/>
            </a:br>
            <a:r>
              <a:rPr lang="en-US" sz="9600" dirty="0"/>
              <a:t>	import { </a:t>
            </a:r>
            <a:r>
              <a:rPr lang="en-US" sz="9600" dirty="0" err="1"/>
              <a:t>useNavigate</a:t>
            </a:r>
            <a:r>
              <a:rPr lang="en-US" sz="9600" dirty="0"/>
              <a:t> } from “react-router-</a:t>
            </a:r>
            <a:r>
              <a:rPr lang="en-US" sz="9600" dirty="0" err="1"/>
              <a:t>dom</a:t>
            </a:r>
            <a:r>
              <a:rPr lang="en-US" sz="9600" dirty="0"/>
              <a:t>”</a:t>
            </a:r>
            <a:br>
              <a:rPr lang="en-US" sz="9600" dirty="0"/>
            </a:br>
            <a:r>
              <a:rPr lang="en-US" sz="9600" dirty="0"/>
              <a:t>	</a:t>
            </a:r>
            <a:br>
              <a:rPr lang="en-US" sz="9600" dirty="0"/>
            </a:br>
            <a:r>
              <a:rPr lang="en-US" sz="9600" dirty="0"/>
              <a:t>	const navigate = </a:t>
            </a:r>
            <a:r>
              <a:rPr lang="en-US" sz="9600" dirty="0" err="1"/>
              <a:t>useNavigate</a:t>
            </a:r>
            <a:r>
              <a:rPr lang="en-US" sz="9600" dirty="0"/>
              <a:t> ( )</a:t>
            </a:r>
            <a:br>
              <a:rPr lang="en-US" sz="9600" dirty="0"/>
            </a:br>
            <a:br>
              <a:rPr lang="en-US" sz="9600" dirty="0"/>
            </a:br>
            <a:r>
              <a:rPr lang="en-US" sz="9600" dirty="0"/>
              <a:t>	&lt;button </a:t>
            </a:r>
            <a:r>
              <a:rPr lang="en-US" sz="9600" dirty="0" err="1"/>
              <a:t>onClick</a:t>
            </a:r>
            <a:r>
              <a:rPr lang="en-US" sz="9600" dirty="0"/>
              <a:t> = { ( ) =&gt; navigate (“/home”) &gt;Go to 	Home&lt;/button&gt;</a:t>
            </a:r>
          </a:p>
          <a:p>
            <a:pPr marL="342900" indent="-342900" algn="l">
              <a:buFont typeface="Arial" panose="020B0604020202020204" pitchFamily="34" charset="0"/>
              <a:buChar char="•"/>
            </a:pPr>
            <a:r>
              <a:rPr lang="en-US" sz="9600" dirty="0"/>
              <a:t>We can also pass data to that router where we want to route</a:t>
            </a:r>
            <a:br>
              <a:rPr lang="en-US" sz="9600" dirty="0"/>
            </a:br>
            <a:r>
              <a:rPr lang="en-US" sz="9600" dirty="0"/>
              <a:t>	</a:t>
            </a:r>
            <a:br>
              <a:rPr lang="en-US" sz="9600" dirty="0"/>
            </a:br>
            <a:r>
              <a:rPr lang="en-US" sz="9600" dirty="0"/>
              <a:t>&lt;button </a:t>
            </a:r>
            <a:r>
              <a:rPr lang="en-US" sz="9600" dirty="0" err="1"/>
              <a:t>onClick</a:t>
            </a:r>
            <a:r>
              <a:rPr lang="en-US" sz="9600" dirty="0"/>
              <a:t> = { ( ) =&gt; navigate (“/home” , </a:t>
            </a:r>
          </a:p>
          <a:p>
            <a:pPr marL="342900" indent="-342900" algn="l">
              <a:buFont typeface="Arial" panose="020B0604020202020204" pitchFamily="34" charset="0"/>
              <a:buChar char="•"/>
            </a:pPr>
            <a:r>
              <a:rPr lang="en-US" sz="9600" dirty="0"/>
              <a:t>{ state: { </a:t>
            </a:r>
            <a:r>
              <a:rPr lang="en-US" sz="9600" dirty="0" err="1"/>
              <a:t>name:”Hamza</a:t>
            </a:r>
            <a:r>
              <a:rPr lang="en-US" sz="9600" dirty="0"/>
              <a:t>” } ) &gt;Go to Home&lt;/button&gt;</a:t>
            </a:r>
          </a:p>
          <a:p>
            <a:pPr marL="342900" indent="-342900" algn="l">
              <a:buFont typeface="Arial" panose="020B0604020202020204" pitchFamily="34" charset="0"/>
              <a:buChar char="•"/>
            </a:pPr>
            <a:r>
              <a:rPr lang="en-US" sz="9600" dirty="0"/>
              <a:t>Now if we want to access that value in home component, we have to use </a:t>
            </a:r>
            <a:r>
              <a:rPr lang="en-US" sz="9600" dirty="0" err="1"/>
              <a:t>useLocation</a:t>
            </a:r>
            <a:r>
              <a:rPr lang="en-US" sz="9600" dirty="0"/>
              <a:t>( ) hook like that</a:t>
            </a:r>
            <a:br>
              <a:rPr lang="en-US" sz="9600" dirty="0"/>
            </a:br>
            <a:br>
              <a:rPr lang="en-US" sz="9600" dirty="0"/>
            </a:br>
            <a:r>
              <a:rPr lang="en-US" sz="9600" dirty="0"/>
              <a:t>const {state}  = </a:t>
            </a:r>
            <a:r>
              <a:rPr lang="en-US" sz="9600" dirty="0" err="1"/>
              <a:t>useLocation</a:t>
            </a:r>
            <a:r>
              <a:rPr lang="en-US" sz="9600" dirty="0"/>
              <a:t> ( )</a:t>
            </a:r>
          </a:p>
          <a:p>
            <a:pPr algn="l"/>
            <a:br>
              <a:rPr lang="en-US" sz="2000" dirty="0"/>
            </a:br>
            <a:r>
              <a:rPr lang="en-US" sz="2000" dirty="0"/>
              <a:t>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851060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Redux (State Manager)</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7" y="1332410"/>
            <a:ext cx="6210700" cy="5068389"/>
          </a:xfrm>
        </p:spPr>
        <p:txBody>
          <a:bodyPr>
            <a:normAutofit/>
          </a:bodyPr>
          <a:lstStyle/>
          <a:p>
            <a:pPr marL="342900" indent="-342900" algn="l">
              <a:buFont typeface="Arial" panose="020B0604020202020204" pitchFamily="34" charset="0"/>
              <a:buChar char="•"/>
            </a:pPr>
            <a:r>
              <a:rPr lang="en-US" sz="2000" dirty="0"/>
              <a:t>Use to maintain the state of React App</a:t>
            </a:r>
          </a:p>
          <a:p>
            <a:pPr marL="342900" indent="-342900" algn="l">
              <a:buFont typeface="Arial" panose="020B0604020202020204" pitchFamily="34" charset="0"/>
              <a:buChar char="•"/>
            </a:pPr>
            <a:r>
              <a:rPr lang="en-US" sz="2000" dirty="0"/>
              <a:t>Use to avoid Props Drilling</a:t>
            </a:r>
          </a:p>
          <a:p>
            <a:pPr marL="342900" indent="-342900" algn="l">
              <a:buFont typeface="Arial" panose="020B0604020202020204" pitchFamily="34" charset="0"/>
              <a:buChar char="•"/>
            </a:pPr>
            <a:r>
              <a:rPr lang="en-US" sz="2000" dirty="0"/>
              <a:t>You can easily pass data to LOC (Lower Order Component)  from HOC (Higher Order Component)</a:t>
            </a:r>
          </a:p>
          <a:p>
            <a:pPr marL="342900" indent="-342900" algn="l">
              <a:buFont typeface="Arial" panose="020B0604020202020204" pitchFamily="34" charset="0"/>
              <a:buChar char="•"/>
            </a:pPr>
            <a:r>
              <a:rPr lang="en-US" sz="2000" dirty="0"/>
              <a:t>You can easily access state anywhere in React App</a:t>
            </a:r>
          </a:p>
          <a:p>
            <a:pPr marL="342900" indent="-342900" algn="l">
              <a:buFont typeface="Arial" panose="020B0604020202020204" pitchFamily="34" charset="0"/>
              <a:buChar char="•"/>
            </a:pPr>
            <a:r>
              <a:rPr lang="en-US" sz="2000" dirty="0"/>
              <a:t>Alternative of Redux is Flux or </a:t>
            </a:r>
            <a:r>
              <a:rPr lang="en-US" sz="2000" dirty="0" err="1"/>
              <a:t>useContext</a:t>
            </a:r>
            <a:r>
              <a:rPr lang="en-US" sz="2000" dirty="0"/>
              <a:t> Hook but Redux is high in demand</a:t>
            </a:r>
          </a:p>
          <a:p>
            <a:pPr marL="342900" indent="-342900" algn="l">
              <a:buFont typeface="Arial" panose="020B0604020202020204" pitchFamily="34" charset="0"/>
              <a:buChar char="•"/>
            </a:pPr>
            <a:r>
              <a:rPr lang="en-US" sz="2000" dirty="0"/>
              <a:t>Most Devs preferred Redux upon </a:t>
            </a:r>
            <a:r>
              <a:rPr lang="en-US" sz="2000" dirty="0" err="1"/>
              <a:t>useContext</a:t>
            </a:r>
            <a:r>
              <a:rPr lang="en-US" sz="2000" dirty="0"/>
              <a:t> because of well structure of Redux but you should have hands on practice on </a:t>
            </a:r>
            <a:r>
              <a:rPr lang="en-US" sz="2000" dirty="0" err="1"/>
              <a:t>useContext</a:t>
            </a:r>
            <a:r>
              <a:rPr lang="en-US" sz="2000" dirty="0"/>
              <a:t> also. Both are used to manage the state of React App</a:t>
            </a:r>
          </a:p>
          <a:p>
            <a:pPr marL="342900" indent="-342900" algn="l">
              <a:buFont typeface="Arial" panose="020B0604020202020204" pitchFamily="34" charset="0"/>
              <a:buChar char="•"/>
            </a:pPr>
            <a:r>
              <a:rPr lang="en-US" sz="2000" dirty="0"/>
              <a:t>Mostly E-commerce sites + Dashboards (Admin Panels) Web Apps use </a:t>
            </a:r>
            <a:r>
              <a:rPr lang="en-US" sz="2000" dirty="0" err="1"/>
              <a:t>useContext</a:t>
            </a:r>
            <a:r>
              <a:rPr lang="en-US" sz="2000" dirty="0"/>
              <a:t> or Redux</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EE7C0090-70C9-B193-BE0C-AF4E2B239B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6566" y="1225551"/>
            <a:ext cx="6164234" cy="3994302"/>
          </a:xfrm>
          <a:prstGeom prst="rect">
            <a:avLst/>
          </a:prstGeom>
        </p:spPr>
      </p:pic>
    </p:spTree>
    <p:extLst>
      <p:ext uri="{BB962C8B-B14F-4D97-AF65-F5344CB8AC3E}">
        <p14:creationId xmlns:p14="http://schemas.microsoft.com/office/powerpoint/2010/main" val="1181274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Redux (State Manager)</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0"/>
            <a:ext cx="8449157" cy="5068389"/>
          </a:xfrm>
        </p:spPr>
        <p:txBody>
          <a:bodyPr>
            <a:normAutofit/>
          </a:bodyPr>
          <a:lstStyle/>
          <a:p>
            <a:pPr marL="342900" indent="-342900" algn="l">
              <a:buFont typeface="Arial" panose="020B0604020202020204" pitchFamily="34" charset="0"/>
              <a:buChar char="•"/>
            </a:pPr>
            <a:r>
              <a:rPr lang="en-US" sz="2000" dirty="0"/>
              <a:t>There are 3 Process in Redux</a:t>
            </a:r>
            <a:br>
              <a:rPr lang="en-US" sz="2000" dirty="0"/>
            </a:br>
            <a:r>
              <a:rPr lang="en-US" sz="2000" dirty="0"/>
              <a:t>1) Actions -&gt; What to do, which reducer want to call</a:t>
            </a:r>
            <a:br>
              <a:rPr lang="en-US" sz="2000" dirty="0"/>
            </a:br>
            <a:r>
              <a:rPr lang="en-US" sz="2000" dirty="0"/>
              <a:t>2) Reducers -&gt; Contain logics to manipulate all states</a:t>
            </a:r>
            <a:br>
              <a:rPr lang="en-US" sz="2000" dirty="0"/>
            </a:br>
            <a:r>
              <a:rPr lang="en-US" sz="2000" dirty="0"/>
              <a:t>3) Store -&gt; Use to store all States</a:t>
            </a:r>
          </a:p>
          <a:p>
            <a:pPr marL="342900" indent="-342900" algn="l">
              <a:buFont typeface="Arial" panose="020B0604020202020204" pitchFamily="34" charset="0"/>
              <a:buChar char="•"/>
            </a:pPr>
            <a:r>
              <a:rPr lang="en-US" sz="2000" dirty="0"/>
              <a:t>To install redux</a:t>
            </a:r>
            <a:br>
              <a:rPr lang="en-US" sz="2000" dirty="0"/>
            </a:br>
            <a:r>
              <a:rPr lang="en-US" sz="2000" dirty="0"/>
              <a:t>	</a:t>
            </a:r>
            <a:r>
              <a:rPr lang="en-US" sz="2000" dirty="0" err="1"/>
              <a:t>npm</a:t>
            </a:r>
            <a:r>
              <a:rPr lang="en-US" sz="2000" dirty="0"/>
              <a:t> install @reduxjs/toolkit  react-redux</a:t>
            </a:r>
          </a:p>
          <a:p>
            <a:pPr marL="342900" indent="-342900" algn="l">
              <a:buFont typeface="Arial" panose="020B0604020202020204" pitchFamily="34" charset="0"/>
              <a:buChar char="•"/>
            </a:pPr>
            <a:r>
              <a:rPr lang="en-US" sz="2000" dirty="0"/>
              <a:t>First you have to create Store in separate file</a:t>
            </a:r>
            <a:br>
              <a:rPr lang="en-US" sz="2000" dirty="0"/>
            </a:br>
            <a:r>
              <a:rPr lang="en-US" sz="2000" dirty="0"/>
              <a:t>	import {</a:t>
            </a:r>
            <a:r>
              <a:rPr lang="en-US" sz="2000" dirty="0" err="1"/>
              <a:t>configureStore</a:t>
            </a:r>
            <a:r>
              <a:rPr lang="en-US" sz="2000" dirty="0"/>
              <a:t>} from “@</a:t>
            </a:r>
            <a:r>
              <a:rPr lang="en-US" sz="2000" dirty="0" err="1"/>
              <a:t>reduxjs</a:t>
            </a:r>
            <a:r>
              <a:rPr lang="en-US" sz="2000" dirty="0"/>
              <a:t>/toolkit”</a:t>
            </a:r>
            <a:br>
              <a:rPr lang="en-US" sz="2000" dirty="0"/>
            </a:br>
            <a:br>
              <a:rPr lang="en-US" sz="2000" dirty="0"/>
            </a:br>
            <a:r>
              <a:rPr lang="en-US" sz="2000" dirty="0"/>
              <a:t>	const store = </a:t>
            </a:r>
            <a:r>
              <a:rPr lang="en-US" sz="2000" dirty="0" err="1"/>
              <a:t>configureStore</a:t>
            </a:r>
            <a:r>
              <a:rPr lang="en-US" sz="2000" dirty="0"/>
              <a:t>({</a:t>
            </a:r>
            <a:br>
              <a:rPr lang="en-US" sz="2000" dirty="0"/>
            </a:br>
            <a:r>
              <a:rPr lang="en-US" sz="2000" dirty="0"/>
              <a:t>		reducer:{…}</a:t>
            </a:r>
            <a:br>
              <a:rPr lang="en-US" sz="2000" dirty="0"/>
            </a:br>
            <a:r>
              <a:rPr lang="en-US" sz="2000" dirty="0"/>
              <a:t>	})</a:t>
            </a:r>
            <a:br>
              <a:rPr lang="en-US" sz="2000" dirty="0"/>
            </a:br>
            <a:r>
              <a:rPr lang="en-US" sz="2000" dirty="0"/>
              <a:t>	export default store;</a:t>
            </a:r>
          </a:p>
          <a:p>
            <a:pPr marL="342900" indent="-342900" algn="l">
              <a:buFont typeface="Arial" panose="020B0604020202020204" pitchFamily="34" charset="0"/>
              <a:buChar char="•"/>
            </a:pPr>
            <a:r>
              <a:rPr lang="en-US" sz="2000" dirty="0"/>
              <a:t>Now you have to add provider in index.js</a:t>
            </a:r>
          </a:p>
          <a:p>
            <a:pPr algn="l"/>
            <a:r>
              <a:rPr lang="en-US" sz="2000" dirty="0"/>
              <a:t>	&lt;Provider store = {store}&gt; … &lt;/Provider&gt;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460767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Redux (State Manager)</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0"/>
            <a:ext cx="8449157" cy="5068389"/>
          </a:xfrm>
        </p:spPr>
        <p:txBody>
          <a:bodyPr>
            <a:normAutofit/>
          </a:bodyPr>
          <a:lstStyle/>
          <a:p>
            <a:pPr marL="342900" indent="-342900" algn="l">
              <a:buFont typeface="Arial" panose="020B0604020202020204" pitchFamily="34" charset="0"/>
              <a:buChar char="•"/>
            </a:pPr>
            <a:r>
              <a:rPr lang="en-US" sz="2000" dirty="0"/>
              <a:t>Then you have to create Reducer file which contain initial state and switch statement</a:t>
            </a:r>
            <a:br>
              <a:rPr lang="en-US" sz="2000" dirty="0"/>
            </a:br>
            <a:r>
              <a:rPr lang="en-US" sz="2000" dirty="0"/>
              <a:t>	</a:t>
            </a:r>
            <a:br>
              <a:rPr lang="en-US" sz="2000" dirty="0"/>
            </a:br>
            <a:r>
              <a:rPr lang="en-US" sz="2000" dirty="0"/>
              <a:t>	const </a:t>
            </a:r>
            <a:r>
              <a:rPr lang="en-US" sz="2000" dirty="0" err="1"/>
              <a:t>initialState</a:t>
            </a:r>
            <a:r>
              <a:rPr lang="en-US" sz="2000" dirty="0"/>
              <a:t>  = {</a:t>
            </a:r>
            <a:br>
              <a:rPr lang="en-US" sz="2000" dirty="0"/>
            </a:br>
            <a:r>
              <a:rPr lang="en-US" sz="2000" dirty="0"/>
              <a:t>		name=“ ”</a:t>
            </a:r>
            <a:br>
              <a:rPr lang="en-US" sz="2000" dirty="0"/>
            </a:br>
            <a:r>
              <a:rPr lang="en-US" sz="2000" dirty="0"/>
              <a:t>	}	</a:t>
            </a:r>
            <a:br>
              <a:rPr lang="en-US" sz="2000" dirty="0"/>
            </a:br>
            <a:br>
              <a:rPr lang="en-US" sz="2000" dirty="0"/>
            </a:br>
            <a:r>
              <a:rPr lang="en-US" sz="2000" dirty="0"/>
              <a:t>const &lt;</a:t>
            </a:r>
            <a:r>
              <a:rPr lang="en-US" sz="2000" dirty="0" err="1"/>
              <a:t>reducer_name</a:t>
            </a:r>
            <a:r>
              <a:rPr lang="en-US" sz="2000" dirty="0"/>
              <a:t>&gt; = (state = </a:t>
            </a:r>
            <a:r>
              <a:rPr lang="en-US" sz="2000" dirty="0" err="1"/>
              <a:t>initialState</a:t>
            </a:r>
            <a:r>
              <a:rPr lang="en-US" sz="2000" dirty="0"/>
              <a:t>, action ) =&gt;{</a:t>
            </a:r>
            <a:br>
              <a:rPr lang="en-US" sz="2000" dirty="0"/>
            </a:br>
            <a:r>
              <a:rPr lang="en-US" sz="2000" dirty="0"/>
              <a:t>		</a:t>
            </a:r>
            <a:br>
              <a:rPr lang="en-US" sz="2000" dirty="0"/>
            </a:br>
            <a:r>
              <a:rPr lang="en-US" sz="2000" dirty="0"/>
              <a:t>	switch(</a:t>
            </a:r>
            <a:r>
              <a:rPr lang="en-US" sz="2000" dirty="0" err="1"/>
              <a:t>action.type</a:t>
            </a:r>
            <a:r>
              <a:rPr lang="en-US" sz="2000" dirty="0"/>
              <a:t>) { </a:t>
            </a:r>
            <a:br>
              <a:rPr lang="en-US" sz="2000" dirty="0"/>
            </a:br>
            <a:r>
              <a:rPr lang="en-US" sz="2000" dirty="0"/>
              <a:t>		case “CHANGE_NAME”:</a:t>
            </a:r>
            <a:br>
              <a:rPr lang="en-US" sz="2000" dirty="0"/>
            </a:br>
            <a:r>
              <a:rPr lang="en-US" sz="2000" dirty="0"/>
              <a:t>			return {</a:t>
            </a:r>
            <a:br>
              <a:rPr lang="en-US" sz="2000" dirty="0"/>
            </a:br>
            <a:r>
              <a:rPr lang="en-US" sz="2000" dirty="0"/>
              <a:t>			…state,</a:t>
            </a:r>
            <a:br>
              <a:rPr lang="en-US" sz="2000" dirty="0"/>
            </a:br>
            <a:r>
              <a:rPr lang="en-US" sz="2000" dirty="0"/>
              <a:t>			name=</a:t>
            </a:r>
            <a:r>
              <a:rPr lang="en-US" sz="2000" dirty="0" err="1"/>
              <a:t>action.payload</a:t>
            </a:r>
            <a:r>
              <a:rPr lang="en-US" sz="2000" dirty="0"/>
              <a:t> </a:t>
            </a:r>
            <a:r>
              <a:rPr lang="en-US" sz="1200" dirty="0"/>
              <a:t>//here payload is value come from component</a:t>
            </a:r>
            <a:br>
              <a:rPr lang="en-US" sz="2000" dirty="0"/>
            </a:br>
            <a:r>
              <a:rPr lang="en-US" sz="2000" dirty="0"/>
              <a:t>			}</a:t>
            </a:r>
            <a:br>
              <a:rPr lang="en-US" sz="2000" dirty="0"/>
            </a:br>
            <a:r>
              <a:rPr lang="en-US" sz="2000" dirty="0"/>
              <a:t>		default:</a:t>
            </a:r>
            <a:br>
              <a:rPr lang="en-US" sz="1600" dirty="0"/>
            </a:br>
            <a:r>
              <a:rPr lang="en-US" sz="1600" dirty="0"/>
              <a:t>		    return state;</a:t>
            </a:r>
            <a:br>
              <a:rPr lang="en-US" sz="1600" dirty="0"/>
            </a:br>
            <a:r>
              <a:rPr lang="en-US" sz="1600" dirty="0"/>
              <a:t>} }</a:t>
            </a:r>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044697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Redux (State Manager)</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32410"/>
            <a:ext cx="8449157" cy="5068389"/>
          </a:xfrm>
        </p:spPr>
        <p:txBody>
          <a:bodyPr>
            <a:normAutofit/>
          </a:bodyPr>
          <a:lstStyle/>
          <a:p>
            <a:pPr marL="342900" indent="-342900" algn="l">
              <a:buFont typeface="Arial" panose="020B0604020202020204" pitchFamily="34" charset="0"/>
              <a:buChar char="•"/>
            </a:pPr>
            <a:r>
              <a:rPr lang="en-US" sz="2000" dirty="0"/>
              <a:t>Now you have to import that reducer in store in reducer object</a:t>
            </a:r>
          </a:p>
          <a:p>
            <a:pPr marL="342900" indent="-342900" algn="l">
              <a:buFont typeface="Arial" panose="020B0604020202020204" pitchFamily="34" charset="0"/>
              <a:buChar char="•"/>
            </a:pPr>
            <a:r>
              <a:rPr lang="en-US" sz="2000" b="1" dirty="0" err="1"/>
              <a:t>useSelector</a:t>
            </a:r>
            <a:r>
              <a:rPr lang="en-US" sz="2000" b="1" dirty="0"/>
              <a:t> Hook -&gt; </a:t>
            </a:r>
            <a:r>
              <a:rPr lang="en-US" sz="2000" dirty="0"/>
              <a:t>use to read values of state in reducers</a:t>
            </a:r>
            <a:br>
              <a:rPr lang="en-US" sz="2000" dirty="0"/>
            </a:br>
            <a:r>
              <a:rPr lang="en-US" sz="2000" dirty="0"/>
              <a:t>	import {</a:t>
            </a:r>
            <a:r>
              <a:rPr lang="en-US" sz="2000" dirty="0" err="1"/>
              <a:t>useSelector</a:t>
            </a:r>
            <a:r>
              <a:rPr lang="en-US" sz="2000" dirty="0"/>
              <a:t>} from “react-redux”</a:t>
            </a:r>
            <a:br>
              <a:rPr lang="en-US" sz="2000" dirty="0"/>
            </a:br>
            <a:r>
              <a:rPr lang="en-US" sz="2000" dirty="0"/>
              <a:t>	</a:t>
            </a:r>
            <a:br>
              <a:rPr lang="en-US" sz="2000" dirty="0"/>
            </a:br>
            <a:r>
              <a:rPr lang="en-US" sz="2000" dirty="0"/>
              <a:t>	const state = </a:t>
            </a:r>
            <a:r>
              <a:rPr lang="en-US" sz="2000" dirty="0" err="1"/>
              <a:t>useSelector</a:t>
            </a:r>
            <a:r>
              <a:rPr lang="en-US" sz="2000" dirty="0"/>
              <a:t>( state =&gt; state.&lt;</a:t>
            </a:r>
            <a:r>
              <a:rPr lang="en-US" sz="2000" dirty="0" err="1"/>
              <a:t>Reducer_name</a:t>
            </a:r>
            <a:r>
              <a:rPr lang="en-US" sz="2000" dirty="0"/>
              <a:t>&gt; )</a:t>
            </a:r>
            <a:br>
              <a:rPr lang="en-US" sz="2000" dirty="0"/>
            </a:br>
            <a:br>
              <a:rPr lang="en-US" sz="2000" dirty="0"/>
            </a:br>
            <a:r>
              <a:rPr lang="en-US" sz="2000" dirty="0"/>
              <a:t>Here state variable contain all states of specific reducer</a:t>
            </a:r>
            <a:br>
              <a:rPr lang="en-US" sz="2000" b="1" dirty="0"/>
            </a:br>
            <a:endParaRPr lang="en-US" sz="2000" b="1" dirty="0"/>
          </a:p>
          <a:p>
            <a:pPr marL="342900" indent="-342900" algn="l">
              <a:buFont typeface="Arial" panose="020B0604020202020204" pitchFamily="34" charset="0"/>
              <a:buChar char="•"/>
            </a:pPr>
            <a:r>
              <a:rPr lang="en-US" sz="2000" b="1" dirty="0" err="1"/>
              <a:t>useDispatch</a:t>
            </a:r>
            <a:r>
              <a:rPr lang="en-US" sz="2000" b="1" dirty="0"/>
              <a:t> Hook -&gt; </a:t>
            </a:r>
            <a:r>
              <a:rPr lang="en-US" sz="2000" dirty="0"/>
              <a:t>use to call reducer switch case with action </a:t>
            </a:r>
            <a:br>
              <a:rPr lang="en-US" sz="2000" dirty="0"/>
            </a:br>
            <a:r>
              <a:rPr lang="en-US" sz="2000" dirty="0"/>
              <a:t>	import {</a:t>
            </a:r>
            <a:r>
              <a:rPr lang="en-US" sz="2000" dirty="0" err="1"/>
              <a:t>useDispatch</a:t>
            </a:r>
            <a:r>
              <a:rPr lang="en-US" sz="2000" dirty="0"/>
              <a:t>} from “react-redux”</a:t>
            </a:r>
            <a:br>
              <a:rPr lang="en-US" sz="2000" dirty="0"/>
            </a:br>
            <a:r>
              <a:rPr lang="en-US" sz="2000" dirty="0"/>
              <a:t>	</a:t>
            </a:r>
            <a:br>
              <a:rPr lang="en-US" sz="2000" dirty="0"/>
            </a:br>
            <a:r>
              <a:rPr lang="en-US" sz="2000" dirty="0"/>
              <a:t>	const dispatch  = </a:t>
            </a:r>
            <a:r>
              <a:rPr lang="en-US" sz="2000" dirty="0" err="1"/>
              <a:t>useDispatch</a:t>
            </a:r>
            <a:r>
              <a:rPr lang="en-US" sz="2000" dirty="0"/>
              <a:t>( )</a:t>
            </a:r>
            <a:br>
              <a:rPr lang="en-US" sz="2000" dirty="0"/>
            </a:br>
            <a:br>
              <a:rPr lang="en-US" sz="2000" dirty="0"/>
            </a:br>
            <a:r>
              <a:rPr lang="en-US" sz="2000" dirty="0"/>
              <a:t>Suppose you want to call switch case of reducer named as “CHANGE_NAME”</a:t>
            </a:r>
            <a:br>
              <a:rPr lang="en-US" sz="2000" dirty="0"/>
            </a:br>
            <a:r>
              <a:rPr lang="en-US" sz="2000" dirty="0"/>
              <a:t>then</a:t>
            </a:r>
            <a:br>
              <a:rPr lang="en-US" sz="2000" dirty="0"/>
            </a:br>
            <a:r>
              <a:rPr lang="en-US" sz="2000" dirty="0"/>
              <a:t>	</a:t>
            </a:r>
            <a:br>
              <a:rPr lang="en-US" sz="2000" dirty="0"/>
            </a:br>
            <a:r>
              <a:rPr lang="en-US" sz="2000" dirty="0"/>
              <a:t>	dispatch({ type: “CHANGE_NAME”}) </a:t>
            </a:r>
            <a:endParaRPr lang="en-US" sz="2000" b="1" dirty="0"/>
          </a:p>
          <a:p>
            <a:pPr marL="342900" indent="-342900" algn="l">
              <a:buFont typeface="Arial" panose="020B0604020202020204" pitchFamily="34" charset="0"/>
              <a:buChar char="•"/>
            </a:pPr>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732739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Redux (State Manager)</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2103120"/>
            <a:ext cx="8449157" cy="3540033"/>
          </a:xfrm>
        </p:spPr>
        <p:txBody>
          <a:bodyPr>
            <a:normAutofit/>
          </a:bodyPr>
          <a:lstStyle/>
          <a:p>
            <a:pPr marL="342900" indent="-342900" algn="l">
              <a:buFont typeface="Arial" panose="020B0604020202020204" pitchFamily="34" charset="0"/>
              <a:buChar char="•"/>
            </a:pPr>
            <a:r>
              <a:rPr lang="en-US" sz="2000" dirty="0"/>
              <a:t>Now if you want to pass data to reducer which is known as </a:t>
            </a:r>
            <a:r>
              <a:rPr lang="en-US" sz="2000" b="1" dirty="0"/>
              <a:t>payload </a:t>
            </a:r>
            <a:r>
              <a:rPr lang="en-US" sz="2000" dirty="0"/>
              <a:t>then</a:t>
            </a:r>
            <a:br>
              <a:rPr lang="en-US" sz="2000" dirty="0"/>
            </a:br>
            <a:r>
              <a:rPr lang="en-US" sz="2000" dirty="0"/>
              <a:t>	dispatch( { type: ”CHANGE_NAME”, payload: “Hamza” ) }</a:t>
            </a:r>
          </a:p>
          <a:p>
            <a:pPr marL="342900" indent="-342900" algn="l">
              <a:buFont typeface="Arial" panose="020B0604020202020204" pitchFamily="34" charset="0"/>
              <a:buChar char="•"/>
            </a:pPr>
            <a:r>
              <a:rPr lang="en-US" sz="2000" dirty="0"/>
              <a:t>That payload can be access on that case </a:t>
            </a:r>
            <a:br>
              <a:rPr lang="en-US" sz="2000" dirty="0"/>
            </a:br>
            <a:r>
              <a:rPr lang="en-US" sz="2000" dirty="0"/>
              <a:t>	const name = </a:t>
            </a:r>
            <a:r>
              <a:rPr lang="en-US" sz="2000" dirty="0" err="1"/>
              <a:t>action.payload</a:t>
            </a:r>
            <a:endParaRPr lang="en-US" sz="2000" dirty="0"/>
          </a:p>
          <a:p>
            <a:pPr marL="342900" indent="-342900" algn="l">
              <a:buFont typeface="Arial" panose="020B0604020202020204" pitchFamily="34" charset="0"/>
              <a:buChar char="•"/>
            </a:pPr>
            <a:r>
              <a:rPr lang="en-US" sz="2000" dirty="0"/>
              <a:t>You have to install Redux </a:t>
            </a:r>
            <a:r>
              <a:rPr lang="en-US" sz="2000" dirty="0" err="1"/>
              <a:t>DevTools</a:t>
            </a:r>
            <a:r>
              <a:rPr lang="en-US" sz="2000" dirty="0"/>
              <a:t> extension in your browser to track your redux states</a:t>
            </a:r>
          </a:p>
          <a:p>
            <a:pPr marL="342900" indent="-342900" algn="l">
              <a:buFont typeface="Arial" panose="020B0604020202020204" pitchFamily="34" charset="0"/>
              <a:buChar char="•"/>
            </a:pPr>
            <a:r>
              <a:rPr lang="en-US" sz="2000" dirty="0"/>
              <a:t>That’s all for your redux</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922249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56646" y="346076"/>
            <a:ext cx="7317348" cy="879475"/>
          </a:xfrm>
        </p:spPr>
        <p:txBody>
          <a:bodyPr>
            <a:noAutofit/>
          </a:bodyPr>
          <a:lstStyle/>
          <a:p>
            <a:pPr algn="l"/>
            <a:r>
              <a:rPr lang="en-US" sz="4000" dirty="0"/>
              <a:t>Template Literals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a:bodyPr>
          <a:lstStyle/>
          <a:p>
            <a:pPr marL="342900" indent="-342900" algn="l">
              <a:buFont typeface="Arial" panose="020B0604020202020204" pitchFamily="34" charset="0"/>
              <a:buChar char="•"/>
            </a:pPr>
            <a:r>
              <a:rPr lang="en-US" sz="2000" dirty="0"/>
              <a:t>A way to create strings with embedded expressions.</a:t>
            </a:r>
          </a:p>
          <a:p>
            <a:pPr marL="342900" indent="-342900" algn="l">
              <a:buFont typeface="Arial" panose="020B0604020202020204" pitchFamily="34" charset="0"/>
              <a:buChar char="•"/>
            </a:pPr>
            <a:r>
              <a:rPr lang="en-US" sz="2000" dirty="0"/>
              <a:t>They are defined using backticks (`) instead of single or double quotes</a:t>
            </a:r>
          </a:p>
          <a:p>
            <a:pPr marL="342900" indent="-342900" algn="l">
              <a:buFont typeface="Arial" panose="020B0604020202020204" pitchFamily="34" charset="0"/>
              <a:buChar char="•"/>
            </a:pPr>
            <a:r>
              <a:rPr lang="en-US" sz="2000" dirty="0"/>
              <a:t> Expressions inside template literals are enclosed in ${ }</a:t>
            </a:r>
            <a:br>
              <a:rPr lang="en-US" sz="2000" dirty="0"/>
            </a:br>
            <a:br>
              <a:rPr lang="en-US" sz="2000" dirty="0"/>
            </a:br>
            <a:r>
              <a:rPr lang="en-US" sz="2000" dirty="0"/>
              <a:t>For example you want to use variable in string then you can use template strings or template literals</a:t>
            </a:r>
            <a:br>
              <a:rPr lang="en-US" sz="2000" dirty="0"/>
            </a:br>
            <a:br>
              <a:rPr lang="en-US" sz="2000" dirty="0"/>
            </a:br>
            <a:r>
              <a:rPr lang="en-US" sz="2000" dirty="0"/>
              <a:t>	const name = “Hamza”</a:t>
            </a:r>
            <a:br>
              <a:rPr lang="en-US" sz="2000" dirty="0"/>
            </a:br>
            <a:br>
              <a:rPr lang="en-US" sz="2000" dirty="0"/>
            </a:br>
            <a:r>
              <a:rPr lang="en-US" sz="2000" dirty="0"/>
              <a:t>	console.log(`My name is ${name}`)</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70186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Virtual DOM</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00617"/>
            <a:ext cx="8449157" cy="5452879"/>
          </a:xfrm>
        </p:spPr>
        <p:txBody>
          <a:bodyPr>
            <a:normAutofit/>
          </a:bodyPr>
          <a:lstStyle/>
          <a:p>
            <a:pPr marL="342900" indent="-342900" algn="l">
              <a:buFont typeface="Arial" panose="020B0604020202020204" pitchFamily="34" charset="0"/>
              <a:buChar char="•"/>
            </a:pPr>
            <a:r>
              <a:rPr lang="en-US" dirty="0"/>
              <a:t>DOM -&gt; Document Object Model</a:t>
            </a:r>
          </a:p>
          <a:p>
            <a:pPr marL="342900" indent="-342900" algn="l">
              <a:buFont typeface="Arial" panose="020B0604020202020204" pitchFamily="34" charset="0"/>
              <a:buChar char="•"/>
            </a:pPr>
            <a:r>
              <a:rPr lang="en-US" dirty="0"/>
              <a:t>Follows Tree Data Structure</a:t>
            </a:r>
          </a:p>
          <a:p>
            <a:pPr marL="342900" indent="-342900" algn="l">
              <a:buFont typeface="Arial" panose="020B0604020202020204" pitchFamily="34" charset="0"/>
              <a:buChar char="•"/>
            </a:pPr>
            <a:r>
              <a:rPr lang="en-US" dirty="0"/>
              <a:t>DOM defines the logical structure of documents and the way a document is accessed and manipulated.</a:t>
            </a:r>
          </a:p>
          <a:p>
            <a:pPr marL="342900" indent="-342900" algn="l">
              <a:buFont typeface="Arial" panose="020B0604020202020204" pitchFamily="34" charset="0"/>
              <a:buChar char="•"/>
            </a:pPr>
            <a:r>
              <a:rPr lang="en-US" dirty="0"/>
              <a:t>The virtual DOM (VDOM) is a programming</a:t>
            </a:r>
            <a:br>
              <a:rPr lang="en-US" dirty="0"/>
            </a:br>
            <a:r>
              <a:rPr lang="en-US" dirty="0"/>
              <a:t> concept where an ideal, or “virtual”,</a:t>
            </a:r>
            <a:br>
              <a:rPr lang="en-US" dirty="0"/>
            </a:br>
            <a:r>
              <a:rPr lang="en-US" dirty="0"/>
              <a:t> representation of a UI is kept in memory </a:t>
            </a:r>
            <a:br>
              <a:rPr lang="en-US" dirty="0"/>
            </a:br>
            <a:r>
              <a:rPr lang="en-US" dirty="0"/>
              <a:t>and synced with the “real” DOM by a </a:t>
            </a:r>
            <a:br>
              <a:rPr lang="en-US" dirty="0"/>
            </a:br>
            <a:r>
              <a:rPr lang="en-US" dirty="0"/>
              <a:t>library such as </a:t>
            </a:r>
            <a:r>
              <a:rPr lang="en-US" dirty="0" err="1"/>
              <a:t>ReactDOM</a:t>
            </a:r>
            <a:endParaRPr lang="en-US"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pic>
        <p:nvPicPr>
          <p:cNvPr id="5" name="Picture 4" descr="Diagram&#10;&#10;Description automatically generated">
            <a:extLst>
              <a:ext uri="{FF2B5EF4-FFF2-40B4-BE49-F238E27FC236}">
                <a16:creationId xmlns:a16="http://schemas.microsoft.com/office/drawing/2014/main" id="{41870E9F-F4D4-74E7-199E-FEEAB6A23B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0300" y="2526168"/>
            <a:ext cx="4569211" cy="3546837"/>
          </a:xfrm>
          <a:prstGeom prst="rect">
            <a:avLst/>
          </a:prstGeom>
        </p:spPr>
      </p:pic>
    </p:spTree>
    <p:extLst>
      <p:ext uri="{BB962C8B-B14F-4D97-AF65-F5344CB8AC3E}">
        <p14:creationId xmlns:p14="http://schemas.microsoft.com/office/powerpoint/2010/main" val="40885100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Styled Components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a:bodyPr>
          <a:lstStyle/>
          <a:p>
            <a:pPr marL="342900" indent="-342900" algn="l">
              <a:buFont typeface="Arial" panose="020B0604020202020204" pitchFamily="34" charset="0"/>
              <a:buChar char="•"/>
            </a:pPr>
            <a:r>
              <a:rPr lang="en-US" sz="2000" dirty="0"/>
              <a:t>Styled components can be used to avoid create multiple </a:t>
            </a:r>
            <a:r>
              <a:rPr lang="en-US" sz="2000" dirty="0" err="1"/>
              <a:t>css</a:t>
            </a:r>
            <a:r>
              <a:rPr lang="en-US" sz="2000" dirty="0"/>
              <a:t> files in whole project</a:t>
            </a:r>
          </a:p>
          <a:p>
            <a:pPr marL="342900" indent="-342900" algn="l">
              <a:buFont typeface="Arial" panose="020B0604020202020204" pitchFamily="34" charset="0"/>
              <a:buChar char="•"/>
            </a:pPr>
            <a:r>
              <a:rPr lang="en-US" sz="2000" dirty="0"/>
              <a:t>It will create separate components which consist of styles only which are written in </a:t>
            </a:r>
            <a:r>
              <a:rPr lang="en-US" sz="2000" dirty="0" err="1"/>
              <a:t>css</a:t>
            </a:r>
            <a:endParaRPr lang="en-US" sz="2000" dirty="0"/>
          </a:p>
          <a:p>
            <a:pPr marL="342900" indent="-342900" algn="l">
              <a:buFont typeface="Arial" panose="020B0604020202020204" pitchFamily="34" charset="0"/>
              <a:buChar char="•"/>
            </a:pPr>
            <a:r>
              <a:rPr lang="en-US" sz="2000" dirty="0"/>
              <a:t>To install </a:t>
            </a:r>
            <a:br>
              <a:rPr lang="en-US" sz="2000" dirty="0"/>
            </a:br>
            <a:r>
              <a:rPr lang="en-US" sz="2000" dirty="0"/>
              <a:t>	</a:t>
            </a:r>
            <a:r>
              <a:rPr lang="en-US" sz="2000" dirty="0" err="1"/>
              <a:t>npm</a:t>
            </a:r>
            <a:r>
              <a:rPr lang="en-US" sz="2000" dirty="0"/>
              <a:t> install styled-components</a:t>
            </a:r>
          </a:p>
          <a:p>
            <a:pPr marL="342900" indent="-342900" algn="l">
              <a:buFont typeface="Arial" panose="020B0604020202020204" pitchFamily="34" charset="0"/>
              <a:buChar char="•"/>
            </a:pPr>
            <a:r>
              <a:rPr lang="en-US" sz="2000" dirty="0"/>
              <a:t>When you create component it will act like a tag in </a:t>
            </a:r>
            <a:r>
              <a:rPr lang="en-US" sz="2000" dirty="0" err="1"/>
              <a:t>jsx</a:t>
            </a:r>
            <a:r>
              <a:rPr lang="en-US" sz="2000" dirty="0"/>
              <a:t> and enclosed all stylings in backtick ( ` )</a:t>
            </a:r>
            <a:br>
              <a:rPr lang="en-US" sz="2000" dirty="0"/>
            </a:br>
            <a:br>
              <a:rPr lang="en-US" sz="2000" dirty="0"/>
            </a:br>
            <a:r>
              <a:rPr lang="en-US" sz="2000" dirty="0"/>
              <a:t>	import styled from “styled-components”</a:t>
            </a:r>
            <a:br>
              <a:rPr lang="en-US" sz="2000" dirty="0"/>
            </a:br>
            <a:br>
              <a:rPr lang="en-US" sz="2000" dirty="0"/>
            </a:br>
            <a:r>
              <a:rPr lang="en-US" sz="2000" dirty="0"/>
              <a:t>	const &lt;</a:t>
            </a:r>
            <a:r>
              <a:rPr lang="en-US" sz="2000" dirty="0" err="1"/>
              <a:t>Component_Name</a:t>
            </a:r>
            <a:r>
              <a:rPr lang="en-US" sz="2000" dirty="0"/>
              <a:t>&gt; = styled.&lt;</a:t>
            </a:r>
            <a:r>
              <a:rPr lang="en-US" sz="2000" dirty="0" err="1"/>
              <a:t>html_tagname</a:t>
            </a:r>
            <a:r>
              <a:rPr lang="en-US" sz="2000" dirty="0"/>
              <a:t>&gt;`</a:t>
            </a:r>
            <a:br>
              <a:rPr lang="en-US" sz="2000" dirty="0"/>
            </a:br>
            <a:r>
              <a:rPr lang="en-US" sz="2000" dirty="0"/>
              <a:t>		</a:t>
            </a:r>
            <a:r>
              <a:rPr lang="en-US" sz="2000" dirty="0" err="1"/>
              <a:t>color:red</a:t>
            </a:r>
            <a:r>
              <a:rPr lang="en-US" sz="2000" dirty="0"/>
              <a:t>;</a:t>
            </a:r>
            <a:br>
              <a:rPr lang="en-US" sz="2000" dirty="0"/>
            </a:br>
            <a:r>
              <a:rPr lang="en-US" sz="2000" dirty="0"/>
              <a:t>		font-size:23px;	</a:t>
            </a:r>
            <a:br>
              <a:rPr lang="en-US" sz="2000" dirty="0"/>
            </a:br>
            <a:r>
              <a:rPr lang="en-US" sz="2000" dirty="0"/>
              <a:t>		…..</a:t>
            </a:r>
            <a:br>
              <a:rPr lang="en-US" sz="2000" dirty="0"/>
            </a:br>
            <a:r>
              <a:rPr lang="en-US" sz="2000" dirty="0"/>
              <a:t>	`</a:t>
            </a:r>
            <a:r>
              <a:rPr lang="en-US" sz="1400" dirty="0"/>
              <a:t>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271787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Styled Components (Cont.)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fontScale="92500" lnSpcReduction="20000"/>
          </a:bodyPr>
          <a:lstStyle/>
          <a:p>
            <a:pPr marL="342900" indent="-342900" algn="l">
              <a:buFont typeface="Arial" panose="020B0604020202020204" pitchFamily="34" charset="0"/>
              <a:buChar char="•"/>
            </a:pPr>
            <a:r>
              <a:rPr lang="en-US" sz="2000" dirty="0"/>
              <a:t>For example, we have to styled h1 tag </a:t>
            </a:r>
            <a:br>
              <a:rPr lang="en-US" sz="2000" dirty="0"/>
            </a:br>
            <a:r>
              <a:rPr lang="en-US" sz="2000" dirty="0"/>
              <a:t>	</a:t>
            </a:r>
            <a:br>
              <a:rPr lang="en-US" sz="2000" dirty="0"/>
            </a:br>
            <a:r>
              <a:rPr lang="en-US" sz="2000" dirty="0"/>
              <a:t>	const Heading = styled.h1` </a:t>
            </a:r>
            <a:br>
              <a:rPr lang="en-US" sz="2000" dirty="0"/>
            </a:br>
            <a:r>
              <a:rPr lang="en-US" sz="2000" dirty="0"/>
              <a:t>		</a:t>
            </a:r>
            <a:r>
              <a:rPr lang="en-US" sz="2000" dirty="0" err="1"/>
              <a:t>color:red</a:t>
            </a:r>
            <a:r>
              <a:rPr lang="en-US" sz="2000" dirty="0"/>
              <a:t>;</a:t>
            </a:r>
            <a:br>
              <a:rPr lang="en-US" sz="2000" dirty="0"/>
            </a:br>
            <a:r>
              <a:rPr lang="en-US" sz="2000" dirty="0"/>
              <a:t>	`</a:t>
            </a:r>
          </a:p>
          <a:p>
            <a:pPr marL="342900" indent="-342900" algn="l">
              <a:buFont typeface="Arial" panose="020B0604020202020204" pitchFamily="34" charset="0"/>
              <a:buChar char="•"/>
            </a:pPr>
            <a:r>
              <a:rPr lang="en-US" sz="2000" dirty="0"/>
              <a:t>Now in </a:t>
            </a:r>
            <a:r>
              <a:rPr lang="en-US" sz="2000" dirty="0" err="1"/>
              <a:t>jsx</a:t>
            </a:r>
            <a:br>
              <a:rPr lang="en-US" sz="2000" dirty="0"/>
            </a:br>
            <a:r>
              <a:rPr lang="en-US" sz="2000" dirty="0"/>
              <a:t>	without styled component</a:t>
            </a:r>
            <a:br>
              <a:rPr lang="en-US" sz="2000" dirty="0"/>
            </a:br>
            <a:r>
              <a:rPr lang="en-US" sz="2000" dirty="0"/>
              <a:t>	&lt;h1&gt;Hello&lt;/h1&gt;</a:t>
            </a:r>
            <a:br>
              <a:rPr lang="en-US" sz="2000" dirty="0"/>
            </a:br>
            <a:br>
              <a:rPr lang="en-US" sz="2000" dirty="0"/>
            </a:br>
            <a:r>
              <a:rPr lang="en-US" sz="2000" dirty="0"/>
              <a:t>	using styled component</a:t>
            </a:r>
            <a:br>
              <a:rPr lang="en-US" sz="2000" dirty="0"/>
            </a:br>
            <a:r>
              <a:rPr lang="en-US" sz="2000" dirty="0"/>
              <a:t>	&lt;Heading&gt;Hello&lt;/Heading&gt;</a:t>
            </a:r>
            <a:br>
              <a:rPr lang="en-US" sz="2000" dirty="0"/>
            </a:br>
            <a:br>
              <a:rPr lang="en-US" sz="2000" dirty="0"/>
            </a:br>
            <a:r>
              <a:rPr lang="en-US" sz="2000" dirty="0"/>
              <a:t>Here Heading act as h1 tag and red color will apply on h1 tag</a:t>
            </a:r>
            <a:br>
              <a:rPr lang="en-US" sz="2000" dirty="0"/>
            </a:br>
            <a:endParaRPr lang="en-US" sz="2000" dirty="0"/>
          </a:p>
          <a:p>
            <a:pPr marL="342900" indent="-342900" algn="l">
              <a:buFont typeface="Arial" panose="020B0604020202020204" pitchFamily="34" charset="0"/>
              <a:buChar char="•"/>
            </a:pPr>
            <a:r>
              <a:rPr lang="en-US" sz="2000" dirty="0"/>
              <a:t>To use hover in styled components, let take previous example</a:t>
            </a:r>
            <a:br>
              <a:rPr lang="en-US" sz="2000" dirty="0"/>
            </a:br>
            <a:r>
              <a:rPr lang="en-US" sz="2000" dirty="0"/>
              <a:t>	const Heading = styled.h1` </a:t>
            </a:r>
            <a:br>
              <a:rPr lang="en-US" sz="2000" dirty="0"/>
            </a:br>
            <a:r>
              <a:rPr lang="en-US" sz="2000" dirty="0"/>
              <a:t>		</a:t>
            </a:r>
            <a:r>
              <a:rPr lang="en-US" sz="2000" dirty="0" err="1"/>
              <a:t>color:red</a:t>
            </a:r>
            <a:r>
              <a:rPr lang="en-US" sz="2000" dirty="0"/>
              <a:t>;</a:t>
            </a:r>
            <a:br>
              <a:rPr lang="en-US" sz="2000" dirty="0"/>
            </a:br>
            <a:r>
              <a:rPr lang="en-US" sz="2000" dirty="0"/>
              <a:t>		</a:t>
            </a:r>
            <a:br>
              <a:rPr lang="en-US" sz="2000" dirty="0"/>
            </a:br>
            <a:r>
              <a:rPr lang="en-US" sz="2000" dirty="0"/>
              <a:t>		&amp;:hover:{</a:t>
            </a:r>
            <a:br>
              <a:rPr lang="en-US" sz="2000" dirty="0"/>
            </a:br>
            <a:r>
              <a:rPr lang="en-US" sz="2000" dirty="0"/>
              <a:t>			</a:t>
            </a:r>
            <a:r>
              <a:rPr lang="en-US" sz="2000" dirty="0" err="1"/>
              <a:t>color:green</a:t>
            </a:r>
            <a:r>
              <a:rPr lang="en-US" sz="2000" dirty="0"/>
              <a:t>;</a:t>
            </a:r>
            <a:br>
              <a:rPr lang="en-US" sz="2000" dirty="0"/>
            </a:br>
            <a:r>
              <a:rPr lang="en-US" sz="2000" dirty="0"/>
              <a:t>		}</a:t>
            </a:r>
            <a:br>
              <a:rPr lang="en-US" dirty="0"/>
            </a:br>
            <a:r>
              <a:rPr lang="en-US" dirty="0"/>
              <a:t>	`</a:t>
            </a:r>
          </a:p>
          <a:p>
            <a:pPr marL="342900" indent="-342900" algn="l">
              <a:buFont typeface="Arial" panose="020B0604020202020204" pitchFamily="34" charset="0"/>
              <a:buChar char="•"/>
            </a:pPr>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586306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Styled Components (Cont.)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a:bodyPr>
          <a:lstStyle/>
          <a:p>
            <a:pPr marL="342900" indent="-342900" algn="l">
              <a:buFont typeface="Arial" panose="020B0604020202020204" pitchFamily="34" charset="0"/>
              <a:buChar char="•"/>
            </a:pPr>
            <a:r>
              <a:rPr lang="en-US" sz="2000" dirty="0"/>
              <a:t>Similarly use can use other CSS pseudo classes like active, focus, visited </a:t>
            </a:r>
            <a:r>
              <a:rPr lang="en-US" sz="2000" dirty="0" err="1"/>
              <a:t>etc</a:t>
            </a:r>
            <a:r>
              <a:rPr lang="en-US" sz="2000" dirty="0"/>
              <a:t>…</a:t>
            </a:r>
          </a:p>
          <a:p>
            <a:pPr marL="342900" indent="-342900" algn="l">
              <a:buFont typeface="Arial" panose="020B0604020202020204" pitchFamily="34" charset="0"/>
              <a:buChar char="•"/>
            </a:pPr>
            <a:r>
              <a:rPr lang="en-US" sz="2000" dirty="0"/>
              <a:t>You can also use media queries or animations like simple </a:t>
            </a:r>
            <a:r>
              <a:rPr lang="en-US" sz="2000" dirty="0" err="1"/>
              <a:t>css</a:t>
            </a:r>
            <a:endParaRPr lang="en-US" sz="2000" dirty="0"/>
          </a:p>
          <a:p>
            <a:pPr marL="342900" indent="-342900" algn="l">
              <a:buFont typeface="Arial" panose="020B0604020202020204" pitchFamily="34" charset="0"/>
              <a:buChar char="•"/>
            </a:pPr>
            <a:r>
              <a:rPr lang="en-US" sz="2000" dirty="0"/>
              <a:t>You can also pass props to styled components	</a:t>
            </a:r>
            <a:br>
              <a:rPr lang="en-US" sz="2000" dirty="0"/>
            </a:br>
            <a:r>
              <a:rPr lang="en-US" sz="2000" dirty="0"/>
              <a:t>	</a:t>
            </a:r>
            <a:br>
              <a:rPr lang="en-US" sz="2000" dirty="0"/>
            </a:br>
            <a:r>
              <a:rPr lang="en-US" sz="2000" dirty="0"/>
              <a:t>	</a:t>
            </a:r>
            <a:br>
              <a:rPr lang="en-US" sz="2000" dirty="0"/>
            </a:br>
            <a:r>
              <a:rPr lang="en-US" sz="2000" dirty="0"/>
              <a:t>	&lt;Heading </a:t>
            </a:r>
            <a:r>
              <a:rPr lang="en-US" sz="2000" dirty="0" err="1"/>
              <a:t>inputColor</a:t>
            </a:r>
            <a:r>
              <a:rPr lang="en-US" sz="2000" dirty="0"/>
              <a:t> =“red”  &gt;Hello&lt;/Heading&gt;</a:t>
            </a:r>
            <a:br>
              <a:rPr lang="en-US" sz="2000" dirty="0"/>
            </a:br>
            <a:r>
              <a:rPr lang="en-US" sz="2000" dirty="0"/>
              <a:t>	</a:t>
            </a:r>
            <a:br>
              <a:rPr lang="en-US" sz="2000" dirty="0"/>
            </a:br>
            <a:r>
              <a:rPr lang="en-US" sz="2000" dirty="0"/>
              <a:t>	const Heading  = styled.h1`</a:t>
            </a:r>
            <a:br>
              <a:rPr lang="en-US" sz="2000" dirty="0"/>
            </a:br>
            <a:r>
              <a:rPr lang="en-US" sz="2000" dirty="0"/>
              <a:t>	</a:t>
            </a:r>
            <a:br>
              <a:rPr lang="en-US" sz="2000" dirty="0"/>
            </a:br>
            <a:r>
              <a:rPr lang="en-US" sz="2000" dirty="0"/>
              <a:t>		color: ${props =&gt; </a:t>
            </a:r>
            <a:r>
              <a:rPr lang="en-US" sz="2000" dirty="0" err="1"/>
              <a:t>props.inputColor</a:t>
            </a:r>
            <a:r>
              <a:rPr lang="en-US" sz="2000" dirty="0"/>
              <a:t>}</a:t>
            </a:r>
            <a:br>
              <a:rPr lang="en-US" sz="2000" dirty="0"/>
            </a:br>
            <a:r>
              <a:rPr lang="en-US" sz="2000" dirty="0"/>
              <a:t>	`</a:t>
            </a:r>
          </a:p>
          <a:p>
            <a:pPr algn="l"/>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2009072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Parsing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a:bodyPr>
          <a:lstStyle/>
          <a:p>
            <a:pPr marL="342900" indent="-342900" algn="l">
              <a:buFont typeface="Arial" panose="020B0604020202020204" pitchFamily="34" charset="0"/>
              <a:buChar char="•"/>
            </a:pPr>
            <a:r>
              <a:rPr lang="en-US" sz="2000" dirty="0" err="1"/>
              <a:t>JSON.stringify</a:t>
            </a:r>
            <a:r>
              <a:rPr lang="en-US" sz="2000" dirty="0"/>
              <a:t>()</a:t>
            </a:r>
            <a:br>
              <a:rPr lang="en-US" sz="2000" dirty="0"/>
            </a:br>
            <a:r>
              <a:rPr lang="en-US" sz="2000" dirty="0"/>
              <a:t>	Use to convert whole object in String format like </a:t>
            </a:r>
            <a:r>
              <a:rPr lang="en-US" sz="2000" dirty="0" err="1"/>
              <a:t>json</a:t>
            </a:r>
            <a:r>
              <a:rPr lang="en-US" sz="2000" dirty="0"/>
              <a:t> file</a:t>
            </a:r>
            <a:br>
              <a:rPr lang="en-US" sz="2000" dirty="0"/>
            </a:br>
            <a:r>
              <a:rPr lang="en-US" sz="2000" dirty="0"/>
              <a:t>	</a:t>
            </a:r>
            <a:br>
              <a:rPr lang="en-US" sz="2000" dirty="0"/>
            </a:br>
            <a:r>
              <a:rPr lang="en-US" sz="2000" dirty="0"/>
              <a:t>let obj = {</a:t>
            </a:r>
            <a:br>
              <a:rPr lang="en-US" sz="2000" dirty="0"/>
            </a:br>
            <a:r>
              <a:rPr lang="en-US" sz="2000" dirty="0"/>
              <a:t>	name: “Hamza”,</a:t>
            </a:r>
            <a:br>
              <a:rPr lang="en-US" sz="2000" dirty="0"/>
            </a:br>
            <a:r>
              <a:rPr lang="en-US" sz="2000" dirty="0"/>
              <a:t>	age:25</a:t>
            </a:r>
            <a:br>
              <a:rPr lang="en-US" sz="2000" dirty="0"/>
            </a:br>
            <a:r>
              <a:rPr lang="en-US" sz="2000" dirty="0"/>
              <a:t>}</a:t>
            </a:r>
            <a:br>
              <a:rPr lang="en-US" sz="2000" dirty="0"/>
            </a:br>
            <a:br>
              <a:rPr lang="en-US" sz="2000" dirty="0"/>
            </a:br>
            <a:r>
              <a:rPr lang="en-US" sz="2000" dirty="0" err="1"/>
              <a:t>JSON.stringify</a:t>
            </a:r>
            <a:r>
              <a:rPr lang="en-US" sz="2000" dirty="0"/>
              <a:t>(obj)</a:t>
            </a:r>
            <a:br>
              <a:rPr lang="en-US" sz="2000" dirty="0"/>
            </a:br>
            <a:r>
              <a:rPr lang="en-US" sz="2000" dirty="0"/>
              <a:t>	</a:t>
            </a:r>
            <a:br>
              <a:rPr lang="en-US" sz="2000" dirty="0"/>
            </a:br>
            <a:r>
              <a:rPr lang="en-US" sz="2000" dirty="0"/>
              <a:t>Now output will be</a:t>
            </a:r>
            <a:br>
              <a:rPr lang="en-US" sz="2000" dirty="0"/>
            </a:br>
            <a:r>
              <a:rPr lang="en-US" sz="2000" dirty="0"/>
              <a:t>	</a:t>
            </a:r>
            <a:br>
              <a:rPr lang="en-US" sz="2000" dirty="0"/>
            </a:br>
            <a:r>
              <a:rPr lang="en-US" sz="2000" dirty="0"/>
              <a:t>	{</a:t>
            </a:r>
            <a:br>
              <a:rPr lang="en-US" sz="2000" dirty="0"/>
            </a:br>
            <a:r>
              <a:rPr lang="en-US" sz="2000" dirty="0"/>
              <a:t>	     “</a:t>
            </a:r>
            <a:r>
              <a:rPr lang="en-US" sz="2000" dirty="0" err="1"/>
              <a:t>name”:”Hamza</a:t>
            </a:r>
            <a:r>
              <a:rPr lang="en-US" sz="2000" dirty="0"/>
              <a:t>”,</a:t>
            </a:r>
            <a:br>
              <a:rPr lang="en-US" sz="2000" dirty="0"/>
            </a:br>
            <a:r>
              <a:rPr lang="en-US" sz="2000" dirty="0"/>
              <a:t>	     “age” : 25</a:t>
            </a:r>
            <a:br>
              <a:rPr lang="en-US" sz="2000" dirty="0"/>
            </a:br>
            <a:r>
              <a:rPr lang="en-US" sz="2000" dirty="0"/>
              <a:t>	}</a:t>
            </a:r>
            <a:br>
              <a:rPr lang="en-US" sz="2000" dirty="0"/>
            </a:br>
            <a:r>
              <a:rPr lang="en-US" sz="2000" dirty="0"/>
              <a:t>	</a:t>
            </a:r>
            <a:br>
              <a:rPr lang="en-US" sz="2000" dirty="0"/>
            </a:br>
            <a:r>
              <a:rPr lang="en-US" sz="2000" dirty="0"/>
              <a:t>This is JSON Format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66289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Parsing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lnSpcReduction="10000"/>
          </a:bodyPr>
          <a:lstStyle/>
          <a:p>
            <a:pPr marL="342900" indent="-342900" algn="l">
              <a:buFont typeface="Arial" panose="020B0604020202020204" pitchFamily="34" charset="0"/>
              <a:buChar char="•"/>
            </a:pPr>
            <a:r>
              <a:rPr lang="en-US" sz="2000" dirty="0" err="1"/>
              <a:t>JSON.parse</a:t>
            </a:r>
            <a:r>
              <a:rPr lang="en-US" sz="2000" dirty="0"/>
              <a:t>()</a:t>
            </a:r>
            <a:br>
              <a:rPr lang="en-US" sz="2000" dirty="0"/>
            </a:br>
            <a:r>
              <a:rPr lang="en-US" sz="2000" dirty="0"/>
              <a:t>	Use to convert </a:t>
            </a:r>
            <a:r>
              <a:rPr lang="en-US" sz="2000" dirty="0" err="1"/>
              <a:t>stringify</a:t>
            </a:r>
            <a:r>
              <a:rPr lang="en-US" sz="2000" dirty="0"/>
              <a:t> </a:t>
            </a:r>
            <a:r>
              <a:rPr lang="en-US" sz="2000" dirty="0" err="1"/>
              <a:t>json</a:t>
            </a:r>
            <a:r>
              <a:rPr lang="en-US" sz="2000" dirty="0"/>
              <a:t> format in </a:t>
            </a:r>
            <a:r>
              <a:rPr lang="en-US" sz="2000" dirty="0" err="1"/>
              <a:t>Javascript</a:t>
            </a:r>
            <a:r>
              <a:rPr lang="en-US" sz="2000" dirty="0"/>
              <a:t> Object. </a:t>
            </a:r>
            <a:br>
              <a:rPr lang="en-US" sz="2000" dirty="0"/>
            </a:br>
            <a:r>
              <a:rPr lang="en-US" sz="2000" dirty="0"/>
              <a:t>	Inverter of </a:t>
            </a:r>
            <a:r>
              <a:rPr lang="en-US" sz="2000" dirty="0" err="1"/>
              <a:t>JSON.stringify</a:t>
            </a:r>
            <a:r>
              <a:rPr lang="en-US" sz="2000" dirty="0"/>
              <a:t>()</a:t>
            </a:r>
            <a:br>
              <a:rPr lang="en-US" sz="2000" dirty="0"/>
            </a:br>
            <a:r>
              <a:rPr lang="en-US" sz="2000" dirty="0"/>
              <a:t>	</a:t>
            </a:r>
            <a:br>
              <a:rPr lang="en-US" sz="2000" dirty="0"/>
            </a:br>
            <a:r>
              <a:rPr lang="en-US" sz="2000" dirty="0"/>
              <a:t>let obj = {</a:t>
            </a:r>
            <a:br>
              <a:rPr lang="en-US" sz="2000" dirty="0"/>
            </a:br>
            <a:r>
              <a:rPr lang="en-US" sz="2000" dirty="0"/>
              <a:t>	 “</a:t>
            </a:r>
            <a:r>
              <a:rPr lang="en-US" sz="2000" dirty="0" err="1"/>
              <a:t>name”:”Hamza</a:t>
            </a:r>
            <a:r>
              <a:rPr lang="en-US" sz="2000" dirty="0"/>
              <a:t>”,</a:t>
            </a:r>
            <a:br>
              <a:rPr lang="en-US" sz="2000" dirty="0"/>
            </a:br>
            <a:r>
              <a:rPr lang="en-US" sz="2000" dirty="0"/>
              <a:t>	     “age” : 25</a:t>
            </a:r>
            <a:br>
              <a:rPr lang="en-US" sz="2000" dirty="0"/>
            </a:br>
            <a:r>
              <a:rPr lang="en-US" sz="2000" dirty="0"/>
              <a:t>}</a:t>
            </a:r>
            <a:br>
              <a:rPr lang="en-US" sz="2000" dirty="0"/>
            </a:br>
            <a:br>
              <a:rPr lang="en-US" sz="2000" dirty="0"/>
            </a:br>
            <a:r>
              <a:rPr lang="en-US" sz="2000" dirty="0" err="1"/>
              <a:t>JSON.stringify</a:t>
            </a:r>
            <a:r>
              <a:rPr lang="en-US" sz="2000" dirty="0"/>
              <a:t>(obj)</a:t>
            </a:r>
            <a:br>
              <a:rPr lang="en-US" sz="2000" dirty="0"/>
            </a:br>
            <a:r>
              <a:rPr lang="en-US" sz="2000" dirty="0"/>
              <a:t>	</a:t>
            </a:r>
            <a:br>
              <a:rPr lang="en-US" sz="2000" dirty="0"/>
            </a:br>
            <a:r>
              <a:rPr lang="en-US" sz="2000" dirty="0"/>
              <a:t>Now output will be</a:t>
            </a:r>
            <a:br>
              <a:rPr lang="en-US" sz="2000" dirty="0"/>
            </a:br>
            <a:r>
              <a:rPr lang="en-US" sz="2000" dirty="0"/>
              <a:t>	</a:t>
            </a:r>
            <a:br>
              <a:rPr lang="en-US" sz="2000" dirty="0"/>
            </a:br>
            <a:r>
              <a:rPr lang="en-US" sz="2000" dirty="0"/>
              <a:t>	{</a:t>
            </a:r>
            <a:br>
              <a:rPr lang="en-US" sz="2000" dirty="0"/>
            </a:br>
            <a:r>
              <a:rPr lang="en-US" sz="2000" dirty="0"/>
              <a:t>	     </a:t>
            </a:r>
            <a:r>
              <a:rPr lang="en-US" sz="2000" dirty="0" err="1"/>
              <a:t>name:”Hamza</a:t>
            </a:r>
            <a:r>
              <a:rPr lang="en-US" sz="2000" dirty="0"/>
              <a:t>”,</a:t>
            </a:r>
            <a:br>
              <a:rPr lang="en-US" sz="2000" dirty="0"/>
            </a:br>
            <a:r>
              <a:rPr lang="en-US" sz="2000" dirty="0"/>
              <a:t>	     age : 25</a:t>
            </a:r>
            <a:br>
              <a:rPr lang="en-US" sz="2000" dirty="0"/>
            </a:br>
            <a:r>
              <a:rPr lang="en-US" sz="2000" dirty="0"/>
              <a:t>	}</a:t>
            </a:r>
            <a:br>
              <a:rPr lang="en-US" sz="2000" dirty="0"/>
            </a:br>
            <a:r>
              <a:rPr lang="en-US" sz="2000" dirty="0"/>
              <a:t>	</a:t>
            </a:r>
            <a:br>
              <a:rPr lang="en-US" sz="2000" dirty="0"/>
            </a:br>
            <a:r>
              <a:rPr lang="en-US" sz="2000" dirty="0"/>
              <a:t>This is JSON Format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218860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Shallow &amp; Deep Copy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a:bodyPr>
          <a:lstStyle/>
          <a:p>
            <a:pPr marL="342900" indent="-342900" algn="l">
              <a:buFont typeface="Arial" panose="020B0604020202020204" pitchFamily="34" charset="0"/>
              <a:buChar char="•"/>
            </a:pPr>
            <a:r>
              <a:rPr lang="en-US" sz="2000" dirty="0"/>
              <a:t>Shallow copy of an object or an array creates a new instance of the original object or array, but the new instance refers to the same objects that the original instance refers to.</a:t>
            </a:r>
            <a:br>
              <a:rPr lang="en-US" sz="2000" dirty="0"/>
            </a:br>
            <a:br>
              <a:rPr lang="en-US" sz="2000" dirty="0"/>
            </a:br>
            <a:r>
              <a:rPr lang="en-US" sz="2000" dirty="0"/>
              <a:t>Example:</a:t>
            </a:r>
            <a:br>
              <a:rPr lang="en-US" sz="2000" dirty="0"/>
            </a:br>
            <a:r>
              <a:rPr lang="en-US" sz="2000" dirty="0"/>
              <a:t>	const </a:t>
            </a:r>
            <a:r>
              <a:rPr lang="en-US" sz="2000" dirty="0" err="1"/>
              <a:t>originalArray</a:t>
            </a:r>
            <a:r>
              <a:rPr lang="en-US" sz="2000" dirty="0"/>
              <a:t> =  [1, 2, {a:3}, 4]</a:t>
            </a:r>
            <a:br>
              <a:rPr lang="en-US" sz="2000" dirty="0"/>
            </a:br>
            <a:r>
              <a:rPr lang="en-US" sz="2000" dirty="0"/>
              <a:t>	const </a:t>
            </a:r>
            <a:r>
              <a:rPr lang="en-US" sz="2000" dirty="0" err="1"/>
              <a:t>shallowCopy</a:t>
            </a:r>
            <a:r>
              <a:rPr lang="en-US" sz="2000" dirty="0"/>
              <a:t> = </a:t>
            </a:r>
            <a:r>
              <a:rPr lang="en-US" sz="2000" dirty="0" err="1"/>
              <a:t>Array.from</a:t>
            </a:r>
            <a:r>
              <a:rPr lang="en-US" sz="2000" dirty="0"/>
              <a:t>(</a:t>
            </a:r>
            <a:r>
              <a:rPr lang="en-US" sz="2000" dirty="0" err="1"/>
              <a:t>originalArray</a:t>
            </a:r>
            <a:r>
              <a:rPr lang="en-US" sz="2000" dirty="0"/>
              <a:t>)</a:t>
            </a:r>
            <a:br>
              <a:rPr lang="en-US" sz="2000" dirty="0"/>
            </a:br>
            <a:r>
              <a:rPr lang="en-US" sz="2000" dirty="0"/>
              <a:t>	console.log(</a:t>
            </a:r>
            <a:r>
              <a:rPr lang="en-US" sz="2000" dirty="0" err="1"/>
              <a:t>shallowCopy</a:t>
            </a:r>
            <a:r>
              <a:rPr lang="en-US" sz="2000" dirty="0"/>
              <a:t> === </a:t>
            </a:r>
            <a:r>
              <a:rPr lang="en-US" sz="2000" dirty="0" err="1"/>
              <a:t>originalArray</a:t>
            </a:r>
            <a:r>
              <a:rPr lang="en-US" sz="2000" dirty="0"/>
              <a:t>)</a:t>
            </a:r>
            <a:br>
              <a:rPr lang="en-US" sz="2000" dirty="0"/>
            </a:br>
            <a:r>
              <a:rPr lang="en-US" sz="2000" dirty="0"/>
              <a:t>	console.log(</a:t>
            </a:r>
            <a:r>
              <a:rPr lang="en-US" sz="2000" dirty="0" err="1"/>
              <a:t>shallowCopy</a:t>
            </a:r>
            <a:r>
              <a:rPr lang="en-US" sz="2000" dirty="0"/>
              <a:t>[0]===</a:t>
            </a:r>
            <a:r>
              <a:rPr lang="en-US" sz="2000" dirty="0" err="1"/>
              <a:t>originalArray</a:t>
            </a:r>
            <a:r>
              <a:rPr lang="en-US" sz="2000" dirty="0"/>
              <a:t>[0])</a:t>
            </a:r>
            <a:br>
              <a:rPr lang="en-US" sz="2000" dirty="0"/>
            </a:br>
            <a:r>
              <a:rPr lang="en-US" sz="2000" dirty="0"/>
              <a:t>	</a:t>
            </a:r>
            <a:r>
              <a:rPr lang="en-US" sz="2000" dirty="0" err="1"/>
              <a:t>shallowCopy</a:t>
            </a:r>
            <a:r>
              <a:rPr lang="en-US" sz="2000" dirty="0"/>
              <a:t>[2].a=4</a:t>
            </a:r>
            <a:br>
              <a:rPr lang="en-US" sz="2000" dirty="0"/>
            </a:br>
            <a:r>
              <a:rPr lang="en-US" sz="2000" dirty="0"/>
              <a:t>	console.log(</a:t>
            </a:r>
            <a:r>
              <a:rPr lang="en-US" sz="2000" dirty="0" err="1"/>
              <a:t>originalArray</a:t>
            </a:r>
            <a:r>
              <a:rPr lang="en-US" sz="2000" dirty="0"/>
              <a:t>) 	    </a:t>
            </a:r>
            <a:r>
              <a:rPr lang="en-US" sz="1600" dirty="0"/>
              <a:t>//It returns change a:4 in index 2 in original array</a:t>
            </a:r>
            <a:br>
              <a:rPr lang="en-US" sz="2000" dirty="0"/>
            </a:br>
            <a:br>
              <a:rPr lang="en-US" sz="2000" dirty="0"/>
            </a:br>
            <a:r>
              <a:rPr lang="en-US" sz="2000" dirty="0"/>
              <a:t>here 1</a:t>
            </a:r>
            <a:r>
              <a:rPr lang="en-US" sz="2000" baseline="30000" dirty="0"/>
              <a:t>st</a:t>
            </a:r>
            <a:r>
              <a:rPr lang="en-US" sz="2000" dirty="0"/>
              <a:t> console log returns false but 2</a:t>
            </a:r>
            <a:r>
              <a:rPr lang="en-US" sz="2000" baseline="30000" dirty="0"/>
              <a:t>nd</a:t>
            </a:r>
            <a:r>
              <a:rPr lang="en-US" sz="2000" dirty="0"/>
              <a:t> console log return true because shallow copy means to copy array to other variable in different memory location but values will remain same if we change the value of </a:t>
            </a:r>
            <a:r>
              <a:rPr lang="en-US" sz="2000" dirty="0" err="1"/>
              <a:t>shallowCopy</a:t>
            </a:r>
            <a:r>
              <a:rPr lang="en-US" sz="2000" dirty="0"/>
              <a:t> variable then </a:t>
            </a:r>
            <a:r>
              <a:rPr lang="en-US" sz="2000" dirty="0" err="1"/>
              <a:t>originalArray</a:t>
            </a:r>
            <a:r>
              <a:rPr lang="en-US" sz="2000" dirty="0"/>
              <a:t> will also change.</a:t>
            </a:r>
          </a:p>
          <a:p>
            <a:pPr marL="342900" indent="-342900" algn="l">
              <a:buFont typeface="Arial" panose="020B0604020202020204" pitchFamily="34" charset="0"/>
              <a:buChar char="•"/>
            </a:pPr>
            <a:r>
              <a:rPr lang="en-US" sz="2000" dirty="0"/>
              <a:t>Spread Operator ( … ) is also use for shallow copy</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83086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Shallow &amp; Deep Copy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326995"/>
            <a:ext cx="8449157" cy="5184929"/>
          </a:xfrm>
        </p:spPr>
        <p:txBody>
          <a:bodyPr>
            <a:normAutofit/>
          </a:bodyPr>
          <a:lstStyle/>
          <a:p>
            <a:pPr marL="342900" indent="-342900" algn="l">
              <a:buFont typeface="Arial" panose="020B0604020202020204" pitchFamily="34" charset="0"/>
              <a:buChar char="•"/>
            </a:pPr>
            <a:r>
              <a:rPr lang="en-US" sz="2000" dirty="0"/>
              <a:t>Deep copy creates a new instance of the original object or array, and also creates new instances of all the objects that the original instance refers to.</a:t>
            </a:r>
            <a:br>
              <a:rPr lang="en-US" sz="2000" dirty="0"/>
            </a:br>
            <a:br>
              <a:rPr lang="en-US" sz="2000" dirty="0"/>
            </a:br>
            <a:r>
              <a:rPr lang="en-US" sz="2000" dirty="0"/>
              <a:t>Example</a:t>
            </a:r>
            <a:br>
              <a:rPr lang="en-US" sz="2000" dirty="0"/>
            </a:br>
            <a:r>
              <a:rPr lang="en-US" sz="2000" dirty="0"/>
              <a:t>	</a:t>
            </a:r>
            <a:br>
              <a:rPr lang="en-US" sz="2000" dirty="0"/>
            </a:br>
            <a:r>
              <a:rPr lang="en-US" sz="2000" dirty="0"/>
              <a:t>	 const </a:t>
            </a:r>
            <a:r>
              <a:rPr lang="en-US" sz="2000" dirty="0" err="1"/>
              <a:t>originalArray</a:t>
            </a:r>
            <a:r>
              <a:rPr lang="en-US" sz="2000" dirty="0"/>
              <a:t> =  [1, 2, {a:3}, 4]</a:t>
            </a:r>
            <a:br>
              <a:rPr lang="en-US" sz="2000" dirty="0"/>
            </a:br>
            <a:r>
              <a:rPr lang="en-US" sz="2000" dirty="0"/>
              <a:t>	let </a:t>
            </a:r>
            <a:r>
              <a:rPr lang="en-US" sz="2000" dirty="0" err="1"/>
              <a:t>deepCopy</a:t>
            </a:r>
            <a:r>
              <a:rPr lang="en-US" sz="2000" dirty="0"/>
              <a:t> = </a:t>
            </a:r>
            <a:r>
              <a:rPr lang="en-US" sz="2000" dirty="0" err="1"/>
              <a:t>JSON.parse</a:t>
            </a:r>
            <a:r>
              <a:rPr lang="en-US" sz="2000" dirty="0"/>
              <a:t>(</a:t>
            </a:r>
            <a:r>
              <a:rPr lang="en-US" sz="2000" dirty="0" err="1"/>
              <a:t>JSON.stringify</a:t>
            </a:r>
            <a:r>
              <a:rPr lang="en-US" sz="2000" dirty="0"/>
              <a:t>(</a:t>
            </a:r>
            <a:r>
              <a:rPr lang="en-US" sz="2000" dirty="0" err="1"/>
              <a:t>originalArray</a:t>
            </a:r>
            <a:r>
              <a:rPr lang="en-US" sz="2000" dirty="0"/>
              <a:t>))</a:t>
            </a:r>
            <a:br>
              <a:rPr lang="en-US" sz="2000" dirty="0"/>
            </a:br>
            <a:r>
              <a:rPr lang="en-US" sz="2000" dirty="0"/>
              <a:t>	 console.log(</a:t>
            </a:r>
            <a:r>
              <a:rPr lang="en-US" sz="2000" dirty="0" err="1"/>
              <a:t>shallowCopy</a:t>
            </a:r>
            <a:r>
              <a:rPr lang="en-US" sz="2000" dirty="0"/>
              <a:t> === </a:t>
            </a:r>
            <a:r>
              <a:rPr lang="en-US" sz="2000" dirty="0" err="1"/>
              <a:t>originalArray</a:t>
            </a:r>
            <a:r>
              <a:rPr lang="en-US" sz="2000" dirty="0"/>
              <a:t>) 	    //false</a:t>
            </a:r>
            <a:br>
              <a:rPr lang="en-US" sz="2000" dirty="0"/>
            </a:br>
            <a:r>
              <a:rPr lang="en-US" sz="2000" dirty="0"/>
              <a:t>	console.log(</a:t>
            </a:r>
            <a:r>
              <a:rPr lang="en-US" sz="2000" dirty="0" err="1"/>
              <a:t>shallowCopy</a:t>
            </a:r>
            <a:r>
              <a:rPr lang="en-US" sz="2000" dirty="0"/>
              <a:t>[0]===</a:t>
            </a:r>
            <a:r>
              <a:rPr lang="en-US" sz="2000" dirty="0" err="1"/>
              <a:t>originalArray</a:t>
            </a:r>
            <a:r>
              <a:rPr lang="en-US" sz="2000" dirty="0"/>
              <a:t>[0])	//false</a:t>
            </a:r>
            <a:br>
              <a:rPr lang="en-US" sz="2000" dirty="0"/>
            </a:br>
            <a:br>
              <a:rPr lang="en-US" sz="2000" dirty="0"/>
            </a:br>
            <a:r>
              <a:rPr lang="en-US" sz="2000" dirty="0"/>
              <a:t>Here </a:t>
            </a:r>
            <a:r>
              <a:rPr lang="en-US" sz="2000" dirty="0" err="1"/>
              <a:t>deepCopy</a:t>
            </a:r>
            <a:r>
              <a:rPr lang="en-US" sz="2000" dirty="0"/>
              <a:t> is now separate array if do any kind of change in </a:t>
            </a:r>
            <a:r>
              <a:rPr lang="en-US" sz="2000" dirty="0" err="1"/>
              <a:t>deepCopy</a:t>
            </a:r>
            <a:r>
              <a:rPr lang="en-US" sz="2000" dirty="0"/>
              <a:t> it will not change original Array because now arrays and its values are both on different locations.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9970581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Async/Await </a:t>
            </a:r>
            <a:r>
              <a:rPr lang="en-US" sz="4000" dirty="0" err="1"/>
              <a:t>Asynchronus</a:t>
            </a:r>
            <a:r>
              <a:rPr lang="en-US" sz="4000" dirty="0"/>
              <a:t> Programming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714500"/>
            <a:ext cx="8449157" cy="4159405"/>
          </a:xfrm>
        </p:spPr>
        <p:txBody>
          <a:bodyPr>
            <a:normAutofit/>
          </a:bodyPr>
          <a:lstStyle/>
          <a:p>
            <a:pPr marL="342900" indent="-342900" algn="l">
              <a:buFont typeface="Arial" panose="020B0604020202020204" pitchFamily="34" charset="0"/>
              <a:buChar char="•"/>
            </a:pPr>
            <a:r>
              <a:rPr lang="en-US" sz="2000" dirty="0"/>
              <a:t>In synchronous programming, the program execution blocks until a task is completed before moving on to the next task. This means that if a task takes a long time to complete, the program will be unresponsive until that task is finished. In contrast, in asynchronous programming, the program can continue to execute other tasks while waiting for a task to complete. This allows for the program to remain responsive, even when performing long-running tasks.</a:t>
            </a:r>
          </a:p>
          <a:p>
            <a:pPr marL="342900" indent="-342900" algn="l">
              <a:buFont typeface="Arial" panose="020B0604020202020204" pitchFamily="34" charset="0"/>
              <a:buChar char="•"/>
            </a:pPr>
            <a:r>
              <a:rPr lang="en-US" sz="2000" dirty="0"/>
              <a:t>JavaScript is a synchronous, single-threaded programming language. This means that it can only process one task at a time and that it blocks execution while waiting for a task to complete</a:t>
            </a:r>
          </a:p>
          <a:p>
            <a:pPr marL="342900" indent="-342900" algn="l">
              <a:buFont typeface="Arial" panose="020B0604020202020204" pitchFamily="34" charset="0"/>
              <a:buChar char="•"/>
            </a:pPr>
            <a:r>
              <a:rPr lang="en-US" sz="2000" dirty="0"/>
              <a:t>To make JS asynchronous, we use Async / Await in JS code. This will allow JS to run in asynchronous behavior where it is used. That code will execute separated while other code is running in synchronous behavior</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5329313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Async/Await </a:t>
            </a:r>
            <a:r>
              <a:rPr lang="en-US" sz="4000" dirty="0" err="1"/>
              <a:t>Asynchronus</a:t>
            </a:r>
            <a:r>
              <a:rPr lang="en-US" sz="4000" dirty="0"/>
              <a:t> Programming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Let we have to call API </a:t>
            </a:r>
            <a:br>
              <a:rPr lang="en-US" sz="2000" dirty="0"/>
            </a:br>
            <a:r>
              <a:rPr lang="en-US" sz="2000" dirty="0"/>
              <a:t>	const </a:t>
            </a:r>
            <a:r>
              <a:rPr lang="en-US" sz="2000" dirty="0" err="1"/>
              <a:t>getData</a:t>
            </a:r>
            <a:r>
              <a:rPr lang="en-US" sz="2000" dirty="0"/>
              <a:t> = </a:t>
            </a:r>
            <a:r>
              <a:rPr lang="en-US" sz="2000" dirty="0">
                <a:solidFill>
                  <a:schemeClr val="bg1"/>
                </a:solidFill>
                <a:highlight>
                  <a:srgbClr val="FFFF00"/>
                </a:highlight>
              </a:rPr>
              <a:t>async</a:t>
            </a:r>
            <a:r>
              <a:rPr lang="en-US" sz="2000" dirty="0"/>
              <a:t> () =&gt;{</a:t>
            </a:r>
            <a:br>
              <a:rPr lang="en-US" sz="2000" dirty="0"/>
            </a:br>
            <a:r>
              <a:rPr lang="en-US" sz="2000" dirty="0"/>
              <a:t>		const data = </a:t>
            </a:r>
            <a:r>
              <a:rPr lang="en-US" sz="2000" dirty="0">
                <a:solidFill>
                  <a:schemeClr val="bg1"/>
                </a:solidFill>
                <a:highlight>
                  <a:srgbClr val="FFFF00"/>
                </a:highlight>
              </a:rPr>
              <a:t>await</a:t>
            </a:r>
            <a:r>
              <a:rPr lang="en-US" sz="2000" dirty="0"/>
              <a:t> fetch(“http://link.com”)</a:t>
            </a:r>
            <a:br>
              <a:rPr lang="en-US" sz="2000" dirty="0"/>
            </a:br>
            <a:r>
              <a:rPr lang="en-US" sz="2000" dirty="0"/>
              <a:t>		const response = await </a:t>
            </a:r>
            <a:r>
              <a:rPr lang="en-US" sz="2000" dirty="0" err="1"/>
              <a:t>data.json</a:t>
            </a:r>
            <a:r>
              <a:rPr lang="en-US" sz="2000" dirty="0"/>
              <a:t>()</a:t>
            </a:r>
            <a:br>
              <a:rPr lang="en-US" sz="2000" dirty="0"/>
            </a:br>
            <a:r>
              <a:rPr lang="en-US" sz="2000" dirty="0"/>
              <a:t>		return data</a:t>
            </a:r>
            <a:br>
              <a:rPr lang="en-US" sz="2000" dirty="0"/>
            </a:br>
            <a:r>
              <a:rPr lang="en-US" sz="2000" dirty="0"/>
              <a:t>	}</a:t>
            </a:r>
            <a:br>
              <a:rPr lang="en-US" sz="2000" dirty="0"/>
            </a:br>
            <a:br>
              <a:rPr lang="en-US" sz="2000" dirty="0"/>
            </a:br>
            <a:r>
              <a:rPr lang="en-US" sz="2000" dirty="0"/>
              <a:t>This is will take time to call API but other code will run in synchronous behavior, but this function will run in asynchronous behavior</a:t>
            </a:r>
            <a:br>
              <a:rPr lang="en-US" sz="2000" dirty="0"/>
            </a:br>
            <a:r>
              <a:rPr lang="en-US" sz="2000" dirty="0"/>
              <a:t>	</a:t>
            </a:r>
            <a:br>
              <a:rPr lang="en-US" sz="2000" dirty="0"/>
            </a:br>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4783365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API &amp; Its Calling Methods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API -&gt; Application Programming Interface, use to communicate between client and server</a:t>
            </a:r>
          </a:p>
          <a:p>
            <a:pPr marL="342900" indent="-342900" algn="l">
              <a:buFont typeface="Arial" panose="020B0604020202020204" pitchFamily="34" charset="0"/>
              <a:buChar char="•"/>
            </a:pPr>
            <a:r>
              <a:rPr lang="en-US" sz="2000" dirty="0"/>
              <a:t>There are best 2 ways to call API in JavaScript</a:t>
            </a:r>
            <a:br>
              <a:rPr lang="en-US" sz="2000" dirty="0"/>
            </a:br>
            <a:r>
              <a:rPr lang="en-US" sz="2000" dirty="0"/>
              <a:t>	1) Fetch Method</a:t>
            </a:r>
            <a:br>
              <a:rPr lang="en-US" sz="2000" dirty="0"/>
            </a:br>
            <a:r>
              <a:rPr lang="en-US" sz="2000" dirty="0"/>
              <a:t>	2) </a:t>
            </a:r>
            <a:r>
              <a:rPr lang="en-US" sz="2000" dirty="0" err="1"/>
              <a:t>Axios</a:t>
            </a:r>
            <a:r>
              <a:rPr lang="en-US" sz="2000" dirty="0"/>
              <a:t> Package</a:t>
            </a:r>
          </a:p>
          <a:p>
            <a:pPr marL="342900" indent="-342900" algn="l">
              <a:buFont typeface="Arial" panose="020B0604020202020204" pitchFamily="34" charset="0"/>
              <a:buChar char="•"/>
            </a:pPr>
            <a:r>
              <a:rPr lang="en-US" sz="2000" dirty="0"/>
              <a:t>Most Methods used for API Calling </a:t>
            </a:r>
            <a:br>
              <a:rPr lang="en-US" sz="2000" dirty="0"/>
            </a:br>
            <a:r>
              <a:rPr lang="en-US" sz="2000" dirty="0"/>
              <a:t>	POST -&gt; Use to send data to server</a:t>
            </a:r>
            <a:br>
              <a:rPr lang="en-US" sz="2000" dirty="0"/>
            </a:br>
            <a:r>
              <a:rPr lang="en-US" sz="2000" dirty="0"/>
              <a:t>	GET -&gt; Use to get data from server</a:t>
            </a:r>
            <a:br>
              <a:rPr lang="en-US" sz="2000" dirty="0"/>
            </a:br>
            <a:r>
              <a:rPr lang="en-US" sz="2000" dirty="0"/>
              <a:t>	PATCH/PUT -&gt; Use to update data on server</a:t>
            </a:r>
            <a:br>
              <a:rPr lang="en-US" sz="2000" dirty="0"/>
            </a:br>
            <a:r>
              <a:rPr lang="en-US" sz="2000" dirty="0"/>
              <a:t>	DELETE -&gt; Use to delete data from server</a:t>
            </a:r>
            <a:br>
              <a:rPr lang="en-US" sz="2000" dirty="0"/>
            </a:br>
            <a:endParaRPr lang="en-US" sz="2000" dirty="0"/>
          </a:p>
          <a:p>
            <a:pPr marL="342900" indent="-342900" algn="l">
              <a:buFont typeface="Arial" panose="020B0604020202020204" pitchFamily="34" charset="0"/>
              <a:buChar char="•"/>
            </a:pPr>
            <a:r>
              <a:rPr lang="en-US" sz="2000" dirty="0"/>
              <a:t>Fetch Method</a:t>
            </a:r>
            <a:br>
              <a:rPr lang="en-US" sz="2000" dirty="0"/>
            </a:br>
            <a:r>
              <a:rPr lang="en-US" sz="2000" dirty="0"/>
              <a:t>	use to call API and it returns response that generate from API</a:t>
            </a:r>
            <a:br>
              <a:rPr lang="en-US" sz="2000" dirty="0"/>
            </a:br>
            <a:r>
              <a:rPr lang="en-US" sz="2000" dirty="0"/>
              <a:t>GET -&gt;</a:t>
            </a:r>
            <a:br>
              <a:rPr lang="en-US" sz="2000" dirty="0"/>
            </a:br>
            <a:r>
              <a:rPr lang="en-US" sz="2000" dirty="0"/>
              <a:t>	const res = fetch ( “API_URL”)</a:t>
            </a:r>
            <a:br>
              <a:rPr lang="en-US" sz="2000" dirty="0"/>
            </a:br>
            <a:r>
              <a:rPr lang="en-US" sz="2000" dirty="0"/>
              <a:t>	const data = </a:t>
            </a:r>
            <a:r>
              <a:rPr lang="en-US" sz="2000" dirty="0" err="1"/>
              <a:t>res.json</a:t>
            </a:r>
            <a:r>
              <a:rPr lang="en-US" sz="2000" dirty="0"/>
              <a:t>()   </a:t>
            </a:r>
            <a:r>
              <a:rPr lang="en-US" sz="1800" dirty="0"/>
              <a:t>// data contain response in array or object</a:t>
            </a:r>
            <a:br>
              <a:rPr lang="en-US" sz="2000" dirty="0"/>
            </a:br>
            <a:r>
              <a:rPr lang="en-US" sz="2000" dirty="0"/>
              <a:t>	if you want to pass some headers then</a:t>
            </a:r>
            <a:br>
              <a:rPr lang="en-US" sz="2000" dirty="0"/>
            </a:br>
            <a:r>
              <a:rPr lang="en-US" sz="2000" dirty="0"/>
              <a:t>	const data = fetch(“API_URL” , { headers : { Authorization : token } }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707928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Component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00617"/>
            <a:ext cx="8449157" cy="5452879"/>
          </a:xfrm>
        </p:spPr>
        <p:txBody>
          <a:bodyPr>
            <a:normAutofit/>
          </a:bodyPr>
          <a:lstStyle/>
          <a:p>
            <a:pPr marL="342900" indent="-342900" algn="l">
              <a:buFont typeface="Arial" panose="020B0604020202020204" pitchFamily="34" charset="0"/>
              <a:buChar char="•"/>
            </a:pPr>
            <a:r>
              <a:rPr lang="en-US" dirty="0"/>
              <a:t>Components are independent and reusable bits of code. They serve the same purpose as JavaScript functions, but work in isolation and return HTML (JSX).</a:t>
            </a:r>
          </a:p>
          <a:p>
            <a:pPr marL="342900" indent="-342900" algn="l">
              <a:buFont typeface="Arial" panose="020B0604020202020204" pitchFamily="34" charset="0"/>
              <a:buChar char="•"/>
            </a:pPr>
            <a:r>
              <a:rPr lang="en-US" dirty="0"/>
              <a:t>There are 2 types of Components: Class components and Functional components, in this Training, we will concentrate on Functional components. It is now suggested to use Function components along with Hooks, which were added in React 16.8.</a:t>
            </a:r>
          </a:p>
          <a:p>
            <a:pPr marL="342900" indent="-342900" algn="l">
              <a:buFont typeface="Arial" panose="020B0604020202020204" pitchFamily="34" charset="0"/>
              <a:buChar char="•"/>
            </a:pPr>
            <a:r>
              <a:rPr lang="en-US" dirty="0"/>
              <a:t>Components can be reused</a:t>
            </a:r>
          </a:p>
          <a:p>
            <a:pPr marL="342900" indent="-342900" algn="l">
              <a:buFont typeface="Arial" panose="020B0604020202020204" pitchFamily="34" charset="0"/>
              <a:buChar char="•"/>
            </a:pPr>
            <a:r>
              <a:rPr lang="en-US" dirty="0"/>
              <a:t>Due to components, debugging is flexible, easy to find error</a:t>
            </a:r>
          </a:p>
          <a:p>
            <a:pPr marL="342900" indent="-342900" algn="l">
              <a:buFont typeface="Arial" panose="020B0604020202020204" pitchFamily="34" charset="0"/>
              <a:buChar char="•"/>
            </a:pPr>
            <a:r>
              <a:rPr lang="en-US" dirty="0"/>
              <a:t>Due to components, bigger module divided in small modules.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961511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API &amp; Its Calling Methods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9" y="1854927"/>
            <a:ext cx="8449157" cy="3931920"/>
          </a:xfrm>
        </p:spPr>
        <p:txBody>
          <a:bodyPr>
            <a:normAutofit/>
          </a:bodyPr>
          <a:lstStyle/>
          <a:p>
            <a:pPr marL="342900" indent="-342900" algn="l">
              <a:buFont typeface="Arial" panose="020B0604020202020204" pitchFamily="34" charset="0"/>
              <a:buChar char="•"/>
            </a:pPr>
            <a:r>
              <a:rPr lang="en-US" sz="2000" dirty="0"/>
              <a:t>POST -&gt; POST request contain data that want to send to server so writing 		     post method is slightly different from get request</a:t>
            </a:r>
            <a:br>
              <a:rPr lang="en-US" sz="2000" dirty="0"/>
            </a:br>
            <a:br>
              <a:rPr lang="en-US" sz="2000" dirty="0"/>
            </a:br>
            <a:r>
              <a:rPr lang="en-US" sz="2000" dirty="0"/>
              <a:t>	const res = fetch(“API_URL”, { </a:t>
            </a:r>
            <a:br>
              <a:rPr lang="en-US" sz="2000" dirty="0"/>
            </a:br>
            <a:r>
              <a:rPr lang="en-US" sz="2000" dirty="0"/>
              <a:t>			</a:t>
            </a:r>
            <a:r>
              <a:rPr lang="en-US" sz="2000" dirty="0" err="1"/>
              <a:t>method:”POST</a:t>
            </a:r>
            <a:r>
              <a:rPr lang="en-US" sz="2000" dirty="0"/>
              <a:t>”,</a:t>
            </a:r>
            <a:br>
              <a:rPr lang="en-US" sz="2000" dirty="0"/>
            </a:br>
            <a:r>
              <a:rPr lang="en-US" sz="2000" dirty="0"/>
              <a:t>			body: &lt;data that want to send, must be object&gt;,</a:t>
            </a:r>
            <a:br>
              <a:rPr lang="en-US" sz="2000" dirty="0"/>
            </a:br>
            <a:r>
              <a:rPr lang="en-US" sz="2000" dirty="0"/>
              <a:t>			headers  : { }  </a:t>
            </a:r>
            <a:r>
              <a:rPr lang="en-US" sz="1800" dirty="0"/>
              <a:t>//optional</a:t>
            </a:r>
            <a:r>
              <a:rPr lang="en-US" sz="2000" dirty="0"/>
              <a:t> </a:t>
            </a:r>
            <a:br>
              <a:rPr lang="en-US" sz="2000" dirty="0"/>
            </a:br>
            <a:r>
              <a:rPr lang="en-US" sz="2000" dirty="0"/>
              <a:t>			})</a:t>
            </a:r>
            <a:br>
              <a:rPr lang="en-US" sz="2000" dirty="0"/>
            </a:br>
            <a:r>
              <a:rPr lang="en-US" sz="2000" dirty="0"/>
              <a:t>	const data = </a:t>
            </a:r>
            <a:r>
              <a:rPr lang="en-US" sz="2000" dirty="0" err="1"/>
              <a:t>res.json</a:t>
            </a:r>
            <a:r>
              <a:rPr lang="en-US" sz="2000" dirty="0"/>
              <a:t>() </a:t>
            </a:r>
          </a:p>
          <a:p>
            <a:pPr marL="342900" indent="-342900" algn="l">
              <a:buFont typeface="Arial" panose="020B0604020202020204" pitchFamily="34" charset="0"/>
              <a:buChar char="•"/>
            </a:pPr>
            <a:r>
              <a:rPr lang="en-US" sz="2000" dirty="0"/>
              <a:t>PATCH/PUT -&gt; Same as POST but method will replace with PATCH or PUT</a:t>
            </a:r>
          </a:p>
          <a:p>
            <a:pPr marL="342900" indent="-342900" algn="l">
              <a:buFont typeface="Arial" panose="020B0604020202020204" pitchFamily="34" charset="0"/>
              <a:buChar char="•"/>
            </a:pPr>
            <a:r>
              <a:rPr lang="en-US" sz="2000" dirty="0"/>
              <a:t>DELETE -&gt; Same as POST but method will replace with DELETE and body 		        should not be passed here because DELETE request don’t require 	        	        body but can be optional</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4401649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API &amp; Its Calling Methods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err="1"/>
              <a:t>Axios</a:t>
            </a:r>
            <a:r>
              <a:rPr lang="en-US" sz="2000" dirty="0"/>
              <a:t> Package (Mostly Preferred)</a:t>
            </a:r>
            <a:br>
              <a:rPr lang="en-US" sz="2000" dirty="0"/>
            </a:br>
            <a:r>
              <a:rPr lang="en-US" sz="2000" dirty="0"/>
              <a:t>	To install package</a:t>
            </a:r>
            <a:br>
              <a:rPr lang="en-US" sz="2000" dirty="0"/>
            </a:br>
            <a:r>
              <a:rPr lang="en-US" sz="2000" dirty="0"/>
              <a:t>		</a:t>
            </a:r>
            <a:r>
              <a:rPr lang="en-US" sz="2000" dirty="0" err="1"/>
              <a:t>npm</a:t>
            </a:r>
            <a:r>
              <a:rPr lang="en-US" sz="2000" dirty="0"/>
              <a:t> install </a:t>
            </a:r>
            <a:r>
              <a:rPr lang="en-US" sz="2000" dirty="0" err="1"/>
              <a:t>axios</a:t>
            </a:r>
            <a:endParaRPr lang="en-US" sz="2000" dirty="0"/>
          </a:p>
          <a:p>
            <a:pPr marL="342900" indent="-342900" algn="l">
              <a:buFont typeface="Arial" panose="020B0604020202020204" pitchFamily="34" charset="0"/>
              <a:buChar char="•"/>
            </a:pPr>
            <a:r>
              <a:rPr lang="en-US" sz="2000" dirty="0"/>
              <a:t>Same concept of Fetch Methods but slightly different syntax</a:t>
            </a:r>
          </a:p>
          <a:p>
            <a:pPr marL="342900" indent="-342900" algn="l">
              <a:buFont typeface="Arial" panose="020B0604020202020204" pitchFamily="34" charset="0"/>
              <a:buChar char="•"/>
            </a:pPr>
            <a:r>
              <a:rPr lang="en-US" sz="2000" dirty="0"/>
              <a:t>POST -&gt; </a:t>
            </a:r>
            <a:br>
              <a:rPr lang="en-US" sz="2000" dirty="0"/>
            </a:br>
            <a:r>
              <a:rPr lang="en-US" sz="2000" dirty="0"/>
              <a:t>	import </a:t>
            </a:r>
            <a:r>
              <a:rPr lang="en-US" sz="2000" dirty="0" err="1"/>
              <a:t>axios</a:t>
            </a:r>
            <a:r>
              <a:rPr lang="en-US" sz="2000" dirty="0"/>
              <a:t> from “</a:t>
            </a:r>
            <a:r>
              <a:rPr lang="en-US" sz="2000" dirty="0" err="1"/>
              <a:t>axios</a:t>
            </a:r>
            <a:r>
              <a:rPr lang="en-US" sz="2000" dirty="0"/>
              <a:t>”</a:t>
            </a:r>
            <a:br>
              <a:rPr lang="en-US" sz="2000" dirty="0"/>
            </a:br>
            <a:r>
              <a:rPr lang="en-US" sz="2000" dirty="0"/>
              <a:t>	</a:t>
            </a:r>
            <a:br>
              <a:rPr lang="en-US" sz="2000" dirty="0"/>
            </a:br>
            <a:r>
              <a:rPr lang="en-US" sz="2000" dirty="0"/>
              <a:t>	const res = </a:t>
            </a:r>
            <a:r>
              <a:rPr lang="en-US" sz="2000" dirty="0" err="1"/>
              <a:t>axios.post</a:t>
            </a:r>
            <a:r>
              <a:rPr lang="en-US" sz="2000" dirty="0"/>
              <a:t>(“API_URL”, body, {headers:{}} ) </a:t>
            </a:r>
          </a:p>
          <a:p>
            <a:pPr marL="342900" indent="-342900" algn="l">
              <a:buFont typeface="Arial" panose="020B0604020202020204" pitchFamily="34" charset="0"/>
              <a:buChar char="•"/>
            </a:pPr>
            <a:r>
              <a:rPr lang="en-US" sz="2000" dirty="0"/>
              <a:t>Headers are optional  and here some difference with fetch, you don’t need to pass method variable like fetch and you don’t need to use .</a:t>
            </a:r>
            <a:r>
              <a:rPr lang="en-US" sz="2000" dirty="0" err="1"/>
              <a:t>json</a:t>
            </a:r>
            <a:r>
              <a:rPr lang="en-US" sz="2000" dirty="0"/>
              <a:t>() method to get your response here “res” has response you don’t need to write </a:t>
            </a:r>
            <a:r>
              <a:rPr lang="en-US" sz="2000" dirty="0" err="1"/>
              <a:t>res.json</a:t>
            </a:r>
            <a:r>
              <a:rPr lang="en-US" sz="2000" dirty="0"/>
              <a:t>() like fetch</a:t>
            </a:r>
          </a:p>
          <a:p>
            <a:pPr marL="342900" indent="-342900" algn="l">
              <a:buFont typeface="Arial" panose="020B0604020202020204" pitchFamily="34" charset="0"/>
              <a:buChar char="•"/>
            </a:pPr>
            <a:r>
              <a:rPr lang="en-US" sz="2000" dirty="0"/>
              <a:t>GET -&gt; </a:t>
            </a:r>
            <a:br>
              <a:rPr lang="en-US" sz="2000" dirty="0"/>
            </a:br>
            <a:r>
              <a:rPr lang="en-US" sz="2000" dirty="0"/>
              <a:t>	const res = </a:t>
            </a:r>
            <a:r>
              <a:rPr lang="en-US" sz="2000" dirty="0" err="1"/>
              <a:t>axios.get</a:t>
            </a:r>
            <a:r>
              <a:rPr lang="en-US" sz="2000" dirty="0"/>
              <a:t>(“API_URL”)</a:t>
            </a:r>
          </a:p>
          <a:p>
            <a:pPr marL="342900" indent="-342900" algn="l">
              <a:buFont typeface="Arial" panose="020B0604020202020204" pitchFamily="34" charset="0"/>
              <a:buChar char="•"/>
            </a:pPr>
            <a:r>
              <a:rPr lang="en-US" sz="2000" dirty="0"/>
              <a:t>PUT/PATCH -&gt;</a:t>
            </a:r>
            <a:br>
              <a:rPr lang="en-US" sz="2000" dirty="0"/>
            </a:br>
            <a:r>
              <a:rPr lang="en-US" sz="2000" dirty="0"/>
              <a:t>	const res = </a:t>
            </a:r>
            <a:r>
              <a:rPr lang="en-US" sz="2000" dirty="0" err="1"/>
              <a:t>axios.put</a:t>
            </a:r>
            <a:r>
              <a:rPr lang="en-US" sz="2000" dirty="0"/>
              <a:t>(“API_URL” , body )</a:t>
            </a:r>
            <a:br>
              <a:rPr lang="en-US" sz="2000" dirty="0"/>
            </a:br>
            <a:r>
              <a:rPr lang="en-US" sz="2000" dirty="0"/>
              <a:t>	const res = </a:t>
            </a:r>
            <a:r>
              <a:rPr lang="en-US" sz="2000" dirty="0" err="1"/>
              <a:t>axios.patch</a:t>
            </a:r>
            <a:r>
              <a:rPr lang="en-US" sz="2000" dirty="0"/>
              <a:t>(“API_URL” , body )</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508084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API &amp; Its Calling Methods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DELETE -&gt;</a:t>
            </a:r>
            <a:br>
              <a:rPr lang="en-US" sz="2000" dirty="0"/>
            </a:br>
            <a:r>
              <a:rPr lang="en-US" sz="2000" dirty="0"/>
              <a:t>	const res = </a:t>
            </a:r>
            <a:r>
              <a:rPr lang="en-US" sz="2000" dirty="0" err="1"/>
              <a:t>axios.delete</a:t>
            </a:r>
            <a:r>
              <a:rPr lang="en-US" sz="2000" dirty="0"/>
              <a:t>(“API_URL” )</a:t>
            </a:r>
          </a:p>
          <a:p>
            <a:pPr marL="342900" indent="-342900" algn="l">
              <a:buFont typeface="Arial" panose="020B0604020202020204" pitchFamily="34" charset="0"/>
              <a:buChar char="•"/>
            </a:pPr>
            <a:r>
              <a:rPr lang="en-US" sz="2000" dirty="0" err="1"/>
              <a:t>Axios</a:t>
            </a:r>
            <a:r>
              <a:rPr lang="en-US" sz="2000" dirty="0"/>
              <a:t> have one bonus feature, sometimes API URLs are too large to write but we only have to use there end points but starting points are same </a:t>
            </a:r>
            <a:br>
              <a:rPr lang="en-US" sz="2000" dirty="0"/>
            </a:br>
            <a:r>
              <a:rPr lang="en-US" sz="2000" dirty="0"/>
              <a:t>	for example</a:t>
            </a:r>
            <a:br>
              <a:rPr lang="en-US" sz="2000" dirty="0"/>
            </a:br>
            <a:r>
              <a:rPr lang="en-US" sz="2000" dirty="0"/>
              <a:t>	</a:t>
            </a:r>
            <a:br>
              <a:rPr lang="en-US" sz="2000" dirty="0"/>
            </a:br>
            <a:r>
              <a:rPr lang="en-US" sz="2000" dirty="0"/>
              <a:t>	http://localhost:5000/auth/login</a:t>
            </a:r>
            <a:br>
              <a:rPr lang="en-US" sz="2000" dirty="0"/>
            </a:br>
            <a:r>
              <a:rPr lang="en-US" sz="2000" dirty="0"/>
              <a:t>	http://localhost:5000/auth/register</a:t>
            </a:r>
            <a:br>
              <a:rPr lang="en-US" sz="2000" dirty="0"/>
            </a:br>
            <a:r>
              <a:rPr lang="en-US" sz="2000" dirty="0"/>
              <a:t>	http://localhost:5000/user/profile</a:t>
            </a:r>
            <a:br>
              <a:rPr lang="en-US" sz="2000" dirty="0"/>
            </a:br>
            <a:r>
              <a:rPr lang="en-US" sz="2000" dirty="0"/>
              <a:t>	http://localhost:5000/user/forgot</a:t>
            </a:r>
            <a:br>
              <a:rPr lang="en-US" sz="2000" dirty="0"/>
            </a:br>
            <a:br>
              <a:rPr lang="en-US" sz="2000" dirty="0"/>
            </a:br>
            <a:r>
              <a:rPr lang="en-US" sz="2000" dirty="0"/>
              <a:t>You have seen that starting points are same but end points are different so we can create instance where we can add starting point. So for this we can create </a:t>
            </a:r>
            <a:r>
              <a:rPr lang="en-US" sz="2000" dirty="0" err="1"/>
              <a:t>baseURL</a:t>
            </a:r>
            <a:br>
              <a:rPr lang="en-US" sz="2000" dirty="0"/>
            </a:br>
            <a:r>
              <a:rPr lang="en-US" sz="2000" dirty="0"/>
              <a:t>	</a:t>
            </a:r>
            <a:br>
              <a:rPr lang="en-US" sz="2000" dirty="0"/>
            </a:br>
            <a:r>
              <a:rPr lang="en-US" sz="2000" dirty="0"/>
              <a:t>	const </a:t>
            </a:r>
            <a:r>
              <a:rPr lang="en-US" sz="2000" dirty="0" err="1"/>
              <a:t>api</a:t>
            </a:r>
            <a:r>
              <a:rPr lang="en-US" sz="2000" dirty="0"/>
              <a:t> = </a:t>
            </a:r>
            <a:r>
              <a:rPr lang="en-US" sz="2000" dirty="0" err="1"/>
              <a:t>axios.create</a:t>
            </a:r>
            <a:r>
              <a:rPr lang="en-US" sz="2000" dirty="0"/>
              <a:t>({</a:t>
            </a:r>
            <a:br>
              <a:rPr lang="en-US" sz="2000" dirty="0"/>
            </a:br>
            <a:r>
              <a:rPr lang="en-US" sz="2000" dirty="0"/>
              <a:t>	     </a:t>
            </a:r>
            <a:r>
              <a:rPr lang="en-US" sz="2000" dirty="0" err="1"/>
              <a:t>baseUrl</a:t>
            </a:r>
            <a:r>
              <a:rPr lang="en-US" sz="2000" dirty="0"/>
              <a:t> = http://localhost:5000</a:t>
            </a:r>
            <a:br>
              <a:rPr lang="en-US" sz="2000" dirty="0"/>
            </a:br>
            <a:r>
              <a:rPr lang="en-US" sz="2000" dirty="0"/>
              <a:t>	)}</a:t>
            </a:r>
            <a:br>
              <a:rPr lang="en-US" sz="2000" dirty="0"/>
            </a:br>
            <a:r>
              <a:rPr lang="en-US" sz="2000" dirty="0"/>
              <a:t>	export default </a:t>
            </a:r>
            <a:r>
              <a:rPr lang="en-US" sz="2000" dirty="0" err="1"/>
              <a:t>api</a:t>
            </a:r>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3558035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API &amp; Its Calling Methods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Now we can use </a:t>
            </a:r>
            <a:r>
              <a:rPr lang="en-US" sz="2000" dirty="0" err="1"/>
              <a:t>api</a:t>
            </a:r>
            <a:r>
              <a:rPr lang="en-US" sz="2000" dirty="0"/>
              <a:t> instead of post for calling method</a:t>
            </a:r>
            <a:br>
              <a:rPr lang="en-US" sz="2000" dirty="0"/>
            </a:br>
            <a:r>
              <a:rPr lang="en-US" sz="2000" dirty="0"/>
              <a:t>	</a:t>
            </a:r>
            <a:br>
              <a:rPr lang="en-US" sz="2000" dirty="0"/>
            </a:br>
            <a:r>
              <a:rPr lang="en-US" sz="2000" dirty="0"/>
              <a:t>	POST-&gt;</a:t>
            </a:r>
            <a:br>
              <a:rPr lang="en-US" sz="2000" dirty="0"/>
            </a:br>
            <a:r>
              <a:rPr lang="en-US" sz="2000" dirty="0"/>
              <a:t>	</a:t>
            </a:r>
            <a:br>
              <a:rPr lang="en-US" sz="2000" dirty="0"/>
            </a:br>
            <a:r>
              <a:rPr lang="en-US" sz="2000" dirty="0"/>
              <a:t>	const res = </a:t>
            </a:r>
            <a:r>
              <a:rPr lang="en-US" sz="2000" dirty="0" err="1"/>
              <a:t>api.post</a:t>
            </a:r>
            <a:r>
              <a:rPr lang="en-US" sz="2000" dirty="0"/>
              <a:t>(“/auth/register”)</a:t>
            </a:r>
          </a:p>
          <a:p>
            <a:pPr marL="342900" indent="-342900" algn="l">
              <a:buFont typeface="Arial" panose="020B0604020202020204" pitchFamily="34" charset="0"/>
              <a:buChar char="•"/>
            </a:pPr>
            <a:r>
              <a:rPr lang="en-US" sz="2000" dirty="0"/>
              <a:t>Here we don’t need to write whole </a:t>
            </a:r>
            <a:r>
              <a:rPr lang="en-US" sz="2000" dirty="0" err="1"/>
              <a:t>url</a:t>
            </a:r>
            <a:r>
              <a:rPr lang="en-US" sz="2000" dirty="0"/>
              <a:t> but only write end point</a:t>
            </a:r>
          </a:p>
          <a:p>
            <a:pPr marL="342900" indent="-342900" algn="l">
              <a:buFont typeface="Arial" panose="020B0604020202020204" pitchFamily="34" charset="0"/>
              <a:buChar char="•"/>
            </a:pPr>
            <a:r>
              <a:rPr lang="en-US" sz="2000" dirty="0">
                <a:hlinkClick r:id="rId2"/>
              </a:rPr>
              <a:t>https://reqres.in</a:t>
            </a:r>
            <a:r>
              <a:rPr lang="en-US" sz="2000" dirty="0"/>
              <a:t> will be used for testing purposes. It contain APIs for testing</a:t>
            </a:r>
          </a:p>
          <a:p>
            <a:pPr marL="342900" indent="-342900" algn="l">
              <a:buFont typeface="Arial" panose="020B0604020202020204" pitchFamily="34" charset="0"/>
              <a:buChar char="•"/>
            </a:pPr>
            <a:r>
              <a:rPr lang="en-US" sz="2000" dirty="0"/>
              <a:t>Now for best executions we need Promises</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3948869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Promises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Promise is an object that represents the eventual completion (or failure) of an asynchronous operation, and its resulting value. A promise is in one of three states:</a:t>
            </a:r>
          </a:p>
          <a:p>
            <a:pPr algn="l"/>
            <a:r>
              <a:rPr lang="en-US" sz="2000" dirty="0"/>
              <a:t>	Pending: The initial state; the promise is neither fulfilled nor rejected.</a:t>
            </a:r>
          </a:p>
          <a:p>
            <a:pPr algn="l"/>
            <a:r>
              <a:rPr lang="en-US" sz="2000" dirty="0"/>
              <a:t>	Fulfilled: The operation completed successfully, and the promise has a 			resulting value.</a:t>
            </a:r>
          </a:p>
          <a:p>
            <a:pPr algn="l"/>
            <a:r>
              <a:rPr lang="en-US" sz="2000" dirty="0"/>
              <a:t>	Rejected: The operation failed, and the promise has a reason for the 			failure.</a:t>
            </a:r>
          </a:p>
          <a:p>
            <a:pPr marL="342900" indent="-342900" algn="l">
              <a:buFont typeface="Arial" panose="020B0604020202020204" pitchFamily="34" charset="0"/>
              <a:buChar char="•"/>
            </a:pPr>
            <a:r>
              <a:rPr lang="en-US" sz="2000" dirty="0"/>
              <a:t>Try Catch </a:t>
            </a:r>
            <a:br>
              <a:rPr lang="en-US" sz="2000" dirty="0"/>
            </a:br>
            <a:r>
              <a:rPr lang="en-US" sz="2000" dirty="0"/>
              <a:t>	try {</a:t>
            </a:r>
            <a:br>
              <a:rPr lang="en-US" sz="2000" dirty="0"/>
            </a:br>
            <a:r>
              <a:rPr lang="en-US" sz="2000" dirty="0"/>
              <a:t>	….. Logic here …..</a:t>
            </a:r>
            <a:br>
              <a:rPr lang="en-US" sz="2000" dirty="0"/>
            </a:br>
            <a:r>
              <a:rPr lang="en-US" sz="2000" dirty="0"/>
              <a:t>	}	</a:t>
            </a:r>
            <a:br>
              <a:rPr lang="en-US" sz="2000" dirty="0"/>
            </a:br>
            <a:r>
              <a:rPr lang="en-US" sz="2000" dirty="0"/>
              <a:t>	catch(e) {</a:t>
            </a:r>
            <a:br>
              <a:rPr lang="en-US" sz="2000" dirty="0"/>
            </a:br>
            <a:r>
              <a:rPr lang="en-US" sz="2000" dirty="0"/>
              <a:t>	….if error occur then display here….</a:t>
            </a:r>
            <a:br>
              <a:rPr lang="en-US" sz="2000" dirty="0"/>
            </a:br>
            <a:r>
              <a:rPr lang="en-US" sz="2000" dirty="0"/>
              <a:t>	}</a:t>
            </a:r>
          </a:p>
          <a:p>
            <a:pPr marL="342900" indent="-342900" algn="l">
              <a:buFont typeface="Arial" panose="020B0604020202020204" pitchFamily="34" charset="0"/>
              <a:buChar char="•"/>
            </a:pPr>
            <a:r>
              <a:rPr lang="en-US" sz="2000" dirty="0"/>
              <a:t>In try block, promise can be fulfilled or rejected and in catch block if promise rejected it will catch error that comes from server in response</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8555032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Promises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Then Catch</a:t>
            </a:r>
            <a:br>
              <a:rPr lang="en-US" sz="2000" dirty="0"/>
            </a:br>
            <a:r>
              <a:rPr lang="en-US" sz="2000" dirty="0"/>
              <a:t>	Same as try catch but syntax difference</a:t>
            </a:r>
            <a:br>
              <a:rPr lang="en-US" sz="2000" dirty="0"/>
            </a:br>
            <a:r>
              <a:rPr lang="en-US" sz="2000" dirty="0"/>
              <a:t>	</a:t>
            </a:r>
            <a:br>
              <a:rPr lang="en-US" sz="2000" dirty="0"/>
            </a:br>
            <a:r>
              <a:rPr lang="en-US" sz="2000" dirty="0"/>
              <a:t>	await </a:t>
            </a:r>
            <a:r>
              <a:rPr lang="en-US" sz="2000" dirty="0" err="1"/>
              <a:t>axios.get</a:t>
            </a:r>
            <a:r>
              <a:rPr lang="en-US" sz="2000" dirty="0"/>
              <a:t>(“API_URL”).then((res) =&gt; {</a:t>
            </a:r>
            <a:br>
              <a:rPr lang="en-US" sz="2000" dirty="0"/>
            </a:br>
            <a:r>
              <a:rPr lang="en-US" sz="2000" dirty="0"/>
              <a:t>		….. Logic here …..</a:t>
            </a:r>
            <a:br>
              <a:rPr lang="en-US" sz="2000" dirty="0"/>
            </a:br>
            <a:r>
              <a:rPr lang="en-US" sz="2000" dirty="0"/>
              <a:t>		}).catch((e)=&gt;{</a:t>
            </a:r>
            <a:br>
              <a:rPr lang="en-US" sz="2000" dirty="0"/>
            </a:br>
            <a:r>
              <a:rPr lang="en-US" sz="2000" dirty="0"/>
              <a:t>		….Error here…})</a:t>
            </a:r>
            <a:br>
              <a:rPr lang="en-US" sz="2000" dirty="0"/>
            </a:br>
            <a:br>
              <a:rPr lang="en-US" sz="2000" dirty="0"/>
            </a:br>
            <a:r>
              <a:rPr lang="en-US" sz="2000" dirty="0"/>
              <a:t>Here then have same functionality as try and catch same as catch in try catch</a:t>
            </a:r>
          </a:p>
          <a:p>
            <a:pPr marL="342900" indent="-342900" algn="l">
              <a:buFont typeface="Arial" panose="020B0604020202020204" pitchFamily="34" charset="0"/>
              <a:buChar char="•"/>
            </a:pPr>
            <a:r>
              <a:rPr lang="en-US" sz="2000" dirty="0"/>
              <a:t>All Promises should be run in Async/Await Programming so that rest of code will execute properly </a:t>
            </a:r>
          </a:p>
          <a:p>
            <a:pPr marL="342900" indent="-342900" algn="l">
              <a:buFont typeface="Arial" panose="020B0604020202020204" pitchFamily="34" charset="0"/>
              <a:buChar char="•"/>
            </a:pPr>
            <a:r>
              <a:rPr lang="en-US" sz="2000" dirty="0"/>
              <a:t>Try Catch will be prefer</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4088877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Join() -&gt;  used to join all elements of an array into a string. It returns string</a:t>
            </a:r>
            <a:br>
              <a:rPr lang="en-US" sz="2000" dirty="0"/>
            </a:br>
            <a:r>
              <a:rPr lang="en-US" sz="2000" dirty="0"/>
              <a:t>	const fruits = ["Banana", "Orange", "Apple", "Mango"];</a:t>
            </a:r>
            <a:br>
              <a:rPr lang="en-US" sz="2000" dirty="0"/>
            </a:br>
            <a:r>
              <a:rPr lang="en-US" sz="2000" dirty="0"/>
              <a:t>	console.log(</a:t>
            </a:r>
            <a:r>
              <a:rPr lang="en-US" sz="2000" dirty="0" err="1"/>
              <a:t>fruits.join</a:t>
            </a:r>
            <a:r>
              <a:rPr lang="en-US" sz="2000" dirty="0"/>
              <a:t>(“, “))</a:t>
            </a:r>
            <a:br>
              <a:rPr lang="en-US" sz="2000" dirty="0"/>
            </a:br>
            <a:r>
              <a:rPr lang="en-US" sz="2000" dirty="0"/>
              <a:t>This is will show output -&gt; Banana, Orange, Apple, Mango</a:t>
            </a:r>
          </a:p>
          <a:p>
            <a:pPr marL="342900" indent="-342900" algn="l">
              <a:buFont typeface="Arial" panose="020B0604020202020204" pitchFamily="34" charset="0"/>
              <a:buChar char="•"/>
            </a:pPr>
            <a:r>
              <a:rPr lang="en-US" sz="2000" dirty="0"/>
              <a:t>Pop() -&gt; used to remove last element of an array. It returns array</a:t>
            </a:r>
            <a:br>
              <a:rPr lang="en-US" sz="2000" dirty="0"/>
            </a:br>
            <a:r>
              <a:rPr lang="en-US" sz="2000" dirty="0"/>
              <a:t>	</a:t>
            </a:r>
            <a:r>
              <a:rPr lang="en-US" sz="2000" dirty="0" err="1"/>
              <a:t>fruits.pop</a:t>
            </a:r>
            <a:r>
              <a:rPr lang="en-US" sz="2000" dirty="0"/>
              <a:t>() </a:t>
            </a:r>
            <a:br>
              <a:rPr lang="en-US" sz="2000" dirty="0"/>
            </a:br>
            <a:r>
              <a:rPr lang="en-US" sz="2000" dirty="0"/>
              <a:t>This will remove “Mango” from array</a:t>
            </a:r>
          </a:p>
          <a:p>
            <a:pPr marL="342900" indent="-342900" algn="l">
              <a:buFont typeface="Arial" panose="020B0604020202020204" pitchFamily="34" charset="0"/>
              <a:buChar char="•"/>
            </a:pPr>
            <a:r>
              <a:rPr lang="en-US" sz="2000" dirty="0"/>
              <a:t>Push() -&gt; used to add element from end of array. It returns array</a:t>
            </a:r>
            <a:br>
              <a:rPr lang="en-US" sz="2000" dirty="0"/>
            </a:br>
            <a:r>
              <a:rPr lang="en-US" sz="2000" dirty="0"/>
              <a:t>	</a:t>
            </a:r>
            <a:r>
              <a:rPr lang="en-US" sz="2000" dirty="0" err="1"/>
              <a:t>fruits.push</a:t>
            </a:r>
            <a:r>
              <a:rPr lang="en-US" sz="2000" dirty="0"/>
              <a:t>(“Carrot”)</a:t>
            </a:r>
            <a:br>
              <a:rPr lang="en-US" sz="2000" dirty="0"/>
            </a:br>
            <a:r>
              <a:rPr lang="en-US" sz="2000" dirty="0"/>
              <a:t>this will add “Carrot” after “Mango” in array, you can also pass any object or variable to push() function as parameter</a:t>
            </a:r>
          </a:p>
          <a:p>
            <a:pPr marL="342900" indent="-342900" algn="l">
              <a:buFont typeface="Arial" panose="020B0604020202020204" pitchFamily="34" charset="0"/>
              <a:buChar char="•"/>
            </a:pPr>
            <a:r>
              <a:rPr lang="en-US" sz="2000" dirty="0"/>
              <a:t>Shift() -&gt; remove element from start of array and shift all elements to lower index. Syntax is same as pop(). It returns array</a:t>
            </a:r>
          </a:p>
          <a:p>
            <a:pPr marL="342900" indent="-342900" algn="l">
              <a:buFont typeface="Arial" panose="020B0604020202020204" pitchFamily="34" charset="0"/>
              <a:buChar char="•"/>
            </a:pPr>
            <a:r>
              <a:rPr lang="en-US" sz="2000" dirty="0"/>
              <a:t>Unshift() -&gt; add element from start of array and shift all elements to higher index. Syntax is same as push(). It returns array</a:t>
            </a:r>
          </a:p>
          <a:p>
            <a:pPr algn="l"/>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9124077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To access specific index element</a:t>
            </a:r>
            <a:br>
              <a:rPr lang="en-US" sz="2000" dirty="0"/>
            </a:br>
            <a:r>
              <a:rPr lang="en-US" sz="2000" dirty="0"/>
              <a:t>	 const fruits = ["Banana", "Orange", "Apple", "Mango"];</a:t>
            </a:r>
            <a:br>
              <a:rPr lang="en-US" sz="2000" dirty="0"/>
            </a:br>
            <a:r>
              <a:rPr lang="en-US" sz="2000" dirty="0"/>
              <a:t>Syntax -&gt;	const </a:t>
            </a:r>
            <a:r>
              <a:rPr lang="en-US" sz="2000" dirty="0" err="1"/>
              <a:t>elem</a:t>
            </a:r>
            <a:r>
              <a:rPr lang="en-US" sz="2000" dirty="0"/>
              <a:t> = fruits[&lt;</a:t>
            </a:r>
            <a:r>
              <a:rPr lang="en-US" sz="2000" dirty="0" err="1"/>
              <a:t>index_number_here</a:t>
            </a:r>
            <a:r>
              <a:rPr lang="en-US" sz="2000" dirty="0"/>
              <a:t>]</a:t>
            </a:r>
            <a:br>
              <a:rPr lang="en-US" sz="2000" dirty="0"/>
            </a:br>
            <a:r>
              <a:rPr lang="en-US" sz="2000" dirty="0"/>
              <a:t>	 const </a:t>
            </a:r>
            <a:r>
              <a:rPr lang="en-US" sz="2000" dirty="0" err="1"/>
              <a:t>elem</a:t>
            </a:r>
            <a:r>
              <a:rPr lang="en-US" sz="2000" dirty="0"/>
              <a:t> = fruits[1]</a:t>
            </a:r>
            <a:br>
              <a:rPr lang="en-US" sz="2000" dirty="0"/>
            </a:br>
            <a:r>
              <a:rPr lang="en-US" sz="2000" dirty="0"/>
              <a:t>Here </a:t>
            </a:r>
            <a:r>
              <a:rPr lang="en-US" sz="2000" dirty="0" err="1"/>
              <a:t>elem</a:t>
            </a:r>
            <a:r>
              <a:rPr lang="en-US" sz="2000" dirty="0"/>
              <a:t> contain value of “Orange”</a:t>
            </a:r>
            <a:br>
              <a:rPr lang="en-US" sz="2000" dirty="0"/>
            </a:br>
            <a:r>
              <a:rPr lang="en-US" sz="2000" dirty="0"/>
              <a:t>Now, you want to change value on specific index</a:t>
            </a:r>
            <a:br>
              <a:rPr lang="en-US" sz="2000" dirty="0"/>
            </a:br>
            <a:r>
              <a:rPr lang="en-US" sz="2000" dirty="0"/>
              <a:t>	fruits[1] = “Carrot”</a:t>
            </a:r>
            <a:br>
              <a:rPr lang="en-US" sz="2000" dirty="0"/>
            </a:br>
            <a:r>
              <a:rPr lang="en-US" sz="2000" dirty="0"/>
              <a:t>Now “Orange” in array replace with “Carrot”</a:t>
            </a:r>
          </a:p>
          <a:p>
            <a:pPr marL="342900" indent="-342900" algn="l">
              <a:buFont typeface="Arial" panose="020B0604020202020204" pitchFamily="34" charset="0"/>
              <a:buChar char="•"/>
            </a:pPr>
            <a:r>
              <a:rPr lang="en-US" sz="2000" dirty="0"/>
              <a:t>To calculate the length of array</a:t>
            </a:r>
            <a:br>
              <a:rPr lang="en-US" sz="2000" dirty="0"/>
            </a:br>
            <a:r>
              <a:rPr lang="en-US" sz="2000" dirty="0"/>
              <a:t>	cons size = </a:t>
            </a:r>
            <a:r>
              <a:rPr lang="en-US" sz="2000" dirty="0" err="1"/>
              <a:t>fruits.</a:t>
            </a:r>
            <a:r>
              <a:rPr lang="en-US" sz="2000" dirty="0" err="1">
                <a:solidFill>
                  <a:schemeClr val="bg1"/>
                </a:solidFill>
                <a:highlight>
                  <a:srgbClr val="FFFF00"/>
                </a:highlight>
              </a:rPr>
              <a:t>length</a:t>
            </a:r>
            <a:r>
              <a:rPr lang="en-US" sz="2000" dirty="0">
                <a:solidFill>
                  <a:schemeClr val="bg1"/>
                </a:solidFill>
                <a:highlight>
                  <a:srgbClr val="FFFF00"/>
                </a:highlight>
              </a:rPr>
              <a:t> </a:t>
            </a:r>
            <a:br>
              <a:rPr lang="en-US" sz="2000" dirty="0">
                <a:solidFill>
                  <a:schemeClr val="bg1"/>
                </a:solidFill>
                <a:highlight>
                  <a:srgbClr val="FFFF00"/>
                </a:highlight>
              </a:rPr>
            </a:br>
            <a:r>
              <a:rPr lang="en-US" sz="2000" dirty="0"/>
              <a:t>Here size contain 4 value</a:t>
            </a:r>
          </a:p>
          <a:p>
            <a:pPr marL="342900" indent="-342900" algn="l">
              <a:buFont typeface="Arial" panose="020B0604020202020204" pitchFamily="34" charset="0"/>
              <a:buChar char="•"/>
            </a:pPr>
            <a:r>
              <a:rPr lang="en-US" sz="2000" dirty="0" err="1"/>
              <a:t>Concat</a:t>
            </a:r>
            <a:r>
              <a:rPr lang="en-US" sz="2000" dirty="0"/>
              <a:t>() -&gt; use to merge two  or more arrays. It returns array</a:t>
            </a:r>
            <a:br>
              <a:rPr lang="en-US" sz="2000" dirty="0"/>
            </a:br>
            <a:r>
              <a:rPr lang="en-US" sz="2000" dirty="0"/>
              <a:t>	const arr1 = [“Apple”, “Banana”]</a:t>
            </a:r>
            <a:br>
              <a:rPr lang="en-US" sz="2000" dirty="0"/>
            </a:br>
            <a:r>
              <a:rPr lang="en-US" sz="2000" dirty="0"/>
              <a:t>	const arr2 = [“Carrot”, “Mango”]</a:t>
            </a:r>
            <a:br>
              <a:rPr lang="en-US" sz="2000" dirty="0"/>
            </a:br>
            <a:r>
              <a:rPr lang="en-US" sz="2000" dirty="0"/>
              <a:t>	const </a:t>
            </a:r>
            <a:r>
              <a:rPr lang="en-US" sz="2000" dirty="0" err="1"/>
              <a:t>mergeArr</a:t>
            </a:r>
            <a:r>
              <a:rPr lang="en-US" sz="2000" dirty="0"/>
              <a:t> = arr1.concat(arr2)</a:t>
            </a:r>
            <a:br>
              <a:rPr lang="en-US" sz="2000" dirty="0"/>
            </a:br>
            <a:r>
              <a:rPr lang="en-US" sz="2000" dirty="0"/>
              <a:t>This generate single array in </a:t>
            </a:r>
            <a:r>
              <a:rPr lang="en-US" sz="2000" dirty="0" err="1"/>
              <a:t>mergeArr</a:t>
            </a:r>
            <a:r>
              <a:rPr lang="en-US" sz="2000" dirty="0"/>
              <a:t> variable</a:t>
            </a:r>
            <a:br>
              <a:rPr lang="en-US" sz="2000" dirty="0"/>
            </a:br>
            <a:r>
              <a:rPr lang="en-US" sz="2000" dirty="0" err="1"/>
              <a:t>concat</a:t>
            </a:r>
            <a:r>
              <a:rPr lang="en-US" sz="2000" dirty="0"/>
              <a:t>() can contain multiple array can be separate by comma</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5258191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Splice() -&gt; used to add items on specific index in array. It returns array</a:t>
            </a:r>
            <a:br>
              <a:rPr lang="en-US" sz="2000" dirty="0"/>
            </a:br>
            <a:r>
              <a:rPr lang="en-US" sz="2000" dirty="0"/>
              <a:t>	const fruits = ["Banana", "Orange", "Apple", "Mango"];</a:t>
            </a:r>
            <a:br>
              <a:rPr lang="en-US" sz="2000" dirty="0"/>
            </a:br>
            <a:r>
              <a:rPr lang="en-US" sz="2000" dirty="0"/>
              <a:t>	</a:t>
            </a:r>
            <a:r>
              <a:rPr lang="en-US" sz="2000" dirty="0" err="1"/>
              <a:t>fruits.splice</a:t>
            </a:r>
            <a:r>
              <a:rPr lang="en-US" sz="2000" dirty="0"/>
              <a:t>(2, 0, "Lemon", "Kiwi");</a:t>
            </a:r>
            <a:br>
              <a:rPr lang="en-US" sz="2000" dirty="0"/>
            </a:br>
            <a:r>
              <a:rPr lang="en-US" sz="2000" dirty="0"/>
              <a:t>Here 2 represent the index of array where u want to add and 0 represent that how many elements you want to remove on that index and onwards, where “Lemon”, “kiwi” are elements that want to be added</a:t>
            </a:r>
            <a:br>
              <a:rPr lang="en-US" sz="2000" dirty="0"/>
            </a:br>
            <a:r>
              <a:rPr lang="en-US" sz="2000" dirty="0"/>
              <a:t>You can also use splice() to remove elements </a:t>
            </a:r>
          </a:p>
          <a:p>
            <a:pPr marL="342900" indent="-342900" algn="l">
              <a:buFont typeface="Arial" panose="020B0604020202020204" pitchFamily="34" charset="0"/>
              <a:buChar char="•"/>
            </a:pPr>
            <a:r>
              <a:rPr lang="en-US" sz="2000" dirty="0"/>
              <a:t>Slice() -&gt; It removes element from array and return new array. It does not change original array. The difference from splice() is that splice() remove element from source array but slice() does not change original array but return new array after removing</a:t>
            </a:r>
            <a:br>
              <a:rPr lang="en-US" sz="2000" dirty="0"/>
            </a:br>
            <a:r>
              <a:rPr lang="en-US" sz="2000" dirty="0"/>
              <a:t>	</a:t>
            </a:r>
            <a:r>
              <a:rPr lang="en-US" sz="2000" dirty="0" err="1"/>
              <a:t>fruits.slice</a:t>
            </a:r>
            <a:r>
              <a:rPr lang="en-US" sz="2000" dirty="0"/>
              <a:t>(3)</a:t>
            </a:r>
            <a:br>
              <a:rPr lang="en-US" sz="2000" dirty="0"/>
            </a:br>
            <a:r>
              <a:rPr lang="en-US" sz="2000" dirty="0"/>
              <a:t>It will remove item from index 3 and return new array</a:t>
            </a:r>
          </a:p>
          <a:p>
            <a:pPr marL="342900" indent="-342900" algn="l">
              <a:buFont typeface="Arial" panose="020B0604020202020204" pitchFamily="34" charset="0"/>
              <a:buChar char="•"/>
            </a:pPr>
            <a:r>
              <a:rPr lang="en-US" sz="2000" dirty="0"/>
              <a:t>Sort() -&gt; use to sort array alphabetically. It returns array</a:t>
            </a:r>
            <a:br>
              <a:rPr lang="en-US" sz="2000" dirty="0"/>
            </a:br>
            <a:r>
              <a:rPr lang="en-US" sz="2000" dirty="0"/>
              <a:t>	</a:t>
            </a:r>
            <a:r>
              <a:rPr lang="en-US" sz="2000" dirty="0" err="1"/>
              <a:t>fruits.sort</a:t>
            </a:r>
            <a:r>
              <a:rPr lang="en-US" sz="2000" dirty="0"/>
              <a:t>()</a:t>
            </a:r>
          </a:p>
          <a:p>
            <a:pPr marL="342900" indent="-342900" algn="l">
              <a:buFont typeface="Arial" panose="020B0604020202020204" pitchFamily="34" charset="0"/>
              <a:buChar char="•"/>
            </a:pPr>
            <a:r>
              <a:rPr lang="en-US" sz="2000" dirty="0"/>
              <a:t>Reverse() -&gt; use to reverse elements order in array. It returns array</a:t>
            </a:r>
            <a:br>
              <a:rPr lang="en-US" sz="2000" dirty="0"/>
            </a:br>
            <a:r>
              <a:rPr lang="en-US" sz="2000" dirty="0"/>
              <a:t>	</a:t>
            </a:r>
            <a:r>
              <a:rPr lang="en-US" sz="2000" dirty="0" err="1"/>
              <a:t>fruits.reverse</a:t>
            </a:r>
            <a:r>
              <a:rPr lang="en-US" sz="2000" dirty="0"/>
              <a:t>()</a:t>
            </a:r>
            <a:br>
              <a:rPr lang="en-US" sz="2000" dirty="0"/>
            </a:br>
            <a:r>
              <a:rPr lang="en-US" sz="2000" dirty="0"/>
              <a:t>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2950144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err="1"/>
              <a:t>forEach</a:t>
            </a:r>
            <a:r>
              <a:rPr lang="en-US" sz="2000" dirty="0"/>
              <a:t>() -&gt; use to read elements of array. It returns every element of array</a:t>
            </a:r>
            <a:br>
              <a:rPr lang="en-US" sz="2000" dirty="0"/>
            </a:br>
            <a:r>
              <a:rPr lang="en-US" sz="2000" dirty="0"/>
              <a:t>	const fruits = ["Banana", "Orange", "Apple", "Mango"];</a:t>
            </a:r>
          </a:p>
          <a:p>
            <a:pPr algn="l"/>
            <a:r>
              <a:rPr lang="en-US" sz="2000" dirty="0"/>
              <a:t>	</a:t>
            </a:r>
            <a:r>
              <a:rPr lang="en-US" sz="2000" dirty="0" err="1"/>
              <a:t>fruits.forEach</a:t>
            </a:r>
            <a:r>
              <a:rPr lang="en-US" sz="2000" dirty="0"/>
              <a:t>((</a:t>
            </a:r>
            <a:r>
              <a:rPr lang="en-US" sz="2000" dirty="0" err="1"/>
              <a:t>val,index</a:t>
            </a:r>
            <a:r>
              <a:rPr lang="en-US" sz="2000" dirty="0"/>
              <a:t>)=&gt;{</a:t>
            </a:r>
          </a:p>
          <a:p>
            <a:pPr algn="l"/>
            <a:r>
              <a:rPr lang="en-US" sz="2000" dirty="0"/>
              <a:t> 	 console.log(`${index} ${</a:t>
            </a:r>
            <a:r>
              <a:rPr lang="en-US" sz="2000" dirty="0" err="1"/>
              <a:t>val</a:t>
            </a:r>
            <a:r>
              <a:rPr lang="en-US" sz="2000" dirty="0"/>
              <a:t>}`)</a:t>
            </a:r>
          </a:p>
          <a:p>
            <a:pPr algn="l"/>
            <a:r>
              <a:rPr lang="en-US" sz="2000" dirty="0"/>
              <a:t>	})</a:t>
            </a:r>
          </a:p>
          <a:p>
            <a:pPr algn="l"/>
            <a:r>
              <a:rPr lang="en-US" sz="2000" dirty="0"/>
              <a:t>       This will take callback function which contain 2 parameters one is value which return each element value and other is index which show index of respective value</a:t>
            </a:r>
          </a:p>
          <a:p>
            <a:pPr algn="l"/>
            <a:r>
              <a:rPr lang="en-US" sz="2000" dirty="0"/>
              <a:t>Map() -&gt; same as </a:t>
            </a:r>
            <a:r>
              <a:rPr lang="en-US" sz="2000" dirty="0" err="1"/>
              <a:t>forEach</a:t>
            </a:r>
            <a:r>
              <a:rPr lang="en-US" sz="2000" dirty="0"/>
              <a:t>() but it returns array instead of returning nothing</a:t>
            </a:r>
            <a:br>
              <a:rPr lang="en-US" sz="2000" dirty="0"/>
            </a:br>
            <a:r>
              <a:rPr lang="en-US" sz="2000" dirty="0"/>
              <a:t>	const </a:t>
            </a:r>
            <a:r>
              <a:rPr lang="en-US" sz="2000" dirty="0" err="1"/>
              <a:t>newArr</a:t>
            </a:r>
            <a:r>
              <a:rPr lang="en-US" sz="2000" dirty="0"/>
              <a:t> = </a:t>
            </a:r>
            <a:r>
              <a:rPr lang="en-US" sz="2000" dirty="0" err="1"/>
              <a:t>fruits.map</a:t>
            </a:r>
            <a:r>
              <a:rPr lang="en-US" sz="2000" dirty="0"/>
              <a:t>((</a:t>
            </a:r>
            <a:r>
              <a:rPr lang="en-US" sz="2000" dirty="0" err="1"/>
              <a:t>val,index</a:t>
            </a:r>
            <a:r>
              <a:rPr lang="en-US" sz="2000" dirty="0"/>
              <a:t>)=&gt;{</a:t>
            </a:r>
          </a:p>
          <a:p>
            <a:pPr algn="l"/>
            <a:r>
              <a:rPr lang="en-US" sz="2000" dirty="0"/>
              <a:t> 	 console.log(`${index} ${</a:t>
            </a:r>
            <a:r>
              <a:rPr lang="en-US" sz="2000" dirty="0" err="1"/>
              <a:t>val</a:t>
            </a:r>
            <a:r>
              <a:rPr lang="en-US" sz="2000" dirty="0"/>
              <a:t>}`)</a:t>
            </a:r>
            <a:br>
              <a:rPr lang="en-US" sz="2000" dirty="0"/>
            </a:br>
            <a:r>
              <a:rPr lang="en-US" sz="2000" dirty="0"/>
              <a:t>	return </a:t>
            </a:r>
            <a:r>
              <a:rPr lang="en-US" sz="2000" dirty="0" err="1"/>
              <a:t>val</a:t>
            </a:r>
            <a:endParaRPr lang="en-US" sz="2000" dirty="0"/>
          </a:p>
          <a:p>
            <a:pPr algn="l"/>
            <a:r>
              <a:rPr lang="en-US" sz="2000" dirty="0"/>
              <a:t>	})</a:t>
            </a:r>
            <a:br>
              <a:rPr lang="en-US" sz="2000" dirty="0"/>
            </a:br>
            <a:r>
              <a:rPr lang="en-US" sz="2000" dirty="0"/>
              <a:t>here </a:t>
            </a:r>
            <a:r>
              <a:rPr lang="en-US" sz="2000" dirty="0" err="1"/>
              <a:t>newArr</a:t>
            </a:r>
            <a:r>
              <a:rPr lang="en-US" sz="2000" dirty="0"/>
              <a:t> contain array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80710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JSX</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00617"/>
            <a:ext cx="8449157" cy="5452879"/>
          </a:xfrm>
        </p:spPr>
        <p:txBody>
          <a:bodyPr>
            <a:normAutofit/>
          </a:bodyPr>
          <a:lstStyle/>
          <a:p>
            <a:pPr marL="342900" indent="-342900" algn="l">
              <a:buFont typeface="Arial" panose="020B0604020202020204" pitchFamily="34" charset="0"/>
              <a:buChar char="•"/>
            </a:pPr>
            <a:r>
              <a:rPr lang="en-US" dirty="0"/>
              <a:t>JavaScript XML</a:t>
            </a:r>
          </a:p>
          <a:p>
            <a:pPr marL="342900" indent="-342900" algn="l">
              <a:buFont typeface="Arial" panose="020B0604020202020204" pitchFamily="34" charset="0"/>
              <a:buChar char="•"/>
            </a:pPr>
            <a:r>
              <a:rPr lang="en-US" dirty="0"/>
              <a:t>It allows you to write HTML in JS expressions.</a:t>
            </a:r>
          </a:p>
          <a:p>
            <a:pPr algn="l"/>
            <a:r>
              <a:rPr lang="en-US" dirty="0"/>
              <a:t>Fat arrow function?</a:t>
            </a:r>
          </a:p>
          <a:p>
            <a:pPr algn="l"/>
            <a:r>
              <a:rPr lang="en-US" dirty="0"/>
              <a:t>function Hello(){</a:t>
            </a:r>
          </a:p>
          <a:p>
            <a:pPr algn="l"/>
            <a:r>
              <a:rPr lang="en-US" dirty="0"/>
              <a:t>return (</a:t>
            </a:r>
          </a:p>
          <a:p>
            <a:pPr algn="l"/>
            <a:r>
              <a:rPr lang="en-US" dirty="0"/>
              <a:t>&lt;&gt; </a:t>
            </a:r>
          </a:p>
          <a:p>
            <a:pPr algn="l"/>
            <a:r>
              <a:rPr lang="en-US" dirty="0"/>
              <a:t> </a:t>
            </a:r>
            <a:r>
              <a:rPr lang="en-US" dirty="0">
                <a:sym typeface="Wingdings" panose="05000000000000000000" pitchFamily="2" charset="2"/>
              </a:rPr>
              <a:t> React Fragment Tag</a:t>
            </a:r>
            <a:endParaRPr lang="en-US" dirty="0"/>
          </a:p>
          <a:p>
            <a:pPr algn="l"/>
            <a:r>
              <a:rPr lang="en-US" dirty="0"/>
              <a:t>	&lt;h1&gt;Hello World&lt;/h1&gt;</a:t>
            </a:r>
            <a:br>
              <a:rPr lang="en-US" dirty="0"/>
            </a:br>
            <a:r>
              <a:rPr lang="en-US" dirty="0"/>
              <a:t>&lt;/&gt;</a:t>
            </a:r>
          </a:p>
          <a:p>
            <a:pPr algn="l"/>
            <a:r>
              <a:rPr lang="en-US" dirty="0"/>
              <a:t>)</a:t>
            </a:r>
          </a:p>
          <a:p>
            <a:pPr algn="l"/>
            <a:r>
              <a:rPr lang="en-US" dirty="0"/>
              <a: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4483172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Filter() -&gt; Working same as map() but we can apply condition in this method and it will return array of that elements who have passed condition</a:t>
            </a:r>
            <a:br>
              <a:rPr lang="en-US" sz="2000" dirty="0"/>
            </a:br>
            <a:r>
              <a:rPr lang="en-US" sz="2000" dirty="0"/>
              <a:t>	const numbers = [45, 4, 9, 16, 25];</a:t>
            </a:r>
            <a:br>
              <a:rPr lang="en-US" sz="2000" dirty="0"/>
            </a:br>
            <a:r>
              <a:rPr lang="en-US" sz="2000" dirty="0"/>
              <a:t>	const </a:t>
            </a:r>
            <a:r>
              <a:rPr lang="en-US" sz="2000" dirty="0" err="1"/>
              <a:t>newArr</a:t>
            </a:r>
            <a:r>
              <a:rPr lang="en-US" sz="2000" dirty="0"/>
              <a:t> = </a:t>
            </a:r>
            <a:r>
              <a:rPr lang="en-US" sz="2000" dirty="0" err="1"/>
              <a:t>numbers.filter</a:t>
            </a:r>
            <a:r>
              <a:rPr lang="en-US" sz="2000" dirty="0"/>
              <a:t>((</a:t>
            </a:r>
            <a:r>
              <a:rPr lang="en-US" sz="2000" dirty="0" err="1"/>
              <a:t>val</a:t>
            </a:r>
            <a:r>
              <a:rPr lang="en-US" sz="2000" dirty="0"/>
              <a:t>) =&gt; {</a:t>
            </a:r>
            <a:br>
              <a:rPr lang="en-US" sz="2000" dirty="0"/>
            </a:br>
            <a:r>
              <a:rPr lang="en-US" sz="2000" dirty="0"/>
              <a:t>	return </a:t>
            </a:r>
            <a:r>
              <a:rPr lang="en-US" sz="2000" dirty="0" err="1"/>
              <a:t>val</a:t>
            </a:r>
            <a:r>
              <a:rPr lang="en-US" sz="2000" dirty="0"/>
              <a:t> &gt; 10;</a:t>
            </a:r>
            <a:br>
              <a:rPr lang="en-US" sz="2000" dirty="0"/>
            </a:br>
            <a:r>
              <a:rPr lang="en-US" sz="2000" dirty="0"/>
              <a:t>	})</a:t>
            </a:r>
            <a:br>
              <a:rPr lang="en-US" sz="2000" dirty="0"/>
            </a:br>
            <a:r>
              <a:rPr lang="en-US" sz="2000" dirty="0"/>
              <a:t>It will return array which is greater than 10</a:t>
            </a:r>
          </a:p>
          <a:p>
            <a:pPr marL="342900" indent="-342900" algn="l">
              <a:buFont typeface="Arial" panose="020B0604020202020204" pitchFamily="34" charset="0"/>
              <a:buChar char="•"/>
            </a:pPr>
            <a:r>
              <a:rPr lang="en-US" sz="2000" dirty="0"/>
              <a:t>Reduce() -&gt; iterate on array elements  and reduce it to single value. It returns value</a:t>
            </a:r>
            <a:br>
              <a:rPr lang="en-US" sz="2000" dirty="0"/>
            </a:br>
            <a:r>
              <a:rPr lang="en-US" sz="2000" dirty="0"/>
              <a:t>	let sum = </a:t>
            </a:r>
            <a:r>
              <a:rPr lang="en-US" sz="2000" dirty="0" err="1"/>
              <a:t>numbers.reduce</a:t>
            </a:r>
            <a:r>
              <a:rPr lang="en-US" sz="2000" dirty="0"/>
              <a:t>((acc, num) =&gt; acc + num, 0)</a:t>
            </a:r>
            <a:br>
              <a:rPr lang="en-US" sz="2000" dirty="0"/>
            </a:br>
            <a:br>
              <a:rPr lang="en-US" sz="2000" dirty="0"/>
            </a:br>
            <a:r>
              <a:rPr lang="en-US" sz="2000" dirty="0"/>
              <a:t>Here sum will contain the sum of all elements in array. acc contain accumulate values of sum on every iteration and num show current element where 0 is initial value of sum variable</a:t>
            </a:r>
          </a:p>
          <a:p>
            <a:pPr marL="342900" indent="-342900" algn="l">
              <a:buFont typeface="Arial" panose="020B0604020202020204" pitchFamily="34" charset="0"/>
              <a:buChar char="•"/>
            </a:pPr>
            <a:r>
              <a:rPr lang="en-US" sz="2000" dirty="0"/>
              <a:t>Every() =&gt; same as filter(), conditions will apply but it returns Boolean value instead of array if every elements in array passed condition</a:t>
            </a:r>
          </a:p>
          <a:p>
            <a:pPr marL="342900" indent="-342900" algn="l">
              <a:buFont typeface="Arial" panose="020B0604020202020204" pitchFamily="34" charset="0"/>
              <a:buChar char="•"/>
            </a:pPr>
            <a:r>
              <a:rPr lang="en-US" sz="2000" dirty="0"/>
              <a:t>Some() =&gt; same as filter(), conditions will apply but it returns Boolean value instead of array if some elements in array passed condition</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5295200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err="1"/>
              <a:t>indexOf</a:t>
            </a:r>
            <a:r>
              <a:rPr lang="en-US" sz="2000" dirty="0"/>
              <a:t>() -&gt; use to find index of specific element and it returns value</a:t>
            </a:r>
            <a:br>
              <a:rPr lang="en-US" sz="2000" dirty="0"/>
            </a:br>
            <a:r>
              <a:rPr lang="en-US" sz="2000" dirty="0"/>
              <a:t>	</a:t>
            </a:r>
            <a:r>
              <a:rPr lang="fr-FR" sz="2000" dirty="0" err="1"/>
              <a:t>const</a:t>
            </a:r>
            <a:r>
              <a:rPr lang="fr-FR" sz="2000" dirty="0"/>
              <a:t> fruits = ["Apple", "Orange", "Apple", "Mango"];</a:t>
            </a:r>
            <a:br>
              <a:rPr lang="fr-FR" sz="2000" dirty="0"/>
            </a:br>
            <a:r>
              <a:rPr lang="fr-FR" sz="2000" dirty="0"/>
              <a:t>	</a:t>
            </a:r>
            <a:r>
              <a:rPr lang="fr-FR" sz="2000" dirty="0" err="1"/>
              <a:t>const</a:t>
            </a:r>
            <a:r>
              <a:rPr lang="fr-FR" sz="2000" dirty="0"/>
              <a:t> position  = </a:t>
            </a:r>
            <a:r>
              <a:rPr lang="fr-FR" sz="2000" dirty="0" err="1"/>
              <a:t>fruits.indexOf</a:t>
            </a:r>
            <a:r>
              <a:rPr lang="fr-FR" sz="2000" dirty="0"/>
              <a:t>(‘Apple ’)</a:t>
            </a:r>
            <a:br>
              <a:rPr lang="fr-FR" sz="2000" dirty="0"/>
            </a:br>
            <a:r>
              <a:rPr lang="fr-FR" sz="2000" dirty="0"/>
              <a:t>the position </a:t>
            </a:r>
            <a:r>
              <a:rPr lang="fr-FR" sz="2000" dirty="0" err="1"/>
              <a:t>contain</a:t>
            </a:r>
            <a:r>
              <a:rPr lang="fr-FR" sz="2000" dirty="0"/>
              <a:t> value of index on </a:t>
            </a:r>
            <a:r>
              <a:rPr lang="fr-FR" sz="2000" dirty="0" err="1"/>
              <a:t>which</a:t>
            </a:r>
            <a:r>
              <a:rPr lang="fr-FR" sz="2000" dirty="0"/>
              <a:t> ‘’Apple’’ </a:t>
            </a:r>
            <a:r>
              <a:rPr lang="fr-FR" sz="2000" dirty="0" err="1"/>
              <a:t>is</a:t>
            </a:r>
            <a:r>
              <a:rPr lang="fr-FR" sz="2000" dirty="0"/>
              <a:t> </a:t>
            </a:r>
            <a:r>
              <a:rPr lang="fr-FR" sz="2000" dirty="0" err="1"/>
              <a:t>present</a:t>
            </a:r>
            <a:endParaRPr lang="fr-FR" sz="2000" dirty="0"/>
          </a:p>
          <a:p>
            <a:pPr marL="342900" indent="-342900" algn="l">
              <a:buFont typeface="Arial" panose="020B0604020202020204" pitchFamily="34" charset="0"/>
              <a:buChar char="•"/>
            </a:pPr>
            <a:r>
              <a:rPr lang="fr-FR" sz="2000" dirty="0" err="1"/>
              <a:t>Find</a:t>
            </a:r>
            <a:r>
              <a:rPr lang="fr-FR" sz="2000" dirty="0"/>
              <a:t>() -&gt; use to </a:t>
            </a:r>
            <a:r>
              <a:rPr lang="fr-FR" sz="2000" dirty="0" err="1"/>
              <a:t>find</a:t>
            </a:r>
            <a:r>
              <a:rPr lang="fr-FR" sz="2000" dirty="0"/>
              <a:t> </a:t>
            </a:r>
            <a:r>
              <a:rPr lang="fr-FR" sz="2000" dirty="0" err="1"/>
              <a:t>element</a:t>
            </a:r>
            <a:r>
              <a:rPr lang="fr-FR" sz="2000" dirty="0"/>
              <a:t> in </a:t>
            </a:r>
            <a:r>
              <a:rPr lang="fr-FR" sz="2000" dirty="0" err="1"/>
              <a:t>array</a:t>
            </a:r>
            <a:r>
              <a:rPr lang="fr-FR" sz="2000" dirty="0"/>
              <a:t> by passing condition </a:t>
            </a:r>
            <a:r>
              <a:rPr lang="fr-FR" sz="2000" dirty="0" err="1"/>
              <a:t>same</a:t>
            </a:r>
            <a:r>
              <a:rPr lang="fr-FR" sz="2000" dirty="0"/>
              <a:t> as </a:t>
            </a:r>
            <a:r>
              <a:rPr lang="fr-FR" sz="2000" dirty="0" err="1"/>
              <a:t>filter</a:t>
            </a:r>
            <a:r>
              <a:rPr lang="fr-FR" sz="2000" dirty="0"/>
              <a:t>() but </a:t>
            </a:r>
            <a:r>
              <a:rPr lang="fr-FR" sz="2000" dirty="0" err="1"/>
              <a:t>it</a:t>
            </a:r>
            <a:r>
              <a:rPr lang="fr-FR" sz="2000" dirty="0"/>
              <a:t> </a:t>
            </a:r>
            <a:r>
              <a:rPr lang="fr-FR" sz="2000" dirty="0" err="1"/>
              <a:t>returns</a:t>
            </a:r>
            <a:r>
              <a:rPr lang="fr-FR" sz="2000" dirty="0"/>
              <a:t> </a:t>
            </a:r>
            <a:r>
              <a:rPr lang="fr-FR" sz="2000" dirty="0" err="1"/>
              <a:t>very</a:t>
            </a:r>
            <a:r>
              <a:rPr lang="fr-FR" sz="2000" dirty="0"/>
              <a:t> first </a:t>
            </a:r>
            <a:r>
              <a:rPr lang="fr-FR" sz="2000" dirty="0" err="1"/>
              <a:t>element</a:t>
            </a:r>
            <a:r>
              <a:rPr lang="fr-FR" sz="2000" dirty="0"/>
              <a:t> of </a:t>
            </a:r>
            <a:r>
              <a:rPr lang="fr-FR" sz="2000" dirty="0" err="1"/>
              <a:t>array</a:t>
            </a:r>
            <a:r>
              <a:rPr lang="fr-FR" sz="2000" dirty="0"/>
              <a:t> </a:t>
            </a:r>
            <a:r>
              <a:rPr lang="fr-FR" sz="2000" dirty="0" err="1"/>
              <a:t>who</a:t>
            </a:r>
            <a:r>
              <a:rPr lang="fr-FR" sz="2000" dirty="0"/>
              <a:t> has </a:t>
            </a:r>
            <a:r>
              <a:rPr lang="fr-FR" sz="2000" dirty="0" err="1"/>
              <a:t>passed</a:t>
            </a:r>
            <a:r>
              <a:rPr lang="fr-FR" sz="2000" dirty="0"/>
              <a:t> condition</a:t>
            </a:r>
          </a:p>
          <a:p>
            <a:endParaRPr lang="fr-FR" sz="2000" dirty="0"/>
          </a:p>
          <a:p>
            <a:endParaRPr lang="fr-FR" sz="2000" dirty="0"/>
          </a:p>
          <a:p>
            <a:br>
              <a:rPr lang="fr-FR" sz="2000" dirty="0"/>
            </a:br>
            <a:r>
              <a:rPr lang="fr-FR" sz="2800" dirty="0" err="1"/>
              <a:t>Thats</a:t>
            </a:r>
            <a:r>
              <a:rPr lang="fr-FR" sz="2800" dirty="0"/>
              <a:t> all for </a:t>
            </a:r>
            <a:r>
              <a:rPr lang="fr-FR" sz="2800" dirty="0" err="1"/>
              <a:t>Array</a:t>
            </a:r>
            <a:r>
              <a:rPr lang="fr-FR" sz="2800" dirty="0"/>
              <a:t> and </a:t>
            </a:r>
            <a:r>
              <a:rPr lang="fr-FR" sz="2800" dirty="0" err="1"/>
              <a:t>its</a:t>
            </a:r>
            <a:r>
              <a:rPr lang="fr-FR" sz="2800" dirty="0"/>
              <a:t> Methods</a:t>
            </a:r>
          </a:p>
          <a:p>
            <a:pPr algn="l"/>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418984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Array &amp; Its Methods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err="1"/>
              <a:t>indexOf</a:t>
            </a:r>
            <a:r>
              <a:rPr lang="en-US" sz="2000" dirty="0"/>
              <a:t>() -&gt; use to find index of specific element and it returns value</a:t>
            </a:r>
            <a:br>
              <a:rPr lang="en-US" sz="2000" dirty="0"/>
            </a:br>
            <a:r>
              <a:rPr lang="en-US" sz="2000" dirty="0"/>
              <a:t>	</a:t>
            </a:r>
            <a:r>
              <a:rPr lang="fr-FR" sz="2000" dirty="0" err="1"/>
              <a:t>const</a:t>
            </a:r>
            <a:r>
              <a:rPr lang="fr-FR" sz="2000" dirty="0"/>
              <a:t> fruits = ["Apple", "Orange", "Apple", "Mango"];</a:t>
            </a:r>
            <a:br>
              <a:rPr lang="fr-FR" sz="2000" dirty="0"/>
            </a:br>
            <a:r>
              <a:rPr lang="fr-FR" sz="2000" dirty="0"/>
              <a:t>	</a:t>
            </a:r>
            <a:r>
              <a:rPr lang="fr-FR" sz="2000" dirty="0" err="1"/>
              <a:t>const</a:t>
            </a:r>
            <a:r>
              <a:rPr lang="fr-FR" sz="2000" dirty="0"/>
              <a:t> position  = </a:t>
            </a:r>
            <a:r>
              <a:rPr lang="fr-FR" sz="2000" dirty="0" err="1"/>
              <a:t>fruits.indexOf</a:t>
            </a:r>
            <a:r>
              <a:rPr lang="fr-FR" sz="2000" dirty="0"/>
              <a:t>(‘Apple ’)</a:t>
            </a:r>
            <a:br>
              <a:rPr lang="fr-FR" sz="2000" dirty="0"/>
            </a:br>
            <a:r>
              <a:rPr lang="fr-FR" sz="2000" dirty="0"/>
              <a:t>the position </a:t>
            </a:r>
            <a:r>
              <a:rPr lang="fr-FR" sz="2000" dirty="0" err="1"/>
              <a:t>contain</a:t>
            </a:r>
            <a:r>
              <a:rPr lang="fr-FR" sz="2000" dirty="0"/>
              <a:t> value of index on </a:t>
            </a:r>
            <a:r>
              <a:rPr lang="fr-FR" sz="2000" dirty="0" err="1"/>
              <a:t>which</a:t>
            </a:r>
            <a:r>
              <a:rPr lang="fr-FR" sz="2000" dirty="0"/>
              <a:t> ‘’Apple’’ </a:t>
            </a:r>
            <a:r>
              <a:rPr lang="fr-FR" sz="2000" dirty="0" err="1"/>
              <a:t>is</a:t>
            </a:r>
            <a:r>
              <a:rPr lang="fr-FR" sz="2000" dirty="0"/>
              <a:t> </a:t>
            </a:r>
            <a:r>
              <a:rPr lang="fr-FR" sz="2000" dirty="0" err="1"/>
              <a:t>present</a:t>
            </a:r>
            <a:endParaRPr lang="fr-FR" sz="2000" dirty="0"/>
          </a:p>
          <a:p>
            <a:pPr marL="342900" indent="-342900" algn="l">
              <a:buFont typeface="Arial" panose="020B0604020202020204" pitchFamily="34" charset="0"/>
              <a:buChar char="•"/>
            </a:pPr>
            <a:r>
              <a:rPr lang="fr-FR" sz="2000" dirty="0" err="1"/>
              <a:t>Find</a:t>
            </a:r>
            <a:r>
              <a:rPr lang="fr-FR" sz="2000" dirty="0"/>
              <a:t>() -&gt; use to </a:t>
            </a:r>
            <a:r>
              <a:rPr lang="fr-FR" sz="2000" dirty="0" err="1"/>
              <a:t>find</a:t>
            </a:r>
            <a:r>
              <a:rPr lang="fr-FR" sz="2000" dirty="0"/>
              <a:t> </a:t>
            </a:r>
            <a:r>
              <a:rPr lang="fr-FR" sz="2000" dirty="0" err="1"/>
              <a:t>element</a:t>
            </a:r>
            <a:r>
              <a:rPr lang="fr-FR" sz="2000" dirty="0"/>
              <a:t> in </a:t>
            </a:r>
            <a:r>
              <a:rPr lang="fr-FR" sz="2000" dirty="0" err="1"/>
              <a:t>array</a:t>
            </a:r>
            <a:r>
              <a:rPr lang="fr-FR" sz="2000" dirty="0"/>
              <a:t> by passing condition </a:t>
            </a:r>
            <a:r>
              <a:rPr lang="fr-FR" sz="2000" dirty="0" err="1"/>
              <a:t>same</a:t>
            </a:r>
            <a:r>
              <a:rPr lang="fr-FR" sz="2000" dirty="0"/>
              <a:t> as </a:t>
            </a:r>
            <a:r>
              <a:rPr lang="fr-FR" sz="2000" dirty="0" err="1"/>
              <a:t>filter</a:t>
            </a:r>
            <a:r>
              <a:rPr lang="fr-FR" sz="2000" dirty="0"/>
              <a:t>() but </a:t>
            </a:r>
            <a:r>
              <a:rPr lang="fr-FR" sz="2000" dirty="0" err="1"/>
              <a:t>it</a:t>
            </a:r>
            <a:r>
              <a:rPr lang="fr-FR" sz="2000" dirty="0"/>
              <a:t> </a:t>
            </a:r>
            <a:r>
              <a:rPr lang="fr-FR" sz="2000" dirty="0" err="1"/>
              <a:t>returns</a:t>
            </a:r>
            <a:r>
              <a:rPr lang="fr-FR" sz="2000" dirty="0"/>
              <a:t> </a:t>
            </a:r>
            <a:r>
              <a:rPr lang="fr-FR" sz="2000" dirty="0" err="1"/>
              <a:t>very</a:t>
            </a:r>
            <a:r>
              <a:rPr lang="fr-FR" sz="2000" dirty="0"/>
              <a:t> first </a:t>
            </a:r>
            <a:r>
              <a:rPr lang="fr-FR" sz="2000" dirty="0" err="1"/>
              <a:t>element</a:t>
            </a:r>
            <a:r>
              <a:rPr lang="fr-FR" sz="2000" dirty="0"/>
              <a:t> of </a:t>
            </a:r>
            <a:r>
              <a:rPr lang="fr-FR" sz="2000" dirty="0" err="1"/>
              <a:t>array</a:t>
            </a:r>
            <a:r>
              <a:rPr lang="fr-FR" sz="2000" dirty="0"/>
              <a:t> </a:t>
            </a:r>
            <a:r>
              <a:rPr lang="fr-FR" sz="2000" dirty="0" err="1"/>
              <a:t>who</a:t>
            </a:r>
            <a:r>
              <a:rPr lang="fr-FR" sz="2000" dirty="0"/>
              <a:t> has </a:t>
            </a:r>
            <a:r>
              <a:rPr lang="fr-FR" sz="2000" dirty="0" err="1"/>
              <a:t>passed</a:t>
            </a:r>
            <a:r>
              <a:rPr lang="fr-FR" sz="2000" dirty="0"/>
              <a:t> condition</a:t>
            </a:r>
          </a:p>
          <a:p>
            <a:endParaRPr lang="fr-FR" sz="2000" dirty="0"/>
          </a:p>
          <a:p>
            <a:endParaRPr lang="fr-FR" sz="2000" dirty="0"/>
          </a:p>
          <a:p>
            <a:br>
              <a:rPr lang="fr-FR" sz="2000" dirty="0"/>
            </a:br>
            <a:r>
              <a:rPr lang="fr-FR" sz="2800" dirty="0" err="1"/>
              <a:t>Thats</a:t>
            </a:r>
            <a:r>
              <a:rPr lang="fr-FR" sz="2800" dirty="0"/>
              <a:t> all for </a:t>
            </a:r>
            <a:r>
              <a:rPr lang="fr-FR" sz="2800" dirty="0" err="1"/>
              <a:t>Array</a:t>
            </a:r>
            <a:r>
              <a:rPr lang="fr-FR" sz="2800" dirty="0"/>
              <a:t> and </a:t>
            </a:r>
            <a:r>
              <a:rPr lang="fr-FR" sz="2800" dirty="0" err="1"/>
              <a:t>its</a:t>
            </a:r>
            <a:r>
              <a:rPr lang="fr-FR" sz="2800" dirty="0"/>
              <a:t> Methods</a:t>
            </a:r>
          </a:p>
          <a:p>
            <a:pPr algn="l"/>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9173863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Folder Structure </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algn="l"/>
            <a:r>
              <a:rPr lang="en-US" sz="2000" dirty="0"/>
              <a:t>Everyone has its own way to create folder structure in React project but according to my experience there are following folders that should be present in your project</a:t>
            </a:r>
          </a:p>
          <a:p>
            <a:pPr marL="342900" indent="-342900" algn="l">
              <a:buFont typeface="Arial" panose="020B0604020202020204" pitchFamily="34" charset="0"/>
              <a:buChar char="•"/>
            </a:pPr>
            <a:r>
              <a:rPr lang="en-US" sz="2000" dirty="0"/>
              <a:t>Components -&gt; Contain all folders of components that are used in project</a:t>
            </a:r>
          </a:p>
          <a:p>
            <a:pPr marL="342900" indent="-342900" algn="l">
              <a:buFont typeface="Arial" panose="020B0604020202020204" pitchFamily="34" charset="0"/>
              <a:buChar char="•"/>
            </a:pPr>
            <a:r>
              <a:rPr lang="en-US" sz="2000" dirty="0"/>
              <a:t>Pages -&gt; Each file in this folder contain its all components from Components</a:t>
            </a:r>
            <a:br>
              <a:rPr lang="en-US" sz="2000" dirty="0"/>
            </a:br>
            <a:r>
              <a:rPr lang="en-US" sz="2000" dirty="0"/>
              <a:t>	      Folder like homepage contain all components of homepage</a:t>
            </a:r>
          </a:p>
          <a:p>
            <a:pPr marL="342900" indent="-342900" algn="l">
              <a:buFont typeface="Arial" panose="020B0604020202020204" pitchFamily="34" charset="0"/>
              <a:buChar char="•"/>
            </a:pPr>
            <a:r>
              <a:rPr lang="en-US" sz="2000" dirty="0" err="1"/>
              <a:t>Reuseables</a:t>
            </a:r>
            <a:r>
              <a:rPr lang="en-US" sz="2000" dirty="0"/>
              <a:t> -&gt; Contain all that components which are frequently used.</a:t>
            </a:r>
          </a:p>
          <a:p>
            <a:pPr marL="342900" indent="-342900" algn="l">
              <a:buFont typeface="Arial" panose="020B0604020202020204" pitchFamily="34" charset="0"/>
              <a:buChar char="•"/>
            </a:pPr>
            <a:r>
              <a:rPr lang="en-US" sz="2000" dirty="0"/>
              <a:t>Utils/Helpers -&gt; Contain all that functions files which are used to perform 			   special functionalities like random number generator, email 			   sender, token generator, Regular expression </a:t>
            </a:r>
            <a:r>
              <a:rPr lang="en-US" sz="2000" dirty="0" err="1"/>
              <a:t>testings</a:t>
            </a:r>
            <a:r>
              <a:rPr lang="en-US" sz="2000" dirty="0"/>
              <a:t> </a:t>
            </a:r>
            <a:r>
              <a:rPr lang="en-US" sz="2000" dirty="0" err="1"/>
              <a:t>etc</a:t>
            </a:r>
            <a:r>
              <a:rPr lang="en-US" sz="2000" dirty="0"/>
              <a:t> </a:t>
            </a:r>
            <a:r>
              <a:rPr lang="en-US" sz="2000" dirty="0" err="1"/>
              <a:t>etc</a:t>
            </a:r>
            <a:endParaRPr lang="en-US" sz="2000" dirty="0"/>
          </a:p>
          <a:p>
            <a:pPr marL="342900" indent="-342900" algn="l">
              <a:buFont typeface="Arial" panose="020B0604020202020204" pitchFamily="34" charset="0"/>
              <a:buChar char="•"/>
            </a:pPr>
            <a:r>
              <a:rPr lang="en-US" sz="2000" dirty="0"/>
              <a:t>Redux -&gt; Contain Reducers and Store folder as discussed before</a:t>
            </a:r>
          </a:p>
          <a:p>
            <a:pPr marL="342900" indent="-342900" algn="l">
              <a:buFont typeface="Arial" panose="020B0604020202020204" pitchFamily="34" charset="0"/>
              <a:buChar char="•"/>
            </a:pPr>
            <a:r>
              <a:rPr lang="en-US" sz="2000" dirty="0"/>
              <a:t>Routes -&gt; Mostly contain 2 files which are used to protect our routes for user 	        authentication. </a:t>
            </a:r>
          </a:p>
          <a:p>
            <a:pPr marL="342900" indent="-342900" algn="l">
              <a:buFont typeface="Arial" panose="020B0604020202020204" pitchFamily="34" charset="0"/>
              <a:buChar char="•"/>
            </a:pPr>
            <a:r>
              <a:rPr lang="en-US" sz="2000" dirty="0"/>
              <a:t>App.js -&gt; Already created but it should only contain Navbar , Footer and 		       Routes for Routing and nothing extra. Project should be neat and 	    	       clean</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569916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Routes Authentication &amp; Protection</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9" y="2467925"/>
            <a:ext cx="8449157" cy="2371705"/>
          </a:xfrm>
        </p:spPr>
        <p:txBody>
          <a:bodyPr>
            <a:normAutofit lnSpcReduction="10000"/>
          </a:bodyPr>
          <a:lstStyle/>
          <a:p>
            <a:pPr algn="l"/>
            <a:r>
              <a:rPr lang="en-US" sz="2800" dirty="0"/>
              <a:t>We will use react router </a:t>
            </a:r>
            <a:r>
              <a:rPr lang="en-US" sz="2800" dirty="0" err="1"/>
              <a:t>dom</a:t>
            </a:r>
            <a:r>
              <a:rPr lang="en-US" sz="2800" dirty="0"/>
              <a:t> for Routes protection. </a:t>
            </a:r>
          </a:p>
          <a:p>
            <a:pPr algn="l"/>
            <a:r>
              <a:rPr lang="en-US" sz="2800" dirty="0"/>
              <a:t>Let if user is logged in then it should not go back to login page and we have to protected that page similarly if user is not logged in then user cannot access profile page. So, all these functionality will be performed using Redux to maintain state and react-router-</a:t>
            </a:r>
            <a:r>
              <a:rPr lang="en-US" sz="2800" dirty="0" err="1"/>
              <a:t>dom</a:t>
            </a:r>
            <a:endParaRPr lang="en-US" sz="28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9104074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Tailwind CSS &amp; Integration with React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To install tailwind </a:t>
            </a:r>
            <a:r>
              <a:rPr lang="en-US" sz="2000" dirty="0" err="1"/>
              <a:t>css</a:t>
            </a:r>
            <a:br>
              <a:rPr lang="en-US" sz="2000" dirty="0"/>
            </a:br>
            <a:r>
              <a:rPr lang="en-US" sz="2000" dirty="0"/>
              <a:t>	</a:t>
            </a:r>
            <a:r>
              <a:rPr lang="en-US" sz="2000" dirty="0" err="1"/>
              <a:t>npm</a:t>
            </a:r>
            <a:r>
              <a:rPr lang="en-US" sz="2000" dirty="0"/>
              <a:t> install -D </a:t>
            </a:r>
            <a:r>
              <a:rPr lang="en-US" sz="2000" dirty="0" err="1"/>
              <a:t>tailwindcss</a:t>
            </a:r>
            <a:endParaRPr lang="en-US" sz="2000" dirty="0"/>
          </a:p>
          <a:p>
            <a:pPr marL="342900" indent="-342900" algn="l">
              <a:buFont typeface="Arial" panose="020B0604020202020204" pitchFamily="34" charset="0"/>
              <a:buChar char="•"/>
            </a:pPr>
            <a:r>
              <a:rPr lang="en-US" sz="2000" dirty="0"/>
              <a:t>Then, to initialize Tailwind in React</a:t>
            </a:r>
            <a:br>
              <a:rPr lang="en-US" sz="2000" dirty="0"/>
            </a:br>
            <a:r>
              <a:rPr lang="en-US" sz="2000" dirty="0"/>
              <a:t>	</a:t>
            </a:r>
            <a:r>
              <a:rPr lang="en-US" sz="2000" dirty="0" err="1"/>
              <a:t>npx</a:t>
            </a:r>
            <a:r>
              <a:rPr lang="en-US" sz="2000" dirty="0"/>
              <a:t> </a:t>
            </a:r>
            <a:r>
              <a:rPr lang="en-US" sz="2000" dirty="0" err="1"/>
              <a:t>tailwindcss</a:t>
            </a:r>
            <a:r>
              <a:rPr lang="en-US" sz="2000" dirty="0"/>
              <a:t> </a:t>
            </a:r>
            <a:r>
              <a:rPr lang="en-US" sz="2000" dirty="0" err="1"/>
              <a:t>init</a:t>
            </a:r>
            <a:endParaRPr lang="en-US" sz="2000" dirty="0"/>
          </a:p>
          <a:p>
            <a:pPr marL="342900" indent="-342900" algn="l">
              <a:buFont typeface="Arial" panose="020B0604020202020204" pitchFamily="34" charset="0"/>
              <a:buChar char="•"/>
            </a:pPr>
            <a:r>
              <a:rPr lang="en-US" sz="2000" dirty="0"/>
              <a:t>The upper command will make tailwind.config.js file and now you have to insert below line in content array in this file</a:t>
            </a:r>
            <a:br>
              <a:rPr lang="en-US" sz="2000" dirty="0"/>
            </a:br>
            <a:r>
              <a:rPr lang="en-US" sz="2000" dirty="0"/>
              <a:t>	 content: [</a:t>
            </a:r>
          </a:p>
          <a:p>
            <a:pPr algn="l"/>
            <a:r>
              <a:rPr lang="en-US" sz="2000" dirty="0"/>
              <a:t>  	  "./</a:t>
            </a:r>
            <a:r>
              <a:rPr lang="en-US" sz="2000" dirty="0" err="1"/>
              <a:t>src</a:t>
            </a:r>
            <a:r>
              <a:rPr lang="en-US" sz="2000" dirty="0"/>
              <a:t>/**/*.{</a:t>
            </a:r>
            <a:r>
              <a:rPr lang="en-US" sz="2000" dirty="0" err="1"/>
              <a:t>js,jsx,ts,tsx</a:t>
            </a:r>
            <a:r>
              <a:rPr lang="en-US" sz="2000" dirty="0"/>
              <a:t>}",</a:t>
            </a:r>
          </a:p>
          <a:p>
            <a:pPr algn="l"/>
            <a:r>
              <a:rPr lang="en-US" sz="2000" dirty="0"/>
              <a:t>	],</a:t>
            </a:r>
          </a:p>
          <a:p>
            <a:pPr marL="342900" indent="-342900" algn="l">
              <a:buFont typeface="Arial" panose="020B0604020202020204" pitchFamily="34" charset="0"/>
              <a:buChar char="•"/>
            </a:pPr>
            <a:r>
              <a:rPr lang="en-US" sz="2000" dirty="0"/>
              <a:t>Now you have to add </a:t>
            </a:r>
            <a:r>
              <a:rPr lang="en-US" sz="2000" dirty="0" err="1"/>
              <a:t>css</a:t>
            </a:r>
            <a:r>
              <a:rPr lang="en-US" sz="2000" dirty="0"/>
              <a:t> imports in App.css or index.css file</a:t>
            </a:r>
            <a:br>
              <a:rPr lang="en-US" sz="2000" dirty="0"/>
            </a:br>
            <a:r>
              <a:rPr lang="en-US" sz="2000" dirty="0"/>
              <a:t>	@tailwind base;</a:t>
            </a:r>
          </a:p>
          <a:p>
            <a:pPr algn="l"/>
            <a:r>
              <a:rPr lang="en-US" sz="2000" dirty="0"/>
              <a:t>	@tailwind components;</a:t>
            </a:r>
          </a:p>
          <a:p>
            <a:pPr marL="342900" indent="-342900" algn="l">
              <a:buFont typeface="Arial" panose="020B0604020202020204" pitchFamily="34" charset="0"/>
              <a:buChar char="•"/>
            </a:pPr>
            <a:r>
              <a:rPr lang="en-US" sz="2000" dirty="0"/>
              <a:t>	@tailwind utilities;</a:t>
            </a:r>
            <a:br>
              <a:rPr lang="en-US" sz="2000" dirty="0"/>
            </a:br>
            <a:r>
              <a:rPr lang="en-US" sz="2000" dirty="0"/>
              <a:t>Now you can use tailwind classes like bootstrap but it much better than bootstrap and in high demand today</a:t>
            </a:r>
            <a:br>
              <a:rPr lang="en-US" sz="2000" dirty="0"/>
            </a:br>
            <a:r>
              <a:rPr lang="en-US" sz="2000" dirty="0"/>
              <a:t>&lt;h1 class=“text-center text-[20px] font-bold”&gt;Hello Tailwind&lt;/h1&gt;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5347716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MUI (Material UI)</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React No. 1 styling framework used to styles you app in attractive way</a:t>
            </a:r>
          </a:p>
          <a:p>
            <a:pPr marL="342900" indent="-342900" algn="l">
              <a:buFont typeface="Arial" panose="020B0604020202020204" pitchFamily="34" charset="0"/>
              <a:buChar char="•"/>
            </a:pPr>
            <a:r>
              <a:rPr lang="en-US" sz="2000" dirty="0"/>
              <a:t>No. 2 is Ant Design but MUI is preferred to use</a:t>
            </a:r>
          </a:p>
          <a:p>
            <a:pPr marL="342900" indent="-342900" algn="l">
              <a:buFont typeface="Arial" panose="020B0604020202020204" pitchFamily="34" charset="0"/>
              <a:buChar char="•"/>
            </a:pPr>
            <a:r>
              <a:rPr lang="en-US" sz="2000" dirty="0"/>
              <a:t>To install </a:t>
            </a:r>
            <a:r>
              <a:rPr lang="en-US" sz="2000" dirty="0" err="1"/>
              <a:t>mui</a:t>
            </a:r>
            <a:br>
              <a:rPr lang="en-US" sz="2000" dirty="0"/>
            </a:br>
            <a:r>
              <a:rPr lang="en-US" sz="2000" dirty="0"/>
              <a:t>	</a:t>
            </a:r>
            <a:r>
              <a:rPr lang="en-US" sz="2000" dirty="0" err="1"/>
              <a:t>npm</a:t>
            </a:r>
            <a:r>
              <a:rPr lang="en-US" sz="2000" dirty="0"/>
              <a:t> install @mui/material @emotion/react @emotion/styled</a:t>
            </a:r>
          </a:p>
          <a:p>
            <a:pPr marL="342900" indent="-342900" algn="l">
              <a:buFont typeface="Arial" panose="020B0604020202020204" pitchFamily="34" charset="0"/>
              <a:buChar char="•"/>
            </a:pPr>
            <a:r>
              <a:rPr lang="en-US" sz="2000" dirty="0"/>
              <a:t>Now you can use different components of </a:t>
            </a:r>
            <a:r>
              <a:rPr lang="en-US" sz="2000" dirty="0" err="1"/>
              <a:t>mui</a:t>
            </a:r>
            <a:r>
              <a:rPr lang="en-US" sz="2000" dirty="0"/>
              <a:t> in your app. You don’t have to write code but only copy paste the components and then customize that component according to your desire</a:t>
            </a:r>
            <a:br>
              <a:rPr lang="en-US" sz="2000" dirty="0"/>
            </a:br>
            <a:r>
              <a:rPr lang="en-US" sz="2000" dirty="0"/>
              <a:t>Here official documentation of </a:t>
            </a:r>
            <a:r>
              <a:rPr lang="en-US" sz="2000" dirty="0" err="1"/>
              <a:t>mui</a:t>
            </a:r>
            <a:br>
              <a:rPr lang="en-US" sz="2000" dirty="0"/>
            </a:br>
            <a:r>
              <a:rPr lang="en-US" sz="2000" dirty="0"/>
              <a:t>	</a:t>
            </a:r>
            <a:r>
              <a:rPr lang="en-US" sz="2000" dirty="0">
                <a:hlinkClick r:id="rId2"/>
              </a:rPr>
              <a:t>https://mui.com/material-ui/getting-started/overview/</a:t>
            </a:r>
            <a:endParaRPr lang="en-US" sz="2000" dirty="0"/>
          </a:p>
          <a:p>
            <a:pPr marL="342900" indent="-342900" algn="l">
              <a:buFont typeface="Arial" panose="020B0604020202020204" pitchFamily="34" charset="0"/>
              <a:buChar char="•"/>
            </a:pPr>
            <a:r>
              <a:rPr lang="en-US" sz="2000" dirty="0"/>
              <a:t>You have to use 1 framework at one time. You don’t have to install ant design and </a:t>
            </a:r>
            <a:r>
              <a:rPr lang="en-US" sz="2000" dirty="0" err="1"/>
              <a:t>mui</a:t>
            </a:r>
            <a:r>
              <a:rPr lang="en-US" sz="2000" dirty="0"/>
              <a:t> in 1 project it will overwrites its </a:t>
            </a:r>
            <a:r>
              <a:rPr lang="en-US" sz="2000" dirty="0" err="1"/>
              <a:t>css</a:t>
            </a:r>
            <a:r>
              <a:rPr lang="en-US" sz="2000" dirty="0"/>
              <a:t> files and stylings</a:t>
            </a:r>
            <a:br>
              <a:rPr lang="en-US" sz="2000" dirty="0"/>
            </a:br>
            <a:r>
              <a:rPr lang="en-US" sz="2000" dirty="0"/>
              <a:t>Devs preferred MUI for designing because it have most attractive components than ant design</a:t>
            </a:r>
          </a:p>
          <a:p>
            <a:pPr algn="l"/>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3345676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8449156" cy="879475"/>
          </a:xfrm>
        </p:spPr>
        <p:txBody>
          <a:bodyPr>
            <a:noAutofit/>
          </a:bodyPr>
          <a:lstStyle/>
          <a:p>
            <a:pPr algn="l"/>
            <a:r>
              <a:rPr lang="en-US" sz="4000" dirty="0"/>
              <a:t>React Icons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19349"/>
            <a:ext cx="8449157" cy="5447211"/>
          </a:xfrm>
        </p:spPr>
        <p:txBody>
          <a:bodyPr>
            <a:normAutofit/>
          </a:bodyPr>
          <a:lstStyle/>
          <a:p>
            <a:pPr marL="342900" indent="-342900" algn="l">
              <a:buFont typeface="Arial" panose="020B0604020202020204" pitchFamily="34" charset="0"/>
              <a:buChar char="•"/>
            </a:pPr>
            <a:r>
              <a:rPr lang="en-US" sz="2000" dirty="0"/>
              <a:t>There are many libraries which are used to display icons in react web app but react-icons is best package to display icons</a:t>
            </a:r>
          </a:p>
          <a:p>
            <a:pPr marL="342900" indent="-342900" algn="l">
              <a:buFont typeface="Arial" panose="020B0604020202020204" pitchFamily="34" charset="0"/>
              <a:buChar char="•"/>
            </a:pPr>
            <a:r>
              <a:rPr lang="en-US" sz="2000" dirty="0"/>
              <a:t>To install</a:t>
            </a:r>
            <a:br>
              <a:rPr lang="en-US" sz="2000" dirty="0"/>
            </a:br>
            <a:r>
              <a:rPr lang="en-US" sz="2000" dirty="0"/>
              <a:t>	</a:t>
            </a:r>
            <a:r>
              <a:rPr lang="en-US" sz="2000" dirty="0" err="1"/>
              <a:t>npm</a:t>
            </a:r>
            <a:r>
              <a:rPr lang="en-US" sz="2000" dirty="0"/>
              <a:t> install react-icons</a:t>
            </a:r>
          </a:p>
          <a:p>
            <a:pPr marL="342900" indent="-342900" algn="l">
              <a:buFont typeface="Arial" panose="020B0604020202020204" pitchFamily="34" charset="0"/>
              <a:buChar char="•"/>
            </a:pPr>
            <a:r>
              <a:rPr lang="en-US" sz="2000" dirty="0"/>
              <a:t>To use </a:t>
            </a:r>
            <a:br>
              <a:rPr lang="en-US" sz="2000" dirty="0"/>
            </a:br>
            <a:r>
              <a:rPr lang="en-US" sz="2000" dirty="0"/>
              <a:t>	</a:t>
            </a:r>
            <a:br>
              <a:rPr lang="en-US" sz="2000" dirty="0"/>
            </a:br>
            <a:r>
              <a:rPr lang="en-US" sz="2000" dirty="0"/>
              <a:t>	import { </a:t>
            </a:r>
            <a:r>
              <a:rPr lang="en-US" sz="2000" dirty="0" err="1"/>
              <a:t>FaFacebook</a:t>
            </a:r>
            <a:r>
              <a:rPr lang="en-US" sz="2000" dirty="0"/>
              <a:t> } from ‘react-icons/fa’</a:t>
            </a:r>
            <a:br>
              <a:rPr lang="en-US" sz="2000" dirty="0"/>
            </a:br>
            <a:br>
              <a:rPr lang="en-US" sz="2000" dirty="0"/>
            </a:br>
            <a:r>
              <a:rPr lang="en-US" sz="2000" dirty="0"/>
              <a:t>	&lt;</a:t>
            </a:r>
            <a:r>
              <a:rPr lang="en-US" sz="2000" dirty="0" err="1"/>
              <a:t>FaFacebook</a:t>
            </a:r>
            <a:r>
              <a:rPr lang="en-US" sz="2000" dirty="0"/>
              <a:t> /&gt;</a:t>
            </a:r>
            <a:br>
              <a:rPr lang="en-US" sz="2000" dirty="0"/>
            </a:br>
            <a:br>
              <a:rPr lang="en-US" sz="2000" dirty="0"/>
            </a:br>
            <a:r>
              <a:rPr lang="en-US" sz="2000" dirty="0"/>
              <a:t>It will display </a:t>
            </a:r>
            <a:r>
              <a:rPr lang="en-US" sz="2000" dirty="0" err="1"/>
              <a:t>facebook</a:t>
            </a:r>
            <a:r>
              <a:rPr lang="en-US" sz="2000" dirty="0"/>
              <a:t> icon</a:t>
            </a:r>
          </a:p>
          <a:p>
            <a:pPr marL="342900" indent="-342900" algn="l">
              <a:buFont typeface="Arial" panose="020B0604020202020204" pitchFamily="34" charset="0"/>
              <a:buChar char="•"/>
            </a:pPr>
            <a:r>
              <a:rPr lang="en-US" sz="2000" dirty="0"/>
              <a:t>For official site </a:t>
            </a:r>
            <a:br>
              <a:rPr lang="en-US" sz="2000" dirty="0"/>
            </a:br>
            <a:r>
              <a:rPr lang="en-US" sz="2000" dirty="0"/>
              <a:t>	</a:t>
            </a:r>
            <a:r>
              <a:rPr lang="en-US" sz="2000" dirty="0">
                <a:hlinkClick r:id="rId2"/>
              </a:rPr>
              <a:t>https://react-icons.github.io/react-icons/</a:t>
            </a:r>
            <a:endParaRPr lang="en-US" sz="2000" dirty="0"/>
          </a:p>
          <a:p>
            <a:pPr algn="l"/>
            <a:endParaRPr lang="en-US" sz="2000"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948512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Life Cycle Methods of Component (Class Components)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72328" y="1300617"/>
            <a:ext cx="8449157" cy="5452879"/>
          </a:xfrm>
        </p:spPr>
        <p:txBody>
          <a:bodyPr>
            <a:normAutofit/>
          </a:bodyPr>
          <a:lstStyle/>
          <a:p>
            <a:pPr marL="342900" indent="-342900" algn="l">
              <a:buFont typeface="Arial" panose="020B0604020202020204" pitchFamily="34" charset="0"/>
              <a:buChar char="•"/>
            </a:pPr>
            <a:r>
              <a:rPr lang="en-US" dirty="0"/>
              <a:t>constructor()</a:t>
            </a:r>
          </a:p>
          <a:p>
            <a:pPr marL="342900" indent="-342900" algn="l">
              <a:buFont typeface="Arial" panose="020B0604020202020204" pitchFamily="34" charset="0"/>
              <a:buChar char="•"/>
            </a:pPr>
            <a:r>
              <a:rPr lang="en-US" dirty="0" err="1"/>
              <a:t>componentDidMount</a:t>
            </a:r>
            <a:r>
              <a:rPr lang="en-US" dirty="0"/>
              <a:t>()</a:t>
            </a:r>
          </a:p>
          <a:p>
            <a:pPr marL="342900" indent="-342900" algn="l">
              <a:buFont typeface="Arial" panose="020B0604020202020204" pitchFamily="34" charset="0"/>
              <a:buChar char="•"/>
            </a:pPr>
            <a:r>
              <a:rPr lang="en-US" dirty="0"/>
              <a:t>render()</a:t>
            </a:r>
          </a:p>
          <a:p>
            <a:pPr marL="342900" indent="-342900" algn="l">
              <a:buFont typeface="Arial" panose="020B0604020202020204" pitchFamily="34" charset="0"/>
              <a:buChar char="•"/>
            </a:pPr>
            <a:r>
              <a:rPr lang="en-US" dirty="0" err="1"/>
              <a:t>shouldComponentUpdate</a:t>
            </a:r>
            <a:r>
              <a:rPr lang="en-US" dirty="0"/>
              <a:t>()</a:t>
            </a:r>
          </a:p>
          <a:p>
            <a:pPr marL="342900" indent="-342900" algn="l">
              <a:buFont typeface="Arial" panose="020B0604020202020204" pitchFamily="34" charset="0"/>
              <a:buChar char="•"/>
            </a:pPr>
            <a:r>
              <a:rPr lang="en-US" dirty="0" err="1"/>
              <a:t>componentDidUpdate</a:t>
            </a:r>
            <a:r>
              <a:rPr lang="en-US" dirty="0"/>
              <a:t>()</a:t>
            </a:r>
          </a:p>
          <a:p>
            <a:pPr marL="342900" indent="-342900" algn="l">
              <a:buFont typeface="Arial" panose="020B0604020202020204" pitchFamily="34" charset="0"/>
              <a:buChar char="•"/>
            </a:pPr>
            <a:r>
              <a:rPr lang="en-US" dirty="0" err="1"/>
              <a:t>componentWIllUnmount</a:t>
            </a:r>
            <a:r>
              <a:rPr lang="en-US" dirty="0"/>
              <a:t>()</a:t>
            </a:r>
          </a:p>
          <a:p>
            <a:pPr algn="l"/>
            <a:endParaRPr lang="en-US"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pic>
        <p:nvPicPr>
          <p:cNvPr id="5" name="Picture 4" descr="Diagram&#10;&#10;Description automatically generated">
            <a:extLst>
              <a:ext uri="{FF2B5EF4-FFF2-40B4-BE49-F238E27FC236}">
                <a16:creationId xmlns:a16="http://schemas.microsoft.com/office/drawing/2014/main" id="{EB0DD810-489E-6C9E-1CE4-B238127A71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4614" y="1156782"/>
            <a:ext cx="8006208" cy="5345878"/>
          </a:xfrm>
          <a:prstGeom prst="rect">
            <a:avLst/>
          </a:prstGeom>
        </p:spPr>
      </p:pic>
    </p:spTree>
    <p:extLst>
      <p:ext uri="{BB962C8B-B14F-4D97-AF65-F5344CB8AC3E}">
        <p14:creationId xmlns:p14="http://schemas.microsoft.com/office/powerpoint/2010/main" val="3564847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Props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2450150"/>
            <a:ext cx="8449157" cy="2579052"/>
          </a:xfrm>
        </p:spPr>
        <p:txBody>
          <a:bodyPr>
            <a:normAutofit/>
          </a:bodyPr>
          <a:lstStyle/>
          <a:p>
            <a:pPr marL="342900" indent="-342900" algn="l">
              <a:buFont typeface="Arial" panose="020B0604020202020204" pitchFamily="34" charset="0"/>
              <a:buChar char="•"/>
            </a:pPr>
            <a:r>
              <a:rPr lang="en-US" dirty="0"/>
              <a:t>Props means Properties</a:t>
            </a:r>
          </a:p>
          <a:p>
            <a:pPr marL="342900" indent="-342900" algn="l">
              <a:buFont typeface="Arial" panose="020B0604020202020204" pitchFamily="34" charset="0"/>
              <a:buChar char="•"/>
            </a:pPr>
            <a:r>
              <a:rPr lang="en-US" dirty="0"/>
              <a:t>Used to send data from Parent to Child Component (One Way Binding as React use One way binding and Angular use Two Way Binding)</a:t>
            </a:r>
          </a:p>
          <a:p>
            <a:pPr marL="342900" indent="-342900" algn="l">
              <a:buFont typeface="Arial" panose="020B0604020202020204" pitchFamily="34" charset="0"/>
              <a:buChar char="•"/>
            </a:pPr>
            <a:r>
              <a:rPr lang="en-US" dirty="0"/>
              <a:t>Props can contain  variables also functions</a:t>
            </a:r>
          </a:p>
          <a:p>
            <a:pPr marL="342900" indent="-342900" algn="l">
              <a:buFont typeface="Arial" panose="020B0604020202020204" pitchFamily="34" charset="0"/>
              <a:buChar char="•"/>
            </a:pPr>
            <a:r>
              <a:rPr lang="en-US" dirty="0"/>
              <a:t>Props Drilling -&gt; Should be Avoid</a:t>
            </a:r>
          </a:p>
          <a:p>
            <a:pPr marL="342900" indent="-342900" algn="l">
              <a:buFont typeface="Arial" panose="020B0604020202020204" pitchFamily="34" charset="0"/>
              <a:buChar char="•"/>
            </a:pPr>
            <a:endParaRPr lang="en-US" dirty="0"/>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328956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Hoisting in JavaScript</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262382"/>
            <a:ext cx="8449157" cy="5412738"/>
          </a:xfrm>
        </p:spPr>
        <p:txBody>
          <a:bodyPr>
            <a:normAutofit/>
          </a:bodyPr>
          <a:lstStyle/>
          <a:p>
            <a:pPr marL="342900" indent="-342900" algn="l">
              <a:buFont typeface="Arial" panose="020B0604020202020204" pitchFamily="34" charset="0"/>
              <a:buChar char="•"/>
            </a:pPr>
            <a:r>
              <a:rPr lang="en-US" dirty="0"/>
              <a:t>JavaScript Hoisting refers to the process whereby the interpreter appears to move the declaration of functions, variables or classes to the top of their scope, prior to execution of the code</a:t>
            </a:r>
            <a:br>
              <a:rPr lang="en-US" dirty="0"/>
            </a:br>
            <a:r>
              <a:rPr lang="en-US" dirty="0"/>
              <a:t>	</a:t>
            </a:r>
            <a:br>
              <a:rPr lang="en-US" dirty="0"/>
            </a:br>
            <a:r>
              <a:rPr lang="en-US" dirty="0"/>
              <a:t>	const x = 1</a:t>
            </a:r>
            <a:br>
              <a:rPr lang="en-US" dirty="0"/>
            </a:br>
            <a:r>
              <a:rPr lang="en-US" dirty="0"/>
              <a:t>	</a:t>
            </a:r>
            <a:br>
              <a:rPr lang="en-US" dirty="0"/>
            </a:br>
            <a:r>
              <a:rPr lang="en-US" dirty="0"/>
              <a:t>	const </a:t>
            </a:r>
            <a:r>
              <a:rPr lang="en-US" dirty="0" err="1"/>
              <a:t>callEx</a:t>
            </a:r>
            <a:r>
              <a:rPr lang="en-US" dirty="0"/>
              <a:t> = ()=&gt;{</a:t>
            </a:r>
          </a:p>
          <a:p>
            <a:pPr algn="l"/>
            <a:r>
              <a:rPr lang="en-US" dirty="0"/>
              <a:t>		  console.log(x)  //Error</a:t>
            </a:r>
          </a:p>
          <a:p>
            <a:pPr algn="l"/>
            <a:r>
              <a:rPr lang="en-US" dirty="0"/>
              <a:t> 	               const x = 2</a:t>
            </a:r>
          </a:p>
          <a:p>
            <a:pPr algn="l"/>
            <a:r>
              <a:rPr lang="en-US" dirty="0"/>
              <a:t>	  }</a:t>
            </a:r>
          </a:p>
          <a:p>
            <a:pPr algn="l"/>
            <a:r>
              <a:rPr lang="en-US" dirty="0"/>
              <a:t>	</a:t>
            </a:r>
            <a:r>
              <a:rPr lang="en-US" dirty="0" err="1"/>
              <a:t>callEx</a:t>
            </a:r>
            <a:r>
              <a:rPr lang="en-US" dirty="0"/>
              <a:t>()</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947094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8" name="Rectangle 1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E59C83-5510-C693-DAA9-0BBB2244584A}"/>
              </a:ext>
            </a:extLst>
          </p:cNvPr>
          <p:cNvSpPr>
            <a:spLocks noGrp="1"/>
          </p:cNvSpPr>
          <p:nvPr>
            <p:ph type="ctrTitle"/>
          </p:nvPr>
        </p:nvSpPr>
        <p:spPr>
          <a:xfrm>
            <a:off x="172329" y="346076"/>
            <a:ext cx="7317348" cy="879475"/>
          </a:xfrm>
        </p:spPr>
        <p:txBody>
          <a:bodyPr>
            <a:noAutofit/>
          </a:bodyPr>
          <a:lstStyle/>
          <a:p>
            <a:pPr algn="l"/>
            <a:r>
              <a:rPr lang="en-US" sz="4000" dirty="0"/>
              <a:t>Pure Functions</a:t>
            </a:r>
          </a:p>
        </p:txBody>
      </p:sp>
      <p:sp>
        <p:nvSpPr>
          <p:cNvPr id="3" name="Subtitle 2">
            <a:extLst>
              <a:ext uri="{FF2B5EF4-FFF2-40B4-BE49-F238E27FC236}">
                <a16:creationId xmlns:a16="http://schemas.microsoft.com/office/drawing/2014/main" id="{F91243E7-A1F2-2FFC-130B-D30DB430FC88}"/>
              </a:ext>
            </a:extLst>
          </p:cNvPr>
          <p:cNvSpPr>
            <a:spLocks noGrp="1"/>
          </p:cNvSpPr>
          <p:nvPr>
            <p:ph type="subTitle" idx="1"/>
          </p:nvPr>
        </p:nvSpPr>
        <p:spPr>
          <a:xfrm>
            <a:off x="156646" y="1262382"/>
            <a:ext cx="8449157" cy="5412738"/>
          </a:xfrm>
        </p:spPr>
        <p:txBody>
          <a:bodyPr>
            <a:normAutofit/>
          </a:bodyPr>
          <a:lstStyle/>
          <a:p>
            <a:pPr marL="342900" indent="-342900" algn="l">
              <a:buFont typeface="Arial" panose="020B0604020202020204" pitchFamily="34" charset="0"/>
              <a:buChar char="•"/>
            </a:pPr>
            <a:r>
              <a:rPr lang="en-US" dirty="0"/>
              <a:t>Functions that does not influence the values of global variables and return same value of parameters </a:t>
            </a:r>
            <a:br>
              <a:rPr lang="en-US" dirty="0"/>
            </a:br>
            <a:r>
              <a:rPr lang="en-US" dirty="0"/>
              <a:t>	</a:t>
            </a:r>
            <a:br>
              <a:rPr lang="en-US" dirty="0"/>
            </a:br>
            <a:r>
              <a:rPr lang="en-US" dirty="0"/>
              <a:t>	const example = ( value ) =&gt; {</a:t>
            </a:r>
            <a:br>
              <a:rPr lang="en-US" dirty="0"/>
            </a:br>
            <a:r>
              <a:rPr lang="en-US" dirty="0"/>
              <a:t>		return value * 2;</a:t>
            </a:r>
            <a:br>
              <a:rPr lang="en-US" dirty="0"/>
            </a:br>
            <a:r>
              <a:rPr lang="en-US" dirty="0"/>
              <a:t>	  }</a:t>
            </a:r>
            <a:br>
              <a:rPr lang="en-US" dirty="0"/>
            </a:br>
            <a:endParaRPr lang="en-US" dirty="0"/>
          </a:p>
          <a:p>
            <a:pPr marL="342900" indent="-342900" algn="l">
              <a:buFont typeface="Arial" panose="020B0604020202020204" pitchFamily="34" charset="0"/>
              <a:buChar char="•"/>
            </a:pPr>
            <a:r>
              <a:rPr lang="en-US" dirty="0"/>
              <a:t>Check whether it is pure or not</a:t>
            </a:r>
            <a:br>
              <a:rPr lang="en-US" dirty="0"/>
            </a:br>
            <a:r>
              <a:rPr lang="en-US" dirty="0"/>
              <a:t>	</a:t>
            </a:r>
            <a:br>
              <a:rPr lang="en-US" dirty="0"/>
            </a:br>
            <a:r>
              <a:rPr lang="en-US" dirty="0"/>
              <a:t>	const tax = 20;</a:t>
            </a:r>
            <a:br>
              <a:rPr lang="en-US" dirty="0"/>
            </a:br>
            <a:r>
              <a:rPr lang="en-US" dirty="0"/>
              <a:t>	 const example = ( value ) =&gt; {</a:t>
            </a:r>
            <a:br>
              <a:rPr lang="en-US" dirty="0"/>
            </a:br>
            <a:r>
              <a:rPr lang="en-US" dirty="0"/>
              <a:t>		return value * 2 / tax;</a:t>
            </a:r>
            <a:br>
              <a:rPr lang="en-US" dirty="0"/>
            </a:br>
            <a:r>
              <a:rPr lang="en-US" dirty="0"/>
              <a:t>	  }</a:t>
            </a:r>
          </a:p>
        </p:txBody>
      </p:sp>
      <p:sp>
        <p:nvSpPr>
          <p:cNvPr id="19" name="Rectangle 1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19186723"/>
      </p:ext>
    </p:extLst>
  </p:cSld>
  <p:clrMapOvr>
    <a:masterClrMapping/>
  </p:clrMapOvr>
</p:sld>
</file>

<file path=ppt/theme/theme1.xml><?xml version="1.0" encoding="utf-8"?>
<a:theme xmlns:a="http://schemas.openxmlformats.org/drawingml/2006/main" name="CelebrationVTI">
  <a:themeElements>
    <a:clrScheme name="Custom 25">
      <a:dk1>
        <a:sysClr val="windowText" lastClr="000000"/>
      </a:dk1>
      <a:lt1>
        <a:sysClr val="window" lastClr="FFFFFF"/>
      </a:lt1>
      <a:dk2>
        <a:srgbClr val="420023"/>
      </a:dk2>
      <a:lt2>
        <a:srgbClr val="FDFBF9"/>
      </a:lt2>
      <a:accent1>
        <a:srgbClr val="91274F"/>
      </a:accent1>
      <a:accent2>
        <a:srgbClr val="97446E"/>
      </a:accent2>
      <a:accent3>
        <a:srgbClr val="24BEEE"/>
      </a:accent3>
      <a:accent4>
        <a:srgbClr val="A52B3A"/>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lebrationVTI" id="{BAD6E4D6-FB5F-472A-BAD2-154760D77BE0}" vid="{59D360FE-6438-46F1-A5A6-11415132A23A}"/>
    </a:ext>
  </a:extLst>
</a:theme>
</file>

<file path=docProps/app.xml><?xml version="1.0" encoding="utf-8"?>
<Properties xmlns="http://schemas.openxmlformats.org/officeDocument/2006/extended-properties" xmlns:vt="http://schemas.openxmlformats.org/officeDocument/2006/docPropsVTypes">
  <Template/>
  <TotalTime>1076</TotalTime>
  <Words>6342</Words>
  <Application>Microsoft Office PowerPoint</Application>
  <PresentationFormat>Widescreen</PresentationFormat>
  <Paragraphs>323</Paragraphs>
  <Slides>57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Gill Sans Nova</vt:lpstr>
      <vt:lpstr>CelebrationVTI</vt:lpstr>
      <vt:lpstr>Introduction To ReactJS</vt:lpstr>
      <vt:lpstr>Difference between Library and Framework</vt:lpstr>
      <vt:lpstr>Virtual DOM</vt:lpstr>
      <vt:lpstr>Component</vt:lpstr>
      <vt:lpstr>JSX</vt:lpstr>
      <vt:lpstr>Life Cycle Methods of Component (Class Components)</vt:lpstr>
      <vt:lpstr>Props</vt:lpstr>
      <vt:lpstr>Hoisting in JavaScript</vt:lpstr>
      <vt:lpstr>Pure Functions</vt:lpstr>
      <vt:lpstr>Anonymous Functions</vt:lpstr>
      <vt:lpstr>Difference between React &amp; Angular</vt:lpstr>
      <vt:lpstr>Difference between Class &amp; Functional Components</vt:lpstr>
      <vt:lpstr>camelCase vs kebab-case</vt:lpstr>
      <vt:lpstr>Styling </vt:lpstr>
      <vt:lpstr>Styling (Cont..)</vt:lpstr>
      <vt:lpstr>Hooks </vt:lpstr>
      <vt:lpstr>useState Hook</vt:lpstr>
      <vt:lpstr>useEffect Hook </vt:lpstr>
      <vt:lpstr>useEffect Hook (cont.) </vt:lpstr>
      <vt:lpstr>React Routing </vt:lpstr>
      <vt:lpstr>React Routing (cont.) </vt:lpstr>
      <vt:lpstr>React Routing (cont.) </vt:lpstr>
      <vt:lpstr>React Routing (cont.) </vt:lpstr>
      <vt:lpstr>Redux (State Manager)</vt:lpstr>
      <vt:lpstr>Redux (State Manager)</vt:lpstr>
      <vt:lpstr>Redux (State Manager)</vt:lpstr>
      <vt:lpstr>Redux (State Manager)</vt:lpstr>
      <vt:lpstr>Redux (State Manager)</vt:lpstr>
      <vt:lpstr>Template Literals</vt:lpstr>
      <vt:lpstr>Styled Components</vt:lpstr>
      <vt:lpstr>Styled Components (Cont.)</vt:lpstr>
      <vt:lpstr>Styled Components (Cont.)</vt:lpstr>
      <vt:lpstr>Parsing (JavaScript)</vt:lpstr>
      <vt:lpstr>Parsing (JavaScript)</vt:lpstr>
      <vt:lpstr>Shallow &amp; Deep Copy (JavaScript)</vt:lpstr>
      <vt:lpstr>Shallow &amp; Deep Copy (JavaScript)</vt:lpstr>
      <vt:lpstr>Async/Await Asynchronus Programming (JavaScript)</vt:lpstr>
      <vt:lpstr>Async/Await Asynchronus Programming (JavaScript)</vt:lpstr>
      <vt:lpstr>API &amp; Its Calling Methods (JavaScript)</vt:lpstr>
      <vt:lpstr>API &amp; Its Calling Methods (JavaScript)</vt:lpstr>
      <vt:lpstr>API &amp; Its Calling Methods (JavaScript)</vt:lpstr>
      <vt:lpstr>API &amp; Its Calling Methods (JavaScript)</vt:lpstr>
      <vt:lpstr>API &amp; Its Calling Methods (JavaScript)</vt:lpstr>
      <vt:lpstr>Promises</vt:lpstr>
      <vt:lpstr>Promises</vt:lpstr>
      <vt:lpstr>Array &amp; Its Methods</vt:lpstr>
      <vt:lpstr>Array &amp; Its Methods</vt:lpstr>
      <vt:lpstr>Array &amp; Its Methods</vt:lpstr>
      <vt:lpstr>Array &amp; Its Methods</vt:lpstr>
      <vt:lpstr>Array &amp; Its Methods</vt:lpstr>
      <vt:lpstr>Array &amp; Its Methods</vt:lpstr>
      <vt:lpstr>Array &amp; Its Methods</vt:lpstr>
      <vt:lpstr>Folder Structure </vt:lpstr>
      <vt:lpstr>Routes Authentication &amp; Protection</vt:lpstr>
      <vt:lpstr>Tailwind CSS &amp; Integration with React</vt:lpstr>
      <vt:lpstr>MUI (Material UI)</vt:lpstr>
      <vt:lpstr>React Icons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Hamza Attari</dc:creator>
  <cp:lastModifiedBy>Hamza Mughal</cp:lastModifiedBy>
  <cp:revision>22</cp:revision>
  <dcterms:created xsi:type="dcterms:W3CDTF">2022-12-09T14:16:11Z</dcterms:created>
  <dcterms:modified xsi:type="dcterms:W3CDTF">2023-04-30T10:24:58Z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2022-12-09T15:23:19Z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5f0a8264-0172-4cdc-9bb8-be1c37bbab8e</vt:lpwstr>
  </property>
  <property fmtid="{D5CDD505-2E9C-101B-9397-08002B2CF9AE}" pid="7" name="MSIP_Label_defa4170-0d19-0005-0004-bc88714345d2_ActionId">
    <vt:lpwstr>9b035a3f-d846-419e-ae09-283be76d8801</vt:lpwstr>
  </property>
  <property fmtid="{D5CDD505-2E9C-101B-9397-08002B2CF9AE}" pid="8" name="MSIP_Label_defa4170-0d19-0005-0004-bc88714345d2_ContentBits">
    <vt:lpwstr>0</vt:lpwstr>
  </property>
</Properties>
</file>