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5" r:id="rId1"/>
  </p:sldMasterIdLst>
  <p:notesMasterIdLst>
    <p:notesMasterId r:id="rId8"/>
  </p:notesMasterIdLst>
  <p:sldIdLst>
    <p:sldId id="256" r:id="rId2"/>
    <p:sldId id="257" r:id="rId3"/>
    <p:sldId id="263" r:id="rId4"/>
    <p:sldId id="265" r:id="rId5"/>
    <p:sldId id="267" r:id="rId6"/>
    <p:sldId id="268"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C6C6"/>
    <a:srgbClr val="357000"/>
    <a:srgbClr val="007033"/>
    <a:srgbClr val="FF8001"/>
    <a:srgbClr val="0000CC"/>
    <a:srgbClr val="FF2549"/>
    <a:srgbClr val="9EFF29"/>
    <a:srgbClr val="C33A1F"/>
    <a:srgbClr val="003635"/>
    <a:srgbClr val="D63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3/11/2022</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fld id="{B82CCC60-E8CD-4174-8B1A-7DF615B22EEF}" type="slidenum">
              <a:rPr lang="en-US" smtClean="0"/>
              <a:pPr/>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173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7169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descr="E:\websites\free-power-point-templates\2012\logos.png">
            <a:extLst>
              <a:ext uri="{FF2B5EF4-FFF2-40B4-BE49-F238E27FC236}">
                <a16:creationId xmlns:a16="http://schemas.microsoft.com/office/drawing/2014/main" id="{97F40849-0C5D-45E9-B6E8-3E2094D34BC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73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25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31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0261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7567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758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8127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283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53074F12-AA26-4AC8-9962-C36BB8F32554}" type="datetimeFigureOut">
              <a:rPr lang="en-US" smtClean="0"/>
              <a:pPr/>
              <a:t>3/11/2022</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91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53074F12-AA26-4AC8-9962-C36BB8F32554}" type="datetimeFigureOut">
              <a:rPr lang="en-US" smtClean="0"/>
              <a:pPr/>
              <a:t>3/11/2022</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B82CCC60-E8CD-4174-8B1A-7DF615B22EEF}" type="slidenum">
              <a:rPr lang="en-US" smtClean="0"/>
              <a:pPr/>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2DE778C-4832-46B0-9267-4AD8C76BFF7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3477056748"/>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amza77nadeem.github.io/g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722" y="2263876"/>
            <a:ext cx="6931742" cy="1526457"/>
          </a:xfrm>
        </p:spPr>
        <p:txBody>
          <a:bodyPr>
            <a:normAutofit/>
          </a:bodyPr>
          <a:lstStyle/>
          <a:p>
            <a:r>
              <a:rPr lang="en-US"/>
              <a:t>Web development</a:t>
            </a:r>
          </a:p>
        </p:txBody>
      </p:sp>
      <p:sp>
        <p:nvSpPr>
          <p:cNvPr id="3" name="Subtitle 2"/>
          <p:cNvSpPr>
            <a:spLocks noGrp="1"/>
          </p:cNvSpPr>
          <p:nvPr>
            <p:ph type="subTitle" idx="1"/>
          </p:nvPr>
        </p:nvSpPr>
        <p:spPr>
          <a:xfrm>
            <a:off x="1408472" y="3812459"/>
            <a:ext cx="6916992" cy="730043"/>
          </a:xfrm>
        </p:spPr>
        <p:txBody>
          <a:bodyPr>
            <a:normAutofit lnSpcReduction="10000"/>
          </a:bodyPr>
          <a:lstStyle/>
          <a:p>
            <a:r>
              <a:rPr lang="en-US"/>
              <a:t>Presented by</a:t>
            </a:r>
          </a:p>
          <a:p>
            <a:r>
              <a:rPr lang="en-US"/>
              <a:t>Hamza nadeem</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Web development</a:t>
            </a:r>
          </a:p>
        </p:txBody>
      </p:sp>
      <p:sp>
        <p:nvSpPr>
          <p:cNvPr id="3" name="Content Placeholder 2"/>
          <p:cNvSpPr>
            <a:spLocks noGrp="1"/>
          </p:cNvSpPr>
          <p:nvPr>
            <p:ph idx="1"/>
          </p:nvPr>
        </p:nvSpPr>
        <p:spPr>
          <a:xfrm>
            <a:off x="463714" y="1231611"/>
            <a:ext cx="8246070" cy="3561734"/>
          </a:xfrm>
        </p:spPr>
        <p:txBody>
          <a:bodyPr>
            <a:normAutofit/>
          </a:bodyPr>
          <a:lstStyle/>
          <a:p>
            <a:pPr marL="0" indent="0">
              <a:buNone/>
            </a:pPr>
            <a:r>
              <a:rPr lang="en-US" sz="2000"/>
              <a:t>                </a:t>
            </a:r>
          </a:p>
          <a:p>
            <a:pPr marL="0" indent="0">
              <a:buNone/>
            </a:pPr>
            <a:r>
              <a:rPr lang="en-US" sz="2000"/>
              <a:t>               My name is hamza nadeem. I completed</a:t>
            </a:r>
          </a:p>
          <a:p>
            <a:pPr marL="0" indent="0">
              <a:buNone/>
            </a:pPr>
            <a:r>
              <a:rPr lang="en-US" sz="2000"/>
              <a:t>               degree of </a:t>
            </a:r>
            <a:r>
              <a:rPr lang="en-US" sz="2000" err="1"/>
              <a:t>intermiadiate</a:t>
            </a:r>
            <a:r>
              <a:rPr lang="en-US" sz="2000"/>
              <a:t> in science</a:t>
            </a:r>
          </a:p>
          <a:p>
            <a:pPr marL="0" indent="0">
              <a:buNone/>
            </a:pPr>
            <a:r>
              <a:rPr lang="en-US" sz="2000"/>
              <a:t>               subjects.  I have one year experience</a:t>
            </a:r>
          </a:p>
          <a:p>
            <a:pPr marL="0" indent="0">
              <a:buNone/>
            </a:pPr>
            <a:r>
              <a:rPr lang="en-US" sz="2000"/>
              <a:t>               in web development. I have good </a:t>
            </a:r>
          </a:p>
          <a:p>
            <a:pPr marL="0" indent="0">
              <a:buNone/>
            </a:pPr>
            <a:r>
              <a:rPr lang="en-US" sz="2000"/>
              <a:t>               knowledge in web development</a:t>
            </a:r>
          </a:p>
        </p:txBody>
      </p:sp>
      <p:pic>
        <p:nvPicPr>
          <p:cNvPr id="7" name="Picture 6">
            <a:extLst>
              <a:ext uri="{FF2B5EF4-FFF2-40B4-BE49-F238E27FC236}">
                <a16:creationId xmlns:a16="http://schemas.microsoft.com/office/drawing/2014/main" id="{2AFDA3D4-CDA3-4D4E-AEBF-8ACD2FD20C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39160" y="1471959"/>
            <a:ext cx="2557347" cy="2573744"/>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Web development</a:t>
            </a:r>
          </a:p>
        </p:txBody>
      </p:sp>
      <p:sp>
        <p:nvSpPr>
          <p:cNvPr id="3" name="Content Placeholder 2"/>
          <p:cNvSpPr>
            <a:spLocks noGrp="1"/>
          </p:cNvSpPr>
          <p:nvPr>
            <p:ph idx="1"/>
          </p:nvPr>
        </p:nvSpPr>
        <p:spPr>
          <a:solidFill>
            <a:schemeClr val="bg1"/>
          </a:solidFill>
          <a:ln>
            <a:solidFill>
              <a:schemeClr val="bg1"/>
            </a:solidFill>
          </a:ln>
        </p:spPr>
        <p:txBody>
          <a:bodyPr>
            <a:normAutofit fontScale="47500" lnSpcReduction="20000"/>
          </a:bodyPr>
          <a:lstStyle/>
          <a:p>
            <a:pPr marL="0" indent="0">
              <a:buNone/>
            </a:pPr>
            <a:r>
              <a:rPr lang="en-US" sz="2000"/>
              <a:t>What is web development?</a:t>
            </a:r>
          </a:p>
          <a:p>
            <a:pPr marL="0" indent="0">
              <a:buNone/>
            </a:pPr>
            <a:r>
              <a:rPr lang="en-US" sz="1400"/>
              <a:t>Web development is basically known as website development. It mostly create in text </a:t>
            </a:r>
            <a:r>
              <a:rPr lang="en-US" sz="1400" err="1"/>
              <a:t>editer</a:t>
            </a:r>
            <a:r>
              <a:rPr lang="en-US" sz="1400"/>
              <a:t> and then published on web browser. A user can visit the website by entering </a:t>
            </a:r>
            <a:r>
              <a:rPr lang="en-US" sz="1400" err="1"/>
              <a:t>url</a:t>
            </a:r>
            <a:r>
              <a:rPr lang="en-US" sz="1400"/>
              <a:t>. </a:t>
            </a:r>
          </a:p>
          <a:p>
            <a:pPr marL="0" indent="0">
              <a:buNone/>
            </a:pPr>
            <a:r>
              <a:rPr lang="en-US" sz="1400"/>
              <a:t>A website may contain of picture, text and hyperlinks and user can interface there. </a:t>
            </a:r>
            <a:endParaRPr lang="en-US" sz="1800"/>
          </a:p>
          <a:p>
            <a:pPr marL="0" indent="0">
              <a:buNone/>
            </a:pPr>
            <a:r>
              <a:rPr lang="en-US" sz="1800"/>
              <a:t> web page can be of</a:t>
            </a:r>
          </a:p>
          <a:p>
            <a:pPr>
              <a:buFont typeface="Wingdings" panose="05000000000000000000" pitchFamily="2" charset="2"/>
              <a:buChar char="Ø"/>
            </a:pPr>
            <a:r>
              <a:rPr lang="en-US" sz="1600"/>
              <a:t>Static</a:t>
            </a:r>
          </a:p>
          <a:p>
            <a:pPr>
              <a:buFont typeface="Wingdings" panose="05000000000000000000" pitchFamily="2" charset="2"/>
              <a:buChar char="Ø"/>
            </a:pPr>
            <a:r>
              <a:rPr lang="en-US" sz="1600"/>
              <a:t>Dynamic</a:t>
            </a:r>
          </a:p>
          <a:p>
            <a:pPr>
              <a:buFont typeface="Wingdings" panose="05000000000000000000" pitchFamily="2" charset="2"/>
              <a:buChar char="Ø"/>
            </a:pPr>
            <a:endParaRPr lang="en-US" sz="1400"/>
          </a:p>
          <a:p>
            <a:pPr marL="0" indent="0">
              <a:buNone/>
            </a:pPr>
            <a:r>
              <a:rPr lang="en-US" sz="1600"/>
              <a:t>Static webpage</a:t>
            </a:r>
            <a:r>
              <a:rPr lang="en-US" sz="1400"/>
              <a:t>; Static website mostly stands on html. It only create in html, </a:t>
            </a:r>
            <a:r>
              <a:rPr lang="en-US" sz="1400" err="1"/>
              <a:t>css</a:t>
            </a:r>
            <a:r>
              <a:rPr lang="en-US" sz="1400"/>
              <a:t> and </a:t>
            </a:r>
            <a:r>
              <a:rPr lang="en-US" sz="1400" err="1"/>
              <a:t>javascript</a:t>
            </a:r>
            <a:r>
              <a:rPr lang="en-US" sz="1400"/>
              <a:t>. Changes in static webpage can be done manually, html file to html file. Creating of static website takes less time and cost of static website is low.</a:t>
            </a:r>
          </a:p>
          <a:p>
            <a:pPr marL="0" indent="0">
              <a:buNone/>
            </a:pPr>
            <a:r>
              <a:rPr lang="en-US" sz="1600"/>
              <a:t>Dynamic webpage</a:t>
            </a:r>
            <a:r>
              <a:rPr lang="en-US" sz="1400"/>
              <a:t>; Dynamic website mostly creates in Ajax, </a:t>
            </a:r>
            <a:r>
              <a:rPr lang="en-US" sz="1400" err="1"/>
              <a:t>php</a:t>
            </a:r>
            <a:r>
              <a:rPr lang="en-US" sz="1400"/>
              <a:t>, ASP.net, ASP </a:t>
            </a:r>
            <a:r>
              <a:rPr lang="en-US" sz="1400" err="1"/>
              <a:t>etc</a:t>
            </a:r>
            <a:r>
              <a:rPr lang="en-US" sz="1400"/>
              <a:t> which is based on server side. Dynamic webpages uses databases where all your data and content are organized which connects to your web pages.</a:t>
            </a:r>
            <a:r>
              <a:rPr lang="en-US" sz="1400" b="0" i="0">
                <a:solidFill>
                  <a:srgbClr val="C6C6C6"/>
                </a:solidFill>
                <a:effectLst/>
                <a:latin typeface="madefor-text"/>
              </a:rPr>
              <a:t> </a:t>
            </a:r>
            <a:r>
              <a:rPr lang="en-US" sz="1400" b="0" i="0">
                <a:effectLst/>
                <a:latin typeface="madefor-text"/>
              </a:rPr>
              <a:t>You can also deliver content to users based on their current or past actions on your site (thanks Cookies), which essentially means each visitor sees a different view of the content on a page</a:t>
            </a:r>
            <a:endParaRPr lang="en-US" sz="1400"/>
          </a:p>
        </p:txBody>
      </p:sp>
    </p:spTree>
    <p:extLst>
      <p:ext uri="{BB962C8B-B14F-4D97-AF65-F5344CB8AC3E}">
        <p14:creationId xmlns:p14="http://schemas.microsoft.com/office/powerpoint/2010/main" val="65923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Web development</a:t>
            </a:r>
          </a:p>
        </p:txBody>
      </p:sp>
      <p:sp>
        <p:nvSpPr>
          <p:cNvPr id="3" name="Content Placeholder 2"/>
          <p:cNvSpPr>
            <a:spLocks noGrp="1"/>
          </p:cNvSpPr>
          <p:nvPr>
            <p:ph idx="1"/>
          </p:nvPr>
        </p:nvSpPr>
        <p:spPr>
          <a:solidFill>
            <a:schemeClr val="bg1"/>
          </a:solidFill>
          <a:ln>
            <a:solidFill>
              <a:schemeClr val="bg1"/>
            </a:solidFill>
          </a:ln>
        </p:spPr>
        <p:txBody>
          <a:bodyPr>
            <a:normAutofit fontScale="92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a:ln>
                  <a:noFill/>
                </a:ln>
                <a:effectLst/>
                <a:uLnTx/>
                <a:uFillTx/>
                <a:latin typeface="Calibri"/>
                <a:ea typeface="+mn-ea"/>
                <a:cs typeface="+mn-cs"/>
              </a:rPr>
              <a:t>Types of website</a:t>
            </a:r>
          </a:p>
          <a:p>
            <a:pPr marR="0" lvl="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a:ln>
                  <a:noFill/>
                </a:ln>
                <a:effectLst/>
                <a:uLnTx/>
                <a:uFillTx/>
                <a:latin typeface="Calibri"/>
                <a:ea typeface="+mn-ea"/>
                <a:cs typeface="+mn-cs"/>
              </a:rPr>
              <a:t>Front end</a:t>
            </a:r>
          </a:p>
          <a:p>
            <a:pPr marR="0" lvl="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a:ln>
                  <a:noFill/>
                </a:ln>
                <a:effectLst/>
                <a:uLnTx/>
                <a:uFillTx/>
                <a:latin typeface="Calibri"/>
                <a:ea typeface="+mn-ea"/>
                <a:cs typeface="+mn-cs"/>
              </a:rPr>
              <a:t>Backend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a:ln>
                  <a:noFill/>
                </a:ln>
                <a:effectLst/>
                <a:uLnTx/>
                <a:uFillTx/>
                <a:latin typeface="Calibri"/>
                <a:ea typeface="+mn-ea"/>
                <a:cs typeface="+mn-cs"/>
              </a:rPr>
              <a:t>Front end</a:t>
            </a:r>
            <a:r>
              <a:rPr kumimoji="0" lang="en-US" sz="1400" b="0" i="0" u="none" strike="noStrike" kern="1200" cap="none" spc="0" normalizeH="0" baseline="0" noProof="0">
                <a:ln>
                  <a:noFill/>
                </a:ln>
                <a:effectLst/>
                <a:uLnTx/>
                <a:uFillTx/>
                <a:latin typeface="Calibri"/>
                <a:ea typeface="+mn-ea"/>
                <a:cs typeface="+mn-cs"/>
              </a:rPr>
              <a:t>; front end development, is also known as client side development which creates in html, </a:t>
            </a:r>
            <a:r>
              <a:rPr kumimoji="0" lang="en-US" sz="1400" b="0" i="0" u="none" strike="noStrike" kern="1200" cap="none" spc="0" normalizeH="0" baseline="0" noProof="0" err="1">
                <a:ln>
                  <a:noFill/>
                </a:ln>
                <a:effectLst/>
                <a:uLnTx/>
                <a:uFillTx/>
                <a:latin typeface="Calibri"/>
                <a:ea typeface="+mn-ea"/>
                <a:cs typeface="+mn-cs"/>
              </a:rPr>
              <a:t>css</a:t>
            </a:r>
            <a:r>
              <a:rPr kumimoji="0" lang="en-US" sz="1400" b="0" i="0" u="none" strike="noStrike" kern="1200" cap="none" spc="0" normalizeH="0" baseline="0" noProof="0">
                <a:ln>
                  <a:noFill/>
                </a:ln>
                <a:effectLst/>
                <a:uLnTx/>
                <a:uFillTx/>
                <a:latin typeface="Calibri"/>
                <a:ea typeface="+mn-ea"/>
                <a:cs typeface="+mn-cs"/>
              </a:rPr>
              <a:t> and </a:t>
            </a:r>
            <a:r>
              <a:rPr kumimoji="0" lang="en-US" sz="1400" b="0" i="0" u="none" strike="noStrike" kern="1200" cap="none" spc="0" normalizeH="0" baseline="0" noProof="0" err="1">
                <a:ln>
                  <a:noFill/>
                </a:ln>
                <a:effectLst/>
                <a:uLnTx/>
                <a:uFillTx/>
                <a:latin typeface="Calibri"/>
                <a:ea typeface="+mn-ea"/>
                <a:cs typeface="+mn-cs"/>
              </a:rPr>
              <a:t>javascript</a:t>
            </a:r>
            <a:r>
              <a:rPr kumimoji="0" lang="en-US" sz="1400" b="0" i="0" u="none" strike="noStrike" kern="1200" cap="none" spc="0" normalizeH="0" baseline="0" noProof="0">
                <a:ln>
                  <a:noFill/>
                </a:ln>
                <a:effectLst/>
                <a:uLnTx/>
                <a:uFillTx/>
                <a:latin typeface="Calibri"/>
                <a:ea typeface="+mn-ea"/>
                <a:cs typeface="+mn-cs"/>
              </a:rPr>
              <a:t> which user can see and interact them </a:t>
            </a:r>
            <a:r>
              <a:rPr kumimoji="0" lang="en-US" sz="1400" b="0" i="0" u="none" strike="noStrike" kern="1200" cap="none" spc="0" normalizeH="0" baseline="0" noProof="0" err="1">
                <a:ln>
                  <a:noFill/>
                </a:ln>
                <a:effectLst/>
                <a:uLnTx/>
                <a:uFillTx/>
                <a:latin typeface="Calibri"/>
                <a:ea typeface="+mn-ea"/>
                <a:cs typeface="+mn-cs"/>
              </a:rPr>
              <a:t>dierectly</a:t>
            </a:r>
            <a:r>
              <a:rPr kumimoji="0" lang="en-US" sz="1400" b="0" i="0" u="none" strike="noStrike" kern="1200" cap="none" spc="0" normalizeH="0" baseline="0" noProof="0">
                <a:ln>
                  <a:noFill/>
                </a:ln>
                <a:effectLst/>
                <a:uLnTx/>
                <a:uFillTx/>
                <a:latin typeface="Calibri"/>
                <a:ea typeface="+mn-ea"/>
                <a:cs typeface="+mn-cs"/>
              </a:rPr>
              <a:t>. The objective of designing a site is to ensure that when the users open up the site they see the information in a format that is easy to read and relevant.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a:ln>
                <a:noFill/>
              </a:ln>
              <a:effectLst/>
              <a:uLnTx/>
              <a:uFillTx/>
              <a:latin typeface="Calibri"/>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a:ln>
                  <a:noFill/>
                </a:ln>
                <a:effectLst/>
                <a:uLnTx/>
                <a:uFillTx/>
                <a:latin typeface="Calibri"/>
                <a:ea typeface="+mn-ea"/>
                <a:cs typeface="+mn-cs"/>
              </a:rPr>
              <a:t>Backend</a:t>
            </a:r>
            <a:r>
              <a:rPr kumimoji="0" lang="en-US" sz="1400" b="0" i="0" u="none" strike="noStrike" kern="1200" cap="none" spc="0" normalizeH="0" baseline="0" noProof="0">
                <a:ln>
                  <a:noFill/>
                </a:ln>
                <a:effectLst/>
                <a:uLnTx/>
                <a:uFillTx/>
                <a:latin typeface="Calibri"/>
                <a:ea typeface="+mn-ea"/>
                <a:cs typeface="+mn-cs"/>
              </a:rPr>
              <a:t>; backend refers to the server side development. It focuses on </a:t>
            </a:r>
            <a:r>
              <a:rPr kumimoji="0" lang="en-US" sz="1400" b="0" i="0" u="none" strike="noStrike" kern="1200" cap="none" spc="0" normalizeH="0" baseline="0" noProof="0" err="1">
                <a:ln>
                  <a:noFill/>
                </a:ln>
                <a:effectLst/>
                <a:uLnTx/>
                <a:uFillTx/>
                <a:latin typeface="Calibri"/>
                <a:ea typeface="+mn-ea"/>
                <a:cs typeface="+mn-cs"/>
              </a:rPr>
              <a:t>databases,scripting</a:t>
            </a:r>
            <a:r>
              <a:rPr kumimoji="0" lang="en-US" sz="1400" b="0" i="0" u="none" strike="noStrike" kern="1200" cap="none" spc="0" normalizeH="0" baseline="0" noProof="0">
                <a:ln>
                  <a:noFill/>
                </a:ln>
                <a:effectLst/>
                <a:uLnTx/>
                <a:uFillTx/>
                <a:latin typeface="Calibri"/>
                <a:ea typeface="+mn-ea"/>
                <a:cs typeface="+mn-cs"/>
              </a:rPr>
              <a:t> and website architecture. Backend websites mostly like registration and login form. Backend websites communicate with databases to save their record.</a:t>
            </a:r>
          </a:p>
          <a:p>
            <a:pPr marL="0" indent="0">
              <a:buNone/>
            </a:pPr>
            <a:endParaRPr lang="en-US" sz="1400"/>
          </a:p>
        </p:txBody>
      </p:sp>
    </p:spTree>
    <p:extLst>
      <p:ext uri="{BB962C8B-B14F-4D97-AF65-F5344CB8AC3E}">
        <p14:creationId xmlns:p14="http://schemas.microsoft.com/office/powerpoint/2010/main" val="95534196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Web development</a:t>
            </a:r>
          </a:p>
        </p:txBody>
      </p:sp>
      <p:sp>
        <p:nvSpPr>
          <p:cNvPr id="3" name="Content Placeholder 2"/>
          <p:cNvSpPr>
            <a:spLocks noGrp="1"/>
          </p:cNvSpPr>
          <p:nvPr>
            <p:ph idx="1"/>
          </p:nvPr>
        </p:nvSpPr>
        <p:spPr>
          <a:xfrm>
            <a:off x="463714" y="1216742"/>
            <a:ext cx="8246070" cy="3926757"/>
          </a:xfrm>
          <a:solidFill>
            <a:schemeClr val="bg1"/>
          </a:solidFill>
          <a:ln>
            <a:solidFill>
              <a:schemeClr val="bg1"/>
            </a:solidFill>
          </a:ln>
        </p:spPr>
        <p:txBody>
          <a:bodyPr>
            <a:normAutofit fontScale="92500" lnSpcReduction="10000"/>
          </a:bodyPr>
          <a:lstStyle/>
          <a:p>
            <a:pPr marL="0" indent="0">
              <a:buNone/>
            </a:pPr>
            <a:r>
              <a:rPr lang="en-US"/>
              <a:t>Front end development technologies</a:t>
            </a:r>
          </a:p>
          <a:p>
            <a:pPr>
              <a:buFont typeface="Wingdings" panose="05000000000000000000" pitchFamily="2" charset="2"/>
              <a:buChar char="Ø"/>
            </a:pPr>
            <a:r>
              <a:rPr lang="en-US" sz="2000"/>
              <a:t>Html</a:t>
            </a:r>
          </a:p>
          <a:p>
            <a:pPr>
              <a:buFont typeface="Wingdings" panose="05000000000000000000" pitchFamily="2" charset="2"/>
              <a:buChar char="Ø"/>
            </a:pPr>
            <a:r>
              <a:rPr lang="en-US" sz="2000" err="1"/>
              <a:t>Css</a:t>
            </a:r>
            <a:endParaRPr lang="en-US" sz="2000"/>
          </a:p>
          <a:p>
            <a:pPr>
              <a:buFont typeface="Wingdings" panose="05000000000000000000" pitchFamily="2" charset="2"/>
              <a:buChar char="Ø"/>
            </a:pPr>
            <a:r>
              <a:rPr lang="en-US" sz="2000"/>
              <a:t>Bootstrap</a:t>
            </a:r>
          </a:p>
          <a:p>
            <a:pPr marL="0" indent="0">
              <a:buNone/>
            </a:pPr>
            <a:r>
              <a:rPr lang="en-US" sz="1600"/>
              <a:t>Html; html stands for hyper text markup language. Html </a:t>
            </a:r>
            <a:r>
              <a:rPr lang="en-US" sz="1600" b="0" i="0">
                <a:solidFill>
                  <a:srgbClr val="36344D"/>
                </a:solidFill>
                <a:effectLst/>
                <a:latin typeface="Muli"/>
              </a:rPr>
              <a:t>allows web users to create and structure sections, paragraphs, and links using elements, tags, and attributes</a:t>
            </a:r>
          </a:p>
          <a:p>
            <a:pPr marL="0" indent="0">
              <a:buNone/>
            </a:pPr>
            <a:r>
              <a:rPr lang="en-US" sz="1600" err="1">
                <a:solidFill>
                  <a:srgbClr val="36344D"/>
                </a:solidFill>
                <a:latin typeface="Muli"/>
              </a:rPr>
              <a:t>Css</a:t>
            </a:r>
            <a:r>
              <a:rPr lang="en-US" sz="1600">
                <a:solidFill>
                  <a:srgbClr val="36344D"/>
                </a:solidFill>
                <a:latin typeface="Muli"/>
              </a:rPr>
              <a:t>; </a:t>
            </a:r>
            <a:r>
              <a:rPr lang="en-US" sz="1600" err="1">
                <a:solidFill>
                  <a:srgbClr val="36344D"/>
                </a:solidFill>
                <a:latin typeface="Muli"/>
              </a:rPr>
              <a:t>css</a:t>
            </a:r>
            <a:r>
              <a:rPr lang="en-US" sz="1600">
                <a:solidFill>
                  <a:srgbClr val="36344D"/>
                </a:solidFill>
                <a:latin typeface="Muli"/>
              </a:rPr>
              <a:t> stands for cascading style sheet. </a:t>
            </a:r>
            <a:r>
              <a:rPr lang="en-US" sz="1400" b="0" i="0">
                <a:effectLst/>
                <a:latin typeface="Arial" panose="020B0604020202020204" pitchFamily="34" charset="0"/>
              </a:rPr>
              <a:t>CSS handles the look and feel part of a web page. Using CSS, you can control the color of the text, the style of fonts, the spacing between paragraphs, how columns are sized and laid out, what background images or colors are used, layout </a:t>
            </a:r>
            <a:r>
              <a:rPr lang="en-US" sz="1400" b="0" i="0" err="1">
                <a:effectLst/>
                <a:latin typeface="Arial" panose="020B0604020202020204" pitchFamily="34" charset="0"/>
              </a:rPr>
              <a:t>designs,variations</a:t>
            </a:r>
            <a:r>
              <a:rPr lang="en-US" sz="1400" b="0" i="0">
                <a:effectLst/>
                <a:latin typeface="Arial" panose="020B0604020202020204" pitchFamily="34" charset="0"/>
              </a:rPr>
              <a:t> in display for different devices and screen sizes as well as a variety of other effects.</a:t>
            </a:r>
          </a:p>
          <a:p>
            <a:pPr marL="0" indent="0">
              <a:buNone/>
            </a:pPr>
            <a:r>
              <a:rPr lang="en-US" sz="1600">
                <a:latin typeface="Arial" panose="020B0604020202020204" pitchFamily="34" charset="0"/>
              </a:rPr>
              <a:t>Bootstrap; </a:t>
            </a:r>
            <a:r>
              <a:rPr lang="en-US" sz="1400">
                <a:latin typeface="Arial" panose="020B0604020202020204" pitchFamily="34" charset="0"/>
              </a:rPr>
              <a:t>bootstrap is the most popular framework for developing responsive and </a:t>
            </a:r>
            <a:r>
              <a:rPr lang="en-US" sz="1400" err="1">
                <a:latin typeface="Arial" panose="020B0604020202020204" pitchFamily="34" charset="0"/>
              </a:rPr>
              <a:t>moble</a:t>
            </a:r>
            <a:r>
              <a:rPr lang="en-US" sz="1400">
                <a:latin typeface="Arial" panose="020B0604020202020204" pitchFamily="34" charset="0"/>
              </a:rPr>
              <a:t> </a:t>
            </a:r>
            <a:r>
              <a:rPr lang="en-US" sz="1400" err="1">
                <a:latin typeface="Arial" panose="020B0604020202020204" pitchFamily="34" charset="0"/>
              </a:rPr>
              <a:t>websites.In</a:t>
            </a:r>
            <a:r>
              <a:rPr lang="en-US" sz="1400">
                <a:latin typeface="Arial" panose="020B0604020202020204" pitchFamily="34" charset="0"/>
              </a:rPr>
              <a:t> bootstrap the templates of everything like </a:t>
            </a:r>
            <a:r>
              <a:rPr lang="en-US" sz="1400" err="1">
                <a:latin typeface="Arial" panose="020B0604020202020204" pitchFamily="34" charset="0"/>
              </a:rPr>
              <a:t>button,navbar,hyperlink,dropdowns</a:t>
            </a:r>
            <a:r>
              <a:rPr lang="en-US" sz="1400">
                <a:latin typeface="Arial" panose="020B0604020202020204" pitchFamily="34" charset="0"/>
              </a:rPr>
              <a:t> </a:t>
            </a:r>
            <a:r>
              <a:rPr lang="en-US" sz="1400" err="1">
                <a:latin typeface="Arial" panose="020B0604020202020204" pitchFamily="34" charset="0"/>
              </a:rPr>
              <a:t>etc</a:t>
            </a:r>
            <a:endParaRPr lang="en-US" sz="1400"/>
          </a:p>
        </p:txBody>
      </p:sp>
    </p:spTree>
    <p:extLst>
      <p:ext uri="{BB962C8B-B14F-4D97-AF65-F5344CB8AC3E}">
        <p14:creationId xmlns:p14="http://schemas.microsoft.com/office/powerpoint/2010/main" val="138182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Web development</a:t>
            </a:r>
          </a:p>
        </p:txBody>
      </p:sp>
      <p:sp>
        <p:nvSpPr>
          <p:cNvPr id="3" name="Content Placeholder 2"/>
          <p:cNvSpPr>
            <a:spLocks noGrp="1"/>
          </p:cNvSpPr>
          <p:nvPr>
            <p:ph idx="1"/>
          </p:nvPr>
        </p:nvSpPr>
        <p:spPr>
          <a:xfrm>
            <a:off x="463714" y="1216742"/>
            <a:ext cx="8246070" cy="3926757"/>
          </a:xfrm>
          <a:solidFill>
            <a:schemeClr val="bg1"/>
          </a:solidFill>
          <a:ln>
            <a:solidFill>
              <a:schemeClr val="bg1"/>
            </a:solidFill>
          </a:ln>
        </p:spPr>
        <p:txBody>
          <a:bodyPr>
            <a:normAutofit/>
          </a:bodyPr>
          <a:lstStyle/>
          <a:p>
            <a:pPr marL="0" indent="0">
              <a:buNone/>
            </a:pPr>
            <a:r>
              <a:rPr lang="en-US" sz="1400"/>
              <a:t>                                                              </a:t>
            </a:r>
            <a:r>
              <a:rPr lang="en-US" sz="2800"/>
              <a:t>projects</a:t>
            </a:r>
          </a:p>
          <a:p>
            <a:pPr marL="0" indent="0">
              <a:buNone/>
            </a:pPr>
            <a:r>
              <a:rPr lang="en-US" sz="2800">
                <a:hlinkClick r:id="rId2"/>
              </a:rPr>
              <a:t>https://hamza77nadeem.github.io/gc/</a:t>
            </a:r>
            <a:endParaRPr lang="en-US" sz="2800"/>
          </a:p>
        </p:txBody>
      </p:sp>
    </p:spTree>
    <p:extLst>
      <p:ext uri="{BB962C8B-B14F-4D97-AF65-F5344CB8AC3E}">
        <p14:creationId xmlns:p14="http://schemas.microsoft.com/office/powerpoint/2010/main" val="1481416336"/>
      </p:ext>
    </p:extLst>
  </p:cSld>
  <p:clrMapOvr>
    <a:masterClrMapping/>
  </p:clrMapOvr>
  <p:transition spd="slow">
    <p:randomBar dir="vert"/>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512</Words>
  <Application>Microsoft Office PowerPoint</Application>
  <PresentationFormat>On-screen Show (16:9)</PresentationFormat>
  <Paragraphs>38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Gill Sans MT</vt:lpstr>
      <vt:lpstr>madefor-text</vt:lpstr>
      <vt:lpstr>Muli</vt:lpstr>
      <vt:lpstr>Wingdings</vt:lpstr>
      <vt:lpstr>Gallery</vt:lpstr>
      <vt:lpstr>Web development</vt:lpstr>
      <vt:lpstr>Web development</vt:lpstr>
      <vt:lpstr>Web development</vt:lpstr>
      <vt:lpstr>Web development</vt:lpstr>
      <vt:lpstr>Web development</vt:lpstr>
      <vt:lpstr>Web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2022-03-11T19:13:30Z</dcterms:modified>
</cp:coreProperties>
</file>