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6"/>
  </p:notesMasterIdLst>
  <p:sldIdLst>
    <p:sldId id="256" r:id="rId2"/>
    <p:sldId id="314" r:id="rId3"/>
    <p:sldId id="294" r:id="rId4"/>
    <p:sldId id="295" r:id="rId5"/>
    <p:sldId id="297" r:id="rId6"/>
    <p:sldId id="257" r:id="rId7"/>
    <p:sldId id="313" r:id="rId8"/>
    <p:sldId id="260" r:id="rId9"/>
    <p:sldId id="319" r:id="rId10"/>
    <p:sldId id="320" r:id="rId11"/>
    <p:sldId id="263" r:id="rId12"/>
    <p:sldId id="264" r:id="rId13"/>
    <p:sldId id="328" r:id="rId14"/>
    <p:sldId id="265" r:id="rId15"/>
    <p:sldId id="266" r:id="rId16"/>
    <p:sldId id="270" r:id="rId17"/>
    <p:sldId id="296" r:id="rId18"/>
    <p:sldId id="322" r:id="rId19"/>
    <p:sldId id="272" r:id="rId20"/>
    <p:sldId id="273" r:id="rId21"/>
    <p:sldId id="274" r:id="rId22"/>
    <p:sldId id="307" r:id="rId23"/>
    <p:sldId id="276" r:id="rId24"/>
    <p:sldId id="277" r:id="rId25"/>
    <p:sldId id="323" r:id="rId26"/>
    <p:sldId id="279" r:id="rId27"/>
    <p:sldId id="324" r:id="rId28"/>
    <p:sldId id="268" r:id="rId29"/>
    <p:sldId id="318" r:id="rId30"/>
    <p:sldId id="283" r:id="rId31"/>
    <p:sldId id="325" r:id="rId32"/>
    <p:sldId id="326" r:id="rId33"/>
    <p:sldId id="287" r:id="rId34"/>
    <p:sldId id="317" r:id="rId35"/>
    <p:sldId id="312" r:id="rId36"/>
    <p:sldId id="288" r:id="rId37"/>
    <p:sldId id="300" r:id="rId38"/>
    <p:sldId id="310" r:id="rId39"/>
    <p:sldId id="291" r:id="rId40"/>
    <p:sldId id="309" r:id="rId41"/>
    <p:sldId id="316" r:id="rId42"/>
    <p:sldId id="292" r:id="rId43"/>
    <p:sldId id="293" r:id="rId44"/>
    <p:sldId id="327" r:id="rId45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4BE89-369D-4980-B31E-E931DE4F7A7D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CBDAC-9FD0-4710-B426-97F91E70E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49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192C-F730-4E43-8FA5-4B0284044D59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0B83-986E-49A1-B0B7-7975EAE9F0F3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89B9-8CB2-43D3-9512-FEE14E252D37}" type="datetime1">
              <a:rPr lang="en-US" smtClean="0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6B0C-898A-4B76-9EAC-9D7B2E465338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E1C9-72D6-4E24-8FF9-7F0F36124C79}" type="datetime1">
              <a:rPr lang="en-US" smtClean="0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6718" y="462229"/>
            <a:ext cx="7090562" cy="69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338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5031-ECFF-40C9-9F19-0FB1C3B1C09A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OP5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x.cs.uwindsor.ca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543338"/>
            <a:ext cx="7848600" cy="65018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45134" marR="438784" indent="-5080" algn="ctr">
              <a:lnSpc>
                <a:spcPct val="101400"/>
              </a:lnSpc>
              <a:spcBef>
                <a:spcPts val="70"/>
              </a:spcBef>
            </a:pPr>
            <a:br>
              <a:rPr lang="en-US" sz="3950" dirty="0"/>
            </a:br>
            <a:r>
              <a:rPr lang="en-US" sz="3950" dirty="0"/>
              <a:t>COMP 8567</a:t>
            </a:r>
            <a:br>
              <a:rPr lang="en-US" sz="3950" dirty="0"/>
            </a:br>
            <a:r>
              <a:rPr lang="en-US" sz="3950" dirty="0"/>
              <a:t> </a:t>
            </a:r>
            <a:br>
              <a:rPr lang="en-US" sz="3950" dirty="0"/>
            </a:br>
            <a:r>
              <a:rPr lang="en-US" sz="3950" dirty="0"/>
              <a:t>Advanced Systems Programming</a:t>
            </a:r>
            <a:br>
              <a:rPr lang="en-US" sz="3950" dirty="0"/>
            </a:br>
            <a:br>
              <a:rPr lang="en-US" sz="3950" dirty="0"/>
            </a:br>
            <a:r>
              <a:rPr lang="en-US" sz="3950" dirty="0"/>
              <a:t>Introduction</a:t>
            </a:r>
            <a:br>
              <a:rPr lang="en-US" sz="3950" dirty="0"/>
            </a:br>
            <a:br>
              <a:rPr lang="en-US" sz="3950" dirty="0"/>
            </a:br>
            <a:r>
              <a:rPr lang="en-US" sz="3950"/>
              <a:t>Winter</a:t>
            </a:r>
            <a:r>
              <a:rPr lang="en-US" sz="3200"/>
              <a:t> 2023</a:t>
            </a:r>
            <a:br>
              <a:rPr lang="en-US" sz="3950" dirty="0"/>
            </a:br>
            <a:br>
              <a:rPr lang="en-US" sz="3950" dirty="0"/>
            </a:br>
            <a:r>
              <a:rPr lang="en-US" sz="2400" dirty="0"/>
              <a:t>Dr. Prashanth Ranga</a:t>
            </a:r>
            <a:br>
              <a:rPr lang="en-US" sz="3950" dirty="0"/>
            </a:br>
            <a:endParaRPr sz="39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CED455-D4A5-0EF8-B619-EC8F0AADEE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364A-7B8A-41A4-BCF4-C9CCB813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History..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9E59-FB40-4C94-9466-D83E4B5F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4" y="1230495"/>
            <a:ext cx="8085429" cy="4739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1975 –US govt bans AT&amp;T from making any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AT&amp; T gave away free software (Unix) to almost anyone who requested for it -Universities, Govt agencies and Corporations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number of mainframes were now running on Unix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public version in 1975 is referred to as system 5 Open Source </a:t>
            </a:r>
          </a:p>
          <a:p>
            <a:r>
              <a:rPr lang="en-US" dirty="0"/>
              <a:t>     BSD, Linux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 Source (Solaris, AIX </a:t>
            </a:r>
            <a:r>
              <a:rPr lang="en-US" dirty="0" err="1"/>
              <a:t>etc</a:t>
            </a:r>
            <a:r>
              <a:rPr lang="en-US" dirty="0"/>
              <a:t>) Proprietary HPUX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Source (Mac OS / Darwin)</a:t>
            </a:r>
          </a:p>
          <a:p>
            <a:r>
              <a:rPr lang="en-US" dirty="0"/>
              <a:t>     IOS, ANDROID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E3A58-D1EB-6B8A-D4CC-04FC262E0F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70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0525" y="3370962"/>
            <a:ext cx="3514394" cy="3349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2160" y="462229"/>
            <a:ext cx="352679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Classic</a:t>
            </a:r>
            <a:r>
              <a:rPr spc="-55" dirty="0"/>
              <a:t> </a:t>
            </a:r>
            <a:r>
              <a:rPr spc="-10" dirty="0"/>
              <a:t>versions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43829"/>
            <a:ext cx="8302956" cy="150682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spc="-35" dirty="0">
                <a:latin typeface="Carlito"/>
                <a:cs typeface="Carlito"/>
              </a:rPr>
              <a:t>Two </a:t>
            </a:r>
            <a:r>
              <a:rPr sz="2400" spc="-5" dirty="0">
                <a:latin typeface="Carlito"/>
                <a:cs typeface="Carlito"/>
              </a:rPr>
              <a:t>(classic) </a:t>
            </a:r>
            <a:r>
              <a:rPr sz="2400" spc="-15" dirty="0">
                <a:latin typeface="Carlito"/>
                <a:cs typeface="Carlito"/>
              </a:rPr>
              <a:t>popular versions </a:t>
            </a:r>
            <a:r>
              <a:rPr sz="2400" spc="-10" dirty="0">
                <a:latin typeface="Carlito"/>
                <a:cs typeface="Carlito"/>
              </a:rPr>
              <a:t>of Unix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756920" lvl="1" indent="-28765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000" spc="5" dirty="0">
                <a:latin typeface="Carlito"/>
                <a:cs typeface="Carlito"/>
              </a:rPr>
              <a:t>BSD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(Berkeley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Standard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Distribution)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Unix: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introduction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Socket</a:t>
            </a:r>
            <a:r>
              <a:rPr lang="en-US" sz="2000" spc="-5" dirty="0">
                <a:latin typeface="Carlito"/>
                <a:cs typeface="Carlito"/>
              </a:rPr>
              <a:t> (Academics-Oriented)</a:t>
            </a:r>
            <a:endParaRPr sz="2000" dirty="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000" spc="-10" dirty="0">
                <a:latin typeface="Carlito"/>
                <a:cs typeface="Carlito"/>
              </a:rPr>
              <a:t>System </a:t>
            </a:r>
            <a:r>
              <a:rPr sz="2000" spc="-15" dirty="0">
                <a:latin typeface="Carlito"/>
                <a:cs typeface="Carlito"/>
              </a:rPr>
              <a:t>V: </a:t>
            </a:r>
            <a:r>
              <a:rPr sz="2000" spc="-5" dirty="0">
                <a:latin typeface="Carlito"/>
                <a:cs typeface="Carlito"/>
              </a:rPr>
              <a:t>from </a:t>
            </a:r>
            <a:r>
              <a:rPr sz="2000" spc="10" dirty="0">
                <a:latin typeface="Carlito"/>
                <a:cs typeface="Carlito"/>
              </a:rPr>
              <a:t>Bell</a:t>
            </a:r>
            <a:r>
              <a:rPr sz="2000" spc="-1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Laboratories</a:t>
            </a:r>
            <a:r>
              <a:rPr lang="en-US" sz="2000" dirty="0">
                <a:latin typeface="Carlito"/>
                <a:cs typeface="Carlito"/>
              </a:rPr>
              <a:t> (Industry-Oriented)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6E4B-0436-FE3E-98D9-964B3C64AE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55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Other </a:t>
            </a:r>
            <a:r>
              <a:rPr dirty="0"/>
              <a:t>implementations </a:t>
            </a:r>
            <a:r>
              <a:rPr spc="15" dirty="0"/>
              <a:t>of</a:t>
            </a:r>
            <a:r>
              <a:rPr spc="-254" dirty="0"/>
              <a:t> </a:t>
            </a:r>
            <a:r>
              <a:rPr dirty="0"/>
              <a:t>Unix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1541"/>
            <a:ext cx="8018780" cy="41757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330" marR="5080" indent="-342265">
              <a:lnSpc>
                <a:spcPct val="90100"/>
              </a:lnSpc>
              <a:spcBef>
                <a:spcPts val="4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b="1" spc="5" dirty="0">
                <a:latin typeface="Carlito"/>
                <a:cs typeface="Carlito"/>
              </a:rPr>
              <a:t>FreeBSD: </a:t>
            </a:r>
            <a:r>
              <a:rPr sz="3000" spc="-5" dirty="0">
                <a:latin typeface="Carlito"/>
                <a:cs typeface="Carlito"/>
              </a:rPr>
              <a:t>post </a:t>
            </a:r>
            <a:r>
              <a:rPr sz="3000" spc="5" dirty="0">
                <a:latin typeface="Carlito"/>
                <a:cs typeface="Carlito"/>
              </a:rPr>
              <a:t>BSD </a:t>
            </a:r>
            <a:r>
              <a:rPr sz="3000" spc="-5" dirty="0">
                <a:latin typeface="Carlito"/>
                <a:cs typeface="Carlito"/>
              </a:rPr>
              <a:t>line </a:t>
            </a:r>
            <a:r>
              <a:rPr sz="3000" spc="-10" dirty="0">
                <a:latin typeface="Carlito"/>
                <a:cs typeface="Carlito"/>
              </a:rPr>
              <a:t>after </a:t>
            </a:r>
            <a:r>
              <a:rPr sz="3000" spc="10" dirty="0">
                <a:latin typeface="Carlito"/>
                <a:cs typeface="Carlito"/>
              </a:rPr>
              <a:t>UCB </a:t>
            </a:r>
            <a:r>
              <a:rPr sz="3000" dirty="0">
                <a:latin typeface="Carlito"/>
                <a:cs typeface="Carlito"/>
              </a:rPr>
              <a:t>decided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end  </a:t>
            </a:r>
            <a:r>
              <a:rPr sz="3000" spc="-5" dirty="0">
                <a:latin typeface="Carlito"/>
                <a:cs typeface="Carlito"/>
              </a:rPr>
              <a:t>work </a:t>
            </a:r>
            <a:r>
              <a:rPr sz="3000" spc="10" dirty="0">
                <a:latin typeface="Carlito"/>
                <a:cs typeface="Carlito"/>
              </a:rPr>
              <a:t>on </a:t>
            </a:r>
            <a:r>
              <a:rPr sz="3000" spc="5" dirty="0">
                <a:latin typeface="Carlito"/>
                <a:cs typeface="Carlito"/>
              </a:rPr>
              <a:t>BSD </a:t>
            </a:r>
            <a:r>
              <a:rPr sz="3000" spc="-10" dirty="0">
                <a:latin typeface="Carlito"/>
                <a:cs typeface="Carlito"/>
              </a:rPr>
              <a:t>versions. </a:t>
            </a:r>
            <a:r>
              <a:rPr sz="3000" dirty="0">
                <a:latin typeface="Carlito"/>
                <a:cs typeface="Carlito"/>
              </a:rPr>
              <a:t>Both binary </a:t>
            </a:r>
            <a:r>
              <a:rPr sz="3000" spc="10" dirty="0">
                <a:latin typeface="Carlito"/>
                <a:cs typeface="Carlito"/>
              </a:rPr>
              <a:t>and </a:t>
            </a:r>
            <a:r>
              <a:rPr sz="3000" dirty="0">
                <a:latin typeface="Carlito"/>
                <a:cs typeface="Carlito"/>
              </a:rPr>
              <a:t>sources</a:t>
            </a:r>
            <a:r>
              <a:rPr sz="3000" spc="-240" dirty="0">
                <a:latin typeface="Carlito"/>
                <a:cs typeface="Carlito"/>
              </a:rPr>
              <a:t> </a:t>
            </a:r>
            <a:r>
              <a:rPr sz="3000" spc="5" dirty="0">
                <a:latin typeface="Carlito"/>
                <a:cs typeface="Carlito"/>
              </a:rPr>
              <a:t>of 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FreeBSD </a:t>
            </a:r>
            <a:r>
              <a:rPr sz="3000" spc="-10" dirty="0">
                <a:latin typeface="Carlito"/>
                <a:cs typeface="Carlito"/>
              </a:rPr>
              <a:t>are </a:t>
            </a:r>
            <a:r>
              <a:rPr sz="3000" spc="-15" dirty="0">
                <a:latin typeface="Carlito"/>
                <a:cs typeface="Carlito"/>
              </a:rPr>
              <a:t>freely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available</a:t>
            </a:r>
            <a:endParaRPr sz="3000" dirty="0">
              <a:latin typeface="Carlito"/>
              <a:cs typeface="Carlito"/>
            </a:endParaRPr>
          </a:p>
          <a:p>
            <a:pPr marL="354330" marR="142240" indent="-342265">
              <a:lnSpc>
                <a:spcPct val="90100"/>
              </a:lnSpc>
              <a:spcBef>
                <a:spcPts val="74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b="1" spc="10" dirty="0">
                <a:latin typeface="Carlito"/>
                <a:cs typeface="Carlito"/>
              </a:rPr>
              <a:t>Linux: </a:t>
            </a:r>
            <a:r>
              <a:rPr sz="3000" spc="-10" dirty="0">
                <a:latin typeface="Carlito"/>
                <a:cs typeface="Carlito"/>
              </a:rPr>
              <a:t>Freely </a:t>
            </a:r>
            <a:r>
              <a:rPr sz="3000" spc="-15" dirty="0">
                <a:latin typeface="Carlito"/>
                <a:cs typeface="Carlito"/>
              </a:rPr>
              <a:t>available </a:t>
            </a:r>
            <a:r>
              <a:rPr sz="3000" dirty="0">
                <a:latin typeface="Carlito"/>
                <a:cs typeface="Carlito"/>
              </a:rPr>
              <a:t>under </a:t>
            </a:r>
            <a:r>
              <a:rPr sz="3000" spc="20" dirty="0">
                <a:latin typeface="Carlito"/>
                <a:cs typeface="Carlito"/>
              </a:rPr>
              <a:t>GNU </a:t>
            </a:r>
            <a:r>
              <a:rPr sz="3000" spc="-5" dirty="0">
                <a:latin typeface="Carlito"/>
                <a:cs typeface="Carlito"/>
              </a:rPr>
              <a:t>public</a:t>
            </a:r>
            <a:r>
              <a:rPr sz="3000" spc="-229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license.  </a:t>
            </a:r>
            <a:r>
              <a:rPr sz="3000" spc="-15" dirty="0">
                <a:latin typeface="Carlito"/>
                <a:cs typeface="Carlito"/>
              </a:rPr>
              <a:t>Created </a:t>
            </a:r>
            <a:r>
              <a:rPr sz="3000" spc="-5" dirty="0">
                <a:latin typeface="Carlito"/>
                <a:cs typeface="Carlito"/>
              </a:rPr>
              <a:t>in </a:t>
            </a:r>
            <a:r>
              <a:rPr sz="3000" spc="10" dirty="0">
                <a:latin typeface="Carlito"/>
                <a:cs typeface="Carlito"/>
              </a:rPr>
              <a:t>1991, by </a:t>
            </a:r>
            <a:r>
              <a:rPr sz="3000" b="1" u="sng" spc="-5" dirty="0">
                <a:latin typeface="Carlito"/>
                <a:cs typeface="Carlito"/>
              </a:rPr>
              <a:t>Linus </a:t>
            </a:r>
            <a:r>
              <a:rPr sz="3000" b="1" u="sng" spc="-35" dirty="0">
                <a:latin typeface="Carlito"/>
                <a:cs typeface="Carlito"/>
              </a:rPr>
              <a:t>Torvalds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replace  </a:t>
            </a:r>
            <a:r>
              <a:rPr sz="3000" dirty="0" err="1">
                <a:latin typeface="Carlito"/>
                <a:cs typeface="Carlito"/>
              </a:rPr>
              <a:t>Minix</a:t>
            </a:r>
            <a:r>
              <a:rPr lang="en-US" sz="3000" dirty="0">
                <a:latin typeface="Carlito"/>
                <a:cs typeface="Carlito"/>
              </a:rPr>
              <a:t> </a:t>
            </a:r>
            <a:endParaRPr sz="3000" dirty="0">
              <a:latin typeface="Carlito"/>
              <a:cs typeface="Carlito"/>
            </a:endParaRPr>
          </a:p>
          <a:p>
            <a:pPr marL="756920" marR="207645" lvl="1" indent="-287020">
              <a:lnSpc>
                <a:spcPts val="2830"/>
              </a:lnSpc>
              <a:spcBef>
                <a:spcPts val="645"/>
              </a:spcBef>
              <a:buFont typeface="Arial"/>
              <a:buChar char="–"/>
              <a:tabLst>
                <a:tab pos="757555" algn="l"/>
              </a:tabLst>
            </a:pPr>
            <a:r>
              <a:rPr sz="2600" spc="-10" dirty="0">
                <a:latin typeface="Carlito"/>
                <a:cs typeface="Carlito"/>
              </a:rPr>
              <a:t>Became </a:t>
            </a:r>
            <a:r>
              <a:rPr sz="2600" spc="-20" dirty="0">
                <a:latin typeface="Carlito"/>
                <a:cs typeface="Carlito"/>
              </a:rPr>
              <a:t>extremely popular( </a:t>
            </a:r>
            <a:r>
              <a:rPr sz="2600" dirty="0">
                <a:latin typeface="Carlito"/>
                <a:cs typeface="Carlito"/>
              </a:rPr>
              <a:t>E.g., </a:t>
            </a:r>
            <a:r>
              <a:rPr sz="2600" spc="-15" dirty="0">
                <a:latin typeface="Carlito"/>
                <a:cs typeface="Carlito"/>
              </a:rPr>
              <a:t>Debian, Ubuntu), in  </a:t>
            </a:r>
            <a:r>
              <a:rPr sz="2600" spc="-10" dirty="0">
                <a:latin typeface="Carlito"/>
                <a:cs typeface="Carlito"/>
              </a:rPr>
              <a:t>particular</a:t>
            </a:r>
            <a:endParaRPr sz="2600" dirty="0">
              <a:latin typeface="Carlito"/>
              <a:cs typeface="Carlito"/>
            </a:endParaRPr>
          </a:p>
          <a:p>
            <a:pPr marL="1159510" lvl="2" indent="-23304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1159510" algn="l"/>
                <a:tab pos="1160145" algn="l"/>
              </a:tabLst>
            </a:pPr>
            <a:r>
              <a:rPr sz="2200" b="1" spc="10" dirty="0">
                <a:latin typeface="Carlito"/>
                <a:cs typeface="Carlito"/>
              </a:rPr>
              <a:t>it is </a:t>
            </a:r>
            <a:r>
              <a:rPr sz="2200" b="1" spc="5" dirty="0">
                <a:latin typeface="Carlito"/>
                <a:cs typeface="Carlito"/>
              </a:rPr>
              <a:t>widely </a:t>
            </a:r>
            <a:r>
              <a:rPr sz="2200" b="1" dirty="0">
                <a:latin typeface="Carlito"/>
                <a:cs typeface="Carlito"/>
              </a:rPr>
              <a:t>used </a:t>
            </a:r>
            <a:r>
              <a:rPr sz="2200" b="1" spc="-5" dirty="0">
                <a:latin typeface="Carlito"/>
                <a:cs typeface="Carlito"/>
              </a:rPr>
              <a:t>on servers </a:t>
            </a:r>
            <a:r>
              <a:rPr sz="2200" b="1" dirty="0">
                <a:latin typeface="Carlito"/>
                <a:cs typeface="Carlito"/>
              </a:rPr>
              <a:t>and mainframe</a:t>
            </a:r>
            <a:r>
              <a:rPr sz="2200" b="1" spc="-30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computers</a:t>
            </a:r>
            <a:endParaRPr sz="2200" b="1" dirty="0">
              <a:latin typeface="Carlito"/>
              <a:cs typeface="Carlito"/>
            </a:endParaRPr>
          </a:p>
          <a:p>
            <a:pPr marL="1159510" lvl="2" indent="-23304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9510" algn="l"/>
                <a:tab pos="1160145" algn="l"/>
              </a:tabLst>
            </a:pPr>
            <a:r>
              <a:rPr sz="2200" b="1" spc="-5" dirty="0">
                <a:latin typeface="Carlito"/>
                <a:cs typeface="Carlito"/>
              </a:rPr>
              <a:t>Android </a:t>
            </a:r>
            <a:r>
              <a:rPr sz="2200" b="1" spc="10" dirty="0">
                <a:latin typeface="Carlito"/>
                <a:cs typeface="Carlito"/>
              </a:rPr>
              <a:t>is </a:t>
            </a:r>
            <a:r>
              <a:rPr sz="2200" b="1" spc="5" dirty="0">
                <a:latin typeface="Carlito"/>
                <a:cs typeface="Carlito"/>
              </a:rPr>
              <a:t>built </a:t>
            </a:r>
            <a:r>
              <a:rPr sz="2200" b="1" spc="-5" dirty="0">
                <a:latin typeface="Carlito"/>
                <a:cs typeface="Carlito"/>
              </a:rPr>
              <a:t>on </a:t>
            </a:r>
            <a:r>
              <a:rPr sz="2200" b="1" spc="-10" dirty="0">
                <a:latin typeface="Carlito"/>
                <a:cs typeface="Carlito"/>
              </a:rPr>
              <a:t>top </a:t>
            </a:r>
            <a:r>
              <a:rPr sz="2200" b="1" spc="-5" dirty="0">
                <a:latin typeface="Carlito"/>
                <a:cs typeface="Carlito"/>
              </a:rPr>
              <a:t>of the Linux</a:t>
            </a:r>
            <a:r>
              <a:rPr sz="2200" b="1" spc="-16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kernel</a:t>
            </a:r>
            <a:endParaRPr sz="2200" b="1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E0959-8588-E59F-93E1-54A407CC2C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21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C0B-CA3C-B405-25C6-EFFC27AC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Linux used? 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0DB7C-F746-EE87-7655-0E9F9B55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554684" cy="40934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Webservers </a:t>
            </a:r>
          </a:p>
          <a:p>
            <a:pPr algn="l"/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Linux is used to power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96.3%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the world's top 1 million web servers. Windows (1.9%), and FreeBSD 1.8%) are 	the other players:  https://www.enterpriseappstoday.com/stats/linux-statistics.html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Single Board Computers (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Raspberry Pie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uses a modified version of the Linux Kernel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based on a BSD Unix kernel known as Darwin which is open-source.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iOS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a variant of Darwin, derived from BSD, a UNIX-like kernel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Supercomputers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https://en.wikipedia.org/wiki/TOP500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       List of the fastest supercomputers 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F788F-C38B-5447-7AE6-964AF81BE4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88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562" y="410302"/>
            <a:ext cx="7736282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Other </a:t>
            </a:r>
            <a:r>
              <a:rPr dirty="0"/>
              <a:t>implementations </a:t>
            </a:r>
            <a:r>
              <a:rPr spc="15" dirty="0"/>
              <a:t>of</a:t>
            </a:r>
            <a:r>
              <a:rPr spc="-254" dirty="0"/>
              <a:t> </a:t>
            </a:r>
            <a:r>
              <a:rPr dirty="0"/>
              <a:t>Unix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573733"/>
            <a:ext cx="7975600" cy="3811941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4330" marR="138430" indent="-342265">
              <a:lnSpc>
                <a:spcPts val="2930"/>
              </a:lnSpc>
              <a:spcBef>
                <a:spcPts val="44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700" b="1" spc="-5" dirty="0">
                <a:latin typeface="Carlito"/>
                <a:cs typeface="Carlito"/>
              </a:rPr>
              <a:t>Mac </a:t>
            </a:r>
            <a:r>
              <a:rPr sz="2700" b="1" spc="-10" dirty="0">
                <a:latin typeface="Carlito"/>
                <a:cs typeface="Carlito"/>
              </a:rPr>
              <a:t>OS </a:t>
            </a:r>
            <a:r>
              <a:rPr sz="2700" b="1" spc="-5" dirty="0">
                <a:latin typeface="Carlito"/>
                <a:cs typeface="Carlito"/>
              </a:rPr>
              <a:t>X: </a:t>
            </a:r>
            <a:r>
              <a:rPr sz="2700" spc="-5" dirty="0">
                <a:latin typeface="Carlito"/>
                <a:cs typeface="Carlito"/>
              </a:rPr>
              <a:t>a set </a:t>
            </a:r>
            <a:r>
              <a:rPr sz="2700" spc="5" dirty="0">
                <a:latin typeface="Carlito"/>
                <a:cs typeface="Carlito"/>
              </a:rPr>
              <a:t>of </a:t>
            </a:r>
            <a:r>
              <a:rPr sz="2700" spc="-10" dirty="0">
                <a:latin typeface="Carlito"/>
                <a:cs typeface="Carlito"/>
              </a:rPr>
              <a:t>Unix-based </a:t>
            </a:r>
            <a:r>
              <a:rPr sz="2700" spc="-15" dirty="0">
                <a:latin typeface="Carlito"/>
                <a:cs typeface="Carlito"/>
              </a:rPr>
              <a:t>operating </a:t>
            </a:r>
            <a:r>
              <a:rPr sz="2700" spc="-35" dirty="0">
                <a:latin typeface="Carlito"/>
                <a:cs typeface="Carlito"/>
              </a:rPr>
              <a:t>systems </a:t>
            </a:r>
            <a:r>
              <a:rPr sz="2700" spc="-5" dirty="0">
                <a:latin typeface="Carlito"/>
                <a:cs typeface="Carlito"/>
              </a:rPr>
              <a:t>with  a </a:t>
            </a:r>
            <a:r>
              <a:rPr sz="2700" spc="-15" dirty="0">
                <a:latin typeface="Carlito"/>
                <a:cs typeface="Carlito"/>
              </a:rPr>
              <a:t>graphical </a:t>
            </a:r>
            <a:r>
              <a:rPr sz="2700" spc="-20" dirty="0">
                <a:latin typeface="Carlito"/>
                <a:cs typeface="Carlito"/>
              </a:rPr>
              <a:t>interface.</a:t>
            </a:r>
            <a:endParaRPr sz="2700" dirty="0">
              <a:latin typeface="Carlito"/>
              <a:cs typeface="Carlito"/>
            </a:endParaRPr>
          </a:p>
          <a:p>
            <a:pPr marL="811530" lvl="1" indent="-342265">
              <a:spcBef>
                <a:spcPts val="2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700" spc="-2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core </a:t>
            </a:r>
            <a:r>
              <a:rPr sz="2700" spc="-15" dirty="0">
                <a:latin typeface="Carlito"/>
                <a:cs typeface="Carlito"/>
              </a:rPr>
              <a:t>operating </a:t>
            </a:r>
            <a:r>
              <a:rPr sz="2700" spc="-40" dirty="0">
                <a:latin typeface="Carlito"/>
                <a:cs typeface="Carlito"/>
              </a:rPr>
              <a:t>system </a:t>
            </a:r>
            <a:r>
              <a:rPr sz="2700" spc="-5" dirty="0">
                <a:latin typeface="Carlito"/>
                <a:cs typeface="Carlito"/>
              </a:rPr>
              <a:t>is called</a:t>
            </a:r>
            <a:r>
              <a:rPr sz="2700" spc="114" dirty="0">
                <a:latin typeface="Carlito"/>
                <a:cs typeface="Carlito"/>
              </a:rPr>
              <a:t> </a:t>
            </a:r>
            <a:r>
              <a:rPr sz="2700" b="1" spc="-5" dirty="0">
                <a:latin typeface="Carlito"/>
                <a:cs typeface="Carlito"/>
              </a:rPr>
              <a:t>Darwin</a:t>
            </a:r>
            <a:r>
              <a:rPr sz="2700" spc="-5" dirty="0">
                <a:latin typeface="Carlito"/>
                <a:cs typeface="Carlito"/>
              </a:rPr>
              <a:t>.</a:t>
            </a:r>
            <a:endParaRPr sz="2700" dirty="0">
              <a:latin typeface="Carlito"/>
              <a:cs typeface="Carlito"/>
            </a:endParaRPr>
          </a:p>
          <a:p>
            <a:pPr marL="811530" lvl="1" indent="-342265">
              <a:spcBef>
                <a:spcPts val="3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700" spc="-10" dirty="0">
                <a:latin typeface="Carlito"/>
                <a:cs typeface="Carlito"/>
              </a:rPr>
              <a:t>Based </a:t>
            </a:r>
            <a:r>
              <a:rPr sz="2700" dirty="0">
                <a:latin typeface="Carlito"/>
                <a:cs typeface="Carlito"/>
              </a:rPr>
              <a:t>on </a:t>
            </a:r>
            <a:r>
              <a:rPr sz="2700" spc="-10" dirty="0">
                <a:latin typeface="Carlito"/>
                <a:cs typeface="Carlito"/>
              </a:rPr>
              <a:t>the FreeBSD</a:t>
            </a:r>
            <a:r>
              <a:rPr sz="2700" spc="-5" dirty="0">
                <a:latin typeface="Carlito"/>
                <a:cs typeface="Carlito"/>
              </a:rPr>
              <a:t> OS.</a:t>
            </a:r>
            <a:endParaRPr sz="2700" dirty="0">
              <a:latin typeface="Carlito"/>
              <a:cs typeface="Carlito"/>
            </a:endParaRPr>
          </a:p>
          <a:p>
            <a:pPr marL="354330" marR="5080" indent="-342265">
              <a:lnSpc>
                <a:spcPts val="2930"/>
              </a:lnSpc>
              <a:spcBef>
                <a:spcPts val="6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700" b="1" spc="-5" dirty="0">
                <a:latin typeface="Carlito"/>
                <a:cs typeface="Carlito"/>
              </a:rPr>
              <a:t>IOS,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mobile </a:t>
            </a:r>
            <a:r>
              <a:rPr sz="2700" spc="-10" dirty="0">
                <a:latin typeface="Carlito"/>
                <a:cs typeface="Carlito"/>
              </a:rPr>
              <a:t>OS </a:t>
            </a:r>
            <a:r>
              <a:rPr sz="2700" spc="-20" dirty="0">
                <a:latin typeface="Carlito"/>
                <a:cs typeface="Carlito"/>
              </a:rPr>
              <a:t>for </a:t>
            </a:r>
            <a:r>
              <a:rPr sz="2700" spc="-10" dirty="0">
                <a:latin typeface="Carlito"/>
                <a:cs typeface="Carlito"/>
              </a:rPr>
              <a:t>iPhone/iPod/iPad and </a:t>
            </a:r>
            <a:r>
              <a:rPr sz="2700" spc="-20" dirty="0">
                <a:latin typeface="Carlito"/>
                <a:cs typeface="Carlito"/>
              </a:rPr>
              <a:t>Apple </a:t>
            </a:r>
            <a:r>
              <a:rPr sz="2700" spc="-90" dirty="0">
                <a:latin typeface="Carlito"/>
                <a:cs typeface="Carlito"/>
              </a:rPr>
              <a:t>TV,  </a:t>
            </a:r>
            <a:r>
              <a:rPr sz="2700" spc="-5" dirty="0">
                <a:latin typeface="Carlito"/>
                <a:cs typeface="Carlito"/>
              </a:rPr>
              <a:t>is </a:t>
            </a:r>
            <a:r>
              <a:rPr sz="2700" spc="-10" dirty="0">
                <a:latin typeface="Carlito"/>
                <a:cs typeface="Carlito"/>
              </a:rPr>
              <a:t>based </a:t>
            </a:r>
            <a:r>
              <a:rPr sz="2700" dirty="0">
                <a:latin typeface="Carlito"/>
                <a:cs typeface="Carlito"/>
              </a:rPr>
              <a:t>on </a:t>
            </a:r>
            <a:r>
              <a:rPr sz="2700" spc="-10" dirty="0">
                <a:latin typeface="Carlito"/>
                <a:cs typeface="Carlito"/>
              </a:rPr>
              <a:t>Darwin </a:t>
            </a:r>
            <a:r>
              <a:rPr sz="2700" spc="-5" dirty="0">
                <a:latin typeface="Carlito"/>
                <a:cs typeface="Carlito"/>
              </a:rPr>
              <a:t>with </a:t>
            </a:r>
            <a:r>
              <a:rPr sz="2700" spc="-20" dirty="0">
                <a:latin typeface="Carlito"/>
                <a:cs typeface="Carlito"/>
              </a:rPr>
              <a:t>many </a:t>
            </a:r>
            <a:r>
              <a:rPr sz="2700" dirty="0">
                <a:latin typeface="Carlito"/>
                <a:cs typeface="Carlito"/>
              </a:rPr>
              <a:t>similarities </a:t>
            </a:r>
            <a:r>
              <a:rPr sz="2700" spc="-25" dirty="0">
                <a:latin typeface="Carlito"/>
                <a:cs typeface="Carlito"/>
              </a:rPr>
              <a:t>to </a:t>
            </a:r>
            <a:r>
              <a:rPr sz="2700" spc="-5" dirty="0">
                <a:latin typeface="Carlito"/>
                <a:cs typeface="Carlito"/>
              </a:rPr>
              <a:t>Mac </a:t>
            </a:r>
            <a:r>
              <a:rPr sz="2700" spc="-10" dirty="0">
                <a:latin typeface="Carlito"/>
                <a:cs typeface="Carlito"/>
              </a:rPr>
              <a:t>OS</a:t>
            </a:r>
            <a:r>
              <a:rPr sz="2700" spc="9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X.</a:t>
            </a:r>
            <a:endParaRPr sz="2700" dirty="0">
              <a:latin typeface="Carlito"/>
              <a:cs typeface="Carlito"/>
            </a:endParaRPr>
          </a:p>
          <a:p>
            <a:pPr marL="354330" marR="781685" indent="-342265">
              <a:lnSpc>
                <a:spcPts val="2930"/>
              </a:lnSpc>
              <a:spcBef>
                <a:spcPts val="6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700" b="1" spc="-50" dirty="0">
                <a:latin typeface="Carlito"/>
                <a:cs typeface="Carlito"/>
              </a:rPr>
              <a:t>Yosemite </a:t>
            </a:r>
            <a:r>
              <a:rPr sz="2700" spc="-5" dirty="0">
                <a:latin typeface="Carlito"/>
                <a:cs typeface="Carlito"/>
              </a:rPr>
              <a:t>is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20" dirty="0">
                <a:latin typeface="Carlito"/>
                <a:cs typeface="Carlito"/>
              </a:rPr>
              <a:t>later </a:t>
            </a:r>
            <a:r>
              <a:rPr sz="2700" spc="-15" dirty="0">
                <a:latin typeface="Carlito"/>
                <a:cs typeface="Carlito"/>
              </a:rPr>
              <a:t>version </a:t>
            </a:r>
            <a:r>
              <a:rPr sz="2700" spc="5" dirty="0">
                <a:latin typeface="Carlito"/>
                <a:cs typeface="Carlito"/>
              </a:rPr>
              <a:t>of </a:t>
            </a:r>
            <a:r>
              <a:rPr sz="2700" spc="-5" dirty="0">
                <a:latin typeface="Carlito"/>
                <a:cs typeface="Carlito"/>
              </a:rPr>
              <a:t>Mac </a:t>
            </a:r>
            <a:r>
              <a:rPr sz="2700" spc="-10" dirty="0">
                <a:latin typeface="Carlito"/>
                <a:cs typeface="Carlito"/>
              </a:rPr>
              <a:t>OS </a:t>
            </a:r>
            <a:r>
              <a:rPr sz="2700" spc="-5" dirty="0">
                <a:latin typeface="Carlito"/>
                <a:cs typeface="Carlito"/>
              </a:rPr>
              <a:t>X </a:t>
            </a:r>
            <a:r>
              <a:rPr sz="2700" spc="-20" dirty="0">
                <a:latin typeface="Carlito"/>
                <a:cs typeface="Carlito"/>
              </a:rPr>
              <a:t>(10.10),  </a:t>
            </a:r>
            <a:r>
              <a:rPr sz="2700" spc="-10" dirty="0">
                <a:latin typeface="Carlito"/>
                <a:cs typeface="Carlito"/>
              </a:rPr>
              <a:t>released </a:t>
            </a:r>
            <a:r>
              <a:rPr sz="2700" spc="-5" dirty="0">
                <a:latin typeface="Carlito"/>
                <a:cs typeface="Carlito"/>
              </a:rPr>
              <a:t>in Oct.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2014.</a:t>
            </a:r>
            <a:endParaRPr lang="en-US" sz="2700" spc="-25" dirty="0">
              <a:latin typeface="Carlito"/>
              <a:cs typeface="Carlito"/>
            </a:endParaRPr>
          </a:p>
          <a:p>
            <a:pPr marL="354330" marR="781685" indent="-342265">
              <a:lnSpc>
                <a:spcPts val="2930"/>
              </a:lnSpc>
              <a:spcBef>
                <a:spcPts val="6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700" b="1" spc="-25" dirty="0">
                <a:latin typeface="Carlito"/>
                <a:cs typeface="Carlito"/>
              </a:rPr>
              <a:t>Android : </a:t>
            </a:r>
            <a:r>
              <a:rPr lang="en-US" sz="2700" spc="-25" dirty="0">
                <a:latin typeface="Carlito"/>
                <a:cs typeface="Carlito"/>
              </a:rPr>
              <a:t>Uses Linux Kernel 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B9F17-EB44-C7FC-96A0-26B8B00E1A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7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636" y="381000"/>
            <a:ext cx="7648119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Other </a:t>
            </a:r>
            <a:r>
              <a:rPr dirty="0"/>
              <a:t>implementations </a:t>
            </a:r>
            <a:r>
              <a:rPr spc="15" dirty="0"/>
              <a:t>of</a:t>
            </a:r>
            <a:r>
              <a:rPr spc="-254" dirty="0"/>
              <a:t> </a:t>
            </a:r>
            <a:r>
              <a:rPr dirty="0"/>
              <a:t>Unix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604213"/>
            <a:ext cx="7513955" cy="15946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330" marR="80645" indent="-34226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b="1" spc="10" dirty="0">
                <a:latin typeface="Carlito"/>
                <a:cs typeface="Carlito"/>
              </a:rPr>
              <a:t>AIX</a:t>
            </a:r>
            <a:r>
              <a:rPr sz="3200" spc="10" dirty="0">
                <a:latin typeface="Carlito"/>
                <a:cs typeface="Carlito"/>
              </a:rPr>
              <a:t>: </a:t>
            </a:r>
            <a:r>
              <a:rPr sz="3200" spc="-10" dirty="0">
                <a:latin typeface="Carlito"/>
                <a:cs typeface="Carlito"/>
              </a:rPr>
              <a:t>(Advanced </a:t>
            </a:r>
            <a:r>
              <a:rPr sz="3200" spc="-25" dirty="0">
                <a:latin typeface="Carlito"/>
                <a:cs typeface="Carlito"/>
              </a:rPr>
              <a:t>Interactive </a:t>
            </a:r>
            <a:r>
              <a:rPr sz="3200" spc="-20" dirty="0">
                <a:latin typeface="Carlito"/>
                <a:cs typeface="Carlito"/>
              </a:rPr>
              <a:t>eXecutive), </a:t>
            </a:r>
            <a:r>
              <a:rPr sz="3200" dirty="0">
                <a:latin typeface="Carlito"/>
                <a:cs typeface="Carlito"/>
              </a:rPr>
              <a:t>IBM</a:t>
            </a:r>
            <a:r>
              <a:rPr lang="en-US" sz="3200" dirty="0">
                <a:latin typeface="Carlito"/>
                <a:cs typeface="Carlito"/>
              </a:rPr>
              <a:t>’s</a:t>
            </a:r>
            <a:r>
              <a:rPr sz="3200" dirty="0">
                <a:latin typeface="Carlito"/>
                <a:cs typeface="Carlito"/>
              </a:rPr>
              <a:t>  </a:t>
            </a:r>
            <a:r>
              <a:rPr sz="3200" spc="5" dirty="0">
                <a:latin typeface="Carlito"/>
                <a:cs typeface="Carlito"/>
              </a:rPr>
              <a:t>own </a:t>
            </a:r>
            <a:r>
              <a:rPr sz="3200" spc="-25" dirty="0">
                <a:latin typeface="Carlito"/>
                <a:cs typeface="Carlito"/>
              </a:rPr>
              <a:t>version </a:t>
            </a:r>
            <a:r>
              <a:rPr lang="en-US" sz="3200" spc="-25" dirty="0">
                <a:latin typeface="Carlito"/>
                <a:cs typeface="Carlito"/>
              </a:rPr>
              <a:t>of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Unix</a:t>
            </a:r>
          </a:p>
          <a:p>
            <a:pPr marL="354330" indent="-3422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b="1" spc="10" dirty="0">
                <a:latin typeface="Carlito"/>
                <a:cs typeface="Carlito"/>
              </a:rPr>
              <a:t>HP-UX</a:t>
            </a:r>
            <a:r>
              <a:rPr sz="3200" spc="10" dirty="0">
                <a:latin typeface="Carlito"/>
                <a:cs typeface="Carlito"/>
              </a:rPr>
              <a:t>: </a:t>
            </a:r>
            <a:r>
              <a:rPr sz="3200" spc="-15" dirty="0">
                <a:latin typeface="Carlito"/>
                <a:cs typeface="Carlito"/>
              </a:rPr>
              <a:t>Hewlett-Packard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Unix.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682F-7616-558F-6A25-6638106ED1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73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329" y="462229"/>
            <a:ext cx="133223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</a:t>
            </a:r>
            <a:r>
              <a:rPr spc="-20" dirty="0"/>
              <a:t>h</a:t>
            </a:r>
            <a:r>
              <a:rPr spc="5" dirty="0"/>
              <a:t>ells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16405"/>
            <a:ext cx="7587615" cy="192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b="1" i="1" spc="-5" dirty="0">
                <a:latin typeface="Carlito"/>
                <a:cs typeface="Carlito"/>
              </a:rPr>
              <a:t>shell </a:t>
            </a:r>
            <a:r>
              <a:rPr sz="2400" spc="-15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command-line </a:t>
            </a:r>
            <a:r>
              <a:rPr sz="2400" spc="-20" dirty="0">
                <a:latin typeface="Carlito"/>
                <a:cs typeface="Carlito"/>
              </a:rPr>
              <a:t>interpreter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reads </a:t>
            </a:r>
            <a:r>
              <a:rPr sz="2400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input 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executes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commands.</a:t>
            </a:r>
            <a:endParaRPr sz="2400" dirty="0">
              <a:latin typeface="Carlito"/>
              <a:cs typeface="Carlito"/>
            </a:endParaRPr>
          </a:p>
          <a:p>
            <a:pPr marL="354330" marR="99060" indent="-3422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spc="-1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input </a:t>
            </a:r>
            <a:r>
              <a:rPr sz="2400" dirty="0">
                <a:latin typeface="Carlito"/>
                <a:cs typeface="Carlito"/>
              </a:rPr>
              <a:t>to a </a:t>
            </a:r>
            <a:r>
              <a:rPr sz="2400" spc="-5" dirty="0">
                <a:latin typeface="Carlito"/>
                <a:cs typeface="Carlito"/>
              </a:rPr>
              <a:t>shell </a:t>
            </a:r>
            <a:r>
              <a:rPr sz="2400" spc="-15" dirty="0">
                <a:latin typeface="Carlito"/>
                <a:cs typeface="Carlito"/>
              </a:rPr>
              <a:t>is normally </a:t>
            </a:r>
            <a:r>
              <a:rPr sz="2400" spc="-30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spc="-15" dirty="0">
                <a:latin typeface="Carlito"/>
                <a:cs typeface="Carlito"/>
              </a:rPr>
              <a:t>terminal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(an  </a:t>
            </a:r>
            <a:r>
              <a:rPr sz="2400" spc="-15" dirty="0">
                <a:latin typeface="Carlito"/>
                <a:cs typeface="Carlito"/>
              </a:rPr>
              <a:t>interactive </a:t>
            </a:r>
            <a:r>
              <a:rPr sz="2400" spc="-10" dirty="0">
                <a:latin typeface="Carlito"/>
                <a:cs typeface="Carlito"/>
              </a:rPr>
              <a:t>shell) or </a:t>
            </a:r>
            <a:r>
              <a:rPr sz="2400" spc="-5" dirty="0">
                <a:latin typeface="Carlito"/>
                <a:cs typeface="Carlito"/>
              </a:rPr>
              <a:t>sometimes </a:t>
            </a:r>
            <a:r>
              <a:rPr sz="2400" spc="-30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file </a:t>
            </a:r>
            <a:r>
              <a:rPr sz="2400" spc="-10" dirty="0">
                <a:latin typeface="Carlito"/>
                <a:cs typeface="Carlito"/>
              </a:rPr>
              <a:t>(called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i="1" spc="-10" dirty="0">
                <a:latin typeface="Carlito"/>
                <a:cs typeface="Carlito"/>
              </a:rPr>
              <a:t>shell  script</a:t>
            </a:r>
            <a:r>
              <a:rPr sz="2400" spc="-10" dirty="0">
                <a:latin typeface="Carlito"/>
                <a:cs typeface="Carlito"/>
              </a:rPr>
              <a:t>).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55" y="4077080"/>
            <a:ext cx="8280908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791E-99A1-678F-FDFF-4F00FBB66B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0DE-53D1-4528-8BA8-51E4429E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090562" cy="4832092"/>
          </a:xfrm>
        </p:spPr>
        <p:txBody>
          <a:bodyPr/>
          <a:lstStyle/>
          <a:p>
            <a:r>
              <a:rPr lang="en-US" sz="2800" dirty="0"/>
              <a:t> //Current Shell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//Various shells supported by the system</a:t>
            </a:r>
            <a:br>
              <a:rPr lang="en-US" sz="2800" dirty="0"/>
            </a:br>
            <a:r>
              <a:rPr lang="en-US" sz="2200" b="1" dirty="0"/>
              <a:t>$ cd / </a:t>
            </a:r>
            <a:br>
              <a:rPr lang="en-US" sz="2200" dirty="0"/>
            </a:br>
            <a:r>
              <a:rPr lang="en-US" sz="2200" b="1" dirty="0"/>
              <a:t>$ cd bin</a:t>
            </a:r>
            <a:br>
              <a:rPr lang="en-US" sz="2200" dirty="0"/>
            </a:br>
            <a:r>
              <a:rPr lang="en-US" sz="2200" b="1" dirty="0"/>
              <a:t>$ ls *</a:t>
            </a:r>
            <a:r>
              <a:rPr lang="en-US" sz="2200" b="1" dirty="0" err="1"/>
              <a:t>sh</a:t>
            </a:r>
            <a:r>
              <a:rPr lang="en-US" sz="2200" b="1" dirty="0"/>
              <a:t>  -1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//Get the Version of Linux</a:t>
            </a:r>
            <a:br>
              <a:rPr lang="en-US" sz="3200" dirty="0"/>
            </a:br>
            <a:r>
              <a:rPr lang="en-US" sz="2200" b="1" dirty="0"/>
              <a:t>$ </a:t>
            </a:r>
            <a:r>
              <a:rPr lang="en-US" sz="2200" b="1" dirty="0" err="1"/>
              <a:t>uname</a:t>
            </a:r>
            <a:r>
              <a:rPr lang="en-US" sz="2200" b="1" dirty="0"/>
              <a:t> –a 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1F729-A70B-40D7-9B0D-3CF3B39A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170831"/>
            <a:ext cx="8085429" cy="338554"/>
          </a:xfrm>
        </p:spPr>
        <p:txBody>
          <a:bodyPr/>
          <a:lstStyle/>
          <a:p>
            <a:r>
              <a:rPr lang="en-US" b="1" dirty="0"/>
              <a:t> $ echo $SHELL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F7F94-6E59-442C-49E0-F5C033BF3D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7CAD-4C27-4CDE-9482-960E771A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971800"/>
            <a:ext cx="3966362" cy="699135"/>
          </a:xfrm>
        </p:spPr>
        <p:txBody>
          <a:bodyPr/>
          <a:lstStyle/>
          <a:p>
            <a:r>
              <a:rPr lang="en-US" dirty="0"/>
              <a:t>FILE SYSTEM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20F9F-7659-F347-79ED-CBB7A1D909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29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029" y="462229"/>
            <a:ext cx="257238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File</a:t>
            </a:r>
            <a:r>
              <a:rPr spc="-45" dirty="0"/>
              <a:t> </a:t>
            </a:r>
            <a:r>
              <a:rPr spc="-2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5191"/>
            <a:ext cx="8226756" cy="5794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4330" marR="467995" indent="-342265">
              <a:lnSpc>
                <a:spcPts val="2110"/>
              </a:lnSpc>
              <a:spcBef>
                <a:spcPts val="62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15" dirty="0">
                <a:latin typeface="Carlito"/>
                <a:cs typeface="Carlito"/>
              </a:rPr>
              <a:t>UNIX </a:t>
            </a:r>
            <a:r>
              <a:rPr sz="2200" spc="5" dirty="0">
                <a:latin typeface="Carlito"/>
                <a:cs typeface="Carlito"/>
              </a:rPr>
              <a:t>file </a:t>
            </a:r>
            <a:r>
              <a:rPr sz="2200" spc="-15" dirty="0">
                <a:latin typeface="Carlito"/>
                <a:cs typeface="Carlito"/>
              </a:rPr>
              <a:t>system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hierarchical </a:t>
            </a:r>
            <a:r>
              <a:rPr sz="2200" dirty="0">
                <a:latin typeface="Carlito"/>
                <a:cs typeface="Carlito"/>
              </a:rPr>
              <a:t>arrangement</a:t>
            </a:r>
            <a:r>
              <a:rPr sz="2200" spc="-3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b="1" spc="-5" dirty="0">
                <a:latin typeface="Carlito"/>
                <a:cs typeface="Carlito"/>
              </a:rPr>
              <a:t>directories  </a:t>
            </a:r>
            <a:r>
              <a:rPr sz="2200" b="1" dirty="0">
                <a:latin typeface="Carlito"/>
                <a:cs typeface="Carlito"/>
              </a:rPr>
              <a:t>and</a:t>
            </a:r>
            <a:r>
              <a:rPr sz="2200" b="1" spc="-35" dirty="0">
                <a:latin typeface="Carlito"/>
                <a:cs typeface="Carlito"/>
              </a:rPr>
              <a:t> </a:t>
            </a:r>
            <a:r>
              <a:rPr sz="2200" b="1" spc="5" dirty="0">
                <a:latin typeface="Carlito"/>
                <a:cs typeface="Carlito"/>
              </a:rPr>
              <a:t>files.</a:t>
            </a:r>
            <a:endParaRPr sz="2200" b="1" dirty="0">
              <a:latin typeface="Carlito"/>
              <a:cs typeface="Carlito"/>
            </a:endParaRPr>
          </a:p>
          <a:p>
            <a:pPr marL="354330" marR="487680" indent="-342265">
              <a:lnSpc>
                <a:spcPts val="2110"/>
              </a:lnSpc>
              <a:spcBef>
                <a:spcPts val="54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Everything </a:t>
            </a:r>
            <a:r>
              <a:rPr sz="2200" spc="-25" dirty="0">
                <a:latin typeface="Carlito"/>
                <a:cs typeface="Carlito"/>
              </a:rPr>
              <a:t>starts </a:t>
            </a:r>
            <a:r>
              <a:rPr sz="2200" spc="1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directory </a:t>
            </a:r>
            <a:r>
              <a:rPr sz="2200" dirty="0">
                <a:latin typeface="Carlito"/>
                <a:cs typeface="Carlito"/>
              </a:rPr>
              <a:t>called </a:t>
            </a:r>
            <a:r>
              <a:rPr sz="2200" b="1" i="1" spc="5" dirty="0">
                <a:latin typeface="Carlito"/>
                <a:cs typeface="Carlito"/>
              </a:rPr>
              <a:t>root</a:t>
            </a:r>
            <a:r>
              <a:rPr sz="2200" spc="5" dirty="0">
                <a:latin typeface="Carlito"/>
                <a:cs typeface="Carlito"/>
              </a:rPr>
              <a:t>, </a:t>
            </a:r>
            <a:r>
              <a:rPr sz="2200" spc="-5" dirty="0">
                <a:latin typeface="Carlito"/>
                <a:cs typeface="Carlito"/>
              </a:rPr>
              <a:t>whose </a:t>
            </a:r>
            <a:r>
              <a:rPr sz="2200" dirty="0">
                <a:latin typeface="Carlito"/>
                <a:cs typeface="Carlito"/>
              </a:rPr>
              <a:t>name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the  </a:t>
            </a:r>
            <a:r>
              <a:rPr sz="2200" spc="5" dirty="0">
                <a:latin typeface="Carlito"/>
                <a:cs typeface="Carlito"/>
              </a:rPr>
              <a:t>single </a:t>
            </a:r>
            <a:r>
              <a:rPr sz="2200" spc="-15" dirty="0">
                <a:latin typeface="Carlito"/>
                <a:cs typeface="Carlito"/>
              </a:rPr>
              <a:t>character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10" dirty="0">
                <a:latin typeface="Courier New"/>
                <a:cs typeface="Courier New"/>
              </a:rPr>
              <a:t>/</a:t>
            </a:r>
            <a:endParaRPr sz="2200" dirty="0">
              <a:latin typeface="Carlito"/>
              <a:cs typeface="Carlito"/>
            </a:endParaRPr>
          </a:p>
          <a:p>
            <a:pPr marL="354330" marR="110489" indent="-34226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5" dirty="0">
                <a:latin typeface="Carlito"/>
                <a:cs typeface="Carlito"/>
              </a:rPr>
              <a:t>A </a:t>
            </a:r>
            <a:r>
              <a:rPr sz="2200" b="1" i="1" spc="-5" dirty="0">
                <a:latin typeface="Carlito"/>
                <a:cs typeface="Carlito"/>
              </a:rPr>
              <a:t>directory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5" dirty="0">
                <a:latin typeface="Carlito"/>
                <a:cs typeface="Carlito"/>
              </a:rPr>
              <a:t>a file </a:t>
            </a:r>
            <a:r>
              <a:rPr sz="2200" spc="-5" dirty="0">
                <a:latin typeface="Carlito"/>
                <a:cs typeface="Carlito"/>
              </a:rPr>
              <a:t>that </a:t>
            </a:r>
            <a:r>
              <a:rPr sz="2200" spc="-10" dirty="0">
                <a:latin typeface="Carlito"/>
                <a:cs typeface="Carlito"/>
              </a:rPr>
              <a:t>contains directory </a:t>
            </a:r>
            <a:r>
              <a:rPr sz="2200" dirty="0">
                <a:latin typeface="Carlito"/>
                <a:cs typeface="Carlito"/>
              </a:rPr>
              <a:t>entries. </a:t>
            </a:r>
            <a:r>
              <a:rPr sz="2200" spc="-15" dirty="0">
                <a:latin typeface="Carlito"/>
                <a:cs typeface="Carlito"/>
              </a:rPr>
              <a:t>Logically, </a:t>
            </a:r>
            <a:r>
              <a:rPr sz="2200" spc="5" dirty="0">
                <a:latin typeface="Carlito"/>
                <a:cs typeface="Carlito"/>
              </a:rPr>
              <a:t>we</a:t>
            </a:r>
            <a:r>
              <a:rPr sz="2200" spc="-2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can  </a:t>
            </a:r>
            <a:r>
              <a:rPr sz="2200" dirty="0">
                <a:latin typeface="Carlito"/>
                <a:cs typeface="Carlito"/>
              </a:rPr>
              <a:t>think </a:t>
            </a:r>
            <a:r>
              <a:rPr sz="2200" spc="-5" dirty="0">
                <a:latin typeface="Carlito"/>
                <a:cs typeface="Carlito"/>
              </a:rPr>
              <a:t>of each </a:t>
            </a:r>
            <a:r>
              <a:rPr sz="2200" spc="-10" dirty="0">
                <a:latin typeface="Carlito"/>
                <a:cs typeface="Carlito"/>
              </a:rPr>
              <a:t>directory </a:t>
            </a:r>
            <a:r>
              <a:rPr sz="2200" spc="-5" dirty="0">
                <a:latin typeface="Carlito"/>
                <a:cs typeface="Carlito"/>
              </a:rPr>
              <a:t>entry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containing </a:t>
            </a:r>
            <a:r>
              <a:rPr sz="2200" spc="5" dirty="0">
                <a:latin typeface="Carlito"/>
                <a:cs typeface="Carlito"/>
              </a:rPr>
              <a:t>a filename </a:t>
            </a:r>
            <a:r>
              <a:rPr sz="2200" dirty="0">
                <a:latin typeface="Carlito"/>
                <a:cs typeface="Carlito"/>
              </a:rPr>
              <a:t>along with </a:t>
            </a:r>
            <a:r>
              <a:rPr sz="2200" spc="5" dirty="0">
                <a:latin typeface="Carlito"/>
                <a:cs typeface="Carlito"/>
              </a:rPr>
              <a:t>a  </a:t>
            </a:r>
            <a:r>
              <a:rPr sz="2200" spc="-20" dirty="0">
                <a:latin typeface="Carlito"/>
                <a:cs typeface="Carlito"/>
              </a:rPr>
              <a:t>structure </a:t>
            </a:r>
            <a:r>
              <a:rPr sz="2200" spc="-5" dirty="0">
                <a:latin typeface="Carlito"/>
                <a:cs typeface="Carlito"/>
              </a:rPr>
              <a:t>of information </a:t>
            </a:r>
            <a:r>
              <a:rPr sz="2200" dirty="0">
                <a:latin typeface="Carlito"/>
                <a:cs typeface="Carlito"/>
              </a:rPr>
              <a:t>describing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attributes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lang="en-US" sz="2200" spc="-5" dirty="0">
                <a:latin typeface="Carlito"/>
                <a:cs typeface="Carlito"/>
              </a:rPr>
              <a:t>files and other directories</a:t>
            </a:r>
            <a:r>
              <a:rPr sz="2200" spc="5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  <a:p>
            <a:pPr marL="354330" marR="5080" indent="-342265">
              <a:lnSpc>
                <a:spcPct val="80100"/>
              </a:lnSpc>
              <a:spcBef>
                <a:spcPts val="55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attributes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5" dirty="0">
                <a:latin typeface="Carlito"/>
                <a:cs typeface="Carlito"/>
              </a:rPr>
              <a:t>a file </a:t>
            </a:r>
            <a:r>
              <a:rPr sz="2200" spc="-20" dirty="0">
                <a:latin typeface="Carlito"/>
                <a:cs typeface="Carlito"/>
              </a:rPr>
              <a:t>are </a:t>
            </a:r>
            <a:r>
              <a:rPr sz="2200" spc="-10" dirty="0">
                <a:latin typeface="Carlito"/>
                <a:cs typeface="Carlito"/>
              </a:rPr>
              <a:t>such </a:t>
            </a:r>
            <a:r>
              <a:rPr sz="2200" dirty="0">
                <a:latin typeface="Carlito"/>
                <a:cs typeface="Carlito"/>
              </a:rPr>
              <a:t>things as </a:t>
            </a:r>
            <a:r>
              <a:rPr sz="2200" spc="-5" dirty="0">
                <a:latin typeface="Carlito"/>
                <a:cs typeface="Carlito"/>
              </a:rPr>
              <a:t>the type of </a:t>
            </a:r>
            <a:r>
              <a:rPr sz="2200" spc="5" dirty="0">
                <a:latin typeface="Carlito"/>
                <a:cs typeface="Carlito"/>
              </a:rPr>
              <a:t>file </a:t>
            </a:r>
            <a:r>
              <a:rPr sz="2200" spc="-5" dirty="0">
                <a:latin typeface="Carlito"/>
                <a:cs typeface="Carlito"/>
              </a:rPr>
              <a:t>(regular  </a:t>
            </a:r>
            <a:r>
              <a:rPr sz="2200" spc="5" dirty="0">
                <a:latin typeface="Carlito"/>
                <a:cs typeface="Carlito"/>
              </a:rPr>
              <a:t>file, </a:t>
            </a:r>
            <a:r>
              <a:rPr sz="2200" spc="-10" dirty="0">
                <a:latin typeface="Carlito"/>
                <a:cs typeface="Carlito"/>
              </a:rPr>
              <a:t>directory),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size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5" dirty="0">
                <a:latin typeface="Carlito"/>
                <a:cs typeface="Carlito"/>
              </a:rPr>
              <a:t>file,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owner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5" dirty="0">
                <a:latin typeface="Carlito"/>
                <a:cs typeface="Carlito"/>
              </a:rPr>
              <a:t>file, </a:t>
            </a:r>
            <a:r>
              <a:rPr sz="2200" dirty="0">
                <a:latin typeface="Carlito"/>
                <a:cs typeface="Carlito"/>
              </a:rPr>
              <a:t>permissions 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5" dirty="0">
                <a:latin typeface="Carlito"/>
                <a:cs typeface="Carlito"/>
              </a:rPr>
              <a:t>file </a:t>
            </a:r>
            <a:r>
              <a:rPr sz="2200" spc="-5" dirty="0">
                <a:latin typeface="Carlito"/>
                <a:cs typeface="Carlito"/>
              </a:rPr>
              <a:t>(whether other </a:t>
            </a:r>
            <a:r>
              <a:rPr sz="2200" spc="-15" dirty="0">
                <a:latin typeface="Carlito"/>
                <a:cs typeface="Carlito"/>
              </a:rPr>
              <a:t>users </a:t>
            </a:r>
            <a:r>
              <a:rPr sz="2200" spc="-10" dirty="0">
                <a:latin typeface="Carlito"/>
                <a:cs typeface="Carlito"/>
              </a:rPr>
              <a:t>may </a:t>
            </a:r>
            <a:r>
              <a:rPr sz="2200" spc="-5" dirty="0">
                <a:latin typeface="Carlito"/>
                <a:cs typeface="Carlito"/>
              </a:rPr>
              <a:t>access </a:t>
            </a:r>
            <a:r>
              <a:rPr sz="2200" dirty="0">
                <a:latin typeface="Carlito"/>
                <a:cs typeface="Carlito"/>
              </a:rPr>
              <a:t>this </a:t>
            </a:r>
            <a:r>
              <a:rPr sz="2200" spc="5" dirty="0">
                <a:latin typeface="Carlito"/>
                <a:cs typeface="Carlito"/>
              </a:rPr>
              <a:t>file),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5" dirty="0">
                <a:latin typeface="Carlito"/>
                <a:cs typeface="Carlito"/>
              </a:rPr>
              <a:t>when </a:t>
            </a:r>
            <a:r>
              <a:rPr sz="2200" spc="-10" dirty="0">
                <a:latin typeface="Carlito"/>
                <a:cs typeface="Carlito"/>
              </a:rPr>
              <a:t>the  </a:t>
            </a:r>
            <a:r>
              <a:rPr sz="2200" spc="5" dirty="0">
                <a:latin typeface="Carlito"/>
                <a:cs typeface="Carlito"/>
              </a:rPr>
              <a:t>file </a:t>
            </a:r>
            <a:r>
              <a:rPr sz="2200" spc="-10" dirty="0">
                <a:latin typeface="Carlito"/>
                <a:cs typeface="Carlito"/>
              </a:rPr>
              <a:t>was last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modified.</a:t>
            </a:r>
            <a:endParaRPr sz="2200" dirty="0">
              <a:latin typeface="Carlito"/>
              <a:cs typeface="Carlito"/>
            </a:endParaRPr>
          </a:p>
          <a:p>
            <a:pPr marL="354330" marR="25463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20" dirty="0">
                <a:latin typeface="Courier New"/>
                <a:cs typeface="Courier New"/>
              </a:rPr>
              <a:t>stat</a:t>
            </a:r>
            <a:r>
              <a:rPr sz="2200" spc="-9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rlito"/>
                <a:cs typeface="Carlito"/>
              </a:rPr>
              <a:t>function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return</a:t>
            </a:r>
            <a:r>
              <a:rPr lang="en-US" sz="2200" spc="-10" dirty="0">
                <a:latin typeface="Carlito"/>
                <a:cs typeface="Carlito"/>
              </a:rPr>
              <a:t>s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information  </a:t>
            </a:r>
            <a:r>
              <a:rPr sz="2200" spc="-10" dirty="0">
                <a:latin typeface="Carlito"/>
                <a:cs typeface="Carlito"/>
              </a:rPr>
              <a:t>containing </a:t>
            </a:r>
            <a:r>
              <a:rPr sz="2200" spc="5" dirty="0">
                <a:latin typeface="Carlito"/>
                <a:cs typeface="Carlito"/>
              </a:rPr>
              <a:t>all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attributes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5" dirty="0">
                <a:latin typeface="Carlito"/>
                <a:cs typeface="Carlito"/>
              </a:rPr>
              <a:t>a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file.</a:t>
            </a:r>
            <a:r>
              <a:rPr lang="en-US" sz="2200" spc="5" dirty="0">
                <a:latin typeface="Carlito"/>
                <a:cs typeface="Carlito"/>
              </a:rPr>
              <a:t> </a:t>
            </a:r>
          </a:p>
          <a:p>
            <a:pPr marL="354330" marR="25463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spc="5" dirty="0">
                <a:latin typeface="Carlito"/>
                <a:cs typeface="Carlito"/>
              </a:rPr>
              <a:t>$ cd /   $ cd home $ cd </a:t>
            </a:r>
            <a:r>
              <a:rPr lang="en-US" sz="2200" spc="5" dirty="0" err="1">
                <a:latin typeface="Carlito"/>
                <a:cs typeface="Carlito"/>
              </a:rPr>
              <a:t>pranga</a:t>
            </a:r>
            <a:r>
              <a:rPr lang="en-US" sz="2200" spc="5" dirty="0">
                <a:latin typeface="Carlito"/>
                <a:cs typeface="Carlito"/>
              </a:rPr>
              <a:t> </a:t>
            </a:r>
          </a:p>
          <a:p>
            <a:pPr marL="354330" marR="25463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spc="5" dirty="0">
                <a:latin typeface="Carlito"/>
                <a:cs typeface="Carlito"/>
              </a:rPr>
              <a:t>Home directory is denoted by the ~ symbol</a:t>
            </a:r>
          </a:p>
          <a:p>
            <a:pPr marL="354330" marR="25463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b="1" spc="5" dirty="0">
                <a:latin typeface="Carlito"/>
                <a:cs typeface="Carlito"/>
              </a:rPr>
              <a:t>$ stat </a:t>
            </a:r>
            <a:r>
              <a:rPr lang="en-US" sz="2200" b="1" spc="5" dirty="0" err="1">
                <a:latin typeface="Carlito"/>
                <a:cs typeface="Carlito"/>
              </a:rPr>
              <a:t>sample.c</a:t>
            </a:r>
            <a:r>
              <a:rPr lang="en-US" sz="2200" b="1" spc="5" dirty="0">
                <a:latin typeface="Carlito"/>
                <a:cs typeface="Carlito"/>
              </a:rPr>
              <a:t> </a:t>
            </a:r>
            <a:endParaRPr sz="2200" b="1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D7DEE-AF0D-68E9-9B78-2EA5CAE6D0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AEF-91C5-4336-93FD-9351CE1E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090562" cy="699135"/>
          </a:xfrm>
        </p:spPr>
        <p:txBody>
          <a:bodyPr/>
          <a:lstStyle/>
          <a:p>
            <a:r>
              <a:rPr lang="en-US" dirty="0"/>
              <a:t> COMP 8567 –  List of Topics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78206-C2DA-4C71-ADAE-A3A43C160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9285" y="1538353"/>
            <a:ext cx="52357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1. </a:t>
            </a:r>
            <a:r>
              <a:rPr kumimoji="0" lang="en-CA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Introduction to UNIX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400" dirty="0">
                <a:latin typeface="+mn-lt"/>
                <a:ea typeface="Times New Roman" panose="02020603050405020304" pitchFamily="18" charset="0"/>
              </a:rPr>
              <a:t>2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Advanced C programming techniques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400" dirty="0">
                <a:latin typeface="+mn-lt"/>
                <a:ea typeface="Times New Roman" panose="02020603050405020304" pitchFamily="18" charset="0"/>
              </a:rPr>
              <a:t>3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Unix Input/Output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400" dirty="0">
                <a:latin typeface="+mn-lt"/>
                <a:ea typeface="Times New Roman" panose="02020603050405020304" pitchFamily="18" charset="0"/>
              </a:rPr>
              <a:t>4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Process Management and Control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400" dirty="0">
                <a:latin typeface="+mn-lt"/>
                <a:ea typeface="Times New Roman" panose="02020603050405020304" pitchFamily="18" charset="0"/>
              </a:rPr>
              <a:t>5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Signals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6. Unix Shells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7. Inter-process Communication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8. Multithreading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9. Client-Server applications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1C191-9555-1052-218D-D05513DE0C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28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932" y="462229"/>
            <a:ext cx="211010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F</a:t>
            </a:r>
            <a:r>
              <a:rPr spc="-20" dirty="0"/>
              <a:t>i</a:t>
            </a:r>
            <a:r>
              <a:rPr spc="5" dirty="0"/>
              <a:t>lename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5191"/>
            <a:ext cx="8047355" cy="464870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330" marR="34226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only </a:t>
            </a:r>
            <a:r>
              <a:rPr sz="2200" spc="-5" dirty="0">
                <a:latin typeface="Carlito"/>
                <a:cs typeface="Carlito"/>
              </a:rPr>
              <a:t>two </a:t>
            </a:r>
            <a:r>
              <a:rPr sz="2200" spc="-15" dirty="0">
                <a:latin typeface="Carlito"/>
                <a:cs typeface="Carlito"/>
              </a:rPr>
              <a:t>characters </a:t>
            </a:r>
            <a:r>
              <a:rPr sz="2200" spc="-5" dirty="0">
                <a:latin typeface="Carlito"/>
                <a:cs typeface="Carlito"/>
              </a:rPr>
              <a:t>that </a:t>
            </a:r>
            <a:r>
              <a:rPr sz="2200" b="1" spc="-10" dirty="0">
                <a:latin typeface="Carlito"/>
                <a:cs typeface="Carlito"/>
              </a:rPr>
              <a:t>cannot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appear </a:t>
            </a:r>
            <a:r>
              <a:rPr sz="2200" spc="10" dirty="0">
                <a:latin typeface="Carlito"/>
                <a:cs typeface="Carlito"/>
              </a:rPr>
              <a:t>in </a:t>
            </a:r>
            <a:r>
              <a:rPr sz="2200" spc="5" dirty="0">
                <a:latin typeface="Carlito"/>
                <a:cs typeface="Carlito"/>
              </a:rPr>
              <a:t>a filename </a:t>
            </a:r>
            <a:r>
              <a:rPr sz="2200" spc="-20" dirty="0">
                <a:latin typeface="Carlito"/>
                <a:cs typeface="Carlito"/>
              </a:rPr>
              <a:t>are </a:t>
            </a:r>
            <a:r>
              <a:rPr sz="2200" spc="-10" dirty="0">
                <a:latin typeface="Carlito"/>
                <a:cs typeface="Carlito"/>
              </a:rPr>
              <a:t>the  </a:t>
            </a:r>
            <a:r>
              <a:rPr sz="2200" spc="5" dirty="0">
                <a:latin typeface="Carlito"/>
                <a:cs typeface="Carlito"/>
              </a:rPr>
              <a:t>slash </a:t>
            </a:r>
            <a:r>
              <a:rPr sz="2200" spc="-15" dirty="0">
                <a:latin typeface="Carlito"/>
                <a:cs typeface="Carlito"/>
              </a:rPr>
              <a:t>character </a:t>
            </a:r>
            <a:r>
              <a:rPr sz="2200" u="sng" spc="5" dirty="0">
                <a:latin typeface="Carlito"/>
                <a:cs typeface="Carlito"/>
              </a:rPr>
              <a:t>(/)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u="sng" dirty="0">
                <a:latin typeface="Carlito"/>
                <a:cs typeface="Carlito"/>
              </a:rPr>
              <a:t>null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character.</a:t>
            </a:r>
            <a:endParaRPr lang="en-US" sz="2200" spc="-35" dirty="0">
              <a:latin typeface="Carlito"/>
              <a:cs typeface="Carlito"/>
            </a:endParaRPr>
          </a:p>
          <a:p>
            <a:pPr marL="354330" marR="34226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spc="-35" dirty="0">
                <a:latin typeface="Carlito"/>
                <a:cs typeface="Carlito"/>
              </a:rPr>
              <a:t>Characters are </a:t>
            </a:r>
            <a:r>
              <a:rPr lang="en-US" sz="2200" b="1" u="sng" spc="-35" dirty="0">
                <a:latin typeface="Carlito"/>
                <a:cs typeface="Carlito"/>
              </a:rPr>
              <a:t>CASE-SENSITIVE</a:t>
            </a:r>
            <a:endParaRPr sz="2200" b="1" u="sng" dirty="0">
              <a:latin typeface="Carlito"/>
              <a:cs typeface="Carlito"/>
            </a:endParaRPr>
          </a:p>
          <a:p>
            <a:pPr marL="354330" marR="377190" indent="-342265">
              <a:lnSpc>
                <a:spcPts val="2120"/>
              </a:lnSpc>
              <a:spcBef>
                <a:spcPts val="5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5" dirty="0">
                <a:latin typeface="Carlito"/>
                <a:cs typeface="Carlito"/>
              </a:rPr>
              <a:t>slash </a:t>
            </a:r>
            <a:r>
              <a:rPr sz="2200" spc="-10" dirty="0">
                <a:latin typeface="Carlito"/>
                <a:cs typeface="Carlito"/>
              </a:rPr>
              <a:t>separates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5" dirty="0">
                <a:latin typeface="Carlito"/>
                <a:cs typeface="Carlito"/>
              </a:rPr>
              <a:t>filenames </a:t>
            </a:r>
            <a:r>
              <a:rPr sz="2200" spc="-5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form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pathname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1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the  </a:t>
            </a:r>
            <a:r>
              <a:rPr sz="2200" dirty="0">
                <a:latin typeface="Carlito"/>
                <a:cs typeface="Carlito"/>
              </a:rPr>
              <a:t>null </a:t>
            </a:r>
            <a:r>
              <a:rPr sz="2200" spc="-15" dirty="0">
                <a:latin typeface="Carlito"/>
                <a:cs typeface="Carlito"/>
              </a:rPr>
              <a:t>character </a:t>
            </a:r>
            <a:r>
              <a:rPr sz="2200" dirty="0">
                <a:latin typeface="Carlito"/>
                <a:cs typeface="Carlito"/>
              </a:rPr>
              <a:t>terminates a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pathname.</a:t>
            </a:r>
            <a:endParaRPr sz="2200" dirty="0">
              <a:latin typeface="Carlito"/>
              <a:cs typeface="Carlito"/>
            </a:endParaRPr>
          </a:p>
          <a:p>
            <a:pPr marL="354330" marR="5080" indent="-342265">
              <a:lnSpc>
                <a:spcPts val="2110"/>
              </a:lnSpc>
              <a:spcBef>
                <a:spcPts val="5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25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portability, </a:t>
            </a:r>
            <a:r>
              <a:rPr sz="2200" dirty="0">
                <a:latin typeface="Carlito"/>
                <a:cs typeface="Carlito"/>
              </a:rPr>
              <a:t>POSIX.1</a:t>
            </a:r>
            <a:r>
              <a:rPr lang="en-US" sz="2200" b="1" dirty="0">
                <a:latin typeface="Carlito"/>
                <a:cs typeface="Carlito"/>
              </a:rPr>
              <a:t>(Portable Operating System Interface-IEEE standard)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recommends </a:t>
            </a:r>
            <a:r>
              <a:rPr sz="2200" spc="-10" dirty="0">
                <a:latin typeface="Carlito"/>
                <a:cs typeface="Carlito"/>
              </a:rPr>
              <a:t>restricting </a:t>
            </a:r>
            <a:r>
              <a:rPr sz="2200" spc="5" dirty="0">
                <a:latin typeface="Carlito"/>
                <a:cs typeface="Carlito"/>
              </a:rPr>
              <a:t>filenames </a:t>
            </a:r>
            <a:r>
              <a:rPr sz="2200" spc="-10" dirty="0">
                <a:latin typeface="Carlito"/>
                <a:cs typeface="Carlito"/>
              </a:rPr>
              <a:t>to consist  </a:t>
            </a:r>
            <a:r>
              <a:rPr sz="2200" spc="-5" dirty="0">
                <a:latin typeface="Carlito"/>
                <a:cs typeface="Carlito"/>
              </a:rPr>
              <a:t>of the following </a:t>
            </a:r>
            <a:r>
              <a:rPr sz="2200" spc="-15" dirty="0">
                <a:latin typeface="Carlito"/>
                <a:cs typeface="Carlito"/>
              </a:rPr>
              <a:t>characters: letters </a:t>
            </a:r>
            <a:r>
              <a:rPr sz="2200" spc="5" dirty="0">
                <a:latin typeface="Carlito"/>
                <a:cs typeface="Carlito"/>
              </a:rPr>
              <a:t>(a-z, A-Z), </a:t>
            </a:r>
            <a:r>
              <a:rPr sz="2200" spc="-10" dirty="0">
                <a:latin typeface="Carlito"/>
                <a:cs typeface="Carlito"/>
              </a:rPr>
              <a:t>numbers </a:t>
            </a:r>
            <a:r>
              <a:rPr sz="2200" spc="-5" dirty="0">
                <a:latin typeface="Carlito"/>
                <a:cs typeface="Carlito"/>
              </a:rPr>
              <a:t>(0-9), </a:t>
            </a:r>
            <a:r>
              <a:rPr sz="2200" dirty="0">
                <a:latin typeface="Carlito"/>
                <a:cs typeface="Carlito"/>
              </a:rPr>
              <a:t>period  (.), dash (-), and </a:t>
            </a:r>
            <a:r>
              <a:rPr sz="2200" spc="-15" dirty="0">
                <a:latin typeface="Carlito"/>
                <a:cs typeface="Carlito"/>
              </a:rPr>
              <a:t>underscore </a:t>
            </a:r>
            <a:r>
              <a:rPr sz="2200" dirty="0">
                <a:latin typeface="Carlito"/>
                <a:cs typeface="Carlito"/>
              </a:rPr>
              <a:t>( </a:t>
            </a:r>
            <a:r>
              <a:rPr sz="2200" spc="5" dirty="0">
                <a:latin typeface="Carlito"/>
                <a:cs typeface="Carlito"/>
              </a:rPr>
              <a:t>_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).</a:t>
            </a:r>
            <a:endParaRPr sz="2600" dirty="0">
              <a:latin typeface="Carlito"/>
              <a:cs typeface="Carlito"/>
            </a:endParaRPr>
          </a:p>
          <a:p>
            <a:pPr marL="354330" marR="74295" indent="-342265">
              <a:lnSpc>
                <a:spcPts val="211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35" dirty="0">
                <a:latin typeface="Carlito"/>
                <a:cs typeface="Carlito"/>
              </a:rPr>
              <a:t>Two </a:t>
            </a:r>
            <a:r>
              <a:rPr sz="2200" spc="5" dirty="0">
                <a:latin typeface="Carlito"/>
                <a:cs typeface="Carlito"/>
              </a:rPr>
              <a:t>filenames </a:t>
            </a:r>
            <a:r>
              <a:rPr sz="2200" spc="-20" dirty="0">
                <a:latin typeface="Carlito"/>
                <a:cs typeface="Carlito"/>
              </a:rPr>
              <a:t>are </a:t>
            </a:r>
            <a:r>
              <a:rPr sz="2200" dirty="0">
                <a:latin typeface="Carlito"/>
                <a:cs typeface="Carlito"/>
              </a:rPr>
              <a:t>automatically </a:t>
            </a:r>
            <a:r>
              <a:rPr sz="2200" spc="-10" dirty="0">
                <a:latin typeface="Carlito"/>
                <a:cs typeface="Carlito"/>
              </a:rPr>
              <a:t>created </a:t>
            </a:r>
            <a:r>
              <a:rPr sz="2200" spc="5" dirty="0">
                <a:latin typeface="Carlito"/>
                <a:cs typeface="Carlito"/>
              </a:rPr>
              <a:t>whenever a </a:t>
            </a:r>
            <a:r>
              <a:rPr sz="2200" dirty="0">
                <a:latin typeface="Carlito"/>
                <a:cs typeface="Carlito"/>
              </a:rPr>
              <a:t>new</a:t>
            </a:r>
            <a:r>
              <a:rPr sz="2200" spc="-2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directory 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created: </a:t>
            </a:r>
            <a:r>
              <a:rPr sz="2200" spc="5" dirty="0">
                <a:latin typeface="Carlito"/>
                <a:cs typeface="Carlito"/>
              </a:rPr>
              <a:t>.(called </a:t>
            </a:r>
            <a:r>
              <a:rPr sz="2200" i="1" spc="5" dirty="0">
                <a:latin typeface="Carlito"/>
                <a:cs typeface="Carlito"/>
              </a:rPr>
              <a:t>dot</a:t>
            </a:r>
            <a:r>
              <a:rPr sz="2200" spc="5" dirty="0">
                <a:latin typeface="Carlito"/>
                <a:cs typeface="Carlito"/>
              </a:rPr>
              <a:t>)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10" dirty="0">
                <a:latin typeface="Carlito"/>
                <a:cs typeface="Carlito"/>
              </a:rPr>
              <a:t>.. </a:t>
            </a:r>
            <a:r>
              <a:rPr sz="2200" dirty="0">
                <a:latin typeface="Carlito"/>
                <a:cs typeface="Carlito"/>
              </a:rPr>
              <a:t>(called</a:t>
            </a:r>
            <a:r>
              <a:rPr sz="2200" spc="-350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dot-dot</a:t>
            </a:r>
            <a:r>
              <a:rPr sz="2200" dirty="0">
                <a:latin typeface="Carlito"/>
                <a:cs typeface="Carlito"/>
              </a:rPr>
              <a:t>).</a:t>
            </a:r>
            <a:endParaRPr lang="en-US" sz="2200" dirty="0">
              <a:latin typeface="Carlito"/>
              <a:cs typeface="Carlito"/>
            </a:endParaRPr>
          </a:p>
          <a:p>
            <a:pPr marL="354330" marR="74295" indent="-342265">
              <a:lnSpc>
                <a:spcPts val="211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b="1" dirty="0">
                <a:latin typeface="Carlito"/>
                <a:cs typeface="Carlito"/>
              </a:rPr>
              <a:t>$ cd ..</a:t>
            </a:r>
          </a:p>
          <a:p>
            <a:pPr marL="354330" marR="74295" indent="-342265">
              <a:lnSpc>
                <a:spcPts val="211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b="1" dirty="0">
                <a:latin typeface="Carlito"/>
                <a:cs typeface="Carlito"/>
              </a:rPr>
              <a:t>$ cd .</a:t>
            </a:r>
          </a:p>
          <a:p>
            <a:pPr marL="354330" marR="87630" indent="-34226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Dot </a:t>
            </a:r>
            <a:r>
              <a:rPr sz="2200" spc="-25" dirty="0">
                <a:latin typeface="Carlito"/>
                <a:cs typeface="Carlito"/>
              </a:rPr>
              <a:t>refers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current </a:t>
            </a:r>
            <a:r>
              <a:rPr sz="2200" spc="-25" dirty="0">
                <a:latin typeface="Carlito"/>
                <a:cs typeface="Carlito"/>
              </a:rPr>
              <a:t>directory,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dot-dot </a:t>
            </a:r>
            <a:r>
              <a:rPr sz="2200" spc="-25" dirty="0">
                <a:latin typeface="Carlito"/>
                <a:cs typeface="Carlito"/>
              </a:rPr>
              <a:t>refers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parent  </a:t>
            </a:r>
            <a:r>
              <a:rPr sz="2200" spc="-25" dirty="0">
                <a:latin typeface="Carlito"/>
                <a:cs typeface="Carlito"/>
              </a:rPr>
              <a:t>directory. </a:t>
            </a:r>
            <a:r>
              <a:rPr sz="2200" spc="1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root </a:t>
            </a:r>
            <a:r>
              <a:rPr sz="2200" spc="-25" dirty="0">
                <a:latin typeface="Carlito"/>
                <a:cs typeface="Carlito"/>
              </a:rPr>
              <a:t>directory, </a:t>
            </a:r>
            <a:r>
              <a:rPr sz="2200" spc="-5" dirty="0">
                <a:latin typeface="Carlito"/>
                <a:cs typeface="Carlito"/>
              </a:rPr>
              <a:t>dot-dot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same as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dot.</a:t>
            </a:r>
            <a:endParaRPr sz="2200" dirty="0">
              <a:latin typeface="Carlito"/>
              <a:cs typeface="Carlito"/>
            </a:endParaRPr>
          </a:p>
          <a:p>
            <a:pPr marL="3184525"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CFD27-ABB8-0A23-E398-B7818CBEC7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108" y="462229"/>
            <a:ext cx="234251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P</a:t>
            </a:r>
            <a:r>
              <a:rPr spc="-45" dirty="0"/>
              <a:t>a</a:t>
            </a:r>
            <a:r>
              <a:rPr spc="5" dirty="0"/>
              <a:t>th</a:t>
            </a:r>
            <a:r>
              <a:rPr spc="-15" dirty="0"/>
              <a:t>n</a:t>
            </a:r>
            <a:r>
              <a:rPr spc="5" dirty="0"/>
              <a:t>a</a:t>
            </a:r>
            <a:r>
              <a:rPr spc="25" dirty="0"/>
              <a:t>m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1541"/>
            <a:ext cx="7875905" cy="43795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330" marR="5080" indent="-342265" algn="just">
              <a:lnSpc>
                <a:spcPct val="90100"/>
              </a:lnSpc>
              <a:spcBef>
                <a:spcPts val="4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15" dirty="0">
                <a:latin typeface="Carlito"/>
                <a:cs typeface="Carlito"/>
              </a:rPr>
              <a:t>A </a:t>
            </a:r>
            <a:r>
              <a:rPr sz="3000" spc="5" dirty="0">
                <a:latin typeface="Carlito"/>
                <a:cs typeface="Carlito"/>
              </a:rPr>
              <a:t>sequence of one or </a:t>
            </a:r>
            <a:r>
              <a:rPr sz="3000" spc="-10" dirty="0">
                <a:latin typeface="Carlito"/>
                <a:cs typeface="Carlito"/>
              </a:rPr>
              <a:t>more </a:t>
            </a:r>
            <a:r>
              <a:rPr sz="3000" spc="-5" dirty="0">
                <a:latin typeface="Carlito"/>
                <a:cs typeface="Carlito"/>
              </a:rPr>
              <a:t>filenames,</a:t>
            </a:r>
            <a:r>
              <a:rPr sz="3000" spc="-254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separated  </a:t>
            </a:r>
            <a:r>
              <a:rPr sz="3000" spc="10" dirty="0">
                <a:latin typeface="Carlito"/>
                <a:cs typeface="Carlito"/>
              </a:rPr>
              <a:t>by </a:t>
            </a:r>
            <a:r>
              <a:rPr sz="3000" spc="5" dirty="0">
                <a:latin typeface="Carlito"/>
                <a:cs typeface="Carlito"/>
              </a:rPr>
              <a:t>slashes </a:t>
            </a:r>
            <a:r>
              <a:rPr sz="3000" spc="1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optionally </a:t>
            </a:r>
            <a:r>
              <a:rPr sz="3000" spc="-10" dirty="0">
                <a:latin typeface="Carlito"/>
                <a:cs typeface="Carlito"/>
              </a:rPr>
              <a:t>starting </a:t>
            </a:r>
            <a:r>
              <a:rPr sz="3000" spc="5" dirty="0">
                <a:latin typeface="Carlito"/>
                <a:cs typeface="Carlito"/>
              </a:rPr>
              <a:t>with </a:t>
            </a:r>
            <a:r>
              <a:rPr sz="3000" spc="10" dirty="0">
                <a:latin typeface="Carlito"/>
                <a:cs typeface="Carlito"/>
              </a:rPr>
              <a:t>a </a:t>
            </a:r>
            <a:r>
              <a:rPr sz="3000" spc="5" dirty="0">
                <a:latin typeface="Carlito"/>
                <a:cs typeface="Carlito"/>
              </a:rPr>
              <a:t>slash,  </a:t>
            </a:r>
            <a:r>
              <a:rPr sz="3000" spc="-10" dirty="0">
                <a:latin typeface="Carlito"/>
                <a:cs typeface="Carlito"/>
              </a:rPr>
              <a:t>forms </a:t>
            </a:r>
            <a:r>
              <a:rPr sz="3000" spc="10" dirty="0">
                <a:latin typeface="Carlito"/>
                <a:cs typeface="Carlito"/>
              </a:rPr>
              <a:t>a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i="1" dirty="0">
                <a:latin typeface="Carlito"/>
                <a:cs typeface="Carlito"/>
              </a:rPr>
              <a:t>pathname</a:t>
            </a:r>
            <a:r>
              <a:rPr sz="3000" dirty="0">
                <a:latin typeface="Carlito"/>
                <a:cs typeface="Carlito"/>
              </a:rPr>
              <a:t>.</a:t>
            </a:r>
          </a:p>
          <a:p>
            <a:pPr marL="354330" marR="118745" indent="-342265" algn="just">
              <a:lnSpc>
                <a:spcPct val="89800"/>
              </a:lnSpc>
              <a:spcBef>
                <a:spcPts val="75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15" dirty="0">
                <a:latin typeface="Carlito"/>
                <a:cs typeface="Carlito"/>
              </a:rPr>
              <a:t>A </a:t>
            </a:r>
            <a:r>
              <a:rPr sz="3000" dirty="0">
                <a:latin typeface="Carlito"/>
                <a:cs typeface="Carlito"/>
              </a:rPr>
              <a:t>pathname </a:t>
            </a:r>
            <a:r>
              <a:rPr sz="3000" spc="-10" dirty="0">
                <a:latin typeface="Carlito"/>
                <a:cs typeface="Carlito"/>
              </a:rPr>
              <a:t>that </a:t>
            </a:r>
            <a:r>
              <a:rPr sz="3000" dirty="0">
                <a:latin typeface="Carlito"/>
                <a:cs typeface="Carlito"/>
              </a:rPr>
              <a:t>begins </a:t>
            </a:r>
            <a:r>
              <a:rPr sz="3000" u="sng" spc="5" dirty="0">
                <a:latin typeface="Carlito"/>
                <a:cs typeface="Carlito"/>
              </a:rPr>
              <a:t>with </a:t>
            </a:r>
            <a:r>
              <a:rPr sz="3000" u="sng" spc="10" dirty="0">
                <a:latin typeface="Carlito"/>
                <a:cs typeface="Carlito"/>
              </a:rPr>
              <a:t>a </a:t>
            </a:r>
            <a:r>
              <a:rPr sz="3000" u="sng" spc="5" dirty="0">
                <a:latin typeface="Carlito"/>
                <a:cs typeface="Carlito"/>
              </a:rPr>
              <a:t>slash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spc="-10" dirty="0">
                <a:latin typeface="Carlito"/>
                <a:cs typeface="Carlito"/>
              </a:rPr>
              <a:t>called</a:t>
            </a:r>
            <a:r>
              <a:rPr sz="3000" spc="-250" dirty="0">
                <a:latin typeface="Carlito"/>
                <a:cs typeface="Carlito"/>
              </a:rPr>
              <a:t> </a:t>
            </a:r>
            <a:r>
              <a:rPr sz="3000" spc="10" dirty="0">
                <a:latin typeface="Carlito"/>
                <a:cs typeface="Carlito"/>
              </a:rPr>
              <a:t>an  </a:t>
            </a:r>
            <a:r>
              <a:rPr sz="3000" b="1" i="1" spc="-5" dirty="0">
                <a:latin typeface="Carlito"/>
                <a:cs typeface="Carlito"/>
              </a:rPr>
              <a:t>absolute </a:t>
            </a:r>
            <a:r>
              <a:rPr sz="3000" b="1" i="1" spc="5" dirty="0">
                <a:latin typeface="Carlito"/>
                <a:cs typeface="Carlito"/>
              </a:rPr>
              <a:t>pathname</a:t>
            </a:r>
            <a:r>
              <a:rPr sz="3000" spc="5" dirty="0">
                <a:latin typeface="Carlito"/>
                <a:cs typeface="Carlito"/>
              </a:rPr>
              <a:t>; </a:t>
            </a:r>
            <a:r>
              <a:rPr sz="3000" dirty="0">
                <a:latin typeface="Carlito"/>
                <a:cs typeface="Carlito"/>
              </a:rPr>
              <a:t>otherwise, </a:t>
            </a:r>
            <a:r>
              <a:rPr sz="3000" spc="-25" dirty="0">
                <a:latin typeface="Carlito"/>
                <a:cs typeface="Carlito"/>
              </a:rPr>
              <a:t>it’s </a:t>
            </a:r>
            <a:r>
              <a:rPr sz="3000" spc="-10" dirty="0">
                <a:latin typeface="Carlito"/>
                <a:cs typeface="Carlito"/>
              </a:rPr>
              <a:t>called </a:t>
            </a:r>
            <a:r>
              <a:rPr sz="3000" spc="10" dirty="0">
                <a:latin typeface="Carlito"/>
                <a:cs typeface="Carlito"/>
              </a:rPr>
              <a:t>a  </a:t>
            </a:r>
            <a:r>
              <a:rPr sz="3000" b="1" i="1" dirty="0">
                <a:latin typeface="Carlito"/>
                <a:cs typeface="Carlito"/>
              </a:rPr>
              <a:t>relative </a:t>
            </a:r>
            <a:r>
              <a:rPr sz="3000" b="1" i="1" spc="5" dirty="0">
                <a:latin typeface="Carlito"/>
                <a:cs typeface="Carlito"/>
              </a:rPr>
              <a:t>pathname</a:t>
            </a:r>
            <a:r>
              <a:rPr sz="3000" spc="5" dirty="0">
                <a:latin typeface="Carlito"/>
                <a:cs typeface="Carlito"/>
              </a:rPr>
              <a:t>. </a:t>
            </a:r>
            <a:r>
              <a:rPr sz="3000" spc="-25" dirty="0">
                <a:latin typeface="Carlito"/>
                <a:cs typeface="Carlito"/>
              </a:rPr>
              <a:t>Relative </a:t>
            </a:r>
            <a:r>
              <a:rPr sz="3000" spc="-5" dirty="0">
                <a:latin typeface="Carlito"/>
                <a:cs typeface="Carlito"/>
              </a:rPr>
              <a:t>pathnames </a:t>
            </a:r>
            <a:r>
              <a:rPr sz="3000" spc="-40" dirty="0">
                <a:latin typeface="Carlito"/>
                <a:cs typeface="Carlito"/>
              </a:rPr>
              <a:t>refer </a:t>
            </a:r>
            <a:r>
              <a:rPr sz="3000" spc="-20" dirty="0">
                <a:latin typeface="Carlito"/>
                <a:cs typeface="Carlito"/>
              </a:rPr>
              <a:t>to  </a:t>
            </a:r>
            <a:r>
              <a:rPr sz="3000" spc="-10" dirty="0">
                <a:latin typeface="Carlito"/>
                <a:cs typeface="Carlito"/>
              </a:rPr>
              <a:t>files </a:t>
            </a:r>
            <a:r>
              <a:rPr sz="3000" u="sng" spc="-25" dirty="0">
                <a:latin typeface="Carlito"/>
                <a:cs typeface="Carlito"/>
              </a:rPr>
              <a:t>relative </a:t>
            </a:r>
            <a:r>
              <a:rPr sz="3000" u="sng" spc="-20" dirty="0">
                <a:latin typeface="Carlito"/>
                <a:cs typeface="Carlito"/>
              </a:rPr>
              <a:t>to </a:t>
            </a:r>
            <a:r>
              <a:rPr sz="3000" u="sng" spc="10" dirty="0">
                <a:latin typeface="Carlito"/>
                <a:cs typeface="Carlito"/>
              </a:rPr>
              <a:t>the </a:t>
            </a:r>
            <a:r>
              <a:rPr sz="3000" u="sng" spc="-10" dirty="0">
                <a:latin typeface="Carlito"/>
                <a:cs typeface="Carlito"/>
              </a:rPr>
              <a:t>current</a:t>
            </a:r>
            <a:r>
              <a:rPr sz="3000" u="sng" dirty="0">
                <a:latin typeface="Carlito"/>
                <a:cs typeface="Carlito"/>
              </a:rPr>
              <a:t> </a:t>
            </a:r>
            <a:r>
              <a:rPr sz="3000" u="sng" spc="-25" dirty="0">
                <a:latin typeface="Carlito"/>
                <a:cs typeface="Carlito"/>
              </a:rPr>
              <a:t>directory</a:t>
            </a:r>
            <a:r>
              <a:rPr sz="3000" spc="-25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354330" marR="313690" indent="-342265" algn="just">
              <a:lnSpc>
                <a:spcPct val="90100"/>
              </a:lnSpc>
              <a:spcBef>
                <a:spcPts val="75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15" dirty="0">
                <a:latin typeface="Carlito"/>
                <a:cs typeface="Carlito"/>
              </a:rPr>
              <a:t>The </a:t>
            </a:r>
            <a:r>
              <a:rPr sz="3000" spc="5" dirty="0">
                <a:latin typeface="Carlito"/>
                <a:cs typeface="Carlito"/>
              </a:rPr>
              <a:t>name </a:t>
            </a:r>
            <a:r>
              <a:rPr sz="3000" spc="-15" dirty="0">
                <a:latin typeface="Carlito"/>
                <a:cs typeface="Carlito"/>
              </a:rPr>
              <a:t>for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root </a:t>
            </a:r>
            <a:r>
              <a:rPr sz="3000" spc="5" dirty="0">
                <a:latin typeface="Carlito"/>
                <a:cs typeface="Carlito"/>
              </a:rPr>
              <a:t>of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file </a:t>
            </a:r>
            <a:r>
              <a:rPr sz="3000" spc="-20" dirty="0">
                <a:latin typeface="Carlito"/>
                <a:cs typeface="Carlito"/>
              </a:rPr>
              <a:t>system </a:t>
            </a:r>
            <a:r>
              <a:rPr sz="3000" dirty="0">
                <a:latin typeface="Carlito"/>
                <a:cs typeface="Carlito"/>
              </a:rPr>
              <a:t>(/) </a:t>
            </a:r>
            <a:r>
              <a:rPr sz="3000" spc="-5" dirty="0">
                <a:latin typeface="Carlito"/>
                <a:cs typeface="Carlito"/>
              </a:rPr>
              <a:t>is</a:t>
            </a:r>
            <a:r>
              <a:rPr sz="3000" spc="-340" dirty="0">
                <a:latin typeface="Carlito"/>
                <a:cs typeface="Carlito"/>
              </a:rPr>
              <a:t> </a:t>
            </a:r>
            <a:r>
              <a:rPr sz="3000" spc="10" dirty="0">
                <a:latin typeface="Carlito"/>
                <a:cs typeface="Carlito"/>
              </a:rPr>
              <a:t>a  </a:t>
            </a:r>
            <a:r>
              <a:rPr sz="3000" dirty="0">
                <a:latin typeface="Carlito"/>
                <a:cs typeface="Carlito"/>
              </a:rPr>
              <a:t>special-case </a:t>
            </a:r>
            <a:r>
              <a:rPr sz="3000" spc="-5" dirty="0">
                <a:latin typeface="Carlito"/>
                <a:cs typeface="Carlito"/>
              </a:rPr>
              <a:t>absolute </a:t>
            </a:r>
            <a:r>
              <a:rPr sz="3000" dirty="0">
                <a:latin typeface="Carlito"/>
                <a:cs typeface="Carlito"/>
              </a:rPr>
              <a:t>pathname </a:t>
            </a:r>
            <a:r>
              <a:rPr sz="3000" spc="-10" dirty="0">
                <a:latin typeface="Carlito"/>
                <a:cs typeface="Carlito"/>
              </a:rPr>
              <a:t>that </a:t>
            </a:r>
            <a:r>
              <a:rPr sz="3000" spc="5" dirty="0">
                <a:latin typeface="Carlito"/>
                <a:cs typeface="Carlito"/>
              </a:rPr>
              <a:t>has no  </a:t>
            </a:r>
            <a:r>
              <a:rPr sz="3000" spc="-5" dirty="0">
                <a:latin typeface="Carlito"/>
                <a:cs typeface="Carlito"/>
              </a:rPr>
              <a:t>filename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component.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A1BF3-E682-1122-81B0-31C3C37D26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6F7C-B169-4483-A863-7B41FDAA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58" y="304800"/>
            <a:ext cx="8345882" cy="1107996"/>
          </a:xfrm>
        </p:spPr>
        <p:txBody>
          <a:bodyPr/>
          <a:lstStyle/>
          <a:p>
            <a:r>
              <a:rPr lang="en-US" sz="3600" dirty="0"/>
              <a:t>Absolute and Relative Pathnames and Other file operations </a:t>
            </a:r>
            <a:endParaRPr lang="en-CA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83CE-15B8-44E8-B86D-42C74106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5078313"/>
          </a:xfrm>
        </p:spPr>
        <p:txBody>
          <a:bodyPr/>
          <a:lstStyle/>
          <a:p>
            <a:r>
              <a:rPr lang="en-US" b="1" dirty="0"/>
              <a:t>$ cd Music</a:t>
            </a:r>
          </a:p>
          <a:p>
            <a:endParaRPr lang="en-US" dirty="0"/>
          </a:p>
          <a:p>
            <a:r>
              <a:rPr lang="en-US" b="1" dirty="0"/>
              <a:t>$ cd /home/</a:t>
            </a:r>
            <a:r>
              <a:rPr lang="en-US" b="1" dirty="0" err="1"/>
              <a:t>pranga</a:t>
            </a:r>
            <a:r>
              <a:rPr lang="en-US" b="1" dirty="0"/>
              <a:t>/Music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//Moving files from one folder to another </a:t>
            </a:r>
          </a:p>
          <a:p>
            <a:r>
              <a:rPr lang="en-US" b="1" dirty="0"/>
              <a:t>// cp, mv and rm </a:t>
            </a:r>
          </a:p>
          <a:p>
            <a:endParaRPr lang="en-US" b="1" dirty="0"/>
          </a:p>
          <a:p>
            <a:r>
              <a:rPr lang="en-US" b="1" dirty="0"/>
              <a:t>$ cp </a:t>
            </a:r>
            <a:r>
              <a:rPr lang="en-US" b="1" dirty="0" err="1"/>
              <a:t>hello.c</a:t>
            </a:r>
            <a:r>
              <a:rPr lang="en-US" b="1" dirty="0"/>
              <a:t> Music  // Keeps the original file after copying </a:t>
            </a:r>
          </a:p>
          <a:p>
            <a:r>
              <a:rPr lang="en-US" b="1" dirty="0"/>
              <a:t>$ mv </a:t>
            </a:r>
            <a:r>
              <a:rPr lang="en-US" b="1" dirty="0" err="1"/>
              <a:t>hello.c</a:t>
            </a:r>
            <a:r>
              <a:rPr lang="en-US" b="1" dirty="0"/>
              <a:t> Music  //Removes/deletes the original file after moving</a:t>
            </a:r>
          </a:p>
          <a:p>
            <a:r>
              <a:rPr lang="en-US" b="1" dirty="0"/>
              <a:t>$ cd Music </a:t>
            </a:r>
          </a:p>
          <a:p>
            <a:r>
              <a:rPr lang="en-US" b="1" dirty="0"/>
              <a:t>$ rm </a:t>
            </a:r>
            <a:r>
              <a:rPr lang="en-US" b="1" dirty="0" err="1"/>
              <a:t>hello.c</a:t>
            </a:r>
            <a:r>
              <a:rPr lang="en-US" b="1" dirty="0"/>
              <a:t> //Permanently deletes the original file</a:t>
            </a:r>
          </a:p>
          <a:p>
            <a:r>
              <a:rPr lang="en-US" b="1" dirty="0"/>
              <a:t>//Rename </a:t>
            </a:r>
            <a:r>
              <a:rPr lang="en-US" b="1" dirty="0" err="1"/>
              <a:t>hello.c</a:t>
            </a:r>
            <a:r>
              <a:rPr lang="en-US" b="1" dirty="0"/>
              <a:t> to </a:t>
            </a:r>
            <a:r>
              <a:rPr lang="en-US" b="1" dirty="0" err="1"/>
              <a:t>helloworld.c</a:t>
            </a:r>
            <a:r>
              <a:rPr lang="en-US" b="1" dirty="0"/>
              <a:t> </a:t>
            </a:r>
          </a:p>
          <a:p>
            <a:r>
              <a:rPr lang="en-US" b="1" dirty="0"/>
              <a:t>$ mv </a:t>
            </a:r>
            <a:r>
              <a:rPr lang="en-US" b="1" dirty="0" err="1"/>
              <a:t>hello.c</a:t>
            </a:r>
            <a:r>
              <a:rPr lang="en-US" b="1" dirty="0"/>
              <a:t> </a:t>
            </a:r>
            <a:r>
              <a:rPr lang="en-US" b="1" dirty="0" err="1"/>
              <a:t>helloworld.c</a:t>
            </a:r>
            <a:endParaRPr lang="en-US" b="1" dirty="0"/>
          </a:p>
          <a:p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66C9-D7BC-1D10-17A9-AA5F977C0F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25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073" y="462229"/>
            <a:ext cx="417322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Working</a:t>
            </a:r>
            <a:r>
              <a:rPr spc="-100" dirty="0"/>
              <a:t> </a:t>
            </a:r>
            <a:r>
              <a:rPr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1541"/>
            <a:ext cx="8044180" cy="294054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330" marR="5080" indent="-342265">
              <a:lnSpc>
                <a:spcPts val="3270"/>
              </a:lnSpc>
              <a:spcBef>
                <a:spcPts val="509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-15" dirty="0">
                <a:latin typeface="Carlito"/>
                <a:cs typeface="Carlito"/>
              </a:rPr>
              <a:t>Every </a:t>
            </a:r>
            <a:r>
              <a:rPr sz="3000" dirty="0">
                <a:latin typeface="Carlito"/>
                <a:cs typeface="Carlito"/>
              </a:rPr>
              <a:t>process </a:t>
            </a:r>
            <a:r>
              <a:rPr sz="3000" spc="5" dirty="0">
                <a:latin typeface="Carlito"/>
                <a:cs typeface="Carlito"/>
              </a:rPr>
              <a:t>has </a:t>
            </a:r>
            <a:r>
              <a:rPr sz="3000" spc="10" dirty="0">
                <a:latin typeface="Carlito"/>
                <a:cs typeface="Carlito"/>
              </a:rPr>
              <a:t>a </a:t>
            </a:r>
            <a:r>
              <a:rPr sz="3000" i="1" spc="5" dirty="0">
                <a:latin typeface="Carlito"/>
                <a:cs typeface="Carlito"/>
              </a:rPr>
              <a:t>working </a:t>
            </a:r>
            <a:r>
              <a:rPr sz="3000" i="1" spc="-5" dirty="0">
                <a:latin typeface="Carlito"/>
                <a:cs typeface="Carlito"/>
              </a:rPr>
              <a:t>directory</a:t>
            </a:r>
            <a:r>
              <a:rPr sz="3000" spc="-5" dirty="0">
                <a:latin typeface="Carlito"/>
                <a:cs typeface="Carlito"/>
              </a:rPr>
              <a:t>,</a:t>
            </a:r>
            <a:r>
              <a:rPr sz="3000" spc="-2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sometimes  </a:t>
            </a:r>
            <a:r>
              <a:rPr sz="3000" spc="-10" dirty="0">
                <a:latin typeface="Carlito"/>
                <a:cs typeface="Carlito"/>
              </a:rPr>
              <a:t>called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lang="en-US" sz="3000" i="1" spc="10" dirty="0">
                <a:latin typeface="Carlito"/>
                <a:cs typeface="Carlito"/>
              </a:rPr>
              <a:t>current</a:t>
            </a:r>
            <a:r>
              <a:rPr sz="3000" i="1" dirty="0">
                <a:latin typeface="Carlito"/>
                <a:cs typeface="Carlito"/>
              </a:rPr>
              <a:t> </a:t>
            </a:r>
            <a:r>
              <a:rPr sz="3000" i="1" spc="5" dirty="0">
                <a:latin typeface="Carlito"/>
                <a:cs typeface="Carlito"/>
              </a:rPr>
              <a:t>working</a:t>
            </a:r>
            <a:r>
              <a:rPr sz="3000" i="1" spc="-195" dirty="0">
                <a:latin typeface="Carlito"/>
                <a:cs typeface="Carlito"/>
              </a:rPr>
              <a:t> </a:t>
            </a:r>
            <a:r>
              <a:rPr sz="3000" i="1" spc="-5" dirty="0">
                <a:latin typeface="Carlito"/>
                <a:cs typeface="Carlito"/>
              </a:rPr>
              <a:t>directory</a:t>
            </a:r>
            <a:r>
              <a:rPr sz="3000" spc="-5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33655" algn="ctr">
              <a:lnSpc>
                <a:spcPct val="100000"/>
              </a:lnSpc>
              <a:spcBef>
                <a:spcPts val="185"/>
              </a:spcBef>
            </a:pPr>
            <a:r>
              <a:rPr lang="en-CA" sz="3000" spc="-10" dirty="0">
                <a:latin typeface="Courier New"/>
                <a:cs typeface="Courier New"/>
              </a:rPr>
              <a:t>p</a:t>
            </a:r>
            <a:r>
              <a:rPr sz="3000" spc="-10" dirty="0">
                <a:latin typeface="Courier New"/>
                <a:cs typeface="Courier New"/>
              </a:rPr>
              <a:t>wd</a:t>
            </a:r>
            <a:r>
              <a:rPr lang="en-US" sz="3000" spc="-10" dirty="0">
                <a:latin typeface="Courier New"/>
                <a:cs typeface="Courier New"/>
              </a:rPr>
              <a:t> //</a:t>
            </a:r>
            <a:r>
              <a:rPr lang="en-US" sz="3000" b="1" spc="-10" dirty="0">
                <a:latin typeface="Courier New"/>
                <a:cs typeface="Courier New"/>
              </a:rPr>
              <a:t>Print Working Directory </a:t>
            </a:r>
            <a:endParaRPr sz="3000" b="1" dirty="0">
              <a:latin typeface="Courier New"/>
              <a:cs typeface="Courier New"/>
            </a:endParaRPr>
          </a:p>
          <a:p>
            <a:pPr marL="354330" marR="23495" indent="-342265">
              <a:lnSpc>
                <a:spcPts val="3220"/>
              </a:lnSpc>
              <a:spcBef>
                <a:spcPts val="91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dirty="0">
                <a:latin typeface="Carlito"/>
                <a:cs typeface="Carlito"/>
              </a:rPr>
              <a:t>This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directory </a:t>
            </a:r>
            <a:r>
              <a:rPr sz="3000" spc="-5" dirty="0">
                <a:latin typeface="Carlito"/>
                <a:cs typeface="Carlito"/>
              </a:rPr>
              <a:t>from </a:t>
            </a:r>
            <a:r>
              <a:rPr sz="3000" spc="5" dirty="0">
                <a:latin typeface="Carlito"/>
                <a:cs typeface="Carlito"/>
              </a:rPr>
              <a:t>which </a:t>
            </a:r>
            <a:r>
              <a:rPr sz="3000" spc="-5" dirty="0">
                <a:latin typeface="Carlito"/>
                <a:cs typeface="Carlito"/>
              </a:rPr>
              <a:t>all </a:t>
            </a:r>
            <a:r>
              <a:rPr sz="3000" spc="-25" dirty="0">
                <a:latin typeface="Carlito"/>
                <a:cs typeface="Carlito"/>
              </a:rPr>
              <a:t>relative  </a:t>
            </a:r>
            <a:r>
              <a:rPr sz="3000" spc="-5" dirty="0">
                <a:latin typeface="Carlito"/>
                <a:cs typeface="Carlito"/>
              </a:rPr>
              <a:t>pathnames </a:t>
            </a:r>
            <a:r>
              <a:rPr sz="3000" spc="-10" dirty="0">
                <a:latin typeface="Carlito"/>
                <a:cs typeface="Carlito"/>
              </a:rPr>
              <a:t>are </a:t>
            </a:r>
            <a:r>
              <a:rPr sz="3000" spc="-15" dirty="0">
                <a:latin typeface="Carlito"/>
                <a:cs typeface="Carlito"/>
              </a:rPr>
              <a:t>interpreted. </a:t>
            </a:r>
            <a:endParaRPr lang="en-US" sz="3000" spc="-15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82E1C-A893-5AF9-7D6B-0DFE04A431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297" y="462229"/>
            <a:ext cx="3634104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5" dirty="0"/>
              <a:t>Home</a:t>
            </a:r>
            <a:r>
              <a:rPr spc="-145" dirty="0"/>
              <a:t> </a:t>
            </a:r>
            <a:r>
              <a:rPr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4965"/>
            <a:ext cx="7950200" cy="249106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4330" marR="391160" indent="-342265">
              <a:lnSpc>
                <a:spcPts val="2880"/>
              </a:lnSpc>
              <a:spcBef>
                <a:spcPts val="819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5" dirty="0">
                <a:latin typeface="Carlito"/>
                <a:cs typeface="Carlito"/>
              </a:rPr>
              <a:t>When </a:t>
            </a:r>
            <a:r>
              <a:rPr sz="3000" spc="-10" dirty="0">
                <a:latin typeface="Carlito"/>
                <a:cs typeface="Carlito"/>
              </a:rPr>
              <a:t>we </a:t>
            </a:r>
            <a:r>
              <a:rPr sz="3000" dirty="0">
                <a:latin typeface="Carlito"/>
                <a:cs typeface="Carlito"/>
              </a:rPr>
              <a:t>log </a:t>
            </a:r>
            <a:r>
              <a:rPr sz="3000" spc="-5" dirty="0">
                <a:latin typeface="Carlito"/>
                <a:cs typeface="Carlito"/>
              </a:rPr>
              <a:t>in,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working </a:t>
            </a:r>
            <a:r>
              <a:rPr sz="3000" spc="-10" dirty="0">
                <a:latin typeface="Carlito"/>
                <a:cs typeface="Carlito"/>
              </a:rPr>
              <a:t>directory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spc="5" dirty="0">
                <a:latin typeface="Carlito"/>
                <a:cs typeface="Carlito"/>
              </a:rPr>
              <a:t>set</a:t>
            </a:r>
            <a:r>
              <a:rPr sz="3000" spc="-20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to  </a:t>
            </a:r>
            <a:r>
              <a:rPr sz="3000" spc="5" dirty="0">
                <a:latin typeface="Carlito"/>
                <a:cs typeface="Carlito"/>
              </a:rPr>
              <a:t>our </a:t>
            </a:r>
            <a:r>
              <a:rPr sz="3000" i="1" dirty="0">
                <a:latin typeface="Carlito"/>
                <a:cs typeface="Carlito"/>
              </a:rPr>
              <a:t>home</a:t>
            </a:r>
            <a:r>
              <a:rPr sz="3000" i="1" spc="-70" dirty="0">
                <a:latin typeface="Carlito"/>
                <a:cs typeface="Carlito"/>
              </a:rPr>
              <a:t> </a:t>
            </a:r>
            <a:r>
              <a:rPr sz="3000" i="1" spc="-5" dirty="0">
                <a:latin typeface="Carlito"/>
                <a:cs typeface="Carlito"/>
              </a:rPr>
              <a:t>directory</a:t>
            </a:r>
            <a:r>
              <a:rPr sz="3000" spc="-5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354330" marR="5080" indent="-342265">
              <a:lnSpc>
                <a:spcPts val="2880"/>
              </a:lnSpc>
              <a:spcBef>
                <a:spcPts val="7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15" dirty="0">
                <a:latin typeface="Carlito"/>
                <a:cs typeface="Carlito"/>
              </a:rPr>
              <a:t>Our </a:t>
            </a:r>
            <a:r>
              <a:rPr sz="3000" spc="5" dirty="0">
                <a:latin typeface="Carlito"/>
                <a:cs typeface="Carlito"/>
              </a:rPr>
              <a:t>home </a:t>
            </a:r>
            <a:r>
              <a:rPr sz="3000" spc="-10" dirty="0">
                <a:latin typeface="Carlito"/>
                <a:cs typeface="Carlito"/>
              </a:rPr>
              <a:t>directory </a:t>
            </a:r>
            <a:r>
              <a:rPr sz="3000" spc="-5" dirty="0">
                <a:latin typeface="Carlito"/>
                <a:cs typeface="Carlito"/>
              </a:rPr>
              <a:t>is obtained from </a:t>
            </a:r>
            <a:r>
              <a:rPr sz="3000" spc="5" dirty="0">
                <a:latin typeface="Carlito"/>
                <a:cs typeface="Carlito"/>
              </a:rPr>
              <a:t>our </a:t>
            </a:r>
            <a:r>
              <a:rPr sz="3000" spc="-5" dirty="0">
                <a:latin typeface="Carlito"/>
                <a:cs typeface="Carlito"/>
              </a:rPr>
              <a:t>entry</a:t>
            </a:r>
            <a:r>
              <a:rPr sz="3000" spc="-2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in  </a:t>
            </a:r>
            <a:r>
              <a:rPr sz="3000" spc="5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password</a:t>
            </a:r>
            <a:r>
              <a:rPr sz="3000" spc="-15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file</a:t>
            </a:r>
            <a:endParaRPr sz="3500" dirty="0">
              <a:latin typeface="Carlito"/>
              <a:cs typeface="Carlito"/>
            </a:endParaRPr>
          </a:p>
          <a:p>
            <a:pPr marL="415290" marR="6736715">
              <a:lnSpc>
                <a:spcPts val="3120"/>
              </a:lnSpc>
              <a:spcBef>
                <a:spcPts val="100"/>
              </a:spcBef>
            </a:pPr>
            <a:r>
              <a:rPr sz="2600" spc="-15" dirty="0">
                <a:latin typeface="Courier New"/>
                <a:cs typeface="Courier New"/>
              </a:rPr>
              <a:t>cd </a:t>
            </a:r>
            <a:r>
              <a:rPr sz="2600" spc="-15" dirty="0" err="1">
                <a:latin typeface="Courier New"/>
                <a:cs typeface="Courier New"/>
              </a:rPr>
              <a:t>cd</a:t>
            </a:r>
            <a:r>
              <a:rPr sz="2600" spc="-9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~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1C8CE-9C8E-BBCA-2D9E-A4002D0AA8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FA661-3876-EA5B-3684-3E10F797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2123658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  <a:p>
            <a:pPr algn="ctr"/>
            <a:endParaRPr lang="en-CA" dirty="0"/>
          </a:p>
          <a:p>
            <a:endParaRPr lang="en-CA" dirty="0"/>
          </a:p>
          <a:p>
            <a:endParaRPr lang="en-CA" dirty="0"/>
          </a:p>
          <a:p>
            <a:pPr algn="ctr"/>
            <a:r>
              <a:rPr lang="en-CA" sz="2800" b="1" dirty="0"/>
              <a:t>INPUT AND OUTPUT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AEC6-A924-53C1-B735-C0C16A0080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894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936" y="462229"/>
            <a:ext cx="406463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-5" dirty="0">
                <a:latin typeface="Carlito"/>
                <a:cs typeface="Carlito"/>
              </a:rPr>
              <a:t>Input </a:t>
            </a:r>
            <a:r>
              <a:rPr b="1" spc="-10" dirty="0">
                <a:latin typeface="Carlito"/>
                <a:cs typeface="Carlito"/>
              </a:rPr>
              <a:t>and</a:t>
            </a:r>
            <a:r>
              <a:rPr b="1" spc="-5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9349"/>
            <a:ext cx="8019415" cy="41787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indent="-342265">
              <a:lnSpc>
                <a:spcPts val="2990"/>
              </a:lnSpc>
              <a:spcBef>
                <a:spcPts val="9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b="1" spc="-15" dirty="0">
                <a:latin typeface="Carlito"/>
                <a:cs typeface="Carlito"/>
              </a:rPr>
              <a:t>Standard </a:t>
            </a:r>
            <a:r>
              <a:rPr sz="2500" b="1" dirty="0">
                <a:latin typeface="Carlito"/>
                <a:cs typeface="Carlito"/>
              </a:rPr>
              <a:t>Input, </a:t>
            </a:r>
            <a:r>
              <a:rPr sz="2500" b="1" spc="-15" dirty="0">
                <a:latin typeface="Carlito"/>
                <a:cs typeface="Carlito"/>
              </a:rPr>
              <a:t>Standard </a:t>
            </a:r>
            <a:r>
              <a:rPr sz="2500" b="1" spc="-5" dirty="0">
                <a:latin typeface="Carlito"/>
                <a:cs typeface="Carlito"/>
              </a:rPr>
              <a:t>Output, </a:t>
            </a:r>
            <a:r>
              <a:rPr sz="2500" b="1" dirty="0">
                <a:latin typeface="Carlito"/>
                <a:cs typeface="Carlito"/>
              </a:rPr>
              <a:t>and </a:t>
            </a:r>
            <a:r>
              <a:rPr sz="2500" b="1" spc="-15" dirty="0">
                <a:latin typeface="Carlito"/>
                <a:cs typeface="Carlito"/>
              </a:rPr>
              <a:t>Standard</a:t>
            </a:r>
            <a:r>
              <a:rPr sz="2500" b="1" spc="10" dirty="0">
                <a:latin typeface="Carlito"/>
                <a:cs typeface="Carlito"/>
              </a:rPr>
              <a:t> </a:t>
            </a:r>
            <a:r>
              <a:rPr sz="2500" b="1" spc="-25" dirty="0">
                <a:latin typeface="Carlito"/>
                <a:cs typeface="Carlito"/>
              </a:rPr>
              <a:t>Error</a:t>
            </a:r>
            <a:endParaRPr sz="2500" dirty="0">
              <a:latin typeface="Carlito"/>
              <a:cs typeface="Carlito"/>
            </a:endParaRPr>
          </a:p>
          <a:p>
            <a:pPr marL="354330" marR="5080" indent="-342265">
              <a:lnSpc>
                <a:spcPts val="2400"/>
              </a:lnSpc>
              <a:spcBef>
                <a:spcPts val="5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35" dirty="0">
                <a:latin typeface="Carlito"/>
                <a:cs typeface="Carlito"/>
              </a:rPr>
              <a:t>By </a:t>
            </a:r>
            <a:r>
              <a:rPr sz="2500" spc="-25" dirty="0">
                <a:latin typeface="Carlito"/>
                <a:cs typeface="Carlito"/>
              </a:rPr>
              <a:t>convention, </a:t>
            </a:r>
            <a:r>
              <a:rPr sz="2500" spc="-5" dirty="0">
                <a:latin typeface="Carlito"/>
                <a:cs typeface="Carlito"/>
              </a:rPr>
              <a:t>all </a:t>
            </a:r>
            <a:r>
              <a:rPr sz="2500" spc="-10" dirty="0">
                <a:latin typeface="Carlito"/>
                <a:cs typeface="Carlito"/>
              </a:rPr>
              <a:t>shells open </a:t>
            </a:r>
            <a:r>
              <a:rPr sz="2500" spc="-20" dirty="0">
                <a:latin typeface="Carlito"/>
                <a:cs typeface="Carlito"/>
              </a:rPr>
              <a:t>three descriptors </a:t>
            </a:r>
            <a:r>
              <a:rPr sz="2500" spc="-15" dirty="0">
                <a:latin typeface="Carlito"/>
                <a:cs typeface="Carlito"/>
              </a:rPr>
              <a:t>whenever </a:t>
            </a:r>
            <a:r>
              <a:rPr sz="2500" spc="-5" dirty="0">
                <a:latin typeface="Carlito"/>
                <a:cs typeface="Carlito"/>
              </a:rPr>
              <a:t>a  </a:t>
            </a:r>
            <a:r>
              <a:rPr sz="2500" spc="-10" dirty="0">
                <a:latin typeface="Carlito"/>
                <a:cs typeface="Carlito"/>
              </a:rPr>
              <a:t>new </a:t>
            </a:r>
            <a:r>
              <a:rPr sz="2500" spc="-30" dirty="0">
                <a:latin typeface="Carlito"/>
                <a:cs typeface="Carlito"/>
              </a:rPr>
              <a:t>program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5" dirty="0">
                <a:latin typeface="Carlito"/>
                <a:cs typeface="Carlito"/>
              </a:rPr>
              <a:t>run: </a:t>
            </a:r>
            <a:r>
              <a:rPr sz="2500" spc="-30" dirty="0">
                <a:latin typeface="Carlito"/>
                <a:cs typeface="Carlito"/>
              </a:rPr>
              <a:t>standard </a:t>
            </a:r>
            <a:r>
              <a:rPr sz="2500" spc="-15" dirty="0">
                <a:latin typeface="Carlito"/>
                <a:cs typeface="Carlito"/>
              </a:rPr>
              <a:t>input, </a:t>
            </a:r>
            <a:r>
              <a:rPr sz="2500" spc="-30" dirty="0">
                <a:latin typeface="Carlito"/>
                <a:cs typeface="Carlito"/>
              </a:rPr>
              <a:t>standard </a:t>
            </a:r>
            <a:r>
              <a:rPr sz="2500" spc="-20" dirty="0">
                <a:latin typeface="Carlito"/>
                <a:cs typeface="Carlito"/>
              </a:rPr>
              <a:t>output, </a:t>
            </a:r>
            <a:r>
              <a:rPr sz="2500" spc="-5" dirty="0">
                <a:latin typeface="Carlito"/>
                <a:cs typeface="Carlito"/>
              </a:rPr>
              <a:t>and  </a:t>
            </a:r>
            <a:r>
              <a:rPr sz="2500" spc="-30" dirty="0">
                <a:latin typeface="Carlito"/>
                <a:cs typeface="Carlito"/>
              </a:rPr>
              <a:t>standard</a:t>
            </a:r>
            <a:r>
              <a:rPr sz="2500" spc="130" dirty="0">
                <a:latin typeface="Carlito"/>
                <a:cs typeface="Carlito"/>
              </a:rPr>
              <a:t> </a:t>
            </a:r>
            <a:r>
              <a:rPr sz="2500" spc="-60" dirty="0">
                <a:latin typeface="Carlito"/>
                <a:cs typeface="Carlito"/>
              </a:rPr>
              <a:t>error.</a:t>
            </a:r>
            <a:endParaRPr sz="2500" dirty="0">
              <a:latin typeface="Carlito"/>
              <a:cs typeface="Carlito"/>
            </a:endParaRPr>
          </a:p>
          <a:p>
            <a:pPr marL="354330" indent="-342265">
              <a:lnSpc>
                <a:spcPts val="2725"/>
              </a:lnSpc>
              <a:spcBef>
                <a:spcPts val="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5" dirty="0">
                <a:latin typeface="Carlito"/>
                <a:cs typeface="Carlito"/>
              </a:rPr>
              <a:t>If </a:t>
            </a:r>
            <a:r>
              <a:rPr sz="2500" spc="-15" dirty="0">
                <a:latin typeface="Carlito"/>
                <a:cs typeface="Carlito"/>
              </a:rPr>
              <a:t>nothing </a:t>
            </a:r>
            <a:r>
              <a:rPr sz="2500" spc="-5" dirty="0">
                <a:latin typeface="Carlito"/>
                <a:cs typeface="Carlito"/>
              </a:rPr>
              <a:t>special is </a:t>
            </a:r>
            <a:r>
              <a:rPr sz="2500" spc="-15" dirty="0">
                <a:latin typeface="Carlito"/>
                <a:cs typeface="Carlito"/>
              </a:rPr>
              <a:t>done, </a:t>
            </a:r>
            <a:r>
              <a:rPr sz="2500" spc="-5" dirty="0">
                <a:latin typeface="Carlito"/>
                <a:cs typeface="Carlito"/>
              </a:rPr>
              <a:t>as in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simple </a:t>
            </a:r>
            <a:r>
              <a:rPr sz="2500" dirty="0">
                <a:latin typeface="Carlito"/>
                <a:cs typeface="Carlito"/>
              </a:rPr>
              <a:t>command</a:t>
            </a:r>
            <a:r>
              <a:rPr sz="2500" spc="220" dirty="0">
                <a:latin typeface="Carlito"/>
                <a:cs typeface="Carlito"/>
              </a:rPr>
              <a:t> </a:t>
            </a:r>
            <a:r>
              <a:rPr sz="2500" spc="-15" dirty="0">
                <a:latin typeface="Courier New"/>
                <a:cs typeface="Courier New"/>
              </a:rPr>
              <a:t>ls</a:t>
            </a:r>
            <a:endParaRPr sz="2500" dirty="0">
              <a:latin typeface="Courier New"/>
              <a:cs typeface="Courier New"/>
            </a:endParaRPr>
          </a:p>
          <a:p>
            <a:pPr marL="354330">
              <a:lnSpc>
                <a:spcPts val="2715"/>
              </a:lnSpc>
            </a:pPr>
            <a:r>
              <a:rPr sz="2500" spc="-10" dirty="0">
                <a:latin typeface="Carlito"/>
                <a:cs typeface="Carlito"/>
              </a:rPr>
              <a:t>then </a:t>
            </a:r>
            <a:r>
              <a:rPr sz="2500" spc="-5" dirty="0">
                <a:latin typeface="Carlito"/>
                <a:cs typeface="Carlito"/>
              </a:rPr>
              <a:t>all </a:t>
            </a:r>
            <a:r>
              <a:rPr sz="2500" spc="-20" dirty="0">
                <a:latin typeface="Carlito"/>
                <a:cs typeface="Carlito"/>
              </a:rPr>
              <a:t>three are </a:t>
            </a:r>
            <a:r>
              <a:rPr sz="2500" spc="-15" dirty="0">
                <a:latin typeface="Carlito"/>
                <a:cs typeface="Carlito"/>
              </a:rPr>
              <a:t>connected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</a:t>
            </a:r>
            <a:r>
              <a:rPr sz="2500" spc="37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terminal.</a:t>
            </a:r>
            <a:endParaRPr sz="2500" dirty="0">
              <a:latin typeface="Carlito"/>
              <a:cs typeface="Carlito"/>
            </a:endParaRPr>
          </a:p>
          <a:p>
            <a:pPr marL="354330" marR="551180" indent="-342265">
              <a:lnSpc>
                <a:spcPts val="2400"/>
              </a:lnSpc>
              <a:spcBef>
                <a:spcPts val="5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30" dirty="0">
                <a:latin typeface="Carlito"/>
                <a:cs typeface="Carlito"/>
              </a:rPr>
              <a:t>Most </a:t>
            </a:r>
            <a:r>
              <a:rPr sz="2500" spc="-10" dirty="0">
                <a:latin typeface="Carlito"/>
                <a:cs typeface="Carlito"/>
              </a:rPr>
              <a:t>shells </a:t>
            </a:r>
            <a:r>
              <a:rPr sz="2500" spc="-20" dirty="0">
                <a:latin typeface="Carlito"/>
                <a:cs typeface="Carlito"/>
              </a:rPr>
              <a:t>provide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35" dirty="0">
                <a:latin typeface="Carlito"/>
                <a:cs typeface="Carlito"/>
              </a:rPr>
              <a:t>way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20" dirty="0">
                <a:latin typeface="Carlito"/>
                <a:cs typeface="Carlito"/>
              </a:rPr>
              <a:t>redirect any </a:t>
            </a:r>
            <a:r>
              <a:rPr sz="2500" spc="-15" dirty="0">
                <a:latin typeface="Carlito"/>
                <a:cs typeface="Carlito"/>
              </a:rPr>
              <a:t>or </a:t>
            </a:r>
            <a:r>
              <a:rPr sz="2500" spc="-5" dirty="0" err="1">
                <a:latin typeface="Carlito"/>
                <a:cs typeface="Carlito"/>
              </a:rPr>
              <a:t>all</a:t>
            </a:r>
            <a:r>
              <a:rPr sz="2500" spc="-15" dirty="0" err="1">
                <a:latin typeface="Carlito"/>
                <a:cs typeface="Carlito"/>
              </a:rPr>
              <a:t>of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these  </a:t>
            </a:r>
            <a:r>
              <a:rPr sz="2500" spc="-20" dirty="0">
                <a:latin typeface="Carlito"/>
                <a:cs typeface="Carlito"/>
              </a:rPr>
              <a:t>three descriptors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20" dirty="0">
                <a:latin typeface="Carlito"/>
                <a:cs typeface="Carlito"/>
              </a:rPr>
              <a:t>any</a:t>
            </a:r>
            <a:r>
              <a:rPr sz="2500" spc="33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file.</a:t>
            </a:r>
            <a:endParaRPr sz="2500" dirty="0">
              <a:latin typeface="Carlito"/>
              <a:cs typeface="Carlito"/>
            </a:endParaRPr>
          </a:p>
          <a:p>
            <a:pPr marL="354330" marR="457200" indent="-342265">
              <a:lnSpc>
                <a:spcPct val="80900"/>
              </a:lnSpc>
              <a:spcBef>
                <a:spcPts val="57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example, </a:t>
            </a:r>
            <a:r>
              <a:rPr sz="2500" spc="-10" dirty="0">
                <a:latin typeface="Courier New"/>
                <a:cs typeface="Courier New"/>
              </a:rPr>
              <a:t>ls </a:t>
            </a:r>
            <a:r>
              <a:rPr sz="2500" spc="-5" dirty="0">
                <a:latin typeface="Courier New"/>
                <a:cs typeface="Courier New"/>
              </a:rPr>
              <a:t>&gt; </a:t>
            </a:r>
            <a:r>
              <a:rPr lang="en-US" sz="2500" spc="-10" dirty="0">
                <a:latin typeface="Courier New"/>
                <a:cs typeface="Courier New"/>
              </a:rPr>
              <a:t>listing.txt</a:t>
            </a:r>
            <a:r>
              <a:rPr sz="2500" spc="-10" dirty="0">
                <a:latin typeface="Courier New"/>
                <a:cs typeface="Courier New"/>
              </a:rPr>
              <a:t> </a:t>
            </a:r>
            <a:r>
              <a:rPr sz="2500" spc="-25" dirty="0">
                <a:latin typeface="Carlito"/>
                <a:cs typeface="Carlito"/>
              </a:rPr>
              <a:t>executes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ls  </a:t>
            </a:r>
            <a:r>
              <a:rPr sz="2500" dirty="0">
                <a:latin typeface="Carlito"/>
                <a:cs typeface="Carlito"/>
              </a:rPr>
              <a:t>command </a:t>
            </a:r>
            <a:r>
              <a:rPr sz="2500" spc="-10" dirty="0">
                <a:latin typeface="Carlito"/>
                <a:cs typeface="Carlito"/>
              </a:rPr>
              <a:t>with its </a:t>
            </a:r>
            <a:r>
              <a:rPr sz="2500" spc="-30" dirty="0">
                <a:latin typeface="Carlito"/>
                <a:cs typeface="Carlito"/>
              </a:rPr>
              <a:t>standard </a:t>
            </a:r>
            <a:r>
              <a:rPr sz="2500" spc="-15" dirty="0">
                <a:latin typeface="Carlito"/>
                <a:cs typeface="Carlito"/>
              </a:rPr>
              <a:t>output </a:t>
            </a:r>
            <a:r>
              <a:rPr sz="2500" spc="-20" dirty="0">
                <a:latin typeface="Carlito"/>
                <a:cs typeface="Carlito"/>
              </a:rPr>
              <a:t>redirected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file  </a:t>
            </a:r>
            <a:r>
              <a:rPr sz="2500" dirty="0">
                <a:latin typeface="Carlito"/>
                <a:cs typeface="Carlito"/>
              </a:rPr>
              <a:t>named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lang="en-US" sz="2500" spc="-10" dirty="0">
                <a:latin typeface="Carlito"/>
                <a:cs typeface="Carlito"/>
              </a:rPr>
              <a:t>listing.txt</a:t>
            </a:r>
            <a:endParaRPr sz="2500" dirty="0">
              <a:latin typeface="Carlito"/>
              <a:cs typeface="Carlito"/>
            </a:endParaRPr>
          </a:p>
          <a:p>
            <a:pPr marL="354330" indent="-342265">
              <a:lnSpc>
                <a:spcPts val="298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(use </a:t>
            </a:r>
            <a:r>
              <a:rPr sz="2500" spc="-5" dirty="0">
                <a:latin typeface="Carlito"/>
                <a:cs typeface="Carlito"/>
              </a:rPr>
              <a:t>&lt;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input </a:t>
            </a:r>
            <a:r>
              <a:rPr sz="2500" spc="-15" dirty="0">
                <a:latin typeface="Carlito"/>
                <a:cs typeface="Carlito"/>
              </a:rPr>
              <a:t>redirection, </a:t>
            </a:r>
            <a:r>
              <a:rPr sz="2500" spc="-5" dirty="0">
                <a:latin typeface="Carlito"/>
                <a:cs typeface="Carlito"/>
              </a:rPr>
              <a:t>&gt;&gt;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5" dirty="0">
                <a:latin typeface="Carlito"/>
                <a:cs typeface="Carlito"/>
              </a:rPr>
              <a:t>concatenation of</a:t>
            </a:r>
            <a:r>
              <a:rPr sz="2500" spc="39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output)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8F02-057D-B572-97F0-D56336002F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D3D3-FDC4-148A-9062-E68AAE92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2438400"/>
            <a:ext cx="8085429" cy="729972"/>
          </a:xfrm>
        </p:spPr>
        <p:txBody>
          <a:bodyPr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3600" b="1" dirty="0"/>
              <a:t>PIPES </a:t>
            </a:r>
            <a:endParaRPr lang="en-CA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B79E3-3ADD-831F-B95A-30F31CA54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30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3002" y="462229"/>
            <a:ext cx="123888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0" dirty="0"/>
              <a:t>P</a:t>
            </a:r>
            <a:r>
              <a:rPr dirty="0"/>
              <a:t>i</a:t>
            </a:r>
            <a:r>
              <a:rPr spc="-15" dirty="0"/>
              <a:t>p</a:t>
            </a:r>
            <a:r>
              <a:rPr spc="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4213"/>
            <a:ext cx="7957184" cy="28663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330" marR="372745" indent="-342265" algn="just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spc="5" dirty="0">
                <a:latin typeface="Carlito"/>
                <a:cs typeface="Carlito"/>
              </a:rPr>
              <a:t>Pipes </a:t>
            </a:r>
            <a:r>
              <a:rPr sz="3200" dirty="0">
                <a:latin typeface="Carlito"/>
                <a:cs typeface="Carlito"/>
              </a:rPr>
              <a:t>: </a:t>
            </a:r>
            <a:r>
              <a:rPr sz="3200" spc="5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mechanism </a:t>
            </a:r>
            <a:r>
              <a:rPr sz="3200" spc="-20" dirty="0">
                <a:latin typeface="Carlito"/>
                <a:cs typeface="Carlito"/>
              </a:rPr>
              <a:t>that </a:t>
            </a:r>
            <a:r>
              <a:rPr sz="3200" spc="-10" dirty="0">
                <a:latin typeface="Carlito"/>
                <a:cs typeface="Carlito"/>
              </a:rPr>
              <a:t>allows </a:t>
            </a:r>
            <a:r>
              <a:rPr sz="3200" spc="-5" dirty="0">
                <a:latin typeface="Carlito"/>
                <a:cs typeface="Carlito"/>
              </a:rPr>
              <a:t>the user </a:t>
            </a:r>
            <a:r>
              <a:rPr sz="3200" spc="-30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specify </a:t>
            </a:r>
            <a:r>
              <a:rPr sz="3200" spc="-15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u="sng" spc="-5" dirty="0">
                <a:latin typeface="Carlito"/>
                <a:cs typeface="Carlito"/>
              </a:rPr>
              <a:t>output of </a:t>
            </a:r>
            <a:r>
              <a:rPr sz="3200" u="sng" dirty="0">
                <a:latin typeface="Carlito"/>
                <a:cs typeface="Carlito"/>
              </a:rPr>
              <a:t>one </a:t>
            </a:r>
            <a:r>
              <a:rPr sz="3200" u="sng" spc="-15" dirty="0">
                <a:latin typeface="Carlito"/>
                <a:cs typeface="Carlito"/>
              </a:rPr>
              <a:t>program </a:t>
            </a:r>
            <a:r>
              <a:rPr sz="3200" spc="-10" dirty="0">
                <a:latin typeface="Carlito"/>
                <a:cs typeface="Carlito"/>
              </a:rPr>
              <a:t>is </a:t>
            </a:r>
            <a:r>
              <a:rPr sz="3200" spc="-30" dirty="0">
                <a:latin typeface="Carlito"/>
                <a:cs typeface="Carlito"/>
              </a:rPr>
              <a:t>to  </a:t>
            </a:r>
            <a:r>
              <a:rPr sz="3200" spc="5" dirty="0">
                <a:latin typeface="Carlito"/>
                <a:cs typeface="Carlito"/>
              </a:rPr>
              <a:t>be </a:t>
            </a:r>
            <a:r>
              <a:rPr sz="3200" spc="-5" dirty="0">
                <a:latin typeface="Carlito"/>
                <a:cs typeface="Carlito"/>
              </a:rPr>
              <a:t>used </a:t>
            </a:r>
            <a:r>
              <a:rPr sz="3200" spc="5" dirty="0">
                <a:latin typeface="Carlito"/>
                <a:cs typeface="Carlito"/>
              </a:rPr>
              <a:t>as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u="sng" spc="-5" dirty="0">
                <a:latin typeface="Carlito"/>
                <a:cs typeface="Carlito"/>
              </a:rPr>
              <a:t>input </a:t>
            </a:r>
            <a:r>
              <a:rPr sz="3200" u="sng" dirty="0">
                <a:latin typeface="Carlito"/>
                <a:cs typeface="Carlito"/>
              </a:rPr>
              <a:t>of </a:t>
            </a:r>
            <a:r>
              <a:rPr sz="3200" u="sng" spc="-5" dirty="0">
                <a:latin typeface="Carlito"/>
                <a:cs typeface="Carlito"/>
              </a:rPr>
              <a:t>another</a:t>
            </a:r>
            <a:r>
              <a:rPr sz="3200" u="sng" spc="45" dirty="0">
                <a:latin typeface="Carlito"/>
                <a:cs typeface="Carlito"/>
              </a:rPr>
              <a:t> </a:t>
            </a:r>
            <a:r>
              <a:rPr sz="3200" u="sng" spc="-10" dirty="0">
                <a:latin typeface="Carlito"/>
                <a:cs typeface="Carlito"/>
              </a:rPr>
              <a:t>program</a:t>
            </a:r>
            <a:r>
              <a:rPr sz="3200" spc="-10" dirty="0"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  <a:p>
            <a:pPr marL="756920" marR="5080" indent="-287020">
              <a:lnSpc>
                <a:spcPct val="101899"/>
              </a:lnSpc>
              <a:spcBef>
                <a:spcPts val="735"/>
              </a:spcBef>
            </a:pPr>
            <a:r>
              <a:rPr sz="2750" spc="20" dirty="0">
                <a:latin typeface="Arial"/>
                <a:cs typeface="Arial"/>
              </a:rPr>
              <a:t>– </a:t>
            </a:r>
            <a:r>
              <a:rPr sz="2750" dirty="0">
                <a:latin typeface="Carlito"/>
                <a:cs typeface="Carlito"/>
              </a:rPr>
              <a:t>several </a:t>
            </a:r>
            <a:r>
              <a:rPr sz="2750" spc="-5" dirty="0">
                <a:latin typeface="Carlito"/>
                <a:cs typeface="Carlito"/>
              </a:rPr>
              <a:t>programs </a:t>
            </a:r>
            <a:r>
              <a:rPr sz="2750" spc="25" dirty="0">
                <a:latin typeface="Carlito"/>
                <a:cs typeface="Carlito"/>
              </a:rPr>
              <a:t>can </a:t>
            </a:r>
            <a:r>
              <a:rPr sz="2750" dirty="0">
                <a:latin typeface="Carlito"/>
                <a:cs typeface="Carlito"/>
              </a:rPr>
              <a:t>be </a:t>
            </a:r>
            <a:r>
              <a:rPr sz="2750" spc="10" dirty="0">
                <a:latin typeface="Carlito"/>
                <a:cs typeface="Carlito"/>
              </a:rPr>
              <a:t>connected </a:t>
            </a:r>
            <a:r>
              <a:rPr sz="2750" dirty="0">
                <a:latin typeface="Carlito"/>
                <a:cs typeface="Carlito"/>
              </a:rPr>
              <a:t>in </a:t>
            </a:r>
            <a:r>
              <a:rPr sz="2750" spc="-5" dirty="0">
                <a:latin typeface="Carlito"/>
                <a:cs typeface="Carlito"/>
              </a:rPr>
              <a:t>this </a:t>
            </a:r>
            <a:r>
              <a:rPr sz="2750" spc="5" dirty="0">
                <a:latin typeface="Carlito"/>
                <a:cs typeface="Carlito"/>
              </a:rPr>
              <a:t>fashion  </a:t>
            </a:r>
            <a:r>
              <a:rPr sz="2750" spc="-20" dirty="0">
                <a:latin typeface="Carlito"/>
                <a:cs typeface="Carlito"/>
              </a:rPr>
              <a:t>to </a:t>
            </a:r>
            <a:r>
              <a:rPr sz="2750" spc="-15" dirty="0">
                <a:latin typeface="Carlito"/>
                <a:cs typeface="Carlito"/>
              </a:rPr>
              <a:t>make </a:t>
            </a:r>
            <a:r>
              <a:rPr sz="2750" spc="15" dirty="0">
                <a:latin typeface="Carlito"/>
                <a:cs typeface="Carlito"/>
              </a:rPr>
              <a:t>a </a:t>
            </a:r>
            <a:r>
              <a:rPr sz="2750" spc="-5" dirty="0">
                <a:latin typeface="Carlito"/>
                <a:cs typeface="Carlito"/>
              </a:rPr>
              <a:t>pipeline </a:t>
            </a:r>
            <a:r>
              <a:rPr sz="2750" spc="20" dirty="0">
                <a:latin typeface="Carlito"/>
                <a:cs typeface="Carlito"/>
              </a:rPr>
              <a:t>of </a:t>
            </a:r>
            <a:r>
              <a:rPr sz="2750" spc="-20" dirty="0">
                <a:latin typeface="Carlito"/>
                <a:cs typeface="Carlito"/>
              </a:rPr>
              <a:t>data </a:t>
            </a:r>
            <a:r>
              <a:rPr sz="2750" spc="5" dirty="0">
                <a:latin typeface="Carlito"/>
                <a:cs typeface="Carlito"/>
              </a:rPr>
              <a:t>owing from </a:t>
            </a:r>
            <a:r>
              <a:rPr sz="2750" spc="-5" dirty="0">
                <a:latin typeface="Carlito"/>
                <a:cs typeface="Carlito"/>
              </a:rPr>
              <a:t>the </a:t>
            </a:r>
            <a:r>
              <a:rPr sz="2750" spc="-15" dirty="0">
                <a:latin typeface="Carlito"/>
                <a:cs typeface="Carlito"/>
              </a:rPr>
              <a:t>first  </a:t>
            </a:r>
            <a:r>
              <a:rPr sz="2750" spc="10" dirty="0">
                <a:latin typeface="Carlito"/>
                <a:cs typeface="Carlito"/>
              </a:rPr>
              <a:t>process </a:t>
            </a:r>
            <a:r>
              <a:rPr sz="2750" spc="-5" dirty="0">
                <a:latin typeface="Carlito"/>
                <a:cs typeface="Carlito"/>
              </a:rPr>
              <a:t>through the </a:t>
            </a:r>
            <a:r>
              <a:rPr sz="2750" dirty="0">
                <a:latin typeface="Carlito"/>
                <a:cs typeface="Carlito"/>
              </a:rPr>
              <a:t>last</a:t>
            </a:r>
            <a:r>
              <a:rPr sz="2750" spc="295" dirty="0">
                <a:latin typeface="Carlito"/>
                <a:cs typeface="Carlito"/>
              </a:rPr>
              <a:t> </a:t>
            </a:r>
            <a:r>
              <a:rPr sz="2750" spc="10" dirty="0">
                <a:latin typeface="Carlito"/>
                <a:cs typeface="Carlito"/>
              </a:rPr>
              <a:t>one.</a:t>
            </a:r>
            <a:endParaRPr sz="275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595" y="4411980"/>
            <a:ext cx="8713470" cy="2308860"/>
            <a:chOff x="323532" y="4437084"/>
            <a:chExt cx="8713470" cy="2308860"/>
          </a:xfrm>
        </p:grpSpPr>
        <p:sp>
          <p:nvSpPr>
            <p:cNvPr id="5" name="object 5"/>
            <p:cNvSpPr/>
            <p:nvPr/>
          </p:nvSpPr>
          <p:spPr>
            <a:xfrm>
              <a:off x="323532" y="5055943"/>
              <a:ext cx="4164029" cy="895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9991" y="4437084"/>
              <a:ext cx="4537075" cy="2308860"/>
            </a:xfrm>
            <a:custGeom>
              <a:avLst/>
              <a:gdLst/>
              <a:ahLst/>
              <a:cxnLst/>
              <a:rect l="l" t="t" r="r" b="b"/>
              <a:pathLst>
                <a:path w="4537075" h="2308859">
                  <a:moveTo>
                    <a:pt x="4536567" y="0"/>
                  </a:moveTo>
                  <a:lnTo>
                    <a:pt x="0" y="0"/>
                  </a:lnTo>
                  <a:lnTo>
                    <a:pt x="0" y="2308351"/>
                  </a:lnTo>
                  <a:lnTo>
                    <a:pt x="4536567" y="2308351"/>
                  </a:lnTo>
                  <a:lnTo>
                    <a:pt x="453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99990" y="4437084"/>
            <a:ext cx="4537075" cy="924612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3980">
              <a:lnSpc>
                <a:spcPts val="2115"/>
              </a:lnSpc>
              <a:spcBef>
                <a:spcPts val="270"/>
              </a:spcBef>
            </a:pPr>
            <a:r>
              <a:rPr sz="1800" dirty="0">
                <a:latin typeface="Carlito"/>
                <a:cs typeface="Carlito"/>
              </a:rPr>
              <a:t>Example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:</a:t>
            </a:r>
            <a:endParaRPr lang="en-US" dirty="0">
              <a:latin typeface="Carlito"/>
              <a:cs typeface="Carlito"/>
            </a:endParaRPr>
          </a:p>
          <a:p>
            <a:pPr marL="93980">
              <a:lnSpc>
                <a:spcPts val="2115"/>
              </a:lnSpc>
              <a:spcBef>
                <a:spcPts val="270"/>
              </a:spcBef>
            </a:pPr>
            <a:r>
              <a:rPr lang="en-US" spc="-10" dirty="0">
                <a:latin typeface="Carlito"/>
                <a:cs typeface="Courier New"/>
              </a:rPr>
              <a:t>Ls -1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10" dirty="0">
                <a:latin typeface="Courier New"/>
                <a:cs typeface="Courier New"/>
              </a:rPr>
              <a:t>| </a:t>
            </a:r>
            <a:r>
              <a:rPr sz="1800" spc="-5" dirty="0">
                <a:latin typeface="Courier New"/>
                <a:cs typeface="Courier New"/>
              </a:rPr>
              <a:t>grep</a:t>
            </a:r>
            <a:r>
              <a:rPr lang="en-US" sz="1800" spc="-5" dirty="0">
                <a:latin typeface="Courier New"/>
                <a:cs typeface="Courier New"/>
              </a:rPr>
              <a:t> .c</a:t>
            </a:r>
            <a:r>
              <a:rPr lang="en-US" sz="1800" spc="-10" dirty="0">
                <a:latin typeface="Courier New"/>
                <a:cs typeface="Courier New"/>
              </a:rPr>
              <a:t> | </a:t>
            </a:r>
            <a:r>
              <a:rPr lang="en-US" sz="1800" spc="-10" dirty="0" err="1">
                <a:latin typeface="Courier New"/>
                <a:cs typeface="Courier New"/>
              </a:rPr>
              <a:t>wc</a:t>
            </a:r>
            <a:r>
              <a:rPr lang="en-US" sz="1800" spc="-10" dirty="0">
                <a:latin typeface="Courier New"/>
                <a:cs typeface="Courier New"/>
              </a:rPr>
              <a:t> -w 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B78431-9D2C-45DB-3F49-98E7986626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72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6DC-8116-47B1-BE82-7E5520C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63984"/>
            <a:ext cx="7090562" cy="699135"/>
          </a:xfrm>
        </p:spPr>
        <p:txBody>
          <a:bodyPr/>
          <a:lstStyle/>
          <a:p>
            <a:r>
              <a:rPr lang="en-US" dirty="0"/>
              <a:t>PROCESSES AND PROCESS ID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BC5AD-0C9F-7BE0-66A6-D2574DE6BF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98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54BD-68E1-4DDD-8F2D-51A5DF2B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090562" cy="699135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to Unix –Outline 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D5C3-65BE-488B-BEA4-77785A07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990600"/>
            <a:ext cx="8085429" cy="4739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Connecting to the Remote Linux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Role of Operating Systems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of the Unix Operating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 of Unix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implementations of UNIX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Output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and Process ID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Calls and Library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 and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99391-1C90-C7A9-8640-4D0BC8E7CD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534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798" y="193624"/>
            <a:ext cx="5266055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b="1" spc="15" dirty="0">
                <a:latin typeface="Carlito"/>
                <a:cs typeface="Carlito"/>
              </a:rPr>
              <a:t>Processes </a:t>
            </a:r>
            <a:r>
              <a:rPr sz="3950" b="1" spc="25" dirty="0">
                <a:latin typeface="Carlito"/>
                <a:cs typeface="Carlito"/>
              </a:rPr>
              <a:t>and </a:t>
            </a:r>
            <a:r>
              <a:rPr sz="3950" b="1" spc="10" dirty="0">
                <a:latin typeface="Carlito"/>
                <a:cs typeface="Carlito"/>
              </a:rPr>
              <a:t>Process</a:t>
            </a:r>
            <a:r>
              <a:rPr sz="3950" b="1" spc="-45" dirty="0">
                <a:latin typeface="Carlito"/>
                <a:cs typeface="Carlito"/>
              </a:rPr>
              <a:t> </a:t>
            </a:r>
            <a:r>
              <a:rPr sz="3950" b="1" spc="15" dirty="0">
                <a:latin typeface="Carlito"/>
                <a:cs typeface="Carlito"/>
              </a:rPr>
              <a:t>ID</a:t>
            </a:r>
            <a:endParaRPr sz="3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55445"/>
            <a:ext cx="8014334" cy="529157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330" marR="142240" indent="-342265">
              <a:lnSpc>
                <a:spcPct val="90100"/>
              </a:lnSpc>
              <a:spcBef>
                <a:spcPts val="49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spc="10" dirty="0">
                <a:cs typeface="Carlito"/>
              </a:rPr>
              <a:t>An </a:t>
            </a:r>
            <a:r>
              <a:rPr sz="3200" spc="-25" dirty="0">
                <a:cs typeface="Carlito"/>
              </a:rPr>
              <a:t>executing </a:t>
            </a:r>
            <a:r>
              <a:rPr sz="3200" spc="-20" dirty="0">
                <a:cs typeface="Carlito"/>
              </a:rPr>
              <a:t>instance </a:t>
            </a:r>
            <a:r>
              <a:rPr sz="3200" dirty="0">
                <a:cs typeface="Carlito"/>
              </a:rPr>
              <a:t>of </a:t>
            </a:r>
            <a:r>
              <a:rPr sz="3200" spc="5" dirty="0">
                <a:cs typeface="Carlito"/>
              </a:rPr>
              <a:t>a </a:t>
            </a:r>
            <a:r>
              <a:rPr sz="3200" spc="-15" dirty="0">
                <a:cs typeface="Carlito"/>
              </a:rPr>
              <a:t>program </a:t>
            </a:r>
            <a:r>
              <a:rPr sz="3200" spc="-10" dirty="0">
                <a:cs typeface="Carlito"/>
              </a:rPr>
              <a:t>is </a:t>
            </a:r>
            <a:r>
              <a:rPr sz="3200" spc="-15" dirty="0">
                <a:cs typeface="Carlito"/>
              </a:rPr>
              <a:t>called </a:t>
            </a:r>
            <a:r>
              <a:rPr sz="3200" spc="5" dirty="0">
                <a:cs typeface="Carlito"/>
              </a:rPr>
              <a:t>a  </a:t>
            </a:r>
            <a:r>
              <a:rPr sz="3200" b="1" i="1" dirty="0">
                <a:cs typeface="Carlito"/>
              </a:rPr>
              <a:t>process</a:t>
            </a:r>
            <a:r>
              <a:rPr sz="3200" dirty="0">
                <a:cs typeface="Carlito"/>
              </a:rPr>
              <a:t>. </a:t>
            </a:r>
            <a:r>
              <a:rPr sz="3200" spc="5" dirty="0">
                <a:cs typeface="Carlito"/>
              </a:rPr>
              <a:t>(Some </a:t>
            </a:r>
            <a:r>
              <a:rPr sz="3200" spc="-20" dirty="0">
                <a:cs typeface="Carlito"/>
              </a:rPr>
              <a:t>operating </a:t>
            </a:r>
            <a:r>
              <a:rPr sz="3200" spc="-30" dirty="0">
                <a:cs typeface="Carlito"/>
              </a:rPr>
              <a:t>systems </a:t>
            </a:r>
            <a:r>
              <a:rPr sz="3200" dirty="0">
                <a:cs typeface="Carlito"/>
              </a:rPr>
              <a:t>use </a:t>
            </a:r>
            <a:r>
              <a:rPr sz="3200" spc="-5" dirty="0">
                <a:cs typeface="Carlito"/>
              </a:rPr>
              <a:t>the  </a:t>
            </a:r>
            <a:r>
              <a:rPr sz="3200" spc="-20" dirty="0">
                <a:cs typeface="Carlito"/>
              </a:rPr>
              <a:t>term </a:t>
            </a:r>
            <a:r>
              <a:rPr sz="3200" i="1" spc="-20" dirty="0">
                <a:cs typeface="Carlito"/>
              </a:rPr>
              <a:t>task </a:t>
            </a:r>
            <a:r>
              <a:rPr sz="3200" spc="-30" dirty="0">
                <a:cs typeface="Carlito"/>
              </a:rPr>
              <a:t>to </a:t>
            </a:r>
            <a:r>
              <a:rPr sz="3200" spc="-50" dirty="0">
                <a:cs typeface="Carlito"/>
              </a:rPr>
              <a:t>refer </a:t>
            </a:r>
            <a:r>
              <a:rPr sz="3200" spc="-30" dirty="0">
                <a:cs typeface="Carlito"/>
              </a:rPr>
              <a:t>to </a:t>
            </a:r>
            <a:r>
              <a:rPr sz="3200" spc="5" dirty="0">
                <a:cs typeface="Carlito"/>
              </a:rPr>
              <a:t>a </a:t>
            </a:r>
            <a:r>
              <a:rPr sz="3200" spc="-15" dirty="0">
                <a:cs typeface="Carlito"/>
              </a:rPr>
              <a:t>program that </a:t>
            </a:r>
            <a:r>
              <a:rPr sz="3200" spc="-5" dirty="0">
                <a:cs typeface="Carlito"/>
              </a:rPr>
              <a:t>is being  </a:t>
            </a:r>
            <a:r>
              <a:rPr sz="3200" spc="-30" dirty="0">
                <a:cs typeface="Carlito"/>
              </a:rPr>
              <a:t>executed).</a:t>
            </a:r>
            <a:endParaRPr sz="3200" dirty="0">
              <a:cs typeface="Carlito"/>
            </a:endParaRPr>
          </a:p>
          <a:p>
            <a:pPr marL="354330" marR="5080" indent="-342265">
              <a:lnSpc>
                <a:spcPct val="90100"/>
              </a:lnSpc>
              <a:spcBef>
                <a:spcPts val="7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spc="10" dirty="0">
                <a:cs typeface="Carlito"/>
              </a:rPr>
              <a:t>The </a:t>
            </a:r>
            <a:r>
              <a:rPr sz="3200" dirty="0">
                <a:cs typeface="Carlito"/>
              </a:rPr>
              <a:t>UNIX </a:t>
            </a:r>
            <a:r>
              <a:rPr sz="3200" spc="-35" dirty="0">
                <a:cs typeface="Carlito"/>
              </a:rPr>
              <a:t>System </a:t>
            </a:r>
            <a:r>
              <a:rPr sz="3200" spc="-20" dirty="0">
                <a:cs typeface="Carlito"/>
              </a:rPr>
              <a:t>guarantees </a:t>
            </a:r>
            <a:r>
              <a:rPr sz="3200" spc="-15" dirty="0">
                <a:cs typeface="Carlito"/>
              </a:rPr>
              <a:t>that every  process </a:t>
            </a:r>
            <a:r>
              <a:rPr sz="3200" dirty="0">
                <a:cs typeface="Carlito"/>
              </a:rPr>
              <a:t>has </a:t>
            </a:r>
            <a:r>
              <a:rPr sz="3200" spc="5" dirty="0">
                <a:cs typeface="Carlito"/>
              </a:rPr>
              <a:t>a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cs typeface="Carlito"/>
              </a:rPr>
              <a:t>unique numeric 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cs typeface="Carlito"/>
              </a:rPr>
              <a:t>identifier</a:t>
            </a:r>
            <a:r>
              <a:rPr sz="3200" spc="-15" dirty="0">
                <a:cs typeface="Carlito"/>
              </a:rPr>
              <a:t> called  </a:t>
            </a:r>
            <a:r>
              <a:rPr sz="3200" spc="-5" dirty="0">
                <a:cs typeface="Carlito"/>
              </a:rPr>
              <a:t>the </a:t>
            </a:r>
            <a:r>
              <a:rPr sz="3200" b="1" i="1" dirty="0">
                <a:cs typeface="Carlito"/>
              </a:rPr>
              <a:t>process ID</a:t>
            </a:r>
            <a:r>
              <a:rPr sz="3200" dirty="0">
                <a:cs typeface="Carlito"/>
              </a:rPr>
              <a:t>. </a:t>
            </a:r>
            <a:r>
              <a:rPr sz="3200" spc="10" dirty="0">
                <a:cs typeface="Carlito"/>
              </a:rPr>
              <a:t>The </a:t>
            </a:r>
            <a:r>
              <a:rPr sz="3200" spc="-15" dirty="0">
                <a:cs typeface="Carlito"/>
              </a:rPr>
              <a:t>process </a:t>
            </a:r>
            <a:r>
              <a:rPr sz="3200" spc="5" dirty="0">
                <a:cs typeface="Carlito"/>
              </a:rPr>
              <a:t>ID </a:t>
            </a:r>
            <a:r>
              <a:rPr sz="3200" spc="-5" dirty="0">
                <a:cs typeface="Carlito"/>
              </a:rPr>
              <a:t>is </a:t>
            </a:r>
            <a:r>
              <a:rPr sz="3200" spc="-25" dirty="0">
                <a:cs typeface="Carlito"/>
              </a:rPr>
              <a:t>always </a:t>
            </a:r>
            <a:r>
              <a:rPr sz="3200" spc="5" dirty="0">
                <a:cs typeface="Carlito"/>
              </a:rPr>
              <a:t>a </a:t>
            </a:r>
            <a:r>
              <a:rPr sz="3200" spc="-5" dirty="0">
                <a:cs typeface="Carlito"/>
              </a:rPr>
              <a:t>non-  </a:t>
            </a:r>
            <a:r>
              <a:rPr sz="3200" spc="-20" dirty="0">
                <a:cs typeface="Carlito"/>
              </a:rPr>
              <a:t>negative</a:t>
            </a:r>
            <a:r>
              <a:rPr sz="3200" spc="20" dirty="0">
                <a:cs typeface="Carlito"/>
              </a:rPr>
              <a:t> </a:t>
            </a:r>
            <a:r>
              <a:rPr sz="3200" spc="-65" dirty="0">
                <a:cs typeface="Carlito"/>
              </a:rPr>
              <a:t>integer.</a:t>
            </a:r>
            <a:endParaRPr sz="3200" dirty="0">
              <a:cs typeface="Carlito"/>
            </a:endParaRPr>
          </a:p>
          <a:p>
            <a:pPr marL="354330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spc="-60" dirty="0">
                <a:cs typeface="Carlito"/>
              </a:rPr>
              <a:t>Try</a:t>
            </a:r>
            <a:r>
              <a:rPr sz="3200" spc="-25" dirty="0">
                <a:cs typeface="Carlito"/>
              </a:rPr>
              <a:t> </a:t>
            </a:r>
            <a:r>
              <a:rPr sz="3200" dirty="0" err="1">
                <a:cs typeface="Courier New"/>
              </a:rPr>
              <a:t>ps</a:t>
            </a:r>
            <a:r>
              <a:rPr lang="en-US" sz="3200" dirty="0">
                <a:cs typeface="Courier New"/>
              </a:rPr>
              <a:t>(Process Status)</a:t>
            </a:r>
          </a:p>
          <a:p>
            <a:pPr marL="354330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3200" dirty="0">
                <a:cs typeface="Courier New"/>
              </a:rPr>
              <a:t>Every process has a </a:t>
            </a:r>
            <a:r>
              <a:rPr lang="en-US" sz="3200" b="1" dirty="0">
                <a:cs typeface="Courier New"/>
              </a:rPr>
              <a:t>process id</a:t>
            </a:r>
            <a:r>
              <a:rPr lang="en-US" sz="3200" dirty="0">
                <a:cs typeface="Courier New"/>
              </a:rPr>
              <a:t>, </a:t>
            </a:r>
            <a:r>
              <a:rPr lang="en-US" sz="3200" b="1" dirty="0">
                <a:cs typeface="Courier New"/>
              </a:rPr>
              <a:t>parent process </a:t>
            </a:r>
            <a:r>
              <a:rPr lang="en-US" sz="3200" dirty="0">
                <a:cs typeface="Courier New"/>
              </a:rPr>
              <a:t>id and </a:t>
            </a:r>
            <a:r>
              <a:rPr lang="en-US" sz="3200" b="1" dirty="0">
                <a:cs typeface="Courier New"/>
              </a:rPr>
              <a:t>group id</a:t>
            </a:r>
            <a:r>
              <a:rPr lang="en-US" sz="3200" dirty="0">
                <a:cs typeface="Courier New"/>
              </a:rPr>
              <a:t>. </a:t>
            </a:r>
            <a:endParaRPr sz="3200" dirty="0"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DEAD8-A0EA-97F1-B87F-774CDAD04A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6227-1A2C-47F3-49FD-C3DEAC35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5" y="462229"/>
            <a:ext cx="8005115" cy="699135"/>
          </a:xfrm>
        </p:spPr>
        <p:txBody>
          <a:bodyPr/>
          <a:lstStyle/>
          <a:p>
            <a:r>
              <a:rPr lang="en-US" dirty="0"/>
              <a:t>Process ID, Parent ID, Group 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AC30-82CA-4DC9-5EF3-52EF1F3F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4616648"/>
          </a:xfrm>
        </p:spPr>
        <p:txBody>
          <a:bodyPr/>
          <a:lstStyle/>
          <a:p>
            <a:r>
              <a:rPr lang="en-CA" dirty="0"/>
              <a:t>#</a:t>
            </a:r>
            <a:r>
              <a:rPr lang="en-CA" sz="1600" dirty="0"/>
              <a:t>include &lt;</a:t>
            </a:r>
            <a:r>
              <a:rPr lang="en-CA" sz="1600" dirty="0" err="1"/>
              <a:t>stdio.h</a:t>
            </a:r>
            <a:r>
              <a:rPr lang="en-CA" sz="1600" dirty="0"/>
              <a:t>&gt;</a:t>
            </a:r>
          </a:p>
          <a:p>
            <a:r>
              <a:rPr lang="en-CA" sz="1600" dirty="0"/>
              <a:t>#include &lt;</a:t>
            </a:r>
            <a:r>
              <a:rPr lang="en-CA" sz="1600" dirty="0" err="1"/>
              <a:t>unistd.h</a:t>
            </a:r>
            <a:r>
              <a:rPr lang="en-CA" sz="1600" dirty="0"/>
              <a:t>&gt;</a:t>
            </a:r>
          </a:p>
          <a:p>
            <a:endParaRPr lang="en-CA" sz="1600" dirty="0"/>
          </a:p>
          <a:p>
            <a:endParaRPr lang="en-CA" sz="1600" dirty="0"/>
          </a:p>
          <a:p>
            <a:r>
              <a:rPr lang="en-CA" sz="1600" dirty="0"/>
              <a:t>// </a:t>
            </a:r>
            <a:r>
              <a:rPr lang="en-CA" sz="1600" dirty="0" err="1"/>
              <a:t>processids.c</a:t>
            </a:r>
            <a:endParaRPr lang="en-CA" sz="1600" dirty="0"/>
          </a:p>
          <a:p>
            <a:r>
              <a:rPr lang="en-CA" sz="1600" dirty="0"/>
              <a:t>//process id, parent id, process group id </a:t>
            </a:r>
          </a:p>
          <a:p>
            <a:r>
              <a:rPr lang="en-CA" sz="1600" dirty="0"/>
              <a:t>	main(void)</a:t>
            </a:r>
          </a:p>
          <a:p>
            <a:r>
              <a:rPr lang="en-CA" sz="1600" dirty="0"/>
              <a:t>	{		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	</a:t>
            </a:r>
            <a:r>
              <a:rPr lang="en-CA" sz="1600" dirty="0" err="1"/>
              <a:t>printf</a:t>
            </a:r>
            <a:r>
              <a:rPr lang="en-CA" sz="1600" dirty="0"/>
              <a:t>("\n The current process id is %d \n",</a:t>
            </a:r>
            <a:r>
              <a:rPr lang="en-CA" sz="1600" dirty="0" err="1"/>
              <a:t>getpid</a:t>
            </a:r>
            <a:r>
              <a:rPr lang="en-CA" sz="1600" dirty="0"/>
              <a:t>());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	</a:t>
            </a:r>
            <a:r>
              <a:rPr lang="en-CA" sz="1600" dirty="0" err="1"/>
              <a:t>printf</a:t>
            </a:r>
            <a:r>
              <a:rPr lang="en-CA" sz="1600" dirty="0"/>
              <a:t>("\n The parent id of the current process is %d \n",</a:t>
            </a:r>
            <a:r>
              <a:rPr lang="en-CA" sz="1600" dirty="0" err="1"/>
              <a:t>getppid</a:t>
            </a:r>
            <a:r>
              <a:rPr lang="en-CA" sz="1600" dirty="0"/>
              <a:t>());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	</a:t>
            </a:r>
            <a:r>
              <a:rPr lang="en-CA" sz="1600" dirty="0" err="1"/>
              <a:t>printf</a:t>
            </a:r>
            <a:r>
              <a:rPr lang="en-CA" sz="1600" dirty="0"/>
              <a:t>("\n The group id of the current process is %d \n",</a:t>
            </a:r>
            <a:r>
              <a:rPr lang="en-CA" sz="1600" dirty="0" err="1"/>
              <a:t>getgid</a:t>
            </a:r>
            <a:r>
              <a:rPr lang="en-CA" sz="1600" dirty="0"/>
              <a:t>());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34928-0C7C-C1EB-AA7D-32804BD31D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702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061F-B2BB-6751-38C0-42EF650E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5" y="462229"/>
            <a:ext cx="8157515" cy="430887"/>
          </a:xfrm>
        </p:spPr>
        <p:txBody>
          <a:bodyPr/>
          <a:lstStyle/>
          <a:p>
            <a:r>
              <a:rPr lang="en-US" sz="2800" b="1" dirty="0"/>
              <a:t>Three Important Process- Related Operations </a:t>
            </a:r>
            <a:endParaRPr lang="en-CA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18F1-34A0-C302-CC5C-C92820D0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10156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Fork() //Used to create a new child 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Exec()  //Used to replace a child process with a new 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Waitpid</a:t>
            </a:r>
            <a:r>
              <a:rPr lang="en-US" dirty="0"/>
              <a:t>() // Used to wait for a process to complete execution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4A706-57E2-6774-9A38-29098B7AF3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948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908" y="462229"/>
            <a:ext cx="172783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5" dirty="0">
                <a:latin typeface="Carlito"/>
                <a:cs typeface="Carlito"/>
              </a:rPr>
              <a:t>User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15" dirty="0">
                <a:latin typeface="Carlito"/>
                <a:cs typeface="Carlito"/>
              </a:rPr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9349"/>
            <a:ext cx="8000365" cy="37875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330" marR="5080" indent="-34226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i="1" spc="-5" dirty="0">
                <a:latin typeface="Carlito"/>
                <a:cs typeface="Carlito"/>
              </a:rPr>
              <a:t>user ID </a:t>
            </a:r>
            <a:r>
              <a:rPr sz="2500" spc="-25" dirty="0">
                <a:latin typeface="Carlito"/>
                <a:cs typeface="Carlito"/>
              </a:rPr>
              <a:t>from </a:t>
            </a:r>
            <a:r>
              <a:rPr sz="2500" spc="-15" dirty="0">
                <a:latin typeface="Carlito"/>
                <a:cs typeface="Carlito"/>
              </a:rPr>
              <a:t>our </a:t>
            </a:r>
            <a:r>
              <a:rPr sz="2500" spc="-10" dirty="0">
                <a:latin typeface="Carlito"/>
                <a:cs typeface="Carlito"/>
              </a:rPr>
              <a:t>entry </a:t>
            </a: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password </a:t>
            </a:r>
            <a:r>
              <a:rPr sz="2500" spc="-5" dirty="0">
                <a:latin typeface="Carlito"/>
                <a:cs typeface="Carlito"/>
              </a:rPr>
              <a:t>file is a numeric  </a:t>
            </a:r>
            <a:r>
              <a:rPr sz="2500" spc="-20" dirty="0">
                <a:latin typeface="Carlito"/>
                <a:cs typeface="Carlito"/>
              </a:rPr>
              <a:t>value </a:t>
            </a:r>
            <a:r>
              <a:rPr sz="2500" spc="-10" dirty="0">
                <a:latin typeface="Carlito"/>
                <a:cs typeface="Carlito"/>
              </a:rPr>
              <a:t>that </a:t>
            </a:r>
            <a:r>
              <a:rPr sz="2500" spc="-5" dirty="0">
                <a:latin typeface="Carlito"/>
                <a:cs typeface="Carlito"/>
              </a:rPr>
              <a:t>identifies </a:t>
            </a:r>
            <a:r>
              <a:rPr sz="2500" spc="-10" dirty="0">
                <a:latin typeface="Carlito"/>
                <a:cs typeface="Carlito"/>
              </a:rPr>
              <a:t>us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</a:t>
            </a:r>
            <a:r>
              <a:rPr sz="2500" spc="240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system.</a:t>
            </a:r>
            <a:endParaRPr sz="2500" dirty="0">
              <a:latin typeface="Carlito"/>
              <a:cs typeface="Carlito"/>
            </a:endParaRPr>
          </a:p>
          <a:p>
            <a:pPr marL="354330" marR="222250" indent="-342265">
              <a:lnSpc>
                <a:spcPts val="2400"/>
              </a:lnSpc>
              <a:spcBef>
                <a:spcPts val="58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This user </a:t>
            </a:r>
            <a:r>
              <a:rPr sz="2500" spc="-5" dirty="0">
                <a:latin typeface="Carlito"/>
                <a:cs typeface="Carlito"/>
              </a:rPr>
              <a:t>ID is </a:t>
            </a:r>
            <a:r>
              <a:rPr sz="2500" spc="-10" dirty="0">
                <a:latin typeface="Carlito"/>
                <a:cs typeface="Carlito"/>
              </a:rPr>
              <a:t>assigned by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b="1" spc="-35" dirty="0">
                <a:latin typeface="Carlito"/>
                <a:cs typeface="Carlito"/>
              </a:rPr>
              <a:t>system </a:t>
            </a:r>
            <a:r>
              <a:rPr sz="2500" b="1" spc="-20" dirty="0">
                <a:latin typeface="Carlito"/>
                <a:cs typeface="Carlito"/>
              </a:rPr>
              <a:t>administrator </a:t>
            </a:r>
            <a:r>
              <a:rPr sz="2500" spc="-10" dirty="0">
                <a:latin typeface="Carlito"/>
                <a:cs typeface="Carlito"/>
              </a:rPr>
              <a:t>when  </a:t>
            </a:r>
            <a:r>
              <a:rPr sz="2500" spc="-15" dirty="0">
                <a:latin typeface="Carlito"/>
                <a:cs typeface="Carlito"/>
              </a:rPr>
              <a:t>our </a:t>
            </a:r>
            <a:r>
              <a:rPr sz="2500" spc="-10" dirty="0">
                <a:latin typeface="Carlito"/>
                <a:cs typeface="Carlito"/>
              </a:rPr>
              <a:t>login </a:t>
            </a:r>
            <a:r>
              <a:rPr sz="2500" dirty="0">
                <a:latin typeface="Carlito"/>
                <a:cs typeface="Carlito"/>
              </a:rPr>
              <a:t>name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assigned,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we cannot change</a:t>
            </a:r>
            <a:r>
              <a:rPr sz="2500" spc="2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it.</a:t>
            </a:r>
            <a:endParaRPr sz="2500" dirty="0">
              <a:latin typeface="Carlito"/>
              <a:cs typeface="Carlito"/>
            </a:endParaRPr>
          </a:p>
          <a:p>
            <a:pPr marL="354330" marR="582295" indent="-342265">
              <a:lnSpc>
                <a:spcPts val="2400"/>
              </a:lnSpc>
              <a:spcBef>
                <a:spcPts val="6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5" dirty="0">
                <a:latin typeface="Carlito"/>
                <a:cs typeface="Carlito"/>
              </a:rPr>
              <a:t>ID is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unique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5" dirty="0">
                <a:latin typeface="Carlito"/>
                <a:cs typeface="Carlito"/>
              </a:rPr>
              <a:t>every  </a:t>
            </a:r>
            <a:r>
              <a:rPr sz="2500" spc="-60" dirty="0">
                <a:latin typeface="Carlito"/>
                <a:cs typeface="Carlito"/>
              </a:rPr>
              <a:t>user.</a:t>
            </a:r>
            <a:endParaRPr sz="2500" dirty="0">
              <a:latin typeface="Carlito"/>
              <a:cs typeface="Carlito"/>
            </a:endParaRPr>
          </a:p>
          <a:p>
            <a:pPr marL="354330" marR="202565" indent="-342265">
              <a:lnSpc>
                <a:spcPts val="2400"/>
              </a:lnSpc>
              <a:spcBef>
                <a:spcPts val="58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kernel </a:t>
            </a:r>
            <a:r>
              <a:rPr sz="2500" spc="-10" dirty="0">
                <a:latin typeface="Carlito"/>
                <a:cs typeface="Carlito"/>
              </a:rPr>
              <a:t>uses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5" dirty="0">
                <a:latin typeface="Carlito"/>
                <a:cs typeface="Carlito"/>
              </a:rPr>
              <a:t>ID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check </a:t>
            </a:r>
            <a:r>
              <a:rPr sz="2500" spc="-10" dirty="0">
                <a:latin typeface="Carlito"/>
                <a:cs typeface="Carlito"/>
              </a:rPr>
              <a:t>whether we </a:t>
            </a:r>
            <a:r>
              <a:rPr sz="2500" spc="-35" dirty="0">
                <a:latin typeface="Carlito"/>
                <a:cs typeface="Carlito"/>
              </a:rPr>
              <a:t>have </a:t>
            </a:r>
            <a:r>
              <a:rPr sz="2500" spc="-15" dirty="0">
                <a:latin typeface="Carlito"/>
                <a:cs typeface="Carlito"/>
              </a:rPr>
              <a:t>the  </a:t>
            </a:r>
            <a:r>
              <a:rPr sz="2500" spc="-20" dirty="0">
                <a:latin typeface="Carlito"/>
                <a:cs typeface="Carlito"/>
              </a:rPr>
              <a:t>appropriate </a:t>
            </a:r>
            <a:r>
              <a:rPr sz="2500" spc="-10" dirty="0">
                <a:latin typeface="Carlito"/>
                <a:cs typeface="Carlito"/>
              </a:rPr>
              <a:t>permissions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perform certain</a:t>
            </a:r>
            <a:r>
              <a:rPr sz="2500" spc="37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operations.</a:t>
            </a:r>
            <a:endParaRPr sz="2500" dirty="0">
              <a:latin typeface="Carlito"/>
              <a:cs typeface="Carlito"/>
            </a:endParaRPr>
          </a:p>
          <a:p>
            <a:pPr marL="354330" marR="31115" indent="-342265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60" dirty="0">
                <a:latin typeface="Carlito"/>
                <a:cs typeface="Carlito"/>
              </a:rPr>
              <a:t>We </a:t>
            </a:r>
            <a:r>
              <a:rPr sz="2500" spc="-5" dirty="0">
                <a:latin typeface="Carlito"/>
                <a:cs typeface="Carlito"/>
              </a:rPr>
              <a:t>call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15" dirty="0">
                <a:latin typeface="Carlito"/>
                <a:cs typeface="Carlito"/>
              </a:rPr>
              <a:t>whose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5" dirty="0">
                <a:latin typeface="Carlito"/>
                <a:cs typeface="Carlito"/>
              </a:rPr>
              <a:t>ID is 0 </a:t>
            </a:r>
            <a:r>
              <a:rPr lang="en-US" sz="2500" spc="-10" dirty="0">
                <a:latin typeface="Carlito"/>
                <a:cs typeface="Carlito"/>
              </a:rPr>
              <a:t>as the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b="1" i="1" dirty="0">
                <a:latin typeface="Carlito"/>
                <a:cs typeface="Carlito"/>
              </a:rPr>
              <a:t>superuser</a:t>
            </a:r>
            <a:r>
              <a:rPr sz="2500" b="1" dirty="0">
                <a:latin typeface="Carlito"/>
                <a:cs typeface="Carlito"/>
              </a:rPr>
              <a:t>.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The entry </a:t>
            </a: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password </a:t>
            </a:r>
            <a:r>
              <a:rPr sz="2500" spc="-5" dirty="0">
                <a:latin typeface="Carlito"/>
                <a:cs typeface="Carlito"/>
              </a:rPr>
              <a:t>file normally </a:t>
            </a:r>
            <a:r>
              <a:rPr sz="2500" spc="-10" dirty="0">
                <a:latin typeface="Carlito"/>
                <a:cs typeface="Carlito"/>
              </a:rPr>
              <a:t>has </a:t>
            </a:r>
            <a:r>
              <a:rPr sz="2500" spc="-5" dirty="0">
                <a:latin typeface="Carlito"/>
                <a:cs typeface="Carlito"/>
              </a:rPr>
              <a:t>a  </a:t>
            </a:r>
            <a:r>
              <a:rPr sz="2500" spc="-10" dirty="0">
                <a:latin typeface="Carlito"/>
                <a:cs typeface="Carlito"/>
              </a:rPr>
              <a:t>login </a:t>
            </a:r>
            <a:r>
              <a:rPr sz="2500" dirty="0">
                <a:latin typeface="Carlito"/>
                <a:cs typeface="Carlito"/>
              </a:rPr>
              <a:t>name </a:t>
            </a:r>
            <a:r>
              <a:rPr sz="2500" spc="-15" dirty="0">
                <a:latin typeface="Carlito"/>
                <a:cs typeface="Carlito"/>
              </a:rPr>
              <a:t>of </a:t>
            </a:r>
            <a:r>
              <a:rPr sz="2500" spc="-25" dirty="0">
                <a:latin typeface="Carlito"/>
                <a:cs typeface="Carlito"/>
              </a:rPr>
              <a:t>root,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we </a:t>
            </a:r>
            <a:r>
              <a:rPr sz="2500" spc="-20" dirty="0">
                <a:latin typeface="Carlito"/>
                <a:cs typeface="Carlito"/>
              </a:rPr>
              <a:t>refer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special </a:t>
            </a:r>
            <a:r>
              <a:rPr sz="2500" spc="-10" dirty="0">
                <a:latin typeface="Carlito"/>
                <a:cs typeface="Carlito"/>
              </a:rPr>
              <a:t>privileges </a:t>
            </a:r>
            <a:r>
              <a:rPr sz="2500" spc="-15" dirty="0">
                <a:latin typeface="Carlito"/>
                <a:cs typeface="Carlito"/>
              </a:rPr>
              <a:t>of  </a:t>
            </a:r>
            <a:r>
              <a:rPr sz="2500" spc="-10" dirty="0">
                <a:latin typeface="Carlito"/>
                <a:cs typeface="Carlito"/>
              </a:rPr>
              <a:t>this user </a:t>
            </a:r>
            <a:r>
              <a:rPr sz="2500" spc="-5" dirty="0">
                <a:latin typeface="Carlito"/>
                <a:cs typeface="Carlito"/>
              </a:rPr>
              <a:t>as </a:t>
            </a:r>
            <a:r>
              <a:rPr sz="2500" b="1" spc="-15" dirty="0">
                <a:latin typeface="Carlito"/>
                <a:cs typeface="Carlito"/>
              </a:rPr>
              <a:t>superuser</a:t>
            </a:r>
            <a:r>
              <a:rPr sz="2500" b="1" spc="150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privileges</a:t>
            </a:r>
            <a:r>
              <a:rPr sz="2500" spc="-10" dirty="0">
                <a:latin typeface="Carlito"/>
                <a:cs typeface="Carlito"/>
              </a:rPr>
              <a:t>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79062-A4DC-8CB4-62F5-1799F8EC6F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136D-EE6C-4D90-B4D7-626FD07F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229"/>
            <a:ext cx="8915400" cy="861774"/>
          </a:xfrm>
        </p:spPr>
        <p:txBody>
          <a:bodyPr/>
          <a:lstStyle/>
          <a:p>
            <a:r>
              <a:rPr lang="en-US" sz="2800" dirty="0"/>
              <a:t>A simple C program that prints the </a:t>
            </a:r>
            <a:r>
              <a:rPr lang="en-US" sz="2800" dirty="0" err="1"/>
              <a:t>userid</a:t>
            </a:r>
            <a:r>
              <a:rPr lang="en-US" sz="2800" dirty="0"/>
              <a:t> using the </a:t>
            </a:r>
            <a:r>
              <a:rPr lang="en-US" sz="2800" dirty="0" err="1"/>
              <a:t>getuid</a:t>
            </a:r>
            <a:r>
              <a:rPr lang="en-US" sz="2800" dirty="0"/>
              <a:t>() system call</a:t>
            </a:r>
            <a:endParaRPr lang="en-C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AD1E-05C1-4E1D-A1EC-4EF6A58EA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677"/>
            <a:ext cx="8458200" cy="3385542"/>
          </a:xfrm>
        </p:spPr>
        <p:txBody>
          <a:bodyPr/>
          <a:lstStyle/>
          <a:p>
            <a:r>
              <a:rPr lang="en-US" sz="2000" dirty="0"/>
              <a:t>// </a:t>
            </a:r>
            <a:r>
              <a:rPr lang="en-US" sz="2000" dirty="0" err="1"/>
              <a:t>userid.c</a:t>
            </a:r>
            <a:endParaRPr lang="en-US" sz="2000" dirty="0"/>
          </a:p>
          <a:p>
            <a:r>
              <a:rPr lang="en-US" sz="2000" dirty="0"/>
              <a:t>//uses </a:t>
            </a:r>
            <a:r>
              <a:rPr lang="en-US" sz="2000" dirty="0" err="1"/>
              <a:t>getuid</a:t>
            </a:r>
            <a:r>
              <a:rPr lang="en-US" sz="2000" dirty="0"/>
              <a:t>() system call </a:t>
            </a:r>
          </a:p>
          <a:p>
            <a:endParaRPr lang="en-US" sz="2000" dirty="0"/>
          </a:p>
          <a:p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#include &lt;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stdio.h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&gt;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#include &lt;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unistd.h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&gt;</a:t>
            </a:r>
            <a:br>
              <a:rPr lang="en-CA" sz="2000" dirty="0"/>
            </a:b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main(void)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{              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         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printf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("\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nThe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current 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userid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is %d\n",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getuid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());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}</a:t>
            </a:r>
            <a:br>
              <a:rPr lang="en-CA" sz="2000" dirty="0"/>
            </a:b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9AD7-D20A-ECBB-9436-766C36E1C2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153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054E-CE39-4039-960F-DD2E3886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2590800"/>
            <a:ext cx="2971800" cy="699135"/>
          </a:xfrm>
        </p:spPr>
        <p:txBody>
          <a:bodyPr/>
          <a:lstStyle/>
          <a:p>
            <a:r>
              <a:rPr lang="en-US" dirty="0"/>
              <a:t>SIGNALS 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C87AAC-FBD3-2003-EE9F-6992C6D7FB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723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314" y="462229"/>
            <a:ext cx="158178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9349"/>
            <a:ext cx="8053705" cy="50956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330" marR="499109" indent="-34226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Signals</a:t>
            </a:r>
            <a:r>
              <a:rPr lang="en-US" sz="2500" spc="-10" dirty="0">
                <a:latin typeface="Carlito"/>
                <a:cs typeface="Carlito"/>
              </a:rPr>
              <a:t> (Software Signals)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are </a:t>
            </a:r>
            <a:r>
              <a:rPr sz="2500" spc="-10" dirty="0">
                <a:latin typeface="Carlito"/>
                <a:cs typeface="Carlito"/>
              </a:rPr>
              <a:t>used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notify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15" dirty="0">
                <a:latin typeface="Carlito"/>
                <a:cs typeface="Carlito"/>
              </a:rPr>
              <a:t>of the occurrence of  </a:t>
            </a:r>
            <a:r>
              <a:rPr sz="2500" spc="-10" dirty="0">
                <a:latin typeface="Carlito"/>
                <a:cs typeface="Carlito"/>
              </a:rPr>
              <a:t>some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condition.</a:t>
            </a:r>
            <a:endParaRPr sz="2500" dirty="0">
              <a:latin typeface="Carlito"/>
              <a:cs typeface="Carlito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example, </a:t>
            </a:r>
            <a:r>
              <a:rPr sz="2500" spc="-15" dirty="0">
                <a:latin typeface="Carlito"/>
                <a:cs typeface="Carlito"/>
              </a:rPr>
              <a:t>the following </a:t>
            </a:r>
            <a:r>
              <a:rPr sz="2500" spc="-20" dirty="0">
                <a:latin typeface="Carlito"/>
                <a:cs typeface="Carlito"/>
              </a:rPr>
              <a:t>generate </a:t>
            </a:r>
            <a:r>
              <a:rPr sz="2500" spc="-10" dirty="0">
                <a:latin typeface="Carlito"/>
                <a:cs typeface="Carlito"/>
              </a:rPr>
              <a:t>signals</a:t>
            </a:r>
            <a:r>
              <a:rPr sz="2500" spc="28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:</a:t>
            </a:r>
            <a:endParaRPr sz="2500" dirty="0">
              <a:latin typeface="Carlito"/>
              <a:cs typeface="Carlito"/>
            </a:endParaRPr>
          </a:p>
          <a:p>
            <a:pPr marL="354330" marR="394970" indent="-342265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427355" algn="l"/>
                <a:tab pos="427990" algn="l"/>
              </a:tabLst>
            </a:pPr>
            <a:r>
              <a:rPr dirty="0"/>
              <a:t>	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division by </a:t>
            </a:r>
            <a:r>
              <a:rPr sz="2500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zero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: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signal </a:t>
            </a:r>
            <a:r>
              <a:rPr sz="2500" b="1" dirty="0">
                <a:latin typeface="Carlito"/>
                <a:cs typeface="Carlito"/>
              </a:rPr>
              <a:t>SIGFPE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sent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  responsible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10" dirty="0">
                <a:latin typeface="Carlito"/>
                <a:cs typeface="Carlito"/>
              </a:rPr>
              <a:t>that has </a:t>
            </a:r>
            <a:r>
              <a:rPr sz="2500" spc="-20" dirty="0">
                <a:latin typeface="Carlito"/>
                <a:cs typeface="Carlito"/>
              </a:rPr>
              <a:t>three </a:t>
            </a:r>
            <a:r>
              <a:rPr sz="2500" spc="-10" dirty="0">
                <a:latin typeface="Carlito"/>
                <a:cs typeface="Carlito"/>
              </a:rPr>
              <a:t>choices. </a:t>
            </a:r>
            <a:r>
              <a:rPr sz="2500" spc="-25" dirty="0">
                <a:latin typeface="Carlito"/>
                <a:cs typeface="Carlito"/>
              </a:rPr>
              <a:t>Ignore </a:t>
            </a:r>
            <a:r>
              <a:rPr sz="2500" spc="-15" dirty="0">
                <a:latin typeface="Carlito"/>
                <a:cs typeface="Carlito"/>
              </a:rPr>
              <a:t>the  </a:t>
            </a:r>
            <a:r>
              <a:rPr sz="2500" spc="-10" dirty="0">
                <a:latin typeface="Carlito"/>
                <a:cs typeface="Carlito"/>
              </a:rPr>
              <a:t>signal, </a:t>
            </a:r>
            <a:r>
              <a:rPr sz="2500" spc="-20" dirty="0">
                <a:latin typeface="Carlito"/>
                <a:cs typeface="Carlito"/>
              </a:rPr>
              <a:t>terminate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75" dirty="0">
                <a:latin typeface="Carlito"/>
                <a:cs typeface="Carlito"/>
              </a:rPr>
              <a:t>or, </a:t>
            </a:r>
            <a:r>
              <a:rPr sz="2500" spc="-5" dirty="0">
                <a:latin typeface="Carlito"/>
                <a:cs typeface="Carlito"/>
              </a:rPr>
              <a:t>call a </a:t>
            </a:r>
            <a:r>
              <a:rPr sz="2500" spc="-15" dirty="0">
                <a:latin typeface="Carlito"/>
                <a:cs typeface="Carlito"/>
              </a:rPr>
              <a:t>function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handle  </a:t>
            </a:r>
            <a:r>
              <a:rPr sz="2500" spc="-15" dirty="0">
                <a:latin typeface="Carlito"/>
                <a:cs typeface="Carlito"/>
              </a:rPr>
              <a:t>the</a:t>
            </a:r>
            <a:r>
              <a:rPr sz="2500" spc="5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situation.</a:t>
            </a:r>
            <a:endParaRPr sz="2500" dirty="0">
              <a:latin typeface="Carlito"/>
              <a:cs typeface="Carlito"/>
            </a:endParaRPr>
          </a:p>
          <a:p>
            <a:pPr marL="354330" marR="8255" indent="-342265">
              <a:lnSpc>
                <a:spcPts val="2400"/>
              </a:lnSpc>
              <a:spcBef>
                <a:spcPts val="585"/>
              </a:spcBef>
              <a:buFont typeface="Arial"/>
              <a:buChar char="•"/>
              <a:tabLst>
                <a:tab pos="427355" algn="l"/>
                <a:tab pos="427990" algn="l"/>
              </a:tabLst>
            </a:pPr>
            <a:r>
              <a:rPr dirty="0"/>
              <a:t>	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Control-C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30" dirty="0">
                <a:latin typeface="Carlito"/>
                <a:cs typeface="Carlito"/>
              </a:rPr>
              <a:t>key </a:t>
            </a:r>
            <a:r>
              <a:rPr sz="2500" spc="-5" dirty="0">
                <a:latin typeface="Carlito"/>
                <a:cs typeface="Carlito"/>
              </a:rPr>
              <a:t>: </a:t>
            </a:r>
            <a:r>
              <a:rPr sz="2500" spc="-10" dirty="0">
                <a:latin typeface="Carlito"/>
                <a:cs typeface="Carlito"/>
              </a:rPr>
              <a:t>when </a:t>
            </a:r>
            <a:r>
              <a:rPr sz="2500" spc="-15" dirty="0">
                <a:latin typeface="Carlito"/>
                <a:cs typeface="Carlito"/>
              </a:rPr>
              <a:t>pressed, </a:t>
            </a:r>
            <a:r>
              <a:rPr sz="2500" spc="-5" dirty="0">
                <a:latin typeface="Carlito"/>
                <a:cs typeface="Carlito"/>
              </a:rPr>
              <a:t>it </a:t>
            </a:r>
            <a:r>
              <a:rPr sz="2500" spc="-20" dirty="0">
                <a:latin typeface="Carlito"/>
                <a:cs typeface="Carlito"/>
              </a:rPr>
              <a:t>generates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signal that  causes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15" dirty="0">
                <a:latin typeface="Carlito"/>
                <a:cs typeface="Carlito"/>
              </a:rPr>
              <a:t>receiving </a:t>
            </a:r>
            <a:r>
              <a:rPr sz="2500" spc="-5" dirty="0">
                <a:latin typeface="Carlito"/>
                <a:cs typeface="Carlito"/>
              </a:rPr>
              <a:t>it </a:t>
            </a:r>
            <a:r>
              <a:rPr sz="2500" spc="-40" dirty="0">
                <a:latin typeface="Carlito"/>
                <a:cs typeface="Carlito"/>
              </a:rPr>
              <a:t>to</a:t>
            </a:r>
            <a:r>
              <a:rPr sz="2500" spc="27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interrupt.</a:t>
            </a:r>
            <a:endParaRPr sz="2500" dirty="0">
              <a:latin typeface="Carlito"/>
              <a:cs typeface="Carlito"/>
            </a:endParaRPr>
          </a:p>
          <a:p>
            <a:pPr marL="354330" marR="5080" indent="-342265">
              <a:lnSpc>
                <a:spcPct val="80100"/>
              </a:lnSpc>
              <a:spcBef>
                <a:spcPts val="645"/>
              </a:spcBef>
              <a:buFont typeface="Arial"/>
              <a:buChar char="•"/>
              <a:tabLst>
                <a:tab pos="427355" algn="l"/>
                <a:tab pos="427990" algn="l"/>
              </a:tabLst>
            </a:pPr>
            <a:r>
              <a:rPr dirty="0"/>
              <a:t>	</a:t>
            </a:r>
            <a:r>
              <a:rPr sz="2500" spc="-5" dirty="0">
                <a:latin typeface="Carlito"/>
                <a:cs typeface="Carlito"/>
              </a:rPr>
              <a:t>Calling </a:t>
            </a:r>
            <a:r>
              <a:rPr sz="2500" spc="-15" dirty="0">
                <a:latin typeface="Carlito"/>
                <a:cs typeface="Carlito"/>
              </a:rPr>
              <a:t>the function </a:t>
            </a:r>
            <a:r>
              <a:rPr sz="2500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kill</a:t>
            </a:r>
            <a:r>
              <a:rPr sz="2500" i="1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: a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5" dirty="0">
                <a:latin typeface="Carlito"/>
                <a:cs typeface="Carlito"/>
              </a:rPr>
              <a:t>can </a:t>
            </a:r>
            <a:r>
              <a:rPr sz="2500" spc="-10" dirty="0">
                <a:latin typeface="Carlito"/>
                <a:cs typeface="Carlito"/>
              </a:rPr>
              <a:t>send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signal </a:t>
            </a:r>
            <a:r>
              <a:rPr sz="2500" spc="-40" dirty="0">
                <a:latin typeface="Carlito"/>
                <a:cs typeface="Carlito"/>
              </a:rPr>
              <a:t>to  </a:t>
            </a:r>
            <a:r>
              <a:rPr sz="2500" spc="-10" dirty="0">
                <a:latin typeface="Carlito"/>
                <a:cs typeface="Carlito"/>
              </a:rPr>
              <a:t>another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10" dirty="0">
                <a:latin typeface="Carlito"/>
                <a:cs typeface="Carlito"/>
              </a:rPr>
              <a:t>causing its </a:t>
            </a:r>
            <a:r>
              <a:rPr sz="2500" spc="-15" dirty="0">
                <a:latin typeface="Carlito"/>
                <a:cs typeface="Carlito"/>
              </a:rPr>
              <a:t>death. </a:t>
            </a:r>
            <a:r>
              <a:rPr sz="2500" spc="-10" dirty="0">
                <a:latin typeface="Carlito"/>
                <a:cs typeface="Carlito"/>
              </a:rPr>
              <a:t>This </a:t>
            </a:r>
            <a:r>
              <a:rPr sz="2500" spc="-5" dirty="0">
                <a:latin typeface="Carlito"/>
                <a:cs typeface="Carlito"/>
              </a:rPr>
              <a:t>is an </a:t>
            </a:r>
            <a:r>
              <a:rPr sz="2500" spc="-15" dirty="0">
                <a:latin typeface="Carlito"/>
                <a:cs typeface="Carlito"/>
              </a:rPr>
              <a:t>example </a:t>
            </a:r>
            <a:r>
              <a:rPr sz="2500" spc="-20" dirty="0">
                <a:latin typeface="Carlito"/>
                <a:cs typeface="Carlito"/>
              </a:rPr>
              <a:t>where  </a:t>
            </a:r>
            <a:r>
              <a:rPr sz="2500" spc="-10" dirty="0">
                <a:latin typeface="Carlito"/>
                <a:cs typeface="Carlito"/>
              </a:rPr>
              <a:t>Unix </a:t>
            </a:r>
            <a:r>
              <a:rPr sz="2500" dirty="0">
                <a:latin typeface="Carlito"/>
                <a:cs typeface="Carlito"/>
              </a:rPr>
              <a:t>checks </a:t>
            </a:r>
            <a:r>
              <a:rPr sz="2500" spc="-15" dirty="0">
                <a:latin typeface="Carlito"/>
                <a:cs typeface="Carlito"/>
              </a:rPr>
              <a:t>our </a:t>
            </a:r>
            <a:r>
              <a:rPr sz="2500" spc="-10" dirty="0">
                <a:latin typeface="Carlito"/>
                <a:cs typeface="Carlito"/>
              </a:rPr>
              <a:t>permissions </a:t>
            </a:r>
            <a:r>
              <a:rPr sz="2500" spc="-25" dirty="0">
                <a:latin typeface="Carlito"/>
                <a:cs typeface="Carlito"/>
              </a:rPr>
              <a:t>before </a:t>
            </a:r>
            <a:r>
              <a:rPr sz="2500" spc="-10" dirty="0">
                <a:latin typeface="Carlito"/>
                <a:cs typeface="Carlito"/>
              </a:rPr>
              <a:t>allowing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signal </a:t>
            </a:r>
            <a:r>
              <a:rPr sz="2500" spc="-40" dirty="0">
                <a:latin typeface="Carlito"/>
                <a:cs typeface="Carlito"/>
              </a:rPr>
              <a:t>to  </a:t>
            </a:r>
            <a:r>
              <a:rPr sz="2500" spc="-10" dirty="0">
                <a:latin typeface="Carlito"/>
                <a:cs typeface="Carlito"/>
              </a:rPr>
              <a:t>be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sent.</a:t>
            </a:r>
            <a:endParaRPr lang="en-US" sz="2500" spc="-15" dirty="0">
              <a:latin typeface="Carlito"/>
              <a:cs typeface="Carlito"/>
            </a:endParaRPr>
          </a:p>
          <a:p>
            <a:pPr marL="811530" marR="5080" lvl="1" indent="-342265">
              <a:lnSpc>
                <a:spcPct val="80100"/>
              </a:lnSpc>
              <a:spcBef>
                <a:spcPts val="645"/>
              </a:spcBef>
              <a:buFont typeface="Arial"/>
              <a:buChar char="•"/>
              <a:tabLst>
                <a:tab pos="427355" algn="l"/>
                <a:tab pos="427990" algn="l"/>
              </a:tabLst>
            </a:pPr>
            <a:r>
              <a:rPr lang="en-US" sz="2500" spc="-15" dirty="0">
                <a:latin typeface="Carlito"/>
                <a:cs typeface="Carlito"/>
              </a:rPr>
              <a:t>A number of signals can be used along with the </a:t>
            </a:r>
            <a:r>
              <a:rPr lang="en-US" sz="2500" b="1" i="1" u="sng" spc="-15" dirty="0">
                <a:latin typeface="Carlito"/>
                <a:cs typeface="Carlito"/>
              </a:rPr>
              <a:t>kill</a:t>
            </a:r>
            <a:r>
              <a:rPr lang="en-US" sz="2500" spc="-15" dirty="0">
                <a:latin typeface="Carlito"/>
                <a:cs typeface="Carlito"/>
              </a:rPr>
              <a:t> command: $ kill –l 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F420C-AFED-A919-DDCB-1A3A828190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AFC2-8D5E-428E-8811-7319127A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Processes – Example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8E780-4C11-4A09-A52D-3476E877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2708434"/>
          </a:xfrm>
        </p:spPr>
        <p:txBody>
          <a:bodyPr/>
          <a:lstStyle/>
          <a:p>
            <a:r>
              <a:rPr lang="en-US" dirty="0"/>
              <a:t>Run Multiple Processes and Kill Processes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ps</a:t>
            </a:r>
            <a:r>
              <a:rPr lang="en-US" dirty="0"/>
              <a:t> –u  </a:t>
            </a:r>
          </a:p>
          <a:p>
            <a:r>
              <a:rPr lang="en-US" dirty="0"/>
              <a:t>$ kill  SIGKILL </a:t>
            </a:r>
            <a:r>
              <a:rPr lang="en-US" i="1" dirty="0" err="1"/>
              <a:t>Processid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$Kill –l  //</a:t>
            </a:r>
            <a:r>
              <a:rPr lang="en-US" i="1" dirty="0"/>
              <a:t>List of all signals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CBC6-0E16-6EAF-CFCC-148D748D7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140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DBE3-8485-4657-9124-6A32B268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51891"/>
            <a:ext cx="9372600" cy="492443"/>
          </a:xfrm>
        </p:spPr>
        <p:txBody>
          <a:bodyPr/>
          <a:lstStyle/>
          <a:p>
            <a:pPr algn="ctr"/>
            <a:r>
              <a:rPr lang="en-US" sz="3200" b="1" dirty="0"/>
              <a:t>SYSTEM CALLS AND LIBRARY FUNCTIONS</a:t>
            </a:r>
            <a:endParaRPr lang="en-CA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CAAB2-D872-606D-D301-F45BC5F897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778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462229"/>
            <a:ext cx="756221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System </a:t>
            </a:r>
            <a:r>
              <a:rPr spc="-10" dirty="0"/>
              <a:t>calls </a:t>
            </a:r>
            <a:r>
              <a:rPr dirty="0"/>
              <a:t>and </a:t>
            </a:r>
            <a:r>
              <a:rPr spc="-10" dirty="0"/>
              <a:t>library</a:t>
            </a:r>
            <a:r>
              <a:rPr spc="-35" dirty="0"/>
              <a:t> </a:t>
            </a:r>
            <a:r>
              <a:rPr spc="5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9285" y="1555191"/>
            <a:ext cx="8085429" cy="490852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60680" marR="5080" indent="-342265">
              <a:lnSpc>
                <a:spcPts val="2110"/>
              </a:lnSpc>
              <a:spcBef>
                <a:spcPts val="620"/>
              </a:spcBef>
              <a:buFont typeface="Arial"/>
              <a:buChar char="•"/>
              <a:tabLst>
                <a:tab pos="360680" algn="l"/>
                <a:tab pos="361950" algn="l"/>
              </a:tabLst>
            </a:pPr>
            <a:r>
              <a:rPr lang="en-US" i="0" dirty="0">
                <a:effectLst/>
                <a:latin typeface="+mn-lt"/>
              </a:rPr>
              <a:t>“In computing, a system call is the programmatic way in which a computer program </a:t>
            </a:r>
            <a:r>
              <a:rPr lang="en-US" b="1" i="0" dirty="0">
                <a:effectLst/>
                <a:latin typeface="+mn-lt"/>
              </a:rPr>
              <a:t>requests a service from the kernel </a:t>
            </a:r>
            <a:r>
              <a:rPr lang="en-US" i="0" dirty="0">
                <a:effectLst/>
                <a:latin typeface="+mn-lt"/>
              </a:rPr>
              <a:t>of the operating system on which it is executed” [1] </a:t>
            </a:r>
            <a:endParaRPr lang="en-US" spc="-10" dirty="0">
              <a:latin typeface="+mn-lt"/>
            </a:endParaRPr>
          </a:p>
          <a:p>
            <a:pPr marL="360680" marR="120650" indent="-342265">
              <a:lnSpc>
                <a:spcPts val="2120"/>
              </a:lnSpc>
              <a:spcBef>
                <a:spcPts val="505"/>
              </a:spcBef>
              <a:buFont typeface="Arial"/>
              <a:buChar char="•"/>
              <a:tabLst>
                <a:tab pos="360680" algn="l"/>
                <a:tab pos="361950" algn="l"/>
              </a:tabLst>
            </a:pPr>
            <a:r>
              <a:rPr spc="-20" dirty="0">
                <a:latin typeface="+mn-lt"/>
              </a:rPr>
              <a:t>Each system </a:t>
            </a:r>
            <a:r>
              <a:rPr dirty="0">
                <a:latin typeface="+mn-lt"/>
              </a:rPr>
              <a:t>call </a:t>
            </a:r>
            <a:r>
              <a:rPr spc="10" dirty="0">
                <a:latin typeface="+mn-lt"/>
              </a:rPr>
              <a:t>in </a:t>
            </a:r>
            <a:r>
              <a:rPr spc="5" dirty="0">
                <a:latin typeface="+mn-lt"/>
              </a:rPr>
              <a:t>Unix </a:t>
            </a:r>
            <a:r>
              <a:rPr dirty="0">
                <a:latin typeface="+mn-lt"/>
              </a:rPr>
              <a:t>has an </a:t>
            </a:r>
            <a:r>
              <a:rPr b="1" spc="-10" dirty="0">
                <a:latin typeface="+mn-lt"/>
              </a:rPr>
              <a:t>interface </a:t>
            </a:r>
            <a:r>
              <a:rPr b="1" spc="-5" dirty="0">
                <a:latin typeface="+mn-lt"/>
              </a:rPr>
              <a:t>function</a:t>
            </a:r>
            <a:r>
              <a:rPr spc="-5" dirty="0">
                <a:latin typeface="+mn-lt"/>
              </a:rPr>
              <a:t>, </a:t>
            </a:r>
            <a:r>
              <a:rPr spc="10" dirty="0">
                <a:latin typeface="+mn-lt"/>
              </a:rPr>
              <a:t>in </a:t>
            </a:r>
            <a:r>
              <a:rPr spc="-5" dirty="0">
                <a:latin typeface="+mn-lt"/>
              </a:rPr>
              <a:t>the </a:t>
            </a:r>
            <a:r>
              <a:rPr dirty="0">
                <a:latin typeface="+mn-lt"/>
              </a:rPr>
              <a:t>C</a:t>
            </a:r>
            <a:r>
              <a:rPr spc="-130" dirty="0">
                <a:latin typeface="+mn-lt"/>
              </a:rPr>
              <a:t> </a:t>
            </a:r>
            <a:r>
              <a:rPr spc="-25" dirty="0">
                <a:latin typeface="+mn-lt"/>
              </a:rPr>
              <a:t>standard  </a:t>
            </a:r>
            <a:r>
              <a:rPr spc="-20" dirty="0">
                <a:latin typeface="+mn-lt"/>
              </a:rPr>
              <a:t>library, </a:t>
            </a:r>
            <a:r>
              <a:rPr dirty="0">
                <a:latin typeface="+mn-lt"/>
              </a:rPr>
              <a:t>with </a:t>
            </a:r>
            <a:r>
              <a:rPr spc="-5" dirty="0">
                <a:latin typeface="+mn-lt"/>
              </a:rPr>
              <a:t>the </a:t>
            </a:r>
            <a:r>
              <a:rPr dirty="0">
                <a:latin typeface="+mn-lt"/>
              </a:rPr>
              <a:t>same name </a:t>
            </a:r>
            <a:r>
              <a:rPr spc="-5" dirty="0">
                <a:latin typeface="+mn-lt"/>
              </a:rPr>
              <a:t>that the user </a:t>
            </a:r>
            <a:r>
              <a:rPr spc="-15" dirty="0">
                <a:latin typeface="+mn-lt"/>
              </a:rPr>
              <a:t>process</a:t>
            </a:r>
            <a:r>
              <a:rPr spc="-60" dirty="0">
                <a:latin typeface="+mn-lt"/>
              </a:rPr>
              <a:t> </a:t>
            </a:r>
            <a:r>
              <a:rPr spc="-10" dirty="0">
                <a:latin typeface="+mn-lt"/>
              </a:rPr>
              <a:t>invokes.</a:t>
            </a:r>
          </a:p>
          <a:p>
            <a:pPr marL="360680" marR="180975" indent="-342265">
              <a:lnSpc>
                <a:spcPts val="2110"/>
              </a:lnSpc>
              <a:spcBef>
                <a:spcPts val="525"/>
              </a:spcBef>
              <a:buFont typeface="Arial"/>
              <a:buChar char="•"/>
              <a:tabLst>
                <a:tab pos="360680" algn="l"/>
                <a:tab pos="361950" algn="l"/>
              </a:tabLst>
            </a:pPr>
            <a:r>
              <a:rPr spc="-5" dirty="0">
                <a:latin typeface="+mn-lt"/>
              </a:rPr>
              <a:t>The </a:t>
            </a:r>
            <a:r>
              <a:rPr spc="-10" dirty="0">
                <a:latin typeface="+mn-lt"/>
              </a:rPr>
              <a:t>interface </a:t>
            </a:r>
            <a:r>
              <a:rPr spc="-5" dirty="0">
                <a:latin typeface="+mn-lt"/>
              </a:rPr>
              <a:t>function then </a:t>
            </a:r>
            <a:r>
              <a:rPr spc="-15" dirty="0">
                <a:latin typeface="+mn-lt"/>
              </a:rPr>
              <a:t>invokes </a:t>
            </a:r>
            <a:r>
              <a:rPr spc="-5" dirty="0">
                <a:latin typeface="+mn-lt"/>
              </a:rPr>
              <a:t>the </a:t>
            </a:r>
            <a:r>
              <a:rPr spc="-10" dirty="0">
                <a:latin typeface="+mn-lt"/>
              </a:rPr>
              <a:t>appropriate </a:t>
            </a:r>
            <a:r>
              <a:rPr spc="-5" dirty="0">
                <a:latin typeface="+mn-lt"/>
              </a:rPr>
              <a:t>kernel </a:t>
            </a:r>
            <a:r>
              <a:rPr dirty="0">
                <a:latin typeface="+mn-lt"/>
              </a:rPr>
              <a:t>service,  using whatever </a:t>
            </a:r>
            <a:r>
              <a:rPr spc="-5" dirty="0">
                <a:latin typeface="+mn-lt"/>
              </a:rPr>
              <a:t>technique </a:t>
            </a:r>
            <a:r>
              <a:rPr spc="10" dirty="0">
                <a:latin typeface="+mn-lt"/>
              </a:rPr>
              <a:t>is </a:t>
            </a:r>
            <a:r>
              <a:rPr spc="-10" dirty="0">
                <a:latin typeface="+mn-lt"/>
              </a:rPr>
              <a:t>required </a:t>
            </a:r>
            <a:r>
              <a:rPr spc="-5" dirty="0">
                <a:latin typeface="+mn-lt"/>
              </a:rPr>
              <a:t>on the</a:t>
            </a:r>
            <a:r>
              <a:rPr spc="-229" dirty="0">
                <a:latin typeface="+mn-lt"/>
              </a:rPr>
              <a:t> </a:t>
            </a:r>
            <a:r>
              <a:rPr spc="-15" dirty="0">
                <a:latin typeface="+mn-lt"/>
              </a:rPr>
              <a:t>system.</a:t>
            </a:r>
          </a:p>
          <a:p>
            <a:pPr marL="360680" marR="33655" indent="-342265">
              <a:lnSpc>
                <a:spcPts val="2110"/>
              </a:lnSpc>
              <a:spcBef>
                <a:spcPts val="540"/>
              </a:spcBef>
              <a:buFont typeface="Arial"/>
              <a:buChar char="•"/>
              <a:tabLst>
                <a:tab pos="360680" algn="l"/>
                <a:tab pos="361950" algn="l"/>
              </a:tabLst>
            </a:pPr>
            <a:r>
              <a:rPr spc="10" dirty="0">
                <a:latin typeface="+mn-lt"/>
              </a:rPr>
              <a:t>An </a:t>
            </a:r>
            <a:r>
              <a:rPr spc="-10" dirty="0">
                <a:latin typeface="+mn-lt"/>
              </a:rPr>
              <a:t>interface </a:t>
            </a:r>
            <a:r>
              <a:rPr spc="-5" dirty="0">
                <a:latin typeface="+mn-lt"/>
              </a:rPr>
              <a:t>function </a:t>
            </a:r>
            <a:r>
              <a:rPr spc="-20" dirty="0">
                <a:latin typeface="+mn-lt"/>
              </a:rPr>
              <a:t>for </a:t>
            </a:r>
            <a:r>
              <a:rPr spc="5" dirty="0">
                <a:latin typeface="+mn-lt"/>
              </a:rPr>
              <a:t>a </a:t>
            </a:r>
            <a:r>
              <a:rPr spc="-15" dirty="0">
                <a:latin typeface="+mn-lt"/>
              </a:rPr>
              <a:t>system </a:t>
            </a:r>
            <a:r>
              <a:rPr dirty="0">
                <a:latin typeface="+mn-lt"/>
              </a:rPr>
              <a:t>call </a:t>
            </a:r>
            <a:r>
              <a:rPr spc="-10" dirty="0">
                <a:latin typeface="+mn-lt"/>
              </a:rPr>
              <a:t>cannot </a:t>
            </a:r>
            <a:r>
              <a:rPr dirty="0">
                <a:latin typeface="+mn-lt"/>
              </a:rPr>
              <a:t>be</a:t>
            </a:r>
            <a:r>
              <a:rPr lang="en-US" dirty="0">
                <a:latin typeface="+mn-lt"/>
              </a:rPr>
              <a:t> re-written/overridden by the user </a:t>
            </a:r>
          </a:p>
          <a:p>
            <a:pPr marL="360680" marR="1008380" indent="-34226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421640" algn="l"/>
                <a:tab pos="422909" algn="l"/>
              </a:tabLst>
            </a:pPr>
            <a:r>
              <a:rPr spc="-25" dirty="0">
                <a:latin typeface="+mn-lt"/>
              </a:rPr>
              <a:t>For </a:t>
            </a:r>
            <a:r>
              <a:rPr spc="-5" dirty="0">
                <a:latin typeface="+mn-lt"/>
              </a:rPr>
              <a:t>our purpose, </a:t>
            </a:r>
            <a:r>
              <a:rPr spc="5" dirty="0">
                <a:latin typeface="+mn-lt"/>
              </a:rPr>
              <a:t>a </a:t>
            </a:r>
            <a:r>
              <a:rPr spc="-15" dirty="0">
                <a:latin typeface="+mn-lt"/>
              </a:rPr>
              <a:t>system </a:t>
            </a:r>
            <a:r>
              <a:rPr dirty="0">
                <a:latin typeface="+mn-lt"/>
              </a:rPr>
              <a:t>call </a:t>
            </a:r>
            <a:r>
              <a:rPr spc="10" dirty="0">
                <a:latin typeface="+mn-lt"/>
              </a:rPr>
              <a:t>will </a:t>
            </a:r>
            <a:r>
              <a:rPr dirty="0">
                <a:latin typeface="+mn-lt"/>
              </a:rPr>
              <a:t>be </a:t>
            </a:r>
            <a:r>
              <a:rPr spc="5" dirty="0">
                <a:latin typeface="+mn-lt"/>
              </a:rPr>
              <a:t>viewed </a:t>
            </a:r>
            <a:r>
              <a:rPr dirty="0">
                <a:latin typeface="+mn-lt"/>
              </a:rPr>
              <a:t>as </a:t>
            </a:r>
            <a:r>
              <a:rPr spc="5" dirty="0">
                <a:latin typeface="+mn-lt"/>
              </a:rPr>
              <a:t>a </a:t>
            </a:r>
            <a:r>
              <a:rPr b="1" dirty="0">
                <a:latin typeface="+mn-lt"/>
              </a:rPr>
              <a:t>regular</a:t>
            </a:r>
            <a:r>
              <a:rPr b="1" spc="-225" dirty="0">
                <a:latin typeface="+mn-lt"/>
              </a:rPr>
              <a:t> </a:t>
            </a:r>
            <a:r>
              <a:rPr b="1" spc="5" dirty="0">
                <a:latin typeface="+mn-lt"/>
              </a:rPr>
              <a:t>C  </a:t>
            </a:r>
            <a:r>
              <a:rPr b="1" spc="-5" dirty="0">
                <a:latin typeface="+mn-lt"/>
              </a:rPr>
              <a:t>function.</a:t>
            </a:r>
            <a:endParaRPr lang="en-US" b="1" spc="-5" dirty="0">
              <a:latin typeface="+mn-lt"/>
            </a:endParaRPr>
          </a:p>
          <a:p>
            <a:pPr marL="18415" marR="1008380">
              <a:lnSpc>
                <a:spcPts val="2110"/>
              </a:lnSpc>
              <a:spcBef>
                <a:spcPts val="535"/>
              </a:spcBef>
              <a:tabLst>
                <a:tab pos="421640" algn="l"/>
                <a:tab pos="422909" algn="l"/>
              </a:tabLst>
            </a:pPr>
            <a:endParaRPr lang="en-US" spc="-5" dirty="0">
              <a:latin typeface="+mn-lt"/>
            </a:endParaRPr>
          </a:p>
          <a:p>
            <a:pPr marL="18415" marR="1008380">
              <a:lnSpc>
                <a:spcPts val="2110"/>
              </a:lnSpc>
              <a:spcBef>
                <a:spcPts val="535"/>
              </a:spcBef>
              <a:tabLst>
                <a:tab pos="421640" algn="l"/>
                <a:tab pos="422909" algn="l"/>
              </a:tabLst>
            </a:pPr>
            <a:endParaRPr lang="en-US" spc="-5" dirty="0">
              <a:latin typeface="+mn-lt"/>
            </a:endParaRPr>
          </a:p>
          <a:p>
            <a:pPr marL="18415" marR="1008380">
              <a:lnSpc>
                <a:spcPts val="2110"/>
              </a:lnSpc>
              <a:spcBef>
                <a:spcPts val="535"/>
              </a:spcBef>
              <a:tabLst>
                <a:tab pos="421640" algn="l"/>
                <a:tab pos="422909" algn="l"/>
              </a:tabLst>
            </a:pPr>
            <a:endParaRPr lang="en-US" spc="-5" dirty="0">
              <a:latin typeface="+mn-lt"/>
            </a:endParaRPr>
          </a:p>
          <a:p>
            <a:pPr marL="18415" marR="1008380">
              <a:lnSpc>
                <a:spcPts val="2110"/>
              </a:lnSpc>
              <a:spcBef>
                <a:spcPts val="535"/>
              </a:spcBef>
              <a:tabLst>
                <a:tab pos="421640" algn="l"/>
                <a:tab pos="422909" algn="l"/>
              </a:tabLst>
            </a:pPr>
            <a:endParaRPr lang="en-US" spc="-5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BC641-5DFB-A852-10DB-98EB93D499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160D-1B19-4141-BF20-7040E109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54" y="478353"/>
            <a:ext cx="7090562" cy="699135"/>
          </a:xfrm>
        </p:spPr>
        <p:txBody>
          <a:bodyPr/>
          <a:lstStyle/>
          <a:p>
            <a:r>
              <a:rPr lang="en-US" dirty="0"/>
              <a:t>Remote Desktop 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F3B672-219F-4CEF-81C2-C74E930E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73420"/>
              </p:ext>
            </p:extLst>
          </p:nvPr>
        </p:nvGraphicFramePr>
        <p:xfrm>
          <a:off x="528638" y="2332037"/>
          <a:ext cx="8086725" cy="2377440"/>
        </p:xfrm>
        <a:graphic>
          <a:graphicData uri="http://schemas.openxmlformats.org/drawingml/2006/table">
            <a:tbl>
              <a:tblPr/>
              <a:tblGrid>
                <a:gridCol w="8086725">
                  <a:extLst>
                    <a:ext uri="{9D8B030D-6E8A-4147-A177-3AD203B41FA5}">
                      <a16:colId xmlns:a16="http://schemas.microsoft.com/office/drawing/2014/main" val="357653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 u="none" strike="noStrike" dirty="0">
                          <a:solidFill>
                            <a:srgbClr val="3366BB"/>
                          </a:solidFill>
                          <a:effectLst/>
                          <a:hlinkClick r:id="rId2"/>
                        </a:rPr>
                        <a:t>http://nx.cs.uwindsor.ca</a:t>
                      </a:r>
                      <a:endParaRPr lang="en-CA" u="non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71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Since the School of Computer Science has a </a:t>
                      </a:r>
                      <a:r>
                        <a:rPr lang="en-US" dirty="0" err="1">
                          <a:effectLst/>
                        </a:rPr>
                        <a:t>NoMachine</a:t>
                      </a:r>
                      <a:r>
                        <a:rPr lang="en-US" dirty="0">
                          <a:effectLst/>
                        </a:rPr>
                        <a:t> Enterprise license, the </a:t>
                      </a:r>
                      <a:r>
                        <a:rPr lang="en-US" b="1" dirty="0">
                          <a:effectLst/>
                        </a:rPr>
                        <a:t>cs.uwindsor.ca</a:t>
                      </a:r>
                      <a:r>
                        <a:rPr lang="en-US" dirty="0">
                          <a:effectLst/>
                        </a:rPr>
                        <a:t> remote desktop can be accessed directly from the </a:t>
                      </a:r>
                      <a:r>
                        <a:rPr lang="en-US" b="1" dirty="0">
                          <a:effectLst/>
                        </a:rPr>
                        <a:t>browser </a:t>
                      </a:r>
                      <a:r>
                        <a:rPr lang="en-US" dirty="0">
                          <a:effectLst/>
                        </a:rPr>
                        <a:t>through the link provided!</a:t>
                      </a:r>
                    </a:p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This method of remote access requires neither the </a:t>
                      </a:r>
                      <a:r>
                        <a:rPr lang="en-US" dirty="0" err="1">
                          <a:effectLst/>
                        </a:rPr>
                        <a:t>NoMachine</a:t>
                      </a:r>
                      <a:r>
                        <a:rPr lang="en-US" dirty="0">
                          <a:effectLst/>
                        </a:rPr>
                        <a:t> client nor the VPN client.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72716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2476C91A-511B-44F0-9AB6-FF9516ADA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3254" y="1562338"/>
            <a:ext cx="4780745" cy="78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nux Libertine"/>
              </a:rPr>
              <a:t>Remote Desktop via a Web 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8A58E-D081-DFE7-CB4D-5A45C70DE0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5CCDC-4599-94B9-8229-5147D9602149}"/>
              </a:ext>
            </a:extLst>
          </p:cNvPr>
          <p:cNvSpPr txBox="1"/>
          <p:nvPr/>
        </p:nvSpPr>
        <p:spPr>
          <a:xfrm>
            <a:off x="561460" y="5000573"/>
            <a:ext cx="7262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Download the App (Recommended) </a:t>
            </a:r>
          </a:p>
          <a:p>
            <a:endParaRPr lang="en-CA" dirty="0"/>
          </a:p>
          <a:p>
            <a:r>
              <a:rPr lang="en-CA" dirty="0"/>
              <a:t>https://www.nomachine.com/download/download&amp;id=8</a:t>
            </a:r>
          </a:p>
        </p:txBody>
      </p:sp>
    </p:spTree>
    <p:extLst>
      <p:ext uri="{BB962C8B-B14F-4D97-AF65-F5344CB8AC3E}">
        <p14:creationId xmlns:p14="http://schemas.microsoft.com/office/powerpoint/2010/main" val="3672376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FB68-B507-4C8F-9EEF-EC9357E4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52" y="696503"/>
            <a:ext cx="8245748" cy="677108"/>
          </a:xfrm>
        </p:spPr>
        <p:txBody>
          <a:bodyPr/>
          <a:lstStyle/>
          <a:p>
            <a:r>
              <a:rPr lang="en-US" dirty="0"/>
              <a:t>System Calls- Common Examples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1C18-CE77-4AAA-BECB-8110232F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4" y="1736229"/>
            <a:ext cx="8085429" cy="4401205"/>
          </a:xfrm>
        </p:spPr>
        <p:txBody>
          <a:bodyPr/>
          <a:lstStyle/>
          <a:p>
            <a:r>
              <a:rPr lang="en-US" dirty="0"/>
              <a:t>Open()</a:t>
            </a:r>
          </a:p>
          <a:p>
            <a:r>
              <a:rPr lang="en-US" dirty="0"/>
              <a:t>Read()</a:t>
            </a:r>
          </a:p>
          <a:p>
            <a:r>
              <a:rPr lang="en-US" dirty="0"/>
              <a:t>Write()</a:t>
            </a:r>
          </a:p>
          <a:p>
            <a:r>
              <a:rPr lang="en-US" dirty="0"/>
              <a:t>Close()</a:t>
            </a:r>
          </a:p>
          <a:p>
            <a:r>
              <a:rPr lang="en-US" dirty="0"/>
              <a:t>Fork()</a:t>
            </a:r>
          </a:p>
          <a:p>
            <a:r>
              <a:rPr lang="en-US" dirty="0"/>
              <a:t>Exec()</a:t>
            </a:r>
          </a:p>
          <a:p>
            <a:r>
              <a:rPr lang="en-US" dirty="0"/>
              <a:t>Exit()</a:t>
            </a:r>
          </a:p>
          <a:p>
            <a:r>
              <a:rPr lang="en-US" dirty="0" err="1"/>
              <a:t>Getpid</a:t>
            </a:r>
            <a:r>
              <a:rPr lang="en-US" dirty="0"/>
              <a:t>()</a:t>
            </a:r>
          </a:p>
          <a:p>
            <a:r>
              <a:rPr lang="en-US" dirty="0" err="1"/>
              <a:t>Getgid</a:t>
            </a:r>
            <a:r>
              <a:rPr lang="en-US" dirty="0"/>
              <a:t>()</a:t>
            </a:r>
          </a:p>
          <a:p>
            <a:r>
              <a:rPr lang="en-US" dirty="0" err="1"/>
              <a:t>Getuid</a:t>
            </a:r>
            <a:r>
              <a:rPr lang="en-US" dirty="0"/>
              <a:t>()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--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D73A-64D6-0032-91BD-FFF73B5BC0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785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136D-EE6C-4D90-B4D7-626FD07F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229"/>
            <a:ext cx="8915400" cy="861774"/>
          </a:xfrm>
        </p:spPr>
        <p:txBody>
          <a:bodyPr/>
          <a:lstStyle/>
          <a:p>
            <a:r>
              <a:rPr lang="en-US" sz="2800" dirty="0"/>
              <a:t>A simple C program that prints the current process id using the </a:t>
            </a:r>
            <a:r>
              <a:rPr lang="en-US" sz="2800" dirty="0" err="1"/>
              <a:t>getpid</a:t>
            </a:r>
            <a:r>
              <a:rPr lang="en-US" sz="2800" dirty="0"/>
              <a:t>() </a:t>
            </a:r>
            <a:r>
              <a:rPr lang="en-US" sz="2800" u="sng" dirty="0"/>
              <a:t>system call</a:t>
            </a:r>
            <a:endParaRPr lang="en-CA" sz="28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AD1E-05C1-4E1D-A1EC-4EF6A58EA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677"/>
            <a:ext cx="8458200" cy="3385542"/>
          </a:xfrm>
        </p:spPr>
        <p:txBody>
          <a:bodyPr/>
          <a:lstStyle/>
          <a:p>
            <a:r>
              <a:rPr lang="en-US" sz="2000" dirty="0"/>
              <a:t>// </a:t>
            </a:r>
            <a:r>
              <a:rPr lang="en-US" sz="2000" dirty="0" err="1"/>
              <a:t>pid.c</a:t>
            </a:r>
            <a:endParaRPr lang="en-US" sz="2000" dirty="0"/>
          </a:p>
          <a:p>
            <a:r>
              <a:rPr lang="en-US" sz="2000" dirty="0"/>
              <a:t>//uses </a:t>
            </a:r>
            <a:r>
              <a:rPr lang="en-US" sz="2000" dirty="0" err="1"/>
              <a:t>getpid</a:t>
            </a:r>
            <a:r>
              <a:rPr lang="en-US" sz="2000" dirty="0"/>
              <a:t>() system call </a:t>
            </a:r>
          </a:p>
          <a:p>
            <a:endParaRPr lang="en-US" sz="2000" dirty="0"/>
          </a:p>
          <a:p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#include &lt;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stdio.h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&gt;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#include &lt;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unistd.h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&gt;</a:t>
            </a:r>
            <a:br>
              <a:rPr lang="en-CA" sz="2000" dirty="0"/>
            </a:b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main(void)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{              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         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printf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("\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nThe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current process id 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is%d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\n",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getpid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());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}</a:t>
            </a:r>
            <a:br>
              <a:rPr lang="en-CA" sz="2000" dirty="0"/>
            </a:b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AAF6B-7966-9B24-F685-E593B39FE8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086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462229"/>
            <a:ext cx="756221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System </a:t>
            </a:r>
            <a:r>
              <a:rPr spc="-10" dirty="0"/>
              <a:t>calls </a:t>
            </a:r>
            <a:r>
              <a:rPr dirty="0"/>
              <a:t>and </a:t>
            </a:r>
            <a:r>
              <a:rPr spc="-10" dirty="0"/>
              <a:t>library</a:t>
            </a:r>
            <a:r>
              <a:rPr spc="-35" dirty="0"/>
              <a:t> </a:t>
            </a:r>
            <a:r>
              <a:rPr spc="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512" y="1456227"/>
            <a:ext cx="7703820" cy="16690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330" marR="111760" indent="-34226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The functions which are a part of standard C library are known as Library functions: </a:t>
            </a:r>
            <a:r>
              <a:rPr lang="en-US" sz="2000" b="0" i="0" dirty="0" err="1">
                <a:solidFill>
                  <a:srgbClr val="111111"/>
                </a:solidFill>
                <a:effectLst/>
              </a:rPr>
              <a:t>strcmp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(), </a:t>
            </a:r>
            <a:r>
              <a:rPr lang="en-US" sz="2000" b="0" i="0" dirty="0" err="1">
                <a:solidFill>
                  <a:srgbClr val="111111"/>
                </a:solidFill>
                <a:effectLst/>
              </a:rPr>
              <a:t>strlen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() </a:t>
            </a:r>
            <a:r>
              <a:rPr lang="en-US" sz="2000" b="0" i="0" dirty="0" err="1">
                <a:solidFill>
                  <a:srgbClr val="111111"/>
                </a:solidFill>
                <a:effectLst/>
              </a:rPr>
              <a:t>etc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 are  library functions.</a:t>
            </a:r>
            <a:endParaRPr lang="en-US" sz="2000" spc="-20" dirty="0">
              <a:cs typeface="Carlito"/>
            </a:endParaRPr>
          </a:p>
          <a:p>
            <a:pPr marL="354330" marR="111760" indent="-34226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spc="-20" dirty="0">
                <a:cs typeface="Carlito"/>
              </a:rPr>
              <a:t>Note </a:t>
            </a:r>
            <a:r>
              <a:rPr sz="2000" spc="-15" dirty="0">
                <a:cs typeface="Carlito"/>
              </a:rPr>
              <a:t>that </a:t>
            </a:r>
            <a:r>
              <a:rPr sz="2000" spc="5" dirty="0">
                <a:cs typeface="Carlito"/>
              </a:rPr>
              <a:t>a </a:t>
            </a:r>
            <a:r>
              <a:rPr sz="2000" spc="-5" dirty="0">
                <a:cs typeface="Carlito"/>
              </a:rPr>
              <a:t>user </a:t>
            </a:r>
            <a:r>
              <a:rPr sz="2000" spc="-15" dirty="0">
                <a:cs typeface="Carlito"/>
              </a:rPr>
              <a:t>process can </a:t>
            </a:r>
            <a:r>
              <a:rPr sz="2000" spc="-40" dirty="0">
                <a:cs typeface="Carlito"/>
              </a:rPr>
              <a:t>invoke </a:t>
            </a:r>
            <a:r>
              <a:rPr sz="2000" spc="-10" dirty="0">
                <a:cs typeface="Carlito"/>
              </a:rPr>
              <a:t>either </a:t>
            </a:r>
            <a:r>
              <a:rPr sz="2000" spc="5" dirty="0">
                <a:cs typeface="Carlito"/>
              </a:rPr>
              <a:t>a  </a:t>
            </a:r>
            <a:r>
              <a:rPr sz="2000" spc="-40" dirty="0">
                <a:cs typeface="Carlito"/>
              </a:rPr>
              <a:t>system </a:t>
            </a:r>
            <a:r>
              <a:rPr sz="2000" spc="-20" dirty="0">
                <a:cs typeface="Carlito"/>
              </a:rPr>
              <a:t>call </a:t>
            </a:r>
            <a:r>
              <a:rPr sz="2000" spc="-5" dirty="0">
                <a:cs typeface="Carlito"/>
              </a:rPr>
              <a:t>or </a:t>
            </a:r>
            <a:r>
              <a:rPr sz="2000" spc="10" dirty="0">
                <a:cs typeface="Carlito"/>
              </a:rPr>
              <a:t>a </a:t>
            </a:r>
            <a:r>
              <a:rPr sz="2000" spc="-15" dirty="0">
                <a:cs typeface="Carlito"/>
              </a:rPr>
              <a:t>library</a:t>
            </a:r>
            <a:r>
              <a:rPr sz="2000" spc="204" dirty="0">
                <a:cs typeface="Carlito"/>
              </a:rPr>
              <a:t> </a:t>
            </a:r>
            <a:r>
              <a:rPr sz="2000" spc="-10" dirty="0">
                <a:cs typeface="Carlito"/>
              </a:rPr>
              <a:t>function.</a:t>
            </a:r>
            <a:endParaRPr sz="2000" dirty="0">
              <a:cs typeface="Carlito"/>
            </a:endParaRPr>
          </a:p>
          <a:p>
            <a:pPr marL="354330" indent="-3422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spc="10" dirty="0">
                <a:cs typeface="Carlito"/>
              </a:rPr>
              <a:t>A </a:t>
            </a:r>
            <a:r>
              <a:rPr sz="2000" spc="-20" dirty="0">
                <a:cs typeface="Carlito"/>
              </a:rPr>
              <a:t>library </a:t>
            </a:r>
            <a:r>
              <a:rPr sz="2000" spc="-10" dirty="0">
                <a:cs typeface="Carlito"/>
              </a:rPr>
              <a:t>function </a:t>
            </a:r>
            <a:r>
              <a:rPr sz="2000" spc="-5" dirty="0">
                <a:cs typeface="Carlito"/>
              </a:rPr>
              <a:t>might </a:t>
            </a:r>
            <a:r>
              <a:rPr sz="2000" spc="-45" dirty="0">
                <a:cs typeface="Carlito"/>
              </a:rPr>
              <a:t>invoke </a:t>
            </a:r>
            <a:r>
              <a:rPr sz="2000" spc="5" dirty="0">
                <a:cs typeface="Carlito"/>
              </a:rPr>
              <a:t>a </a:t>
            </a:r>
            <a:r>
              <a:rPr sz="2000" spc="-40" dirty="0">
                <a:cs typeface="Carlito"/>
              </a:rPr>
              <a:t>system</a:t>
            </a:r>
            <a:r>
              <a:rPr sz="2000" spc="310" dirty="0">
                <a:cs typeface="Carlito"/>
              </a:rPr>
              <a:t> </a:t>
            </a:r>
            <a:r>
              <a:rPr sz="2000" spc="-20" dirty="0">
                <a:cs typeface="Carlito"/>
              </a:rPr>
              <a:t>call.</a:t>
            </a:r>
            <a:endParaRPr sz="2000" dirty="0"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3284982"/>
            <a:ext cx="2948051" cy="328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465957"/>
            <a:ext cx="3236848" cy="310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DBB3-F1F8-7946-1D5A-2972A412BA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259" y="462229"/>
            <a:ext cx="219456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</a:t>
            </a:r>
            <a:r>
              <a:rPr spc="-20" dirty="0"/>
              <a:t>u</a:t>
            </a:r>
            <a:r>
              <a:rPr spc="25" dirty="0"/>
              <a:t>mm</a:t>
            </a:r>
            <a:r>
              <a:rPr spc="5" dirty="0"/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9349"/>
            <a:ext cx="7833359" cy="4280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330" marR="1137920" indent="-34226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Operating </a:t>
            </a:r>
            <a:r>
              <a:rPr sz="2500" spc="-25" dirty="0">
                <a:latin typeface="Carlito"/>
                <a:cs typeface="Carlito"/>
              </a:rPr>
              <a:t>system: </a:t>
            </a:r>
            <a:r>
              <a:rPr sz="2500" spc="-20" dirty="0">
                <a:latin typeface="Carlito"/>
                <a:cs typeface="Carlito"/>
              </a:rPr>
              <a:t>Software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manage </a:t>
            </a:r>
            <a:r>
              <a:rPr sz="2500" spc="-15" dirty="0">
                <a:latin typeface="Carlito"/>
                <a:cs typeface="Carlito"/>
              </a:rPr>
              <a:t>computer  </a:t>
            </a:r>
            <a:r>
              <a:rPr sz="2500" spc="-20" dirty="0">
                <a:latin typeface="Carlito"/>
                <a:cs typeface="Carlito"/>
              </a:rPr>
              <a:t>resources, </a:t>
            </a:r>
            <a:r>
              <a:rPr sz="2500" spc="-5" dirty="0">
                <a:latin typeface="Carlito"/>
                <a:cs typeface="Carlito"/>
              </a:rPr>
              <a:t>in</a:t>
            </a:r>
            <a:r>
              <a:rPr sz="2500" spc="114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particular,</a:t>
            </a:r>
            <a:endParaRPr sz="250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200" spc="10" dirty="0">
                <a:latin typeface="Carlito"/>
                <a:cs typeface="Carlito"/>
              </a:rPr>
              <a:t>it </a:t>
            </a:r>
            <a:r>
              <a:rPr sz="2200" dirty="0">
                <a:latin typeface="Carlito"/>
                <a:cs typeface="Carlito"/>
              </a:rPr>
              <a:t>runs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program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5" dirty="0">
                <a:latin typeface="Carlito"/>
                <a:cs typeface="Carlito"/>
              </a:rPr>
              <a:t>a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user</a:t>
            </a:r>
            <a:endParaRPr sz="2200">
              <a:latin typeface="Carlito"/>
              <a:cs typeface="Carlito"/>
            </a:endParaRPr>
          </a:p>
          <a:p>
            <a:pPr marL="756920" lvl="1" indent="-287655">
              <a:lnSpc>
                <a:spcPts val="2635"/>
              </a:lnSpc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200" spc="10" dirty="0">
                <a:latin typeface="Carlito"/>
                <a:cs typeface="Carlito"/>
              </a:rPr>
              <a:t>it </a:t>
            </a:r>
            <a:r>
              <a:rPr sz="2200" spc="5" dirty="0">
                <a:latin typeface="Carlito"/>
                <a:cs typeface="Carlito"/>
              </a:rPr>
              <a:t>allows </a:t>
            </a:r>
            <a:r>
              <a:rPr sz="2200" spc="-5" dirty="0">
                <a:latin typeface="Carlito"/>
                <a:cs typeface="Carlito"/>
              </a:rPr>
              <a:t>communication </a:t>
            </a:r>
            <a:r>
              <a:rPr sz="2200" dirty="0">
                <a:latin typeface="Carlito"/>
                <a:cs typeface="Carlito"/>
              </a:rPr>
              <a:t>with devices and</a:t>
            </a:r>
            <a:r>
              <a:rPr sz="2200" spc="-2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processes</a:t>
            </a:r>
            <a:endParaRPr sz="2200">
              <a:latin typeface="Carlito"/>
              <a:cs typeface="Carlito"/>
            </a:endParaRPr>
          </a:p>
          <a:p>
            <a:pPr marL="354330" indent="-342265">
              <a:lnSpc>
                <a:spcPts val="2995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30" dirty="0">
                <a:latin typeface="Carlito"/>
                <a:cs typeface="Carlito"/>
              </a:rPr>
              <a:t>program </a:t>
            </a:r>
            <a:r>
              <a:rPr sz="2500" spc="-5" dirty="0">
                <a:latin typeface="Carlito"/>
                <a:cs typeface="Carlito"/>
              </a:rPr>
              <a:t>is a le </a:t>
            </a:r>
            <a:r>
              <a:rPr sz="2500" spc="-15" dirty="0">
                <a:latin typeface="Carlito"/>
                <a:cs typeface="Carlito"/>
              </a:rPr>
              <a:t>containing</a:t>
            </a:r>
            <a:r>
              <a:rPr sz="2500" spc="18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instructions</a:t>
            </a:r>
            <a:endParaRPr sz="2500">
              <a:latin typeface="Carlito"/>
              <a:cs typeface="Carlito"/>
            </a:endParaRPr>
          </a:p>
          <a:p>
            <a:pPr marL="354330" indent="-342265">
              <a:lnSpc>
                <a:spcPts val="2990"/>
              </a:lnSpc>
              <a:spcBef>
                <a:spcPts val="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5" dirty="0">
                <a:latin typeface="Carlito"/>
                <a:cs typeface="Carlito"/>
              </a:rPr>
              <a:t>is a </a:t>
            </a:r>
            <a:r>
              <a:rPr sz="2500" spc="-30" dirty="0">
                <a:latin typeface="Carlito"/>
                <a:cs typeface="Carlito"/>
              </a:rPr>
              <a:t>program </a:t>
            </a:r>
            <a:r>
              <a:rPr sz="2500" spc="-10" dirty="0">
                <a:latin typeface="Carlito"/>
                <a:cs typeface="Carlito"/>
              </a:rPr>
              <a:t>being</a:t>
            </a:r>
            <a:r>
              <a:rPr sz="2500" spc="23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executed</a:t>
            </a:r>
            <a:endParaRPr sz="2500">
              <a:latin typeface="Carlito"/>
              <a:cs typeface="Carlito"/>
            </a:endParaRPr>
          </a:p>
          <a:p>
            <a:pPr marL="354330" indent="-342265">
              <a:lnSpc>
                <a:spcPts val="299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Unix </a:t>
            </a:r>
            <a:r>
              <a:rPr sz="2500" spc="-5" dirty="0">
                <a:latin typeface="Carlito"/>
                <a:cs typeface="Carlito"/>
              </a:rPr>
              <a:t>is a </a:t>
            </a:r>
            <a:r>
              <a:rPr sz="2500" spc="-10" dirty="0">
                <a:latin typeface="Carlito"/>
                <a:cs typeface="Carlito"/>
              </a:rPr>
              <a:t>multiuser </a:t>
            </a:r>
            <a:r>
              <a:rPr sz="2500" spc="-15" dirty="0">
                <a:latin typeface="Carlito"/>
                <a:cs typeface="Carlito"/>
              </a:rPr>
              <a:t>operating</a:t>
            </a:r>
            <a:r>
              <a:rPr sz="2500" spc="150" dirty="0">
                <a:latin typeface="Carlito"/>
                <a:cs typeface="Carlito"/>
              </a:rPr>
              <a:t> </a:t>
            </a:r>
            <a:r>
              <a:rPr sz="2500" spc="-35" dirty="0">
                <a:latin typeface="Carlito"/>
                <a:cs typeface="Carlito"/>
              </a:rPr>
              <a:t>system</a:t>
            </a:r>
            <a:endParaRPr sz="2500">
              <a:latin typeface="Carlito"/>
              <a:cs typeface="Carlito"/>
            </a:endParaRPr>
          </a:p>
          <a:p>
            <a:pPr marL="354330" indent="-342265">
              <a:lnSpc>
                <a:spcPts val="2990"/>
              </a:lnSpc>
              <a:spcBef>
                <a:spcPts val="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30" dirty="0">
                <a:latin typeface="Carlito"/>
                <a:cs typeface="Carlito"/>
              </a:rPr>
              <a:t>Most </a:t>
            </a:r>
            <a:r>
              <a:rPr sz="2500" spc="-15" dirty="0">
                <a:latin typeface="Carlito"/>
                <a:cs typeface="Carlito"/>
              </a:rPr>
              <a:t>of </a:t>
            </a:r>
            <a:r>
              <a:rPr sz="2500" spc="-10" dirty="0">
                <a:latin typeface="Carlito"/>
                <a:cs typeface="Carlito"/>
              </a:rPr>
              <a:t>Unix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25" dirty="0">
                <a:latin typeface="Carlito"/>
                <a:cs typeface="Carlito"/>
              </a:rPr>
              <a:t>written </a:t>
            </a: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C</a:t>
            </a:r>
            <a:r>
              <a:rPr sz="2500" spc="34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language</a:t>
            </a:r>
            <a:endParaRPr sz="2500">
              <a:latin typeface="Carlito"/>
              <a:cs typeface="Carlito"/>
            </a:endParaRPr>
          </a:p>
          <a:p>
            <a:pPr marL="354330" marR="364490" indent="-342265">
              <a:lnSpc>
                <a:spcPts val="2400"/>
              </a:lnSpc>
              <a:spcBef>
                <a:spcPts val="5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Unix has </a:t>
            </a:r>
            <a:r>
              <a:rPr sz="2500" spc="-5" dirty="0">
                <a:latin typeface="Carlito"/>
                <a:cs typeface="Carlito"/>
              </a:rPr>
              <a:t>a simple </a:t>
            </a:r>
            <a:r>
              <a:rPr sz="2500" spc="-15" dirty="0">
                <a:latin typeface="Carlito"/>
                <a:cs typeface="Carlito"/>
              </a:rPr>
              <a:t>philosophy: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30" dirty="0">
                <a:latin typeface="Carlito"/>
                <a:cs typeface="Carlito"/>
              </a:rPr>
              <a:t>program </a:t>
            </a:r>
            <a:r>
              <a:rPr sz="2500" spc="-15" dirty="0">
                <a:latin typeface="Carlito"/>
                <a:cs typeface="Carlito"/>
              </a:rPr>
              <a:t>should </a:t>
            </a:r>
            <a:r>
              <a:rPr sz="2500" spc="-10" dirty="0">
                <a:latin typeface="Carlito"/>
                <a:cs typeface="Carlito"/>
              </a:rPr>
              <a:t>do </a:t>
            </a:r>
            <a:r>
              <a:rPr sz="2500" spc="-15" dirty="0">
                <a:latin typeface="Carlito"/>
                <a:cs typeface="Carlito"/>
              </a:rPr>
              <a:t>one  thing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do </a:t>
            </a:r>
            <a:r>
              <a:rPr sz="2500" spc="-5" dirty="0">
                <a:latin typeface="Carlito"/>
                <a:cs typeface="Carlito"/>
              </a:rPr>
              <a:t>it</a:t>
            </a:r>
            <a:r>
              <a:rPr sz="2500" spc="8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well.</a:t>
            </a:r>
            <a:endParaRPr sz="2500">
              <a:latin typeface="Carlito"/>
              <a:cs typeface="Carlito"/>
            </a:endParaRPr>
          </a:p>
          <a:p>
            <a:pPr marL="354330" marR="5080" indent="-342265">
              <a:lnSpc>
                <a:spcPts val="2400"/>
              </a:lnSpc>
              <a:spcBef>
                <a:spcPts val="63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Entry points </a:t>
            </a: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10" dirty="0">
                <a:latin typeface="Carlito"/>
                <a:cs typeface="Carlito"/>
              </a:rPr>
              <a:t>Unix </a:t>
            </a:r>
            <a:r>
              <a:rPr sz="2500" spc="-20" dirty="0">
                <a:latin typeface="Carlito"/>
                <a:cs typeface="Carlito"/>
              </a:rPr>
              <a:t>are </a:t>
            </a:r>
            <a:r>
              <a:rPr sz="2500" dirty="0">
                <a:latin typeface="Carlito"/>
                <a:cs typeface="Carlito"/>
              </a:rPr>
              <a:t>called </a:t>
            </a:r>
            <a:r>
              <a:rPr sz="2500" spc="-35" dirty="0">
                <a:latin typeface="Carlito"/>
                <a:cs typeface="Carlito"/>
              </a:rPr>
              <a:t>system </a:t>
            </a:r>
            <a:r>
              <a:rPr sz="2500" spc="-5" dirty="0">
                <a:latin typeface="Carlito"/>
                <a:cs typeface="Carlito"/>
              </a:rPr>
              <a:t>calls. </a:t>
            </a:r>
            <a:r>
              <a:rPr sz="2500" spc="-10" dirty="0">
                <a:latin typeface="Carlito"/>
                <a:cs typeface="Carlito"/>
              </a:rPr>
              <a:t>They </a:t>
            </a:r>
            <a:r>
              <a:rPr sz="2500" spc="-5" dirty="0">
                <a:latin typeface="Carlito"/>
                <a:cs typeface="Carlito"/>
              </a:rPr>
              <a:t>allow </a:t>
            </a:r>
            <a:r>
              <a:rPr sz="2500" spc="-15" dirty="0">
                <a:latin typeface="Carlito"/>
                <a:cs typeface="Carlito"/>
              </a:rPr>
              <a:t>the 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get services </a:t>
            </a:r>
            <a:r>
              <a:rPr sz="2500" spc="-25" dirty="0">
                <a:latin typeface="Carlito"/>
                <a:cs typeface="Carlito"/>
              </a:rPr>
              <a:t>from </a:t>
            </a:r>
            <a:r>
              <a:rPr sz="2500" spc="-15" dirty="0">
                <a:latin typeface="Carlito"/>
                <a:cs typeface="Carlito"/>
              </a:rPr>
              <a:t>the</a:t>
            </a:r>
            <a:r>
              <a:rPr sz="2500" spc="30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kernel.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7C37-C943-5537-3834-0BC2112969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E364-BA53-B9CE-2859-F58FD55A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4" y="609600"/>
            <a:ext cx="8233715" cy="2031325"/>
          </a:xfrm>
        </p:spPr>
        <p:txBody>
          <a:bodyPr/>
          <a:lstStyle/>
          <a:p>
            <a:r>
              <a:rPr lang="en-US" dirty="0"/>
              <a:t>LinkedIn Learning (Assignment 1) </a:t>
            </a:r>
            <a:br>
              <a:rPr lang="en-US" dirty="0"/>
            </a:br>
            <a:r>
              <a:rPr lang="en-US" dirty="0"/>
              <a:t>Due: Sep/19/2022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25F9-B33A-CAC5-F3DF-DE51C76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150" y="2209800"/>
            <a:ext cx="8085429" cy="1538883"/>
          </a:xfrm>
        </p:spPr>
        <p:txBody>
          <a:bodyPr/>
          <a:lstStyle/>
          <a:p>
            <a:r>
              <a:rPr lang="en-CA" sz="2000" b="0" i="0" dirty="0">
                <a:effectLst/>
                <a:latin typeface="+mj-lt"/>
              </a:rPr>
              <a:t>Unix Essential Training: </a:t>
            </a:r>
          </a:p>
          <a:p>
            <a:endParaRPr lang="en-CA" sz="1600" dirty="0">
              <a:latin typeface="+mj-lt"/>
            </a:endParaRPr>
          </a:p>
          <a:p>
            <a:r>
              <a:rPr lang="en-CA" sz="1600" b="0" i="0" dirty="0">
                <a:effectLst/>
                <a:latin typeface="+mj-lt"/>
              </a:rPr>
              <a:t>https://www.linkedin.com/learning-login/share?account=2212217&amp;forceAccount=false&amp;redirect=https%3A%2F%2Fwww.linkedin.com%2Flearning%2Funix-essential-training%3Ftrk%3Dshare_ent_url%26shareId%3DnHIsKhovToqnR9nuQigrsQ%253D%253D</a:t>
            </a:r>
            <a:endParaRPr lang="en-CA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C44D-ED7A-6361-18E7-730BE13791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2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4A8B-1E17-48A7-A7B3-6E64B3BC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18" y="462229"/>
            <a:ext cx="7431482" cy="699135"/>
          </a:xfrm>
        </p:spPr>
        <p:txBody>
          <a:bodyPr/>
          <a:lstStyle/>
          <a:p>
            <a:r>
              <a:rPr lang="en-US" dirty="0"/>
              <a:t>Sample C Program (</a:t>
            </a:r>
            <a:r>
              <a:rPr lang="en-US" dirty="0" err="1"/>
              <a:t>welcome.c</a:t>
            </a:r>
            <a:r>
              <a:rPr lang="en-US" dirty="0"/>
              <a:t>)  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639C-C0F0-4B6E-9F63-2F4B02527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4401205"/>
          </a:xfrm>
        </p:spPr>
        <p:txBody>
          <a:bodyPr/>
          <a:lstStyle/>
          <a:p>
            <a:r>
              <a:rPr lang="en-US" dirty="0"/>
              <a:t># include &lt;</a:t>
            </a:r>
            <a:r>
              <a:rPr lang="en-US" dirty="0" err="1"/>
              <a:t>stdio.h</a:t>
            </a:r>
            <a:r>
              <a:rPr lang="en-US" dirty="0"/>
              <a:t>&gt;  //</a:t>
            </a:r>
            <a:r>
              <a:rPr lang="en-US" dirty="0" err="1"/>
              <a:t>welcome.c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nWelcome</a:t>
            </a:r>
            <a:r>
              <a:rPr lang="en-US" dirty="0"/>
              <a:t> to COMP 8567\n”);</a:t>
            </a:r>
          </a:p>
          <a:p>
            <a:endParaRPr lang="en-CA" dirty="0"/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>
                <a:solidFill>
                  <a:srgbClr val="0070C0"/>
                </a:solidFill>
              </a:rPr>
              <a:t>$ </a:t>
            </a:r>
            <a:r>
              <a:rPr lang="en-CA" dirty="0" err="1">
                <a:solidFill>
                  <a:srgbClr val="0070C0"/>
                </a:solidFill>
              </a:rPr>
              <a:t>gcc</a:t>
            </a:r>
            <a:r>
              <a:rPr lang="en-CA" dirty="0">
                <a:solidFill>
                  <a:srgbClr val="0070C0"/>
                </a:solidFill>
              </a:rPr>
              <a:t> -o welcome </a:t>
            </a:r>
            <a:r>
              <a:rPr lang="en-CA" dirty="0" err="1">
                <a:solidFill>
                  <a:srgbClr val="0070C0"/>
                </a:solidFill>
              </a:rPr>
              <a:t>welcome.c</a:t>
            </a:r>
            <a:r>
              <a:rPr lang="en-CA" dirty="0">
                <a:solidFill>
                  <a:srgbClr val="0070C0"/>
                </a:solidFill>
              </a:rPr>
              <a:t>   </a:t>
            </a:r>
          </a:p>
          <a:p>
            <a:endParaRPr lang="en-CA" dirty="0"/>
          </a:p>
          <a:p>
            <a:r>
              <a:rPr lang="en-CA" dirty="0">
                <a:solidFill>
                  <a:srgbClr val="0070C0"/>
                </a:solidFill>
              </a:rPr>
              <a:t>$ ./welcome </a:t>
            </a:r>
          </a:p>
          <a:p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B2EC-004C-A14B-0392-E572393793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97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462229"/>
            <a:ext cx="598233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5" dirty="0"/>
              <a:t>Role </a:t>
            </a:r>
            <a:r>
              <a:rPr spc="15" dirty="0"/>
              <a:t>of </a:t>
            </a:r>
            <a:r>
              <a:rPr spc="-10" dirty="0"/>
              <a:t>Operating</a:t>
            </a:r>
            <a:r>
              <a:rPr spc="-125" dirty="0"/>
              <a:t> </a:t>
            </a:r>
            <a:r>
              <a:rPr spc="-1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5445"/>
            <a:ext cx="7188834" cy="24396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330" marR="5080" indent="-342265">
              <a:lnSpc>
                <a:spcPts val="3460"/>
              </a:lnSpc>
              <a:spcBef>
                <a:spcPts val="55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All </a:t>
            </a:r>
            <a:r>
              <a:rPr sz="3200" spc="-20" dirty="0">
                <a:latin typeface="Carlito"/>
                <a:cs typeface="Carlito"/>
              </a:rPr>
              <a:t>operating </a:t>
            </a:r>
            <a:r>
              <a:rPr sz="3200" spc="-30" dirty="0">
                <a:latin typeface="Carlito"/>
                <a:cs typeface="Carlito"/>
              </a:rPr>
              <a:t>systems </a:t>
            </a:r>
            <a:r>
              <a:rPr sz="3200" spc="-15" dirty="0">
                <a:latin typeface="Carlito"/>
                <a:cs typeface="Carlito"/>
              </a:rPr>
              <a:t>provide </a:t>
            </a:r>
            <a:r>
              <a:rPr sz="3200" spc="-5" dirty="0">
                <a:latin typeface="Carlito"/>
                <a:cs typeface="Carlito"/>
              </a:rPr>
              <a:t>services </a:t>
            </a:r>
            <a:r>
              <a:rPr sz="3200" spc="-25" dirty="0">
                <a:latin typeface="Carlito"/>
                <a:cs typeface="Carlito"/>
              </a:rPr>
              <a:t>for  </a:t>
            </a:r>
            <a:r>
              <a:rPr sz="3200" spc="-10" dirty="0">
                <a:latin typeface="Carlito"/>
                <a:cs typeface="Carlito"/>
              </a:rPr>
              <a:t>programs they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run.</a:t>
            </a:r>
            <a:endParaRPr sz="3200" dirty="0">
              <a:latin typeface="Carlito"/>
              <a:cs typeface="Carlito"/>
            </a:endParaRPr>
          </a:p>
          <a:p>
            <a:pPr marL="354330" indent="-34226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spc="-30" dirty="0">
                <a:latin typeface="Carlito"/>
                <a:cs typeface="Carlito"/>
              </a:rPr>
              <a:t>Typical </a:t>
            </a:r>
            <a:r>
              <a:rPr sz="3200" u="sng" spc="-5" dirty="0">
                <a:latin typeface="Carlito"/>
                <a:cs typeface="Carlito"/>
              </a:rPr>
              <a:t>services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include:</a:t>
            </a:r>
            <a:endParaRPr sz="3200" dirty="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757555" algn="l"/>
              </a:tabLst>
            </a:pPr>
            <a:r>
              <a:rPr sz="2750" spc="-10" dirty="0">
                <a:latin typeface="Carlito"/>
                <a:cs typeface="Carlito"/>
              </a:rPr>
              <a:t>executing </a:t>
            </a:r>
            <a:r>
              <a:rPr sz="2750" spc="15" dirty="0">
                <a:latin typeface="Carlito"/>
                <a:cs typeface="Carlito"/>
              </a:rPr>
              <a:t>a </a:t>
            </a:r>
            <a:r>
              <a:rPr sz="2750" spc="10" dirty="0">
                <a:latin typeface="Carlito"/>
                <a:cs typeface="Carlito"/>
              </a:rPr>
              <a:t>new</a:t>
            </a:r>
            <a:r>
              <a:rPr sz="2750" spc="210" dirty="0">
                <a:latin typeface="Carlito"/>
                <a:cs typeface="Carlito"/>
              </a:rPr>
              <a:t> </a:t>
            </a:r>
            <a:r>
              <a:rPr sz="2750" spc="-5" dirty="0">
                <a:latin typeface="Carlito"/>
                <a:cs typeface="Carlito"/>
              </a:rPr>
              <a:t>program,</a:t>
            </a:r>
            <a:endParaRPr sz="2750" dirty="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7555" algn="l"/>
              </a:tabLst>
            </a:pPr>
            <a:r>
              <a:rPr sz="2750" spc="5" dirty="0">
                <a:latin typeface="Carlito"/>
                <a:cs typeface="Carlito"/>
              </a:rPr>
              <a:t>opening </a:t>
            </a:r>
            <a:r>
              <a:rPr sz="2750" spc="15" dirty="0">
                <a:latin typeface="Carlito"/>
                <a:cs typeface="Carlito"/>
              </a:rPr>
              <a:t>a</a:t>
            </a:r>
            <a:r>
              <a:rPr sz="2750" spc="13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file,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749" y="3969166"/>
            <a:ext cx="4793615" cy="1435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299720" algn="l"/>
              </a:tabLst>
            </a:pPr>
            <a:r>
              <a:rPr sz="2750" spc="-5" dirty="0">
                <a:latin typeface="Carlito"/>
                <a:cs typeface="Carlito"/>
              </a:rPr>
              <a:t>reading </a:t>
            </a:r>
            <a:r>
              <a:rPr sz="2750" spc="15" dirty="0">
                <a:latin typeface="Carlito"/>
                <a:cs typeface="Carlito"/>
              </a:rPr>
              <a:t>a</a:t>
            </a:r>
            <a:r>
              <a:rPr sz="2750" spc="14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file,</a:t>
            </a:r>
          </a:p>
          <a:p>
            <a:pPr marL="299085" indent="-28702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299720" algn="l"/>
              </a:tabLst>
            </a:pPr>
            <a:r>
              <a:rPr sz="2750" dirty="0">
                <a:latin typeface="Carlito"/>
                <a:cs typeface="Carlito"/>
              </a:rPr>
              <a:t>allocating </a:t>
            </a:r>
            <a:r>
              <a:rPr sz="2750" spc="15" dirty="0">
                <a:latin typeface="Carlito"/>
                <a:cs typeface="Carlito"/>
              </a:rPr>
              <a:t>a </a:t>
            </a:r>
            <a:r>
              <a:rPr sz="2750" dirty="0">
                <a:latin typeface="Carlito"/>
                <a:cs typeface="Carlito"/>
              </a:rPr>
              <a:t>region </a:t>
            </a:r>
            <a:r>
              <a:rPr sz="2750" spc="20" dirty="0">
                <a:latin typeface="Carlito"/>
                <a:cs typeface="Carlito"/>
              </a:rPr>
              <a:t>of</a:t>
            </a:r>
            <a:r>
              <a:rPr sz="2750" spc="150" dirty="0">
                <a:latin typeface="Carlito"/>
                <a:cs typeface="Carlito"/>
              </a:rPr>
              <a:t> </a:t>
            </a:r>
            <a:r>
              <a:rPr sz="2750" spc="-20" dirty="0">
                <a:latin typeface="Carlito"/>
                <a:cs typeface="Carlito"/>
              </a:rPr>
              <a:t>memory,</a:t>
            </a:r>
            <a:endParaRPr sz="275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299720" algn="l"/>
              </a:tabLst>
            </a:pPr>
            <a:r>
              <a:rPr sz="2750" spc="-10" dirty="0">
                <a:latin typeface="Carlito"/>
                <a:cs typeface="Carlito"/>
              </a:rPr>
              <a:t>getting </a:t>
            </a:r>
            <a:r>
              <a:rPr sz="2750" spc="-5" dirty="0">
                <a:latin typeface="Carlito"/>
                <a:cs typeface="Carlito"/>
              </a:rPr>
              <a:t>the </a:t>
            </a:r>
            <a:r>
              <a:rPr sz="2750" spc="-10" dirty="0">
                <a:latin typeface="Carlito"/>
                <a:cs typeface="Carlito"/>
              </a:rPr>
              <a:t>current </a:t>
            </a:r>
            <a:r>
              <a:rPr sz="2750" dirty="0">
                <a:latin typeface="Carlito"/>
                <a:cs typeface="Carlito"/>
              </a:rPr>
              <a:t>time </a:t>
            </a:r>
            <a:r>
              <a:rPr sz="2750" spc="20" dirty="0">
                <a:latin typeface="Carlito"/>
                <a:cs typeface="Carlito"/>
              </a:rPr>
              <a:t>of</a:t>
            </a:r>
            <a:r>
              <a:rPr sz="2750" spc="380" dirty="0">
                <a:latin typeface="Carlito"/>
                <a:cs typeface="Carlito"/>
              </a:rPr>
              <a:t> </a:t>
            </a:r>
            <a:r>
              <a:rPr sz="2750" spc="-55" dirty="0">
                <a:latin typeface="Carlito"/>
                <a:cs typeface="Carlito"/>
              </a:rPr>
              <a:t>day,</a:t>
            </a:r>
            <a:endParaRPr sz="27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749" y="5423712"/>
            <a:ext cx="181038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20" dirty="0">
                <a:latin typeface="Arial"/>
                <a:cs typeface="Arial"/>
              </a:rPr>
              <a:t>– </a:t>
            </a:r>
            <a:r>
              <a:rPr sz="2750" spc="10" dirty="0">
                <a:latin typeface="Carlito"/>
                <a:cs typeface="Carlito"/>
              </a:rPr>
              <a:t>and </a:t>
            </a:r>
            <a:r>
              <a:rPr sz="2750" spc="20" dirty="0">
                <a:latin typeface="Carlito"/>
                <a:cs typeface="Carlito"/>
              </a:rPr>
              <a:t>so</a:t>
            </a:r>
            <a:r>
              <a:rPr sz="2750" spc="-80" dirty="0">
                <a:latin typeface="Carlito"/>
                <a:cs typeface="Carlito"/>
              </a:rPr>
              <a:t> </a:t>
            </a:r>
            <a:r>
              <a:rPr sz="2750" spc="10" dirty="0">
                <a:latin typeface="Carlito"/>
                <a:cs typeface="Carlito"/>
              </a:rPr>
              <a:t>on.</a:t>
            </a:r>
            <a:endParaRPr sz="27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0655" y="2852927"/>
            <a:ext cx="3035935" cy="2962910"/>
            <a:chOff x="6010655" y="2852927"/>
            <a:chExt cx="3035935" cy="2962910"/>
          </a:xfrm>
        </p:grpSpPr>
        <p:sp>
          <p:nvSpPr>
            <p:cNvPr id="7" name="object 7"/>
            <p:cNvSpPr/>
            <p:nvPr/>
          </p:nvSpPr>
          <p:spPr>
            <a:xfrm>
              <a:off x="6010655" y="2852927"/>
              <a:ext cx="3035807" cy="2962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4924" y="3225800"/>
              <a:ext cx="2278760" cy="22786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00443" y="4222241"/>
            <a:ext cx="85788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50" b="1" spc="25" dirty="0">
                <a:solidFill>
                  <a:srgbClr val="FFFFFF"/>
                </a:solidFill>
                <a:latin typeface="Carlito"/>
                <a:cs typeface="Carlito"/>
              </a:rPr>
              <a:t>rd</a:t>
            </a:r>
            <a:r>
              <a:rPr sz="1550" b="1" spc="40" dirty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550" b="1" spc="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39946" y="5205221"/>
            <a:ext cx="3499485" cy="985519"/>
            <a:chOff x="4139946" y="5205221"/>
            <a:chExt cx="3499485" cy="985519"/>
          </a:xfrm>
        </p:grpSpPr>
        <p:sp>
          <p:nvSpPr>
            <p:cNvPr id="11" name="object 11"/>
            <p:cNvSpPr/>
            <p:nvPr/>
          </p:nvSpPr>
          <p:spPr>
            <a:xfrm>
              <a:off x="6469634" y="5224271"/>
              <a:ext cx="1150620" cy="615315"/>
            </a:xfrm>
            <a:custGeom>
              <a:avLst/>
              <a:gdLst/>
              <a:ahLst/>
              <a:cxnLst/>
              <a:rect l="l" t="t" r="r" b="b"/>
              <a:pathLst>
                <a:path w="1150620" h="615314">
                  <a:moveTo>
                    <a:pt x="422247" y="533920"/>
                  </a:moveTo>
                  <a:lnTo>
                    <a:pt x="1150365" y="0"/>
                  </a:lnTo>
                </a:path>
                <a:path w="1150620" h="615314">
                  <a:moveTo>
                    <a:pt x="0" y="614921"/>
                  </a:moveTo>
                  <a:lnTo>
                    <a:pt x="311785" y="614921"/>
                  </a:lnTo>
                  <a:lnTo>
                    <a:pt x="422247" y="533920"/>
                  </a:lnTo>
                </a:path>
              </a:pathLst>
            </a:custGeom>
            <a:ln w="381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9946" y="5758179"/>
              <a:ext cx="2264029" cy="4320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9634" y="5224271"/>
              <a:ext cx="1150620" cy="615315"/>
            </a:xfrm>
            <a:custGeom>
              <a:avLst/>
              <a:gdLst/>
              <a:ahLst/>
              <a:cxnLst/>
              <a:rect l="l" t="t" r="r" b="b"/>
              <a:pathLst>
                <a:path w="1150620" h="615314">
                  <a:moveTo>
                    <a:pt x="0" y="614921"/>
                  </a:moveTo>
                  <a:lnTo>
                    <a:pt x="311785" y="614921"/>
                  </a:lnTo>
                  <a:lnTo>
                    <a:pt x="1150365" y="0"/>
                  </a:lnTo>
                </a:path>
              </a:pathLst>
            </a:custGeom>
            <a:ln w="381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39946" y="5758179"/>
            <a:ext cx="2264410" cy="432434"/>
          </a:xfrm>
          <a:prstGeom prst="rect">
            <a:avLst/>
          </a:prstGeom>
          <a:ln w="38100">
            <a:solidFill>
              <a:srgbClr val="7C5F9F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Operating</a:t>
            </a:r>
            <a:r>
              <a:rPr sz="18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80102" y="5418582"/>
            <a:ext cx="3481704" cy="1301750"/>
            <a:chOff x="4880102" y="5418582"/>
            <a:chExt cx="3481704" cy="1301750"/>
          </a:xfrm>
        </p:grpSpPr>
        <p:sp>
          <p:nvSpPr>
            <p:cNvPr id="16" name="object 16"/>
            <p:cNvSpPr/>
            <p:nvPr/>
          </p:nvSpPr>
          <p:spPr>
            <a:xfrm>
              <a:off x="7209790" y="5437632"/>
              <a:ext cx="1132840" cy="931544"/>
            </a:xfrm>
            <a:custGeom>
              <a:avLst/>
              <a:gdLst/>
              <a:ahLst/>
              <a:cxnLst/>
              <a:rect l="l" t="t" r="r" b="b"/>
              <a:pathLst>
                <a:path w="1132840" h="931545">
                  <a:moveTo>
                    <a:pt x="383202" y="850366"/>
                  </a:moveTo>
                  <a:lnTo>
                    <a:pt x="1132839" y="0"/>
                  </a:lnTo>
                </a:path>
                <a:path w="1132840" h="931545">
                  <a:moveTo>
                    <a:pt x="0" y="931379"/>
                  </a:moveTo>
                  <a:lnTo>
                    <a:pt x="311784" y="931379"/>
                  </a:lnTo>
                  <a:lnTo>
                    <a:pt x="383202" y="850366"/>
                  </a:lnTo>
                </a:path>
              </a:pathLst>
            </a:custGeom>
            <a:ln w="38100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0102" y="6287985"/>
              <a:ext cx="2264029" cy="4320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09790" y="5437632"/>
              <a:ext cx="1132840" cy="931544"/>
            </a:xfrm>
            <a:custGeom>
              <a:avLst/>
              <a:gdLst/>
              <a:ahLst/>
              <a:cxnLst/>
              <a:rect l="l" t="t" r="r" b="b"/>
              <a:pathLst>
                <a:path w="1132840" h="931545">
                  <a:moveTo>
                    <a:pt x="0" y="931379"/>
                  </a:moveTo>
                  <a:lnTo>
                    <a:pt x="311784" y="931379"/>
                  </a:lnTo>
                  <a:lnTo>
                    <a:pt x="1132839" y="0"/>
                  </a:lnTo>
                </a:path>
              </a:pathLst>
            </a:custGeom>
            <a:ln w="38100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80102" y="6287985"/>
            <a:ext cx="2264410" cy="432434"/>
          </a:xfrm>
          <a:prstGeom prst="rect">
            <a:avLst/>
          </a:prstGeom>
          <a:ln w="38100">
            <a:solidFill>
              <a:srgbClr val="97B853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545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Applications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905F10D-50B5-F015-3799-577E0021AB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D9A8-6496-4E1C-9CF7-C2B7405A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924800" cy="677108"/>
          </a:xfrm>
        </p:spPr>
        <p:txBody>
          <a:bodyPr/>
          <a:lstStyle/>
          <a:p>
            <a:r>
              <a:rPr lang="en-US" dirty="0"/>
              <a:t>Major Software Components of OS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00531-D00D-4D77-B94C-A7D8559B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485" y="1676400"/>
            <a:ext cx="8085429" cy="23698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Memory Management (Primary Memory)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File Management (Secondary Memory)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I/O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Network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Security Management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ACBA-C0E3-79FD-AB67-B7EB6BD03C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79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983" y="529285"/>
            <a:ext cx="7850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Architecture </a:t>
            </a:r>
            <a:r>
              <a:rPr sz="3600" spc="10" dirty="0"/>
              <a:t>of </a:t>
            </a:r>
            <a:r>
              <a:rPr sz="3600" spc="-10" dirty="0"/>
              <a:t>the </a:t>
            </a:r>
            <a:r>
              <a:rPr sz="3600" spc="-5" dirty="0"/>
              <a:t>UNIX </a:t>
            </a:r>
            <a:r>
              <a:rPr sz="3600" spc="-25" dirty="0"/>
              <a:t>operating</a:t>
            </a:r>
            <a:r>
              <a:rPr sz="3600" spc="130" dirty="0"/>
              <a:t> </a:t>
            </a:r>
            <a:r>
              <a:rPr sz="3600" spc="-45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07671" y="1109948"/>
            <a:ext cx="3816985" cy="564564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330" marR="5080" indent="-342265">
              <a:lnSpc>
                <a:spcPts val="1920"/>
              </a:lnSpc>
              <a:spcBef>
                <a:spcPts val="5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000" spc="5" dirty="0">
                <a:latin typeface="Carlito"/>
                <a:cs typeface="Carlito"/>
              </a:rPr>
              <a:t>The core of the UNIX OS is called the </a:t>
            </a:r>
            <a:r>
              <a:rPr lang="en-US" sz="2000" b="1" i="1" spc="5" dirty="0">
                <a:latin typeface="Carlito"/>
                <a:cs typeface="Carlito"/>
              </a:rPr>
              <a:t>kernel. </a:t>
            </a:r>
          </a:p>
          <a:p>
            <a:pPr marL="354330" marR="5080" indent="-342265">
              <a:lnSpc>
                <a:spcPts val="1920"/>
              </a:lnSpc>
              <a:spcBef>
                <a:spcPts val="5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000" spc="5" dirty="0">
                <a:latin typeface="Carlito"/>
                <a:cs typeface="Carlito"/>
              </a:rPr>
              <a:t>The </a:t>
            </a:r>
            <a:r>
              <a:rPr lang="en-US" sz="2000" b="1" i="1" spc="5" dirty="0">
                <a:latin typeface="Carlito"/>
                <a:cs typeface="Carlito"/>
              </a:rPr>
              <a:t>kernel </a:t>
            </a:r>
            <a:r>
              <a:rPr lang="en-US" sz="2000" spc="5" dirty="0">
                <a:latin typeface="Carlito"/>
                <a:cs typeface="Carlito"/>
              </a:rPr>
              <a:t>directly interacts  with the hardware and provides services to the applications </a:t>
            </a:r>
            <a:endParaRPr sz="2000" dirty="0">
              <a:latin typeface="Carlito"/>
              <a:cs typeface="Carlito"/>
            </a:endParaRPr>
          </a:p>
          <a:p>
            <a:pPr marL="354330" marR="323215" indent="-342265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interface </a:t>
            </a:r>
            <a:r>
              <a:rPr sz="2000" spc="5" dirty="0">
                <a:latin typeface="Carlito"/>
                <a:cs typeface="Carlito"/>
              </a:rPr>
              <a:t>to the </a:t>
            </a:r>
            <a:r>
              <a:rPr sz="2000" spc="-5" dirty="0">
                <a:latin typeface="Carlito"/>
                <a:cs typeface="Carlito"/>
              </a:rPr>
              <a:t>kernel </a:t>
            </a:r>
            <a:r>
              <a:rPr sz="2000" spc="10" dirty="0">
                <a:latin typeface="Carlito"/>
                <a:cs typeface="Carlito"/>
              </a:rPr>
              <a:t>is</a:t>
            </a:r>
            <a:r>
              <a:rPr sz="2000" spc="-26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  </a:t>
            </a:r>
            <a:r>
              <a:rPr sz="2000" spc="-15" dirty="0">
                <a:latin typeface="Carlito"/>
                <a:cs typeface="Carlito"/>
              </a:rPr>
              <a:t>layer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software </a:t>
            </a:r>
            <a:r>
              <a:rPr sz="2000" spc="10" dirty="0">
                <a:latin typeface="Carlito"/>
                <a:cs typeface="Carlito"/>
              </a:rPr>
              <a:t>called </a:t>
            </a:r>
            <a:r>
              <a:rPr sz="2000" spc="5" dirty="0">
                <a:latin typeface="Carlito"/>
                <a:cs typeface="Carlito"/>
              </a:rPr>
              <a:t>the  </a:t>
            </a:r>
            <a:r>
              <a:rPr sz="2000" b="1" i="1" spc="10" dirty="0">
                <a:latin typeface="Carlito"/>
                <a:cs typeface="Carlito"/>
              </a:rPr>
              <a:t>system </a:t>
            </a:r>
            <a:r>
              <a:rPr sz="2000" b="1" i="1" spc="-10" dirty="0">
                <a:latin typeface="Carlito"/>
                <a:cs typeface="Carlito"/>
              </a:rPr>
              <a:t>calls</a:t>
            </a:r>
            <a:r>
              <a:rPr sz="2000" b="1" i="1" spc="-1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.</a:t>
            </a:r>
            <a:r>
              <a:rPr lang="en-US" sz="2000" dirty="0">
                <a:latin typeface="Carlito"/>
                <a:cs typeface="Carlito"/>
              </a:rPr>
              <a:t> </a:t>
            </a:r>
          </a:p>
          <a:p>
            <a:pPr marL="811530" marR="323215" lvl="1" indent="-342265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dirty="0"/>
              <a:t>A</a:t>
            </a:r>
            <a:r>
              <a:rPr lang="en-US" b="0" i="0" dirty="0">
                <a:effectLst/>
              </a:rPr>
              <a:t> system call is the programmatic way in which a computer program requests a service from the kernel of the operating system on which it is executed[1]</a:t>
            </a:r>
            <a:endParaRPr dirty="0">
              <a:cs typeface="Carlito"/>
            </a:endParaRPr>
          </a:p>
          <a:p>
            <a:pPr marL="354330" marR="13335" indent="-342265">
              <a:lnSpc>
                <a:spcPct val="80100"/>
              </a:lnSpc>
              <a:spcBef>
                <a:spcPts val="4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b="1" spc="-5" dirty="0">
                <a:latin typeface="Carlito"/>
                <a:cs typeface="Carlito"/>
              </a:rPr>
              <a:t>Libraries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15" dirty="0">
                <a:latin typeface="Carlito"/>
                <a:cs typeface="Carlito"/>
              </a:rPr>
              <a:t>common </a:t>
            </a:r>
            <a:r>
              <a:rPr sz="2000" spc="5" dirty="0">
                <a:latin typeface="Carlito"/>
                <a:cs typeface="Carlito"/>
              </a:rPr>
              <a:t>functions 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5" dirty="0">
                <a:latin typeface="Carlito"/>
                <a:cs typeface="Carlito"/>
              </a:rPr>
              <a:t>built </a:t>
            </a:r>
            <a:r>
              <a:rPr sz="2000" dirty="0">
                <a:latin typeface="Carlito"/>
                <a:cs typeface="Carlito"/>
              </a:rPr>
              <a:t>on top of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system</a:t>
            </a:r>
            <a:r>
              <a:rPr sz="2000" spc="-2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call  </a:t>
            </a:r>
            <a:r>
              <a:rPr sz="2000" spc="5" dirty="0">
                <a:latin typeface="Carlito"/>
                <a:cs typeface="Carlito"/>
              </a:rPr>
              <a:t>interface, </a:t>
            </a:r>
            <a:r>
              <a:rPr sz="2000" dirty="0">
                <a:latin typeface="Carlito"/>
                <a:cs typeface="Carlito"/>
              </a:rPr>
              <a:t>but </a:t>
            </a:r>
            <a:r>
              <a:rPr sz="2000" spc="5" dirty="0">
                <a:latin typeface="Carlito"/>
                <a:cs typeface="Carlito"/>
              </a:rPr>
              <a:t>applications </a:t>
            </a:r>
            <a:r>
              <a:rPr sz="2000" spc="-10" dirty="0">
                <a:latin typeface="Carlito"/>
                <a:cs typeface="Carlito"/>
              </a:rPr>
              <a:t>are  </a:t>
            </a:r>
            <a:r>
              <a:rPr sz="2000" spc="-5" dirty="0">
                <a:latin typeface="Carlito"/>
                <a:cs typeface="Carlito"/>
              </a:rPr>
              <a:t>free </a:t>
            </a:r>
            <a:r>
              <a:rPr sz="2000" spc="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use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both.</a:t>
            </a:r>
          </a:p>
          <a:p>
            <a:pPr marL="354330" marR="145415" indent="-342265">
              <a:lnSpc>
                <a:spcPct val="80000"/>
              </a:lnSpc>
              <a:spcBef>
                <a:spcPts val="484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5" dirty="0">
                <a:latin typeface="Carlito"/>
                <a:cs typeface="Carlito"/>
              </a:rPr>
              <a:t>shell </a:t>
            </a:r>
            <a:r>
              <a:rPr sz="2000" spc="10" dirty="0">
                <a:latin typeface="Carlito"/>
                <a:cs typeface="Carlito"/>
              </a:rPr>
              <a:t>is </a:t>
            </a:r>
            <a:r>
              <a:rPr sz="2000" spc="5" dirty="0">
                <a:latin typeface="Carlito"/>
                <a:cs typeface="Carlito"/>
              </a:rPr>
              <a:t>a </a:t>
            </a:r>
            <a:r>
              <a:rPr sz="2000" dirty="0">
                <a:latin typeface="Carlito"/>
                <a:cs typeface="Carlito"/>
              </a:rPr>
              <a:t>special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application  </a:t>
            </a:r>
            <a:r>
              <a:rPr sz="2000" dirty="0">
                <a:latin typeface="Carlito"/>
                <a:cs typeface="Carlito"/>
              </a:rPr>
              <a:t>that provides an interface </a:t>
            </a:r>
            <a:r>
              <a:rPr sz="2000" spc="-15" dirty="0">
                <a:latin typeface="Carlito"/>
                <a:cs typeface="Carlito"/>
              </a:rPr>
              <a:t>for  </a:t>
            </a:r>
            <a:r>
              <a:rPr sz="2000" spc="5" dirty="0">
                <a:latin typeface="Carlito"/>
                <a:cs typeface="Carlito"/>
              </a:rPr>
              <a:t>running </a:t>
            </a:r>
            <a:r>
              <a:rPr sz="2000" dirty="0">
                <a:latin typeface="Carlito"/>
                <a:cs typeface="Carlito"/>
              </a:rPr>
              <a:t>other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applications.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5736" y="2079084"/>
            <a:ext cx="3720738" cy="370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90773" y="6043700"/>
            <a:ext cx="3949073" cy="574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example,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Linux</a:t>
            </a:r>
            <a:r>
              <a:rPr sz="1800" b="1" spc="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is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the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kernel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used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by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20" dirty="0">
                <a:latin typeface="Carlito"/>
                <a:cs typeface="Carlito"/>
              </a:rPr>
              <a:t>GNU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operating</a:t>
            </a:r>
            <a:r>
              <a:rPr sz="1800" spc="-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system.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DA4E-385A-15A7-131B-8BE3B738CC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19F-FCCE-4968-812F-C7BA38D1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Unix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BA78-7D47-4B46-87AC-A919CC47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462315" cy="48227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1969-71 AT&amp;T Bell Labs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MULTICS: Multiplexed Information and Computing Service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Mainframe-</a:t>
            </a:r>
            <a:r>
              <a:rPr lang="en-US" dirty="0" err="1"/>
              <a:t>TimeSharing</a:t>
            </a:r>
            <a:r>
              <a:rPr lang="en-US" dirty="0"/>
              <a:t>- MULTICS was used to mange Time-sharing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AT&amp;T Stopped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Side Project was developed by the employees who were interested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MULTICS became a single user system UNICS (</a:t>
            </a:r>
            <a:r>
              <a:rPr lang="en-US" dirty="0" err="1"/>
              <a:t>Uniplexed</a:t>
            </a:r>
            <a:r>
              <a:rPr lang="en-US" dirty="0"/>
              <a:t> information and Computing Service)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UNICS was modified to support multiple users and eventually became Unix (x for multiple users)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1972: Unix was rewritten in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Unix became portable to other hardware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B9961-5C18-9442-517E-14D1236DF1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79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7850</TotalTime>
  <Words>2831</Words>
  <Application>Microsoft Office PowerPoint</Application>
  <PresentationFormat>On-screen Show (4:3)</PresentationFormat>
  <Paragraphs>346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</vt:lpstr>
      <vt:lpstr>Calibri</vt:lpstr>
      <vt:lpstr>Carlito</vt:lpstr>
      <vt:lpstr>Courier New</vt:lpstr>
      <vt:lpstr>Linux Libertine</vt:lpstr>
      <vt:lpstr>Segoe UI</vt:lpstr>
      <vt:lpstr>Office Theme</vt:lpstr>
      <vt:lpstr> COMP 8567   Advanced Systems Programming  Introduction  Winter 2023  Dr. Prashanth Ranga </vt:lpstr>
      <vt:lpstr> COMP 8567 –  List of Topics</vt:lpstr>
      <vt:lpstr>Introduction to Unix –Outline </vt:lpstr>
      <vt:lpstr>Remote Desktop </vt:lpstr>
      <vt:lpstr>Sample C Program (welcome.c)   </vt:lpstr>
      <vt:lpstr>Role of Operating Systems</vt:lpstr>
      <vt:lpstr>Major Software Components of OS </vt:lpstr>
      <vt:lpstr>Architecture of the UNIX operating system</vt:lpstr>
      <vt:lpstr>History of Unix </vt:lpstr>
      <vt:lpstr>History.. </vt:lpstr>
      <vt:lpstr>Classic versions</vt:lpstr>
      <vt:lpstr>Other implementations of Unix</vt:lpstr>
      <vt:lpstr>Where is Linux used?  </vt:lpstr>
      <vt:lpstr>Other implementations of Unix..</vt:lpstr>
      <vt:lpstr>Other implementations of Unix..</vt:lpstr>
      <vt:lpstr>Shells</vt:lpstr>
      <vt:lpstr> //Current Shell  //Various shells supported by the system $ cd /  $ cd bin $ ls *sh  -1  //Get the Version of Linux $ uname –a  </vt:lpstr>
      <vt:lpstr>FILE SYSTEM</vt:lpstr>
      <vt:lpstr>File System</vt:lpstr>
      <vt:lpstr>Filename</vt:lpstr>
      <vt:lpstr>Pathname</vt:lpstr>
      <vt:lpstr>Absolute and Relative Pathnames and Other file operations </vt:lpstr>
      <vt:lpstr>Working Directory</vt:lpstr>
      <vt:lpstr>Home Directory</vt:lpstr>
      <vt:lpstr>PowerPoint Presentation</vt:lpstr>
      <vt:lpstr>Input and Output</vt:lpstr>
      <vt:lpstr>PowerPoint Presentation</vt:lpstr>
      <vt:lpstr>Pipes</vt:lpstr>
      <vt:lpstr>PROCESSES AND PROCESS ID</vt:lpstr>
      <vt:lpstr>Processes and Process ID</vt:lpstr>
      <vt:lpstr>Process ID, Parent ID, Group ID</vt:lpstr>
      <vt:lpstr>Three Important Process- Related Operations </vt:lpstr>
      <vt:lpstr>User ID</vt:lpstr>
      <vt:lpstr>A simple C program that prints the userid using the getuid() system call</vt:lpstr>
      <vt:lpstr>SIGNALS  </vt:lpstr>
      <vt:lpstr>Signals</vt:lpstr>
      <vt:lpstr>Kill Processes – Example</vt:lpstr>
      <vt:lpstr>SYSTEM CALLS AND LIBRARY FUNCTIONS</vt:lpstr>
      <vt:lpstr>System calls and library functions</vt:lpstr>
      <vt:lpstr>System Calls- Common Examples</vt:lpstr>
      <vt:lpstr>A simple C program that prints the current process id using the getpid() system call</vt:lpstr>
      <vt:lpstr>System calls and library functions</vt:lpstr>
      <vt:lpstr>Summary</vt:lpstr>
      <vt:lpstr>LinkedIn Learning (Assignment 1)  Due: Sep/19/2022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to the  UNIX Operating System</dc:title>
  <dc:creator>ZKobti</dc:creator>
  <cp:lastModifiedBy>PRASHANTH CSR</cp:lastModifiedBy>
  <cp:revision>216</cp:revision>
  <cp:lastPrinted>2022-01-15T17:46:53Z</cp:lastPrinted>
  <dcterms:created xsi:type="dcterms:W3CDTF">2022-01-11T15:08:26Z</dcterms:created>
  <dcterms:modified xsi:type="dcterms:W3CDTF">2023-01-05T16:23:43Z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2022-01-11T00:00:00Z</vt:filetime>
  </property>
</Properties>
</file>