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hePU+1JwTD3PbEk9nl3Pbd2R8s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1" Type="http://schemas.openxmlformats.org/officeDocument/2006/relationships/hyperlink" Target="http://cite_note-8" TargetMode="External"/><Relationship Id="rId10" Type="http://schemas.openxmlformats.org/officeDocument/2006/relationships/hyperlink" Target="https://fr.wikipedia.org/wiki/1995" TargetMode="External"/><Relationship Id="rId13" Type="http://schemas.openxmlformats.org/officeDocument/2006/relationships/hyperlink" Target="https://fr.wikipedia.org/wiki/Andi_Gutmans" TargetMode="External"/><Relationship Id="rId12" Type="http://schemas.openxmlformats.org/officeDocument/2006/relationships/hyperlink" Target="https://fr.wikipedia.org/wiki/1997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r.wikipedia.org/wiki/1994" TargetMode="External"/><Relationship Id="rId3" Type="http://schemas.openxmlformats.org/officeDocument/2006/relationships/hyperlink" Target="https://fr.wikipedia.org/wiki/Rasmus_Lerdorf" TargetMode="External"/><Relationship Id="rId4" Type="http://schemas.openxmlformats.org/officeDocument/2006/relationships/hyperlink" Target="https://fr.wikipedia.org/wiki/Site_web" TargetMode="External"/><Relationship Id="rId9" Type="http://schemas.openxmlformats.org/officeDocument/2006/relationships/hyperlink" Target="https://fr.wikipedia.org/wiki/World_Wide_Web" TargetMode="External"/><Relationship Id="rId15" Type="http://schemas.openxmlformats.org/officeDocument/2006/relationships/hyperlink" Target="https://fr.wikipedia.org/wiki/Zend_Engine" TargetMode="External"/><Relationship Id="rId14" Type="http://schemas.openxmlformats.org/officeDocument/2006/relationships/hyperlink" Target="https://fr.wikipedia.org/wiki/Zeev_Suraski" TargetMode="External"/><Relationship Id="rId16" Type="http://schemas.openxmlformats.org/officeDocument/2006/relationships/hyperlink" Target="http://cite_note-histoirephp-9" TargetMode="External"/><Relationship Id="rId5" Type="http://schemas.openxmlformats.org/officeDocument/2006/relationships/hyperlink" Target="https://fr.wikipedia.org/wiki/Biblioth%C3%A8que_logicielle" TargetMode="External"/><Relationship Id="rId6" Type="http://schemas.openxmlformats.org/officeDocument/2006/relationships/hyperlink" Target="https://fr.wikipedia.org/wiki/C_(langage)" TargetMode="External"/><Relationship Id="rId7" Type="http://schemas.openxmlformats.org/officeDocument/2006/relationships/hyperlink" Target="http://cite_note-7" TargetMode="External"/><Relationship Id="rId8" Type="http://schemas.openxmlformats.org/officeDocument/2006/relationships/hyperlink" Target="https://fr.wikipedia.org/wiki/Curriculum_vit%C3%A6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1994: Le langage PHP fut créé en </a:t>
            </a:r>
            <a:r>
              <a:rPr lang="en-US" u="sng">
                <a:solidFill>
                  <a:srgbClr val="000000"/>
                </a:solidFill>
                <a:hlinkClick r:id="rId2"/>
              </a:rPr>
              <a:t>1994</a:t>
            </a:r>
            <a:r>
              <a:rPr lang="en-US"/>
              <a:t>1994: Le langage PHP fut créé en 1994 par </a:t>
            </a:r>
            <a:r>
              <a:rPr lang="en-US" u="sng">
                <a:solidFill>
                  <a:srgbClr val="000000"/>
                </a:solidFill>
                <a:hlinkClick r:id="rId3"/>
              </a:rPr>
              <a:t>Rasmus Lerdorf</a:t>
            </a:r>
            <a:r>
              <a:rPr lang="en-US"/>
              <a:t>1994: Le langage PHP fut créé en 1994 par Rasmus Lerdorf pour son </a:t>
            </a:r>
            <a:r>
              <a:rPr lang="en-US" u="sng">
                <a:solidFill>
                  <a:srgbClr val="000000"/>
                </a:solidFill>
                <a:hlinkClick r:id="rId4"/>
              </a:rPr>
              <a:t>site web</a:t>
            </a:r>
            <a:r>
              <a:rPr lang="en-US"/>
              <a:t>1994: Le langage PHP fut créé en 1994 par Rasmus Lerdorf pour son site web. C'était à l'origine une </a:t>
            </a:r>
            <a:r>
              <a:rPr lang="en-US" u="sng">
                <a:solidFill>
                  <a:srgbClr val="000000"/>
                </a:solidFill>
                <a:hlinkClick r:id="rId5"/>
              </a:rPr>
              <a:t>bibliothèque logicielle</a:t>
            </a:r>
            <a:r>
              <a:rPr lang="en-US"/>
              <a:t>1994: Le langage PHP fut créé en 1994 par Rasmus Lerdorf pour son site web. C'était à l'origine une bibliothèque logicielle en </a:t>
            </a:r>
            <a:r>
              <a:rPr lang="en-US" u="sng">
                <a:solidFill>
                  <a:srgbClr val="000000"/>
                </a:solidFill>
                <a:hlinkClick r:id="rId6"/>
              </a:rPr>
              <a:t>C</a:t>
            </a:r>
            <a:r>
              <a:rPr baseline="30000" lang="en-US" u="sng">
                <a:solidFill>
                  <a:srgbClr val="000000"/>
                </a:solidFill>
                <a:hlinkClick r:id="rId7"/>
              </a:rPr>
              <a:t>7</a:t>
            </a:r>
            <a:r>
              <a:rPr lang="en-US"/>
              <a:t> dont il se servait pour conserver une trace des visiteurs qui venaient consulter son </a:t>
            </a:r>
            <a:r>
              <a:rPr lang="en-US" u="sng">
                <a:solidFill>
                  <a:srgbClr val="000000"/>
                </a:solidFill>
                <a:hlinkClick r:id="rId8"/>
              </a:rPr>
              <a:t>CV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Au fur et à mesure qu'il ajoutait de nouvelles fonctionnalités, Rasmus a transformé la bibliothèque en une implémentation capable de communiquer avec des bases de données et de créer des applications dynamiques et simples pour le </a:t>
            </a:r>
            <a:r>
              <a:rPr lang="en-US" u="sng">
                <a:solidFill>
                  <a:srgbClr val="000000"/>
                </a:solidFill>
                <a:hlinkClick r:id="rId9"/>
              </a:rPr>
              <a:t>Web</a:t>
            </a:r>
            <a:r>
              <a:rPr lang="en-US"/>
              <a:t>Au fur et à mesure qu'il ajoutait de nouvelles fonctionnalités, Rasmus a transformé la bibliothèque en une implémentation capable de communiquer avec des bases de données et de créer des applications dynamiques et simples pour le Web. Rasmus décida alors en </a:t>
            </a:r>
            <a:r>
              <a:rPr lang="en-US" u="sng">
                <a:solidFill>
                  <a:srgbClr val="000000"/>
                </a:solidFill>
                <a:hlinkClick r:id="rId10"/>
              </a:rPr>
              <a:t>1995</a:t>
            </a:r>
            <a:r>
              <a:rPr lang="en-US"/>
              <a:t> de publier son code, pour que tout le monde puisse l'utiliser et en profiter</a:t>
            </a:r>
            <a:r>
              <a:rPr baseline="30000" lang="en-US" u="sng">
                <a:solidFill>
                  <a:srgbClr val="000000"/>
                </a:solidFill>
                <a:hlinkClick r:id="rId11"/>
              </a:rPr>
              <a:t>8</a:t>
            </a:r>
            <a:r>
              <a:rPr lang="en-US"/>
              <a:t>. PHP s'appelait alors PHP/FI (pour </a:t>
            </a:r>
            <a:r>
              <a:rPr b="1" i="1" lang="en-US"/>
              <a:t>P</a:t>
            </a:r>
            <a:r>
              <a:rPr i="1" lang="en-US"/>
              <a:t>ersonal </a:t>
            </a:r>
            <a:r>
              <a:rPr b="1" i="1" lang="en-US"/>
              <a:t>H</a:t>
            </a:r>
            <a:r>
              <a:rPr i="1" lang="en-US"/>
              <a:t>ome </a:t>
            </a:r>
            <a:r>
              <a:rPr b="1" i="1" lang="en-US"/>
              <a:t>Pa</a:t>
            </a:r>
            <a:r>
              <a:rPr i="1" lang="en-US"/>
              <a:t>ge Tools/</a:t>
            </a:r>
            <a:r>
              <a:rPr b="1" i="1" lang="en-US"/>
              <a:t>F</a:t>
            </a:r>
            <a:r>
              <a:rPr i="1" lang="en-US"/>
              <a:t>orm </a:t>
            </a:r>
            <a:r>
              <a:rPr b="1" i="1" lang="en-US"/>
              <a:t>I</a:t>
            </a:r>
            <a:r>
              <a:rPr i="1" lang="en-US"/>
              <a:t>nterpreter =</a:t>
            </a:r>
            <a:r>
              <a:rPr lang="en-US"/>
              <a:t>Home Page personnelle, Interpreteur de Formulaire).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 </a:t>
            </a:r>
            <a:r>
              <a:rPr lang="en-US" u="sng">
                <a:solidFill>
                  <a:srgbClr val="000000"/>
                </a:solidFill>
                <a:hlinkClick r:id="rId12"/>
              </a:rPr>
              <a:t>1997</a:t>
            </a:r>
            <a:r>
              <a:rPr lang="en-US"/>
              <a:t>En 1997, deux étudiants, </a:t>
            </a:r>
            <a:r>
              <a:rPr lang="en-US" u="sng">
                <a:solidFill>
                  <a:srgbClr val="000000"/>
                </a:solidFill>
                <a:hlinkClick r:id="rId13"/>
              </a:rPr>
              <a:t>Andi Gutmans</a:t>
            </a:r>
            <a:r>
              <a:rPr lang="en-US"/>
              <a:t>En 1997, deux étudiants, Andi Gutmans et </a:t>
            </a:r>
            <a:r>
              <a:rPr lang="en-US" u="sng">
                <a:solidFill>
                  <a:srgbClr val="000000"/>
                </a:solidFill>
                <a:hlinkClick r:id="rId14"/>
              </a:rPr>
              <a:t>Zeev Suraski</a:t>
            </a:r>
            <a:r>
              <a:rPr lang="en-US"/>
              <a:t>, redéveloppèrent le cœur de PHP/FI. Ce travail aboutit un an plus tard à la version 3 de PHP, devenu alors </a:t>
            </a:r>
            <a:r>
              <a:rPr i="1" lang="en-US"/>
              <a:t>PHP: Hypertext Preprocessor</a:t>
            </a:r>
            <a:r>
              <a:rPr lang="en-US"/>
              <a:t>. La version 3 amène en 1998 un vrai moteur de script tout à fait fonctionnel, qui gagne vite une forte communauté.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2002-Peu de temps après, Andi Gutmans et Zeev Suraski commencèrent la réécriture du moteur interne de PHP. Ce fut ce nouveau moteur, appelé </a:t>
            </a:r>
            <a:r>
              <a:rPr i="1" lang="en-US" u="sng">
                <a:solidFill>
                  <a:srgbClr val="000000"/>
                </a:solidFill>
                <a:hlinkClick r:id="rId15"/>
              </a:rPr>
              <a:t>Zend Engine</a:t>
            </a:r>
            <a:r>
              <a:rPr lang="en-US"/>
              <a:t> — le mot </a:t>
            </a:r>
            <a:r>
              <a:rPr i="1" lang="en-US"/>
              <a:t>Zend</a:t>
            </a:r>
            <a:r>
              <a:rPr lang="en-US"/>
              <a:t> est la contraction de </a:t>
            </a:r>
            <a:r>
              <a:rPr b="1" i="1" lang="en-US"/>
              <a:t>Ze</a:t>
            </a:r>
            <a:r>
              <a:rPr i="1" lang="en-US"/>
              <a:t>ev</a:t>
            </a:r>
            <a:r>
              <a:rPr lang="en-US"/>
              <a:t> et </a:t>
            </a:r>
            <a:r>
              <a:rPr i="1" lang="en-US"/>
              <a:t>A</a:t>
            </a:r>
            <a:r>
              <a:rPr b="1" i="1" lang="en-US"/>
              <a:t>nd</a:t>
            </a:r>
            <a:r>
              <a:rPr i="1" lang="en-US"/>
              <a:t>i</a:t>
            </a:r>
            <a:r>
              <a:rPr lang="en-US"/>
              <a:t> — qui servit de base à la version 4 de PHP</a:t>
            </a:r>
            <a:r>
              <a:rPr baseline="30000" lang="en-US" u="sng">
                <a:solidFill>
                  <a:srgbClr val="000000"/>
                </a:solidFill>
                <a:hlinkClick r:id="rId16"/>
              </a:rPr>
              <a:t>9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5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0" Type="http://schemas.openxmlformats.org/officeDocument/2006/relationships/hyperlink" Target="http://www.commentcamarche.net/faq/27489-pdo-une-autre-facon-d-acceder-a-vos-bases-de-donne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9" Type="http://schemas.openxmlformats.org/officeDocument/2006/relationships/hyperlink" Target="http://www.memoireonline.com/12/13/8116/m_Mise-sous-pied-d-une-application-de-retransmission-des-radios-locales-en-ligne-au-Cameroun42.html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hyperlink" Target="http://www.apprendre-php.com/tutoriels/tutoriel-36-migration-de-php-4-vers-php-5.html" TargetMode="External"/><Relationship Id="rId8" Type="http://schemas.openxmlformats.org/officeDocument/2006/relationships/hyperlink" Target="https://fr.wikipedia.org/wiki/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525" y="0"/>
            <a:ext cx="92805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2015-2016\présentation\CTI.png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8687" y="5411787"/>
            <a:ext cx="1858962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2015-2016\présentation\CDIO.png"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0412" y="5715000"/>
            <a:ext cx="1323975" cy="935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93" name="Google Shape;9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71437" y="142875"/>
            <a:ext cx="3443287" cy="13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-136525" y="3313112"/>
            <a:ext cx="9280525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i="0" lang="en-US" sz="4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 WEB</a:t>
            </a:r>
            <a:endParaRPr/>
          </a:p>
        </p:txBody>
      </p:sp>
      <p:pic>
        <p:nvPicPr>
          <p:cNvPr descr="C:\Users\faten\Downloads\CGE (1).png" id="95" name="Google Shape;9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74975" y="5994400"/>
            <a:ext cx="1177925" cy="4587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617662" y="2478087"/>
            <a:ext cx="546893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Hypertext Preprocessor 5</a:t>
            </a:r>
            <a:endParaRPr/>
          </a:p>
        </p:txBody>
      </p:sp>
      <p:pic>
        <p:nvPicPr>
          <p:cNvPr descr="D:\esprit 2014\ESPRIT 2014\charte essprit 2014\render\support final\triangle.png" id="97" name="Google Shape;9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13350" y="0"/>
            <a:ext cx="3978275" cy="234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8150" y="5707062"/>
            <a:ext cx="19431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828800" y="4648200"/>
            <a:ext cx="49530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 universitaire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31" name="Google Shape;2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34" name="Google Shape;23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35" name="Google Shape;23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0"/>
          <p:cNvSpPr txBox="1"/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nouveautés dans PHP5 (3)</a:t>
            </a: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Le nouveau modèle Objet</a:t>
            </a:r>
            <a:br>
              <a:rPr b="0" i="0" lang="en-US" sz="30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objets sont passés par référence</a:t>
            </a:r>
            <a:endParaRPr/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1762" y="2114550"/>
            <a:ext cx="6705600" cy="49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 txBox="1"/>
          <p:nvPr/>
        </p:nvSpPr>
        <p:spPr>
          <a:xfrm>
            <a:off x="3708400" y="5516562"/>
            <a:ext cx="14351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PHP4</a:t>
            </a:r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7164387" y="5516562"/>
            <a:ext cx="14795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47" name="Google Shape;24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1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50" name="Google Shape;25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51" name="Google Shape;25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nouveautés dans PHP5 (4)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9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Le nouveau modèle Objet</a:t>
            </a:r>
            <a:endParaRPr/>
          </a:p>
        </p:txBody>
      </p:sp>
      <p:sp>
        <p:nvSpPr>
          <p:cNvPr id="253" name="Google Shape;253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mot clef « var » utilisé en PHP 4 ne fonctionne plus en PHP 5, il est traduit en « public nom de la variable ».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constructeur de classe: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PHP 4 :fonction ayant le même nom que la classe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PHP5: __construct(),__destruct()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60" name="Google Shape;2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2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64" name="Google Shape;26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2"/>
          <p:cNvSpPr txBox="1"/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nouveautés dans PHP5 (5)</a:t>
            </a: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XML </a:t>
            </a:r>
            <a:br>
              <a:rPr b="0" i="0" lang="en-US" sz="30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66" name="Google Shape;266;p12"/>
          <p:cNvSpPr txBox="1"/>
          <p:nvPr>
            <p:ph idx="1" type="body"/>
          </p:nvPr>
        </p:nvSpPr>
        <p:spPr>
          <a:xfrm>
            <a:off x="107950" y="18557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version 4 de PHP impliquait une utilisation relativement lourde pour qui souhaitait manipuler des flux XML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la version 5, il existe deux nouveautés :</a:t>
            </a:r>
            <a:b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L’intégration d’un nouveau gestionnaire XML : la bibliothèque libxml2, qui amène une implémentation DOM standard complète (ce qui n'était pas le cas en PHP 4)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L’extension SimpleXML</a:t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73" name="Google Shape;27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3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76" name="Google Shape;27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77" name="Google Shape;27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1676400" y="3124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Programmation Orienté Objet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85" name="Google Shape;2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89" name="Google Shape;28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Notion du classe </a:t>
            </a:r>
            <a:endParaRPr/>
          </a:p>
        </p:txBody>
      </p:sp>
      <p:sp>
        <p:nvSpPr>
          <p:cNvPr id="291" name="Google Shape;291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une représentation abstraite d'un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peut généralement être rendue concrète au moyen d'une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de classe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l'on appelle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s'écrit au moyen du mot "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suivi du nom de la classe et d'accolades.</a:t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3522662" y="4686300"/>
            <a:ext cx="2801937" cy="1838325"/>
          </a:xfrm>
          <a:custGeom>
            <a:rect b="b" l="l" r="r" t="t"/>
            <a:pathLst>
              <a:path extrusionOk="0" h="1838325" w="2801937">
                <a:moveTo>
                  <a:pt x="0" y="0"/>
                </a:moveTo>
                <a:lnTo>
                  <a:pt x="2495543" y="0"/>
                </a:lnTo>
                <a:lnTo>
                  <a:pt x="2801937" y="306394"/>
                </a:lnTo>
                <a:lnTo>
                  <a:pt x="2801937" y="1838325"/>
                </a:lnTo>
                <a:lnTo>
                  <a:pt x="0" y="18383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Personne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public $nom;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public $prenom;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99" name="Google Shape;2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02" name="Google Shape;3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03" name="Google Shape;30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5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Le constructeur</a:t>
            </a:r>
            <a:endParaRPr/>
          </a:p>
        </p:txBody>
      </p:sp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constructeur est la méthode qui va être appelée à l'instanciation de l'objet.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doit être implémenté dans la classe elle-même de la manière suivante : </a:t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3149600" y="3884612"/>
            <a:ext cx="2598737" cy="1920875"/>
          </a:xfrm>
          <a:custGeom>
            <a:rect b="b" l="l" r="r" t="t"/>
            <a:pathLst>
              <a:path extrusionOk="0" h="1920875" w="2598738">
                <a:moveTo>
                  <a:pt x="0" y="0"/>
                </a:moveTo>
                <a:lnTo>
                  <a:pt x="2278586" y="0"/>
                </a:lnTo>
                <a:lnTo>
                  <a:pt x="2598738" y="320152"/>
                </a:lnTo>
                <a:lnTo>
                  <a:pt x="2598738" y="1920875"/>
                </a:lnTo>
                <a:lnTo>
                  <a:pt x="0" y="19208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function  __construct()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13" name="Google Shape;3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16" name="Google Shape;31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17" name="Google Shape;31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6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Les droits d'accès</a:t>
            </a:r>
            <a:endParaRPr/>
          </a:p>
        </p:txBody>
      </p:sp>
      <p:sp>
        <p:nvSpPr>
          <p:cNvPr id="319" name="Google Shape;319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méthodes et les variables "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sont visibles et manipulables par tous les objets, même s'ils sont relatifs à d'autres classes. 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méthodes et les variables "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concernent les objets de la même classe ainsi que ses dérivés, mais pas ceux des classes étrangères.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classes ont des variables et des méthodes internes et qui ne concernent pas l'extérieur. Ces propriétés sont déclarées en tant que "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26" name="Google Shape;3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7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29" name="Google Shape;3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30" name="Google Shape;33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7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L’encapsulation</a:t>
            </a:r>
            <a:endParaRPr/>
          </a:p>
        </p:txBody>
      </p:sp>
      <p:sp>
        <p:nvSpPr>
          <p:cNvPr id="332" name="Google Shape;332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L’encapsulation est la pratique consistant à regrouper des attributs au sein d’une même classe.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améliorer la lisibilité des programmes, les attributs encapsulés sont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souvent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privés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(inaccessibles aux autres classes)</a:t>
            </a:r>
            <a:endParaRPr/>
          </a:p>
          <a:p>
            <a:pPr indent="-1333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données et méthodes accessibles sont dites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publiques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39" name="Google Shape;3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42" name="Google Shape;34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43" name="Google Shape;34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8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L’héritage</a:t>
            </a:r>
            <a:endParaRPr/>
          </a:p>
        </p:txBody>
      </p:sp>
      <p:sp>
        <p:nvSpPr>
          <p:cNvPr id="345" name="Google Shape;345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héritage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consiste à définir différents niveaux d’abstraction permettant ainsi de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factoriser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certains attributs et/ou méthodes communs à plusieurs classes.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générale définit alors un ensemble d’attributs et/ou méthodes qui sont partagés par d’autres classes, dont on dira qu’elles héritent de cette classe générale.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52" name="Google Shape;3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9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56" name="Google Shape;35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9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L’héritage (exemple)</a:t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323850" y="1412875"/>
            <a:ext cx="3314700" cy="3802062"/>
          </a:xfrm>
          <a:custGeom>
            <a:rect b="b" l="l" r="r" t="t"/>
            <a:pathLst>
              <a:path extrusionOk="0" h="3802063" w="3314700">
                <a:moveTo>
                  <a:pt x="0" y="0"/>
                </a:moveTo>
                <a:lnTo>
                  <a:pt x="2762239" y="0"/>
                </a:lnTo>
                <a:lnTo>
                  <a:pt x="3314700" y="552461"/>
                </a:lnTo>
                <a:lnTo>
                  <a:pt x="3314700" y="3802063"/>
                </a:lnTo>
                <a:lnTo>
                  <a:pt x="0" y="380206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Classe Personne{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protected $nom;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protected $prenom;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__construct($n,$p)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$this-&gt;nom =$n;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$this-&gt;prenom=$p;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4348162" y="2924175"/>
            <a:ext cx="3895725" cy="3848100"/>
          </a:xfrm>
          <a:custGeom>
            <a:rect b="b" l="l" r="r" t="t"/>
            <a:pathLst>
              <a:path extrusionOk="0" h="3848100" w="3895725">
                <a:moveTo>
                  <a:pt x="0" y="0"/>
                </a:moveTo>
                <a:lnTo>
                  <a:pt x="3254362" y="0"/>
                </a:lnTo>
                <a:lnTo>
                  <a:pt x="3895725" y="641363"/>
                </a:lnTo>
                <a:lnTo>
                  <a:pt x="3895725" y="3848100"/>
                </a:lnTo>
                <a:lnTo>
                  <a:pt x="0" y="38481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Etudiant </a:t>
            </a:r>
            <a:r>
              <a:rPr b="0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Personne{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protected $classe;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Function__construct($n,$p,$c)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{       parent::__construct($n,$p);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$this-&gt;classe=$c;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cxnSp>
        <p:nvCxnSpPr>
          <p:cNvPr id="360" name="Google Shape;360;p19"/>
          <p:cNvCxnSpPr/>
          <p:nvPr/>
        </p:nvCxnSpPr>
        <p:spPr>
          <a:xfrm rot="10800000">
            <a:off x="1981162" y="5273687"/>
            <a:ext cx="2367000" cy="3159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2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D:\esprit 2014\ESPRIT 2014\charte essprit 2014\render\support final\triangle.png" id="109" name="Google Shape;10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912" y="157162"/>
            <a:ext cx="2000250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481012" y="1108075"/>
            <a:ext cx="8362950" cy="529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quoi PHP?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de PHP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 de PHP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 de PHP4 vers PHP5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nouveauté dans PHP5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notions de la POO 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 de classe, le constructeur, les droits d’accès, l’encapsulation, l’héritage, les classes abstraites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Préparation de l’environnement de travail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 avec PHP5: Atelier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'éléPHPant, la mascotte de PHP" id="112" name="Google Shape;11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7112" y="20637"/>
            <a:ext cx="12382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67" name="Google Shape;36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0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70" name="Google Shape;37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71" name="Google Shape;37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0"/>
          <p:cNvSpPr txBox="1"/>
          <p:nvPr/>
        </p:nvSpPr>
        <p:spPr>
          <a:xfrm>
            <a:off x="334962" y="333375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Classe abstraite</a:t>
            </a:r>
            <a:endParaRPr/>
          </a:p>
        </p:txBody>
      </p:sp>
      <p:sp>
        <p:nvSpPr>
          <p:cNvPr id="373" name="Google Shape;373;p20"/>
          <p:cNvSpPr txBox="1"/>
          <p:nvPr>
            <p:ph idx="1" type="body"/>
          </p:nvPr>
        </p:nvSpPr>
        <p:spPr>
          <a:xfrm>
            <a:off x="457200" y="1700212"/>
            <a:ext cx="8229600" cy="309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abstraite se comporte comme une classe concrète typique.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abstraite possède des méthodes qui peuvent être abstraites qui devront obligatoirement être redéfinies dans les classes dérivées.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abstraite ne peut pas être instanciée.</a:t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862012" y="4494212"/>
            <a:ext cx="3854450" cy="2227262"/>
          </a:xfrm>
          <a:custGeom>
            <a:rect b="b" l="l" r="r" t="t"/>
            <a:pathLst>
              <a:path extrusionOk="0" h="2227262" w="3854450">
                <a:moveTo>
                  <a:pt x="0" y="0"/>
                </a:moveTo>
                <a:lnTo>
                  <a:pt x="3483232" y="0"/>
                </a:lnTo>
                <a:lnTo>
                  <a:pt x="3854450" y="371218"/>
                </a:lnTo>
                <a:lnTo>
                  <a:pt x="3854450" y="2227262"/>
                </a:lnTo>
                <a:lnTo>
                  <a:pt x="0" y="222726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 class vehicule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abstract  function avancer();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function tourner($sens)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echo "tourne à ".$sens."&lt;br /&gt;";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75" name="Google Shape;375;p20"/>
          <p:cNvSpPr txBox="1"/>
          <p:nvPr/>
        </p:nvSpPr>
        <p:spPr>
          <a:xfrm>
            <a:off x="5773737" y="4749800"/>
            <a:ext cx="33543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None/>
            </a:pPr>
            <a:r>
              <a:rPr b="0" i="1" lang="en-US" sz="1800" u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Toute classe qui définit une ou plusieurs méthodes abstraites doit obligatoirement être déclarées abstraite elle aussi.</a:t>
            </a:r>
            <a:endParaRPr/>
          </a:p>
        </p:txBody>
      </p:sp>
      <p:pic>
        <p:nvPicPr>
          <p:cNvPr descr="https://encrypted-tbn2.gstatic.com/images?q=tbn:ANd9GcRGyPLptOvtcGA-DsiGpWcSY3D9gdz9rxEDOxUR9-_7b2OcmUftHQ3D6AM" id="376" name="Google Shape;37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76825" y="4749800"/>
            <a:ext cx="7588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83" name="Google Shape;3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1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86" name="Google Shape;38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87" name="Google Shape;38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1"/>
          <p:cNvSpPr txBox="1"/>
          <p:nvPr>
            <p:ph idx="1" type="body"/>
          </p:nvPr>
        </p:nvSpPr>
        <p:spPr>
          <a:xfrm>
            <a:off x="1676400" y="3124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BD: Manipulation de la BD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95" name="Google Shape;39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2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98" name="Google Shape;39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99" name="Google Shape;39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2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PDO PHP Data Objects </a:t>
            </a:r>
            <a:endParaRPr/>
          </a:p>
        </p:txBody>
      </p:sp>
      <p:sp>
        <p:nvSpPr>
          <p:cNvPr id="401" name="Google Shape;401;p22"/>
          <p:cNvSpPr txBox="1"/>
          <p:nvPr>
            <p:ph idx="1" type="body"/>
          </p:nvPr>
        </p:nvSpPr>
        <p:spPr>
          <a:xfrm>
            <a:off x="385762" y="1600200"/>
            <a:ext cx="850741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PDO est une extension PHP qui définit une interface d'accès à une base de données. 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a en quelque-sorte le même rôle que les fonctions mysql_connect, mysql_query, ..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Qu'a-t-il de plus que les fonctions mysql_... ?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une abstraction pour l'accès aux données. </a:t>
            </a:r>
            <a:b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🡺 Pour exécuter des requêtes et pour récupérer des données les fonctions sont les mêmes, quelque-soit le serveur de BD utilisé (MySQL, PostgreSQL, ...).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08" name="Google Shape;4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3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411" name="Google Shape;41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12" name="Google Shape;41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3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PDO PHP Data Objects </a:t>
            </a:r>
            <a:endParaRPr/>
          </a:p>
        </p:txBody>
      </p:sp>
      <p:sp>
        <p:nvSpPr>
          <p:cNvPr id="414" name="Google Shape;414;p23"/>
          <p:cNvSpPr txBox="1"/>
          <p:nvPr>
            <p:ph idx="1" type="body"/>
          </p:nvPr>
        </p:nvSpPr>
        <p:spPr>
          <a:xfrm>
            <a:off x="385762" y="1600200"/>
            <a:ext cx="850741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PDO supporte 12 système de  bases de données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ODBC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OCI Oracle Call Interface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21" name="Google Shape;4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4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424" name="Google Shape;42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25" name="Google Shape;42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4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PHP connect to BD </a:t>
            </a:r>
            <a:endParaRPr/>
          </a:p>
        </p:txBody>
      </p:sp>
      <p:sp>
        <p:nvSpPr>
          <p:cNvPr id="427" name="Google Shape;427;p24"/>
          <p:cNvSpPr txBox="1"/>
          <p:nvPr>
            <p:ph idx="1" type="body"/>
          </p:nvPr>
        </p:nvSpPr>
        <p:spPr>
          <a:xfrm>
            <a:off x="430212" y="14176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8572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Nous devons être en mesure de se connecter au serveur via le fichier ‘connexion.php’: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1500187" y="2470150"/>
            <a:ext cx="7159625" cy="4383087"/>
          </a:xfrm>
          <a:custGeom>
            <a:rect b="b" l="l" r="r" t="t"/>
            <a:pathLst>
              <a:path extrusionOk="0" h="4383088" w="7159625">
                <a:moveTo>
                  <a:pt x="0" y="0"/>
                </a:moveTo>
                <a:lnTo>
                  <a:pt x="6429096" y="0"/>
                </a:lnTo>
                <a:lnTo>
                  <a:pt x="7159625" y="730529"/>
                </a:lnTo>
                <a:lnTo>
                  <a:pt x="7159625" y="4383088"/>
                </a:lnTo>
                <a:lnTo>
                  <a:pt x="0" y="43830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$servername = "localhost";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$username = "username";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$password = "password";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$dbname = "myDB";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{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	$conn = new PDO("mysql:host=$servername;dbname=myDB", $username, $password);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	</a:t>
            </a:r>
            <a:r>
              <a:rPr b="0" i="0" lang="en-US" sz="16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set the PDO error mode to exception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	</a:t>
            </a: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$conn-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&gt;setAttribute(PDO::ATTR_ERRMODE, PDO::ERRMODE_EXCEPTION);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echo "Connected successfully"; 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	 }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(PDOException $e)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{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	</a:t>
            </a: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echo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"Connection failed: " . $e-&gt;getMessage();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}</a:t>
            </a:r>
            <a:b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35" name="Google Shape;4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5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438" name="Google Shape;43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39" name="Google Shape;43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5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PHP connect to BD</a:t>
            </a:r>
            <a:endParaRPr/>
          </a:p>
        </p:txBody>
      </p:sp>
      <p:sp>
        <p:nvSpPr>
          <p:cNvPr id="441" name="Google Shape;441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connexion sera fermée automatiquement lorsque le script se termine. Pour fermer la connexion avant, utilisez la commande suivante:</a:t>
            </a:r>
            <a:endParaRPr/>
          </a:p>
          <a:p>
            <a:pPr indent="-2286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je peux inclure le fichier de « connexion.php »? </a:t>
            </a:r>
            <a:endParaRPr/>
          </a:p>
          <a:p>
            <a:pPr indent="-228600" lvl="3" marL="1600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Récrire le code connection.php </a:t>
            </a:r>
            <a:endParaRPr/>
          </a:p>
          <a:p>
            <a:pPr indent="-228600" lvl="3" marL="1600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Utiliser les fonctions : require (), require-once(), include(), include-once()</a:t>
            </a:r>
            <a:endParaRPr/>
          </a:p>
          <a:p>
            <a:pPr indent="-2286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5"/>
          <p:cNvSpPr/>
          <p:nvPr/>
        </p:nvSpPr>
        <p:spPr>
          <a:xfrm>
            <a:off x="3603625" y="2833687"/>
            <a:ext cx="1800225" cy="695325"/>
          </a:xfrm>
          <a:custGeom>
            <a:rect b="b" l="l" r="r" t="t"/>
            <a:pathLst>
              <a:path extrusionOk="0" h="695325" w="1800225">
                <a:moveTo>
                  <a:pt x="0" y="0"/>
                </a:moveTo>
                <a:lnTo>
                  <a:pt x="1684335" y="0"/>
                </a:lnTo>
                <a:lnTo>
                  <a:pt x="1800225" y="115890"/>
                </a:lnTo>
                <a:lnTo>
                  <a:pt x="1800225" y="695325"/>
                </a:lnTo>
                <a:lnTo>
                  <a:pt x="0" y="6953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$conn = null;</a:t>
            </a:r>
            <a:endParaRPr/>
          </a:p>
        </p:txBody>
      </p:sp>
      <p:pic>
        <p:nvPicPr>
          <p:cNvPr id="443" name="Google Shape;44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650" y="4321175"/>
            <a:ext cx="1397000" cy="191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9" name="Google Shape;4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50" name="Google Shape;4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452" name="Google Shape;45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53" name="Google Shape;45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C'est quoi la différence entre </a:t>
            </a:r>
            <a:r>
              <a:rPr b="0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include_once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require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</a:t>
            </a:r>
            <a:r>
              <a:rPr b="0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require_once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vs include_once 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include_once inclut et évalue le fichier spécifié durant l'exécution du script. Le comportement est similaire à include, mais la différence est que si le code a déjà été inclus, il ne le sera pas une seconde fois, et include_once retourne TRUE.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structure 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include_once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est utilisée:</a:t>
            </a:r>
            <a:endParaRPr/>
          </a:p>
          <a:p>
            <a:pPr indent="-228600" lvl="3" marL="16002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préférence lorsque le fichier va être inclus ou évalué plusieurs fois dans un script, </a:t>
            </a:r>
            <a:endParaRPr/>
          </a:p>
          <a:p>
            <a:pPr indent="-228600" lvl="3" marL="16002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bien lorsque vous voulez être sûr qu'il ne sera inclus qu'une seule fois, pour éviter des redéfinitions de fonctions ou de classes.</a:t>
            </a:r>
            <a:endParaRPr/>
          </a:p>
        </p:txBody>
      </p:sp>
      <p:sp>
        <p:nvSpPr>
          <p:cNvPr id="455" name="Google Shape;455;p26"/>
          <p:cNvSpPr txBox="1"/>
          <p:nvPr/>
        </p:nvSpPr>
        <p:spPr>
          <a:xfrm>
            <a:off x="388937" y="4540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PHP connect to BD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62" name="Google Shape;46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7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465" name="Google Shape;46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66" name="Google Shape;46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C'est quoi la différence entre </a:t>
            </a:r>
            <a:r>
              <a:rPr b="0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include_once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require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</a:t>
            </a:r>
            <a:r>
              <a:rPr b="0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require_once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include vs require : </a:t>
            </a:r>
            <a:endParaRPr/>
          </a:p>
          <a:p>
            <a:pPr indent="-127000" lvl="1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est identique à include mise à part le fait que lorsqu'une erreur survient, il produit également une erreur fatale de niveau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E_COMPILE_ERROR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27000" lvl="1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d'autres termes, il stoppera le script alors que include n'émettra qu'une alerte de niveau 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E_WARNING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ce qui permet au script de continuer.</a:t>
            </a:r>
            <a:endParaRPr/>
          </a:p>
        </p:txBody>
      </p:sp>
      <p:sp>
        <p:nvSpPr>
          <p:cNvPr id="468" name="Google Shape;468;p27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PHP connect to BD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75" name="Google Shape;47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478" name="Google Shape;47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79" name="Google Shape;47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C'est quoi la différence entre </a:t>
            </a:r>
            <a:r>
              <a:rPr b="0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include_once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require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</a:t>
            </a:r>
            <a:r>
              <a:rPr b="0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require_once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require vs require_once 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L'instruction 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require_once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est identique à require mis à part que PHP vérifie si le fichier a déjà été inclus, et si c'est le cas, ne l'inclut pas une deuxième fois.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Pour faire appel à notre fichier « connection.php » il suffit:</a:t>
            </a:r>
            <a:endParaRPr/>
          </a:p>
        </p:txBody>
      </p:sp>
      <p:sp>
        <p:nvSpPr>
          <p:cNvPr id="481" name="Google Shape;481;p28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PHP connect to BD </a:t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1912937" y="4968875"/>
            <a:ext cx="5230812" cy="1254125"/>
          </a:xfrm>
          <a:custGeom>
            <a:rect b="b" l="l" r="r" t="t"/>
            <a:pathLst>
              <a:path extrusionOk="0" h="1254125" w="5230812">
                <a:moveTo>
                  <a:pt x="0" y="0"/>
                </a:moveTo>
                <a:lnTo>
                  <a:pt x="5021787" y="0"/>
                </a:lnTo>
                <a:lnTo>
                  <a:pt x="5230812" y="209025"/>
                </a:lnTo>
                <a:lnTo>
                  <a:pt x="5230812" y="1254125"/>
                </a:lnTo>
                <a:lnTo>
                  <a:pt x="0" y="12541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 ‘connexion.php’;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………………..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89" name="Google Shape;4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9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492" name="Google Shape;49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93" name="Google Shape;49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PDO::exec() exécute une requête SQL dans un appel d'une seule fonction, retourne le nombre de lignes affectées par la requête.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Update,Insert et Delete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PDO::exec() ne retourne pas de résultat pour une requête SELECT.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Pour une requête SELECT dont vous auriez besoin une seule fois dans le programme, utilisez plutôt la fonction PDO::query().	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une requête dont vous auriez besoin plusieurs fois, préparez un objet PDOStatement avec la fonction PDO::prepare() et exécutez la requête avec la fonction PDOStatement::execute().Retourne True/False.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Aussi elle permet le formatage correcte de la requête=&gt;Sécurité pas d’injection </a:t>
            </a:r>
            <a:endParaRPr/>
          </a:p>
        </p:txBody>
      </p:sp>
      <p:sp>
        <p:nvSpPr>
          <p:cNvPr id="495" name="Google Shape;495;p29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PDO:exec, query et execute()/prepare()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20" name="Google Shape;1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21" name="Google Shape;12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6324600" y="1676400"/>
            <a:ext cx="1584325" cy="10080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/>
          </a:p>
        </p:txBody>
      </p:sp>
      <p:cxnSp>
        <p:nvCxnSpPr>
          <p:cNvPr id="123" name="Google Shape;123;p3"/>
          <p:cNvCxnSpPr/>
          <p:nvPr/>
        </p:nvCxnSpPr>
        <p:spPr>
          <a:xfrm>
            <a:off x="7088187" y="2684462"/>
            <a:ext cx="0" cy="69850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24" name="Google Shape;124;p3"/>
          <p:cNvSpPr txBox="1"/>
          <p:nvPr/>
        </p:nvSpPr>
        <p:spPr>
          <a:xfrm>
            <a:off x="6326187" y="3355975"/>
            <a:ext cx="2087562" cy="90963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Produit des Pages Web Dynamiques 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7143750" y="5170487"/>
            <a:ext cx="1944687" cy="10080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Serveur HTTP</a:t>
            </a:r>
            <a:endParaRPr/>
          </a:p>
        </p:txBody>
      </p:sp>
      <p:cxnSp>
        <p:nvCxnSpPr>
          <p:cNvPr id="126" name="Google Shape;126;p3"/>
          <p:cNvCxnSpPr/>
          <p:nvPr/>
        </p:nvCxnSpPr>
        <p:spPr>
          <a:xfrm flipH="1" rot="5400000">
            <a:off x="7985100" y="4240187"/>
            <a:ext cx="1359000" cy="501600"/>
          </a:xfrm>
          <a:prstGeom prst="bentConnector2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27" name="Google Shape;127;p3"/>
          <p:cNvSpPr txBox="1"/>
          <p:nvPr/>
        </p:nvSpPr>
        <p:spPr>
          <a:xfrm>
            <a:off x="388937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quoi PHP?</a:t>
            </a:r>
            <a:endParaRPr/>
          </a:p>
        </p:txBody>
      </p:sp>
      <p:pic>
        <p:nvPicPr>
          <p:cNvPr descr="L'éléPHPant, la mascotte de PHP" id="128" name="Google Shape;12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80287" y="0"/>
            <a:ext cx="12382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184150" y="2135187"/>
            <a:ext cx="644525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un langage de programmation interprété côté serveur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peut générer tout type de résultat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peut s'interfacer avec de nombreuses applications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02" name="Google Shape;5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0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05" name="Google Shape;50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06" name="Google Shape;50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L'instruction CREATE DATABASE permet de créer une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L’exemple suivant permet de créer une base de donnée « myDBPDO »</a:t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1341437" y="2582862"/>
            <a:ext cx="6324600" cy="3633787"/>
          </a:xfrm>
          <a:custGeom>
            <a:rect b="b" l="l" r="r" t="t"/>
            <a:pathLst>
              <a:path extrusionOk="0" h="3633787" w="6324600">
                <a:moveTo>
                  <a:pt x="0" y="0"/>
                </a:moveTo>
                <a:lnTo>
                  <a:pt x="5718957" y="0"/>
                </a:lnTo>
                <a:lnTo>
                  <a:pt x="6324600" y="605643"/>
                </a:lnTo>
                <a:lnTo>
                  <a:pt x="6324600" y="3633787"/>
                </a:lnTo>
                <a:lnTo>
                  <a:pt x="0" y="36337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 ‘connexion.php’;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$sql = "CREATE DATABASE myDBPDO";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use exec() because no results are returned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$conn-&gt;</a:t>
            </a: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($sql);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180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echo 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"Database created successfully";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$conn = null;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</p:txBody>
      </p:sp>
      <p:sp>
        <p:nvSpPr>
          <p:cNvPr id="509" name="Google Shape;509;p30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PDO: création d’une BD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16" name="Google Shape;5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1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19" name="Google Shape;51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20" name="Google Shape;52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1"/>
          <p:cNvSpPr txBox="1"/>
          <p:nvPr>
            <p:ph idx="1" type="body"/>
          </p:nvPr>
        </p:nvSpPr>
        <p:spPr>
          <a:xfrm>
            <a:off x="-160337" y="1600200"/>
            <a:ext cx="88471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table de base de données a son propre nom unique et se compose de colonnes et de lignes.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L'instruction CREATE TABLE permet de créer une table.</a:t>
            </a:r>
            <a:endParaRPr/>
          </a:p>
        </p:txBody>
      </p:sp>
      <p:sp>
        <p:nvSpPr>
          <p:cNvPr id="522" name="Google Shape;522;p31"/>
          <p:cNvSpPr/>
          <p:nvPr/>
        </p:nvSpPr>
        <p:spPr>
          <a:xfrm>
            <a:off x="1524000" y="2986087"/>
            <a:ext cx="7086600" cy="3886200"/>
          </a:xfrm>
          <a:custGeom>
            <a:rect b="b" l="l" r="r" t="t"/>
            <a:pathLst>
              <a:path extrusionOk="0" h="3886200" w="7086600">
                <a:moveTo>
                  <a:pt x="0" y="0"/>
                </a:moveTo>
                <a:lnTo>
                  <a:pt x="6438887" y="0"/>
                </a:lnTo>
                <a:lnTo>
                  <a:pt x="7086600" y="647713"/>
                </a:lnTo>
                <a:lnTo>
                  <a:pt x="70866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 ‘connexion.php’;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sql to create table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$sql = "CREATE TABLE Personne(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id INT(6) UNSIGNED AUTO_INCREMENT PRIMARY KEY, 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nom VARCHAR(30) NOT NULL,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prenom VARCHAR(30) NOT NULL,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email VARCHAR(50),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reg_date TIMESTAMP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)";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use exec() because no results are returned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$conn-&gt;</a:t>
            </a: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($sql);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echo "Table Documents created successfully";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</p:txBody>
      </p:sp>
      <p:sp>
        <p:nvSpPr>
          <p:cNvPr id="523" name="Google Shape;523;p31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PDO: Création d ’une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>
              <a:solidFill>
                <a:srgbClr val="558E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30" name="Google Shape;5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2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33" name="Google Shape;53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34" name="Google Shape;53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RUD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‘Create’ (Ajouter) des données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L'instruction INSERT INTO est utilisée pour ajouter de nouveaux enregistrements à une table</a:t>
            </a:r>
            <a:endParaRPr/>
          </a:p>
        </p:txBody>
      </p:sp>
      <p:sp>
        <p:nvSpPr>
          <p:cNvPr id="536" name="Google Shape;536;p32"/>
          <p:cNvSpPr/>
          <p:nvPr/>
        </p:nvSpPr>
        <p:spPr>
          <a:xfrm>
            <a:off x="1524000" y="2986087"/>
            <a:ext cx="7086600" cy="2881312"/>
          </a:xfrm>
          <a:custGeom>
            <a:rect b="b" l="l" r="r" t="t"/>
            <a:pathLst>
              <a:path extrusionOk="0" h="2881312" w="7086600">
                <a:moveTo>
                  <a:pt x="0" y="0"/>
                </a:moveTo>
                <a:lnTo>
                  <a:pt x="6606372" y="0"/>
                </a:lnTo>
                <a:lnTo>
                  <a:pt x="7086600" y="480228"/>
                </a:lnTo>
                <a:lnTo>
                  <a:pt x="7086600" y="2881312"/>
                </a:lnTo>
                <a:lnTo>
                  <a:pt x="0" y="28813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 ‘connexion.php’;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$sql = "INSERT INTO MyGuests (nom, prenom, email)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VALUES ('John', 'Doe', 'john@example.com')";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</a:t>
            </a:r>
            <a:r>
              <a:rPr b="0" i="0" lang="en-US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use exec() because no results are returned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$conn-&gt;exec($sql);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echo "New record created successfully";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</p:txBody>
      </p:sp>
      <p:sp>
        <p:nvSpPr>
          <p:cNvPr id="537" name="Google Shape;537;p32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PDO: système CRUD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44" name="Google Shape;54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3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47" name="Google Shape;54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48" name="Google Shape;54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i="0" lang="en-US" sz="2400" u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UD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‘Read ’ (Affichage) des données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L'instruction SELECT est utilisée pour sélectionner les données à partir d'une table.</a:t>
            </a:r>
            <a:endParaRPr/>
          </a:p>
        </p:txBody>
      </p:sp>
      <p:sp>
        <p:nvSpPr>
          <p:cNvPr id="550" name="Google Shape;550;p33"/>
          <p:cNvSpPr/>
          <p:nvPr/>
        </p:nvSpPr>
        <p:spPr>
          <a:xfrm>
            <a:off x="1524000" y="2986087"/>
            <a:ext cx="7086600" cy="2728912"/>
          </a:xfrm>
          <a:custGeom>
            <a:rect b="b" l="l" r="r" t="t"/>
            <a:pathLst>
              <a:path extrusionOk="0" h="2728912" w="7086600">
                <a:moveTo>
                  <a:pt x="0" y="0"/>
                </a:moveTo>
                <a:lnTo>
                  <a:pt x="6631772" y="0"/>
                </a:lnTo>
                <a:lnTo>
                  <a:pt x="7086600" y="454828"/>
                </a:lnTo>
                <a:lnTo>
                  <a:pt x="7086600" y="2728912"/>
                </a:lnTo>
                <a:lnTo>
                  <a:pt x="0" y="27289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 ‘connexion.php’;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$stmt = $conn-&gt;</a:t>
            </a: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prepare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("SELECT * FROM personne"); 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   $stmt-&gt;</a:t>
            </a: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();  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while ($donnees = $ stmt-&gt;fetch())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echo $donnees[‘nom’];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3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PDO: système CRUD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58" name="Google Shape;55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4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61" name="Google Shape;56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62" name="Google Shape;56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i="0" lang="en-US" sz="2400" u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US" sz="2400" u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Update des données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L'instruction UPDATE est utilisée pour Modifier des données d'une table.</a:t>
            </a:r>
            <a:endParaRPr/>
          </a:p>
        </p:txBody>
      </p:sp>
      <p:sp>
        <p:nvSpPr>
          <p:cNvPr id="564" name="Google Shape;564;p34"/>
          <p:cNvSpPr/>
          <p:nvPr/>
        </p:nvSpPr>
        <p:spPr>
          <a:xfrm>
            <a:off x="1524000" y="2986087"/>
            <a:ext cx="7086600" cy="3251200"/>
          </a:xfrm>
          <a:custGeom>
            <a:rect b="b" l="l" r="r" t="t"/>
            <a:pathLst>
              <a:path extrusionOk="0" h="3251200" w="7086600">
                <a:moveTo>
                  <a:pt x="0" y="0"/>
                </a:moveTo>
                <a:lnTo>
                  <a:pt x="6544722" y="0"/>
                </a:lnTo>
                <a:lnTo>
                  <a:pt x="7086600" y="541878"/>
                </a:lnTo>
                <a:lnTo>
                  <a:pt x="70866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 ‘connexion.php’;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$sql = "UPDATE personne SET titre='Doe' WHERE id=2";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</a:t>
            </a:r>
            <a:r>
              <a:rPr b="0" i="0" lang="en-US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Prepare statement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$stmt = $conn-&gt;prepare($sql);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</a:t>
            </a:r>
            <a:r>
              <a:rPr b="0" i="0" lang="en-US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execute the query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$stmt-&gt;execute();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</a:t>
            </a:r>
            <a:r>
              <a:rPr b="0" i="0" lang="en-US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echo a message to say the UPDATE succeeded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echo $stmt-&gt;rowCount() . " records UPDATED successfully";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4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PDO: système CRUD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1" name="Google Shape;5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72" name="Google Shape;57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5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75" name="Google Shape;57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76" name="Google Shape;57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i="0" lang="en-US" sz="2400" u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RU</a:t>
            </a:r>
            <a:r>
              <a:rPr b="0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‘Delete’ des données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L'instruction DELETE est utilisée pour supprimer des données d'une table.</a:t>
            </a:r>
            <a:endParaRPr/>
          </a:p>
        </p:txBody>
      </p:sp>
      <p:sp>
        <p:nvSpPr>
          <p:cNvPr id="578" name="Google Shape;578;p35"/>
          <p:cNvSpPr/>
          <p:nvPr/>
        </p:nvSpPr>
        <p:spPr>
          <a:xfrm>
            <a:off x="1524000" y="2986087"/>
            <a:ext cx="7086600" cy="2728912"/>
          </a:xfrm>
          <a:custGeom>
            <a:rect b="b" l="l" r="r" t="t"/>
            <a:pathLst>
              <a:path extrusionOk="0" h="2728912" w="7086600">
                <a:moveTo>
                  <a:pt x="0" y="0"/>
                </a:moveTo>
                <a:lnTo>
                  <a:pt x="6631772" y="0"/>
                </a:lnTo>
                <a:lnTo>
                  <a:pt x="7086600" y="454828"/>
                </a:lnTo>
                <a:lnTo>
                  <a:pt x="7086600" y="2728912"/>
                </a:lnTo>
                <a:lnTo>
                  <a:pt x="0" y="27289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 ‘connexion.php’;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sql to delete a record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$sql = "DELETE FROM personne WHERE id=3";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use exec() because no results are returned</a:t>
            </a:r>
            <a:br>
              <a:rPr b="0" i="0" lang="en-US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$conn-&gt;exec($sql);</a:t>
            </a:r>
            <a:b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r>
              <a:rPr b="1" i="0" lang="en-US" sz="18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echo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"Record deleted successfully";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5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 de la BD </a:t>
            </a:r>
            <a:b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PDO: système CRUD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5" name="Google Shape;5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86" name="Google Shape;58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89" name="Google Shape;58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90" name="Google Shape;59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36"/>
          <p:cNvSpPr txBox="1"/>
          <p:nvPr>
            <p:ph idx="1" type="body"/>
          </p:nvPr>
        </p:nvSpPr>
        <p:spPr>
          <a:xfrm>
            <a:off x="184150" y="3124200"/>
            <a:ext cx="97218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Préparation de l’environnement de travail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7" name="Google Shape;59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98" name="Google Shape;59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7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601" name="Google Shape;60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602" name="Google Shape;60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créer des sites web dynamiques, nous devons installer des outils qui transformeront notre ordinateur en serveur afin de pouvoir tester notre site.</a:t>
            </a:r>
            <a:endParaRPr/>
          </a:p>
        </p:txBody>
      </p:sp>
      <p:sp>
        <p:nvSpPr>
          <p:cNvPr id="604" name="Google Shape;604;p37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L’environnement de travail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0" name="Google Shape;6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611" name="Google Shape;61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614" name="Google Shape;61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615" name="Google Shape;615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principaux outils dont nous avons besoin sont 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serveur web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le programme qui permet au serveur web d'exécuter des pages PHP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le logiciel de gestion de bases de données.</a:t>
            </a:r>
            <a:endParaRPr/>
          </a:p>
        </p:txBody>
      </p:sp>
      <p:sp>
        <p:nvSpPr>
          <p:cNvPr id="617" name="Google Shape;617;p38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L’environnement de travail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3" name="Google Shape;6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624" name="Google Shape;62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9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627" name="Google Shape;62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628" name="Google Shape;62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est plus simple pour vous d'installer un paquetage tout prêt 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WAMP sous Windows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MAMP sous Mac OS X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XAMPP sous Linux.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est conseillé d'utiliser comme IDE: PHPStorm (Atelier –phpstorm).</a:t>
            </a:r>
            <a:endParaRPr/>
          </a:p>
        </p:txBody>
      </p:sp>
      <p:sp>
        <p:nvSpPr>
          <p:cNvPr id="630" name="Google Shape;630;p39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L’environnement de travail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37" name="Google Shape;1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D:\esprit 2014\ESPRIT 2014\charte essprit 2014\render\support final\triangle.png" id="140" name="Google Shape;14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14478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 ça marche ? (1)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6705600" y="6508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L'éléPHPant, la mascotte de PHP" id="143" name="Google Shape;14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950" y="0"/>
            <a:ext cx="12382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>
            <p:ph idx="1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7150" y="2133600"/>
            <a:ext cx="578167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1143000" y="1600200"/>
            <a:ext cx="2359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web statique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1752600" y="6669087"/>
            <a:ext cx="18859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Référence: http://fr.html.net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6" name="Google Shape;6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637" name="Google Shape;63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40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640" name="Google Shape;64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641" name="Google Shape;641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0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Références </a:t>
            </a:r>
            <a:endParaRPr/>
          </a:p>
        </p:txBody>
      </p:sp>
      <p:sp>
        <p:nvSpPr>
          <p:cNvPr id="643" name="Google Shape;643;p40"/>
          <p:cNvSpPr txBox="1"/>
          <p:nvPr>
            <p:ph idx="1" type="body"/>
          </p:nvPr>
        </p:nvSpPr>
        <p:spPr>
          <a:xfrm>
            <a:off x="323850" y="1711325"/>
            <a:ext cx="8569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http://www.apprendre-php.com/tutoriels/tutoriel-36-migration-de-php-4-vers-php-5.html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https://fr.wikipedia.org/wiki/PHP#Programmation_orient.C3.A9e_objet_.28POO.29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http://www.memoireonline.com/12/13/8116/m_Mise-sous-pied-d-une-application-de-retransmission-des-radios-locales-en-ligne-au-Cameroun42.html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http://www.commentcamarche.net/faq/27489-pdo-une-autre-facon-d-acceder-a-vos-bases-de-donnees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http://php.net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53" name="Google Shape;15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D:\esprit 2014\ESPRIT 2014\charte essprit 2014\render\support final\triangle.png" id="156" name="Google Shape;15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914400" y="233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 ça marche ? (2)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6705600" y="6508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L'éléPHPant, la mascotte de PHP" id="159" name="Google Shape;15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950" y="0"/>
            <a:ext cx="12382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1143000" y="1600200"/>
            <a:ext cx="269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web dynamique</a:t>
            </a:r>
            <a:endParaRPr/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4625" y="2209800"/>
            <a:ext cx="570547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1752600" y="6669087"/>
            <a:ext cx="18859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Référence: http://fr.html.net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275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69" name="Google Shape;1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/>
        </p:nvSpPr>
        <p:spPr>
          <a:xfrm>
            <a:off x="-1174750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D:\esprit 2014\ESPRIT 2014\charte essprit 2014\render\support final\triangle.png" id="172" name="Google Shape;1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87312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Évolution de PHP</a:t>
            </a:r>
            <a:endParaRPr/>
          </a:p>
        </p:txBody>
      </p:sp>
      <p:pic>
        <p:nvPicPr>
          <p:cNvPr id="174" name="Google Shape;174;p6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300" y="481012"/>
            <a:ext cx="793115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914400" y="1965325"/>
            <a:ext cx="9826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1994</a:t>
            </a:r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2562225" y="1884362"/>
            <a:ext cx="9826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4224337" y="1933575"/>
            <a:ext cx="9842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1997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5437187" y="1900237"/>
            <a:ext cx="9826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6781800" y="1903412"/>
            <a:ext cx="9826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2004</a:t>
            </a:r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6562" y="3079750"/>
            <a:ext cx="2332037" cy="315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54350" y="3030537"/>
            <a:ext cx="1981200" cy="3827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'éléPHPant, la mascotte de PHP" id="182" name="Google Shape;182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24750" y="61912"/>
            <a:ext cx="12382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95875" y="3030537"/>
            <a:ext cx="2036762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7010400" y="3722687"/>
            <a:ext cx="19113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principaux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acteurs 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l’évolution de PHP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91" name="Google Shape;19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95" name="Google Shape;19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3275" y="7620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157162" y="190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 de PHP4 vers PHP5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Pourquoi?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Nouvelles fonctionnalités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Meilleures performances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Meilleure sécurité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Meilleure stabilité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5 est fortement supporté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'éléPHPant, la mascotte de PHP" id="198" name="Google Shape;19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0287" y="0"/>
            <a:ext cx="12382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05" name="Google Shape;20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09" name="Google Shape;20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nouveautés dans PHP5 (1)</a:t>
            </a:r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250825" y="1600200"/>
            <a:ext cx="8686800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Prise en charge complète de la POO</a:t>
            </a:r>
            <a:endParaRPr b="0" i="0" sz="2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Prise en charge de XML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Intégration de la BD embarquée SQLite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Intégration de nouvelles extensions (JSON, Filter, ZIP, ...)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des appels aux bases de données : PHP Data Object (PDO)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nouveau modèle objet (passage par référence)</a:t>
            </a:r>
            <a:endParaRPr b="0" i="0" sz="2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gestion des exceptions a fait son apparition en PHP5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Apparition de la SPL (Standard PHP Library), un rassemblement de classes internes utiles</a:t>
            </a:r>
            <a:endParaRPr/>
          </a:p>
          <a:p>
            <a:pPr indent="-171450" lvl="0" marL="3429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18" name="Google Shape;2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22" name="Google Shape;22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9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nouveautés dans PHP5 (2)</a:t>
            </a:r>
            <a:endParaRPr/>
          </a:p>
        </p:txBody>
      </p:sp>
      <p:sp>
        <p:nvSpPr>
          <p:cNvPr id="224" name="Google Shape;224;p9"/>
          <p:cNvSpPr txBox="1"/>
          <p:nvPr>
            <p:ph idx="1" type="body"/>
          </p:nvPr>
        </p:nvSpPr>
        <p:spPr>
          <a:xfrm>
            <a:off x="457200" y="1600200"/>
            <a:ext cx="82296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Prise en charge de la POO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Nouvelles méthodes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visibilité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Clonage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Héritage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abstraites...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2015-11-04T10:15:52Z</dcterms:created>
  <dc:creator>faten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