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0" roundtripDataSignature="AMtx7mgwur8wOT8LWGo63bxx4AUYxJVX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894BCD9-237B-4CC0-A735-2347F97296A5}">
  <a:tblStyle styleId="{D894BCD9-237B-4CC0-A735-2347F97296A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2" name="Google Shape;26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52400" lvl="2" marL="0" rtl="0" algn="l">
              <a:spcBef>
                <a:spcPts val="0"/>
              </a:spcBef>
              <a:spcAft>
                <a:spcPts val="0"/>
              </a:spcAft>
              <a:buSzPts val="2400"/>
              <a:buFont typeface="Noto Sans Symbols"/>
              <a:buChar char="❖"/>
            </a:pPr>
            <a:r>
              <a:rPr b="1" lang="en-US" sz="2400"/>
              <a:t>Texte </a:t>
            </a:r>
            <a:endParaRPr/>
          </a:p>
          <a:p>
            <a:pPr indent="-152400" lvl="2" marL="0" rtl="0" algn="l">
              <a:spcBef>
                <a:spcPts val="0"/>
              </a:spcBef>
              <a:spcAft>
                <a:spcPts val="0"/>
              </a:spcAft>
              <a:buSzPts val="2400"/>
              <a:buFont typeface="Noto Sans Symbols"/>
              <a:buChar char="❖"/>
            </a:pPr>
            <a:r>
              <a:rPr b="1" lang="en-US" sz="2400"/>
              <a:t>Images </a:t>
            </a:r>
            <a:endParaRPr/>
          </a:p>
          <a:p>
            <a:pPr indent="-152400" lvl="2" marL="0" rtl="0" algn="l">
              <a:spcBef>
                <a:spcPts val="0"/>
              </a:spcBef>
              <a:spcAft>
                <a:spcPts val="0"/>
              </a:spcAft>
              <a:buSzPts val="2400"/>
              <a:buFont typeface="Noto Sans Symbols"/>
              <a:buChar char="❖"/>
            </a:pPr>
            <a:r>
              <a:rPr b="1" lang="en-US" sz="2400"/>
              <a:t>Liens Hypertextes</a:t>
            </a:r>
            <a:endParaRPr/>
          </a:p>
          <a:p>
            <a:pPr indent="-152400" lvl="2" marL="0" rtl="0" algn="l">
              <a:spcBef>
                <a:spcPts val="0"/>
              </a:spcBef>
              <a:spcAft>
                <a:spcPts val="0"/>
              </a:spcAft>
              <a:buSzPts val="2400"/>
              <a:buFont typeface="Noto Sans Symbols"/>
              <a:buChar char="❖"/>
            </a:pPr>
            <a:r>
              <a:rPr b="1" lang="en-US" sz="2400"/>
              <a:t>Tableaux</a:t>
            </a:r>
            <a:endParaRPr/>
          </a:p>
          <a:p>
            <a:pPr indent="-152400" lvl="2" marL="0" rtl="0" algn="l">
              <a:spcBef>
                <a:spcPts val="0"/>
              </a:spcBef>
              <a:spcAft>
                <a:spcPts val="0"/>
              </a:spcAft>
              <a:buSzPts val="2400"/>
              <a:buFont typeface="Noto Sans Symbols"/>
              <a:buChar char="❖"/>
            </a:pPr>
            <a:r>
              <a:rPr b="1" lang="en-US" sz="2400"/>
              <a:t>Formulaires</a:t>
            </a:r>
            <a:endParaRPr sz="2400"/>
          </a:p>
          <a:p>
            <a:pPr indent="0" lvl="0" marL="0" rtl="0" algn="l">
              <a:spcBef>
                <a:spcPts val="0"/>
              </a:spcBef>
              <a:spcAft>
                <a:spcPts val="0"/>
              </a:spcAft>
              <a:buNone/>
            </a:pPr>
            <a:r>
              <a:t/>
            </a:r>
            <a:endParaRPr sz="2400"/>
          </a:p>
        </p:txBody>
      </p:sp>
      <p:sp>
        <p:nvSpPr>
          <p:cNvPr id="263" name="Google Shape;263;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spTree>
      <p:nvGrpSpPr>
        <p:cNvPr id="15" name="Shape 15"/>
        <p:cNvGrpSpPr/>
        <p:nvPr/>
      </p:nvGrpSpPr>
      <p:grpSpPr>
        <a:xfrm>
          <a:off x="0" y="0"/>
          <a:ext cx="0" cy="0"/>
          <a:chOff x="0" y="0"/>
          <a:chExt cx="0" cy="0"/>
        </a:xfrm>
      </p:grpSpPr>
      <p:sp>
        <p:nvSpPr>
          <p:cNvPr id="16" name="Google Shape;16;p3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3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71" name="Shape 71"/>
        <p:cNvGrpSpPr/>
        <p:nvPr/>
      </p:nvGrpSpPr>
      <p:grpSpPr>
        <a:xfrm>
          <a:off x="0" y="0"/>
          <a:ext cx="0" cy="0"/>
          <a:chOff x="0" y="0"/>
          <a:chExt cx="0" cy="0"/>
        </a:xfrm>
      </p:grpSpPr>
      <p:sp>
        <p:nvSpPr>
          <p:cNvPr id="72" name="Google Shape;72;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4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74" name="Google Shape;74;p4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75" name="Google Shape;75;p4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de section" type="secHead">
  <p:cSld name="SECTION_HEADER">
    <p:spTree>
      <p:nvGrpSpPr>
        <p:cNvPr id="78" name="Shape 78"/>
        <p:cNvGrpSpPr/>
        <p:nvPr/>
      </p:nvGrpSpPr>
      <p:grpSpPr>
        <a:xfrm>
          <a:off x="0" y="0"/>
          <a:ext cx="0" cy="0"/>
          <a:chOff x="0" y="0"/>
          <a:chExt cx="0" cy="0"/>
        </a:xfrm>
      </p:grpSpPr>
      <p:sp>
        <p:nvSpPr>
          <p:cNvPr id="79" name="Google Shape;79;p4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4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81" name="Google Shape;81;p4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21" name="Shape 21"/>
        <p:cNvGrpSpPr/>
        <p:nvPr/>
      </p:nvGrpSpPr>
      <p:grpSpPr>
        <a:xfrm>
          <a:off x="0" y="0"/>
          <a:ext cx="0" cy="0"/>
          <a:chOff x="0" y="0"/>
          <a:chExt cx="0" cy="0"/>
        </a:xfrm>
      </p:grpSpPr>
      <p:sp>
        <p:nvSpPr>
          <p:cNvPr id="22" name="Google Shape;22;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27" name="Shape 27"/>
        <p:cNvGrpSpPr/>
        <p:nvPr/>
      </p:nvGrpSpPr>
      <p:grpSpPr>
        <a:xfrm>
          <a:off x="0" y="0"/>
          <a:ext cx="0" cy="0"/>
          <a:chOff x="0" y="0"/>
          <a:chExt cx="0" cy="0"/>
        </a:xfrm>
      </p:grpSpPr>
      <p:sp>
        <p:nvSpPr>
          <p:cNvPr id="28" name="Google Shape;28;p3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3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33" name="Shape 33"/>
        <p:cNvGrpSpPr/>
        <p:nvPr/>
      </p:nvGrpSpPr>
      <p:grpSpPr>
        <a:xfrm>
          <a:off x="0" y="0"/>
          <a:ext cx="0" cy="0"/>
          <a:chOff x="0" y="0"/>
          <a:chExt cx="0" cy="0"/>
        </a:xfrm>
      </p:grpSpPr>
      <p:sp>
        <p:nvSpPr>
          <p:cNvPr id="34" name="Google Shape;34;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38"/>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type="picTx">
  <p:cSld name="PICTURE_WITH_CAPTION_TEXT">
    <p:spTree>
      <p:nvGrpSpPr>
        <p:cNvPr id="39" name="Shape 39"/>
        <p:cNvGrpSpPr/>
        <p:nvPr/>
      </p:nvGrpSpPr>
      <p:grpSpPr>
        <a:xfrm>
          <a:off x="0" y="0"/>
          <a:ext cx="0" cy="0"/>
          <a:chOff x="0" y="0"/>
          <a:chExt cx="0" cy="0"/>
        </a:xfrm>
      </p:grpSpPr>
      <p:sp>
        <p:nvSpPr>
          <p:cNvPr id="40" name="Google Shape;40;p3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3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sz="3200">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2" name="Google Shape;42;p3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3" name="Google Shape;43;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type="objTx">
  <p:cSld name="OBJECT_WITH_CAPTION_TEXT">
    <p:spTree>
      <p:nvGrpSpPr>
        <p:cNvPr id="46" name="Shape 46"/>
        <p:cNvGrpSpPr/>
        <p:nvPr/>
      </p:nvGrpSpPr>
      <p:grpSpPr>
        <a:xfrm>
          <a:off x="0" y="0"/>
          <a:ext cx="0" cy="0"/>
          <a:chOff x="0" y="0"/>
          <a:chExt cx="0" cy="0"/>
        </a:xfrm>
      </p:grpSpPr>
      <p:sp>
        <p:nvSpPr>
          <p:cNvPr id="47" name="Google Shape;47;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49" name="Google Shape;49;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50" name="Google Shape;50;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53" name="Shape 53"/>
        <p:cNvGrpSpPr/>
        <p:nvPr/>
      </p:nvGrpSpPr>
      <p:grpSpPr>
        <a:xfrm>
          <a:off x="0" y="0"/>
          <a:ext cx="0" cy="0"/>
          <a:chOff x="0" y="0"/>
          <a:chExt cx="0" cy="0"/>
        </a:xfrm>
      </p:grpSpPr>
      <p:sp>
        <p:nvSpPr>
          <p:cNvPr id="54" name="Google Shape;54;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57" name="Shape 57"/>
        <p:cNvGrpSpPr/>
        <p:nvPr/>
      </p:nvGrpSpPr>
      <p:grpSpPr>
        <a:xfrm>
          <a:off x="0" y="0"/>
          <a:ext cx="0" cy="0"/>
          <a:chOff x="0" y="0"/>
          <a:chExt cx="0" cy="0"/>
        </a:xfrm>
      </p:grpSpPr>
      <p:sp>
        <p:nvSpPr>
          <p:cNvPr id="58" name="Google Shape;58;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62" name="Shape 62"/>
        <p:cNvGrpSpPr/>
        <p:nvPr/>
      </p:nvGrpSpPr>
      <p:grpSpPr>
        <a:xfrm>
          <a:off x="0" y="0"/>
          <a:ext cx="0" cy="0"/>
          <a:chOff x="0" y="0"/>
          <a:chExt cx="0" cy="0"/>
        </a:xfrm>
      </p:grpSpPr>
      <p:sp>
        <p:nvSpPr>
          <p:cNvPr id="63" name="Google Shape;63;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4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5" name="Google Shape;65;p4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6" name="Google Shape;66;p4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7" name="Google Shape;67;p4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8" name="Google Shape;68;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3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6.png"/><Relationship Id="rId9"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
          <p:cNvSpPr txBox="1"/>
          <p:nvPr/>
        </p:nvSpPr>
        <p:spPr>
          <a:xfrm>
            <a:off x="4211637" y="4786312"/>
            <a:ext cx="3960812" cy="5032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Technologies Web 2,0 </a:t>
            </a:r>
            <a:endParaRPr/>
          </a:p>
        </p:txBody>
      </p:sp>
      <p:sp>
        <p:nvSpPr>
          <p:cNvPr id="89" name="Google Shape;89;p1"/>
          <p:cNvSpPr txBox="1"/>
          <p:nvPr/>
        </p:nvSpPr>
        <p:spPr>
          <a:xfrm>
            <a:off x="0" y="5429250"/>
            <a:ext cx="3960812" cy="50323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Année universitaire </a:t>
            </a:r>
            <a:endParaRPr/>
          </a:p>
          <a:p>
            <a:pPr indent="0" lvl="0" marL="0" marR="0" rtl="0" algn="ctr">
              <a:lnSpc>
                <a:spcPct val="100000"/>
              </a:lnSpc>
              <a:spcBef>
                <a:spcPts val="0"/>
              </a:spcBef>
              <a:spcAft>
                <a:spcPts val="0"/>
              </a:spcAft>
              <a:buClr>
                <a:schemeClr val="lt1"/>
              </a:buClr>
              <a:buSzPts val="1600"/>
              <a:buFont typeface="Arial"/>
              <a:buNone/>
            </a:pPr>
            <a:r>
              <a:rPr b="0" i="0" lang="en-US" sz="1600" u="none" cap="none" strike="noStrike">
                <a:solidFill>
                  <a:schemeClr val="lt1"/>
                </a:solidFill>
                <a:latin typeface="Arial"/>
                <a:ea typeface="Arial"/>
                <a:cs typeface="Arial"/>
                <a:sym typeface="Arial"/>
              </a:rPr>
              <a:t>201</a:t>
            </a:r>
            <a:r>
              <a:rPr lang="en-US" sz="1600">
                <a:solidFill>
                  <a:schemeClr val="lt1"/>
                </a:solidFill>
              </a:rPr>
              <a:t>9</a:t>
            </a:r>
            <a:r>
              <a:rPr b="0" i="0" lang="en-US" sz="1600" u="none" cap="none" strike="noStrike">
                <a:solidFill>
                  <a:schemeClr val="lt1"/>
                </a:solidFill>
                <a:latin typeface="Arial"/>
                <a:ea typeface="Arial"/>
                <a:cs typeface="Arial"/>
                <a:sym typeface="Arial"/>
              </a:rPr>
              <a:t>-20</a:t>
            </a:r>
            <a:r>
              <a:rPr lang="en-US" sz="1600">
                <a:solidFill>
                  <a:schemeClr val="lt1"/>
                </a:solidFill>
              </a:rPr>
              <a:t>20</a:t>
            </a:r>
            <a:endParaRPr/>
          </a:p>
        </p:txBody>
      </p:sp>
      <p:pic>
        <p:nvPicPr>
          <p:cNvPr descr="logo esprit.png" id="90" name="Google Shape;90;p1"/>
          <p:cNvPicPr preferRelativeResize="0"/>
          <p:nvPr/>
        </p:nvPicPr>
        <p:blipFill rotWithShape="1">
          <a:blip r:embed="rId4">
            <a:alphaModFix/>
          </a:blip>
          <a:srcRect b="0" l="0" r="0" t="0"/>
          <a:stretch/>
        </p:blipFill>
        <p:spPr>
          <a:xfrm>
            <a:off x="0" y="214312"/>
            <a:ext cx="1866900" cy="819150"/>
          </a:xfrm>
          <a:prstGeom prst="rect">
            <a:avLst/>
          </a:prstGeom>
          <a:noFill/>
          <a:ln>
            <a:noFill/>
          </a:ln>
        </p:spPr>
      </p:pic>
      <p:sp>
        <p:nvSpPr>
          <p:cNvPr id="91" name="Google Shape;91;p1"/>
          <p:cNvSpPr txBox="1"/>
          <p:nvPr/>
        </p:nvSpPr>
        <p:spPr>
          <a:xfrm>
            <a:off x="1363662" y="4643437"/>
            <a:ext cx="104775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UP Web</a:t>
            </a:r>
            <a:endParaRPr/>
          </a:p>
        </p:txBody>
      </p:sp>
      <p:sp>
        <p:nvSpPr>
          <p:cNvPr id="92" name="Google Shape;92;p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93" name="Google Shape;93;p1"/>
          <p:cNvSpPr txBox="1"/>
          <p:nvPr/>
        </p:nvSpPr>
        <p:spPr>
          <a:xfrm>
            <a:off x="630237" y="204787"/>
            <a:ext cx="6797675" cy="21240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6600"/>
              <a:buFont typeface="Arial"/>
              <a:buNone/>
            </a:pPr>
            <a:r>
              <a:rPr b="1" i="0" lang="en-US" sz="6600" u="none" cap="none" strike="noStrike">
                <a:solidFill>
                  <a:schemeClr val="dk1"/>
                </a:solidFill>
                <a:latin typeface="Arial"/>
                <a:ea typeface="Arial"/>
                <a:cs typeface="Arial"/>
                <a:sym typeface="Arial"/>
              </a:rPr>
              <a:t>  	 Introduction au WEB</a:t>
            </a:r>
            <a:endParaRPr/>
          </a:p>
        </p:txBody>
      </p:sp>
      <p:pic>
        <p:nvPicPr>
          <p:cNvPr descr="C:\Users\TOSHIBA\Desktop\ESPRIT 2013-2014\WEB2\Tech_Web2_séance1\ajax.png" id="94" name="Google Shape;94;p1"/>
          <p:cNvPicPr preferRelativeResize="0"/>
          <p:nvPr/>
        </p:nvPicPr>
        <p:blipFill rotWithShape="1">
          <a:blip r:embed="rId5">
            <a:alphaModFix/>
          </a:blip>
          <a:srcRect b="0" l="0" r="0" t="0"/>
          <a:stretch/>
        </p:blipFill>
        <p:spPr>
          <a:xfrm>
            <a:off x="250825" y="3192462"/>
            <a:ext cx="2300287" cy="1244600"/>
          </a:xfrm>
          <a:prstGeom prst="rect">
            <a:avLst/>
          </a:prstGeom>
          <a:noFill/>
          <a:ln>
            <a:noFill/>
          </a:ln>
        </p:spPr>
      </p:pic>
      <p:pic>
        <p:nvPicPr>
          <p:cNvPr descr="C:\Users\TOSHIBA\Desktop\ESPRIT 2013-2014\WEB2\Tech_Web2_séance1\jquery.png" id="95" name="Google Shape;95;p1"/>
          <p:cNvPicPr preferRelativeResize="0"/>
          <p:nvPr/>
        </p:nvPicPr>
        <p:blipFill rotWithShape="1">
          <a:blip r:embed="rId6">
            <a:alphaModFix/>
          </a:blip>
          <a:srcRect b="0" l="0" r="0" t="0"/>
          <a:stretch/>
        </p:blipFill>
        <p:spPr>
          <a:xfrm>
            <a:off x="6281737" y="3121025"/>
            <a:ext cx="2290762" cy="862012"/>
          </a:xfrm>
          <a:prstGeom prst="rect">
            <a:avLst/>
          </a:prstGeom>
          <a:noFill/>
          <a:ln>
            <a:noFill/>
          </a:ln>
        </p:spPr>
      </p:pic>
      <p:pic>
        <p:nvPicPr>
          <p:cNvPr descr="C:\Users\TOSHIBA\Desktop\ESPRIT 2013-2014\WEB2\Tech_Web2_séance1\cpanel-logo-transparentweb-hosting-logos---mysql-php-apache-cpanel-etc---web-design-p0kas7a4.png" id="96" name="Google Shape;96;p1"/>
          <p:cNvPicPr preferRelativeResize="0"/>
          <p:nvPr/>
        </p:nvPicPr>
        <p:blipFill rotWithShape="1">
          <a:blip r:embed="rId7">
            <a:alphaModFix/>
          </a:blip>
          <a:srcRect b="0" l="0" r="0" t="0"/>
          <a:stretch/>
        </p:blipFill>
        <p:spPr>
          <a:xfrm>
            <a:off x="280987" y="2022475"/>
            <a:ext cx="2809875" cy="1119187"/>
          </a:xfrm>
          <a:prstGeom prst="rect">
            <a:avLst/>
          </a:prstGeom>
          <a:noFill/>
          <a:ln>
            <a:noFill/>
          </a:ln>
        </p:spPr>
      </p:pic>
      <p:pic>
        <p:nvPicPr>
          <p:cNvPr descr="C:\Users\TOSHIBA\Desktop\ESPRIT 2013-2014\WEB2\Tech_Web2_séance1\21364831.png" id="97" name="Google Shape;97;p1"/>
          <p:cNvPicPr preferRelativeResize="0"/>
          <p:nvPr/>
        </p:nvPicPr>
        <p:blipFill rotWithShape="1">
          <a:blip r:embed="rId8">
            <a:alphaModFix/>
          </a:blip>
          <a:srcRect b="0" l="0" r="0" t="0"/>
          <a:stretch/>
        </p:blipFill>
        <p:spPr>
          <a:xfrm>
            <a:off x="352425" y="1593850"/>
            <a:ext cx="1571625" cy="785812"/>
          </a:xfrm>
          <a:prstGeom prst="rect">
            <a:avLst/>
          </a:prstGeom>
          <a:noFill/>
          <a:ln>
            <a:noFill/>
          </a:ln>
        </p:spPr>
      </p:pic>
      <p:pic>
        <p:nvPicPr>
          <p:cNvPr descr="C:\Users\TOSHIBA\Desktop\ESPRIT 2013-2014\WEB2\Tech_Web2_séance1\web-trifecta_html5_css3_js-strict.png" id="98" name="Google Shape;98;p1"/>
          <p:cNvPicPr preferRelativeResize="0"/>
          <p:nvPr/>
        </p:nvPicPr>
        <p:blipFill rotWithShape="1">
          <a:blip r:embed="rId9">
            <a:alphaModFix/>
          </a:blip>
          <a:srcRect b="0" l="0" r="0" t="0"/>
          <a:stretch/>
        </p:blipFill>
        <p:spPr>
          <a:xfrm>
            <a:off x="5729287" y="1352550"/>
            <a:ext cx="3090862" cy="157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0"/>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174" name="Google Shape;174;p1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75" name="Google Shape;175;p10"/>
          <p:cNvSpPr txBox="1"/>
          <p:nvPr/>
        </p:nvSpPr>
        <p:spPr>
          <a:xfrm>
            <a:off x="785812" y="1785937"/>
            <a:ext cx="7786687" cy="936625"/>
          </a:xfrm>
          <a:prstGeom prst="rect">
            <a:avLst/>
          </a:prstGeom>
          <a:solidFill>
            <a:srgbClr val="CCCCCC"/>
          </a:solidFill>
          <a:ln cap="flat" cmpd="sng" w="25400">
            <a:solidFill>
              <a:srgbClr val="89A4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t/>
            </a:r>
            <a:endParaRPr b="1" i="0" sz="3600" u="none">
              <a:solidFill>
                <a:schemeClr val="accen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Historique et évolution du web</a:t>
            </a:r>
            <a:endParaRPr/>
          </a:p>
          <a:p>
            <a:pPr indent="0" lvl="0" marL="0" marR="0" rtl="0" algn="l">
              <a:lnSpc>
                <a:spcPct val="100000"/>
              </a:lnSpc>
              <a:spcBef>
                <a:spcPts val="0"/>
              </a:spcBef>
              <a:spcAft>
                <a:spcPts val="0"/>
              </a:spcAft>
              <a:buNone/>
            </a:pPr>
            <a:r>
              <a:t/>
            </a:r>
            <a:endParaRPr b="1" i="0" sz="360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457200" y="0"/>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Apparition du web</a:t>
            </a:r>
            <a:endParaRPr/>
          </a:p>
        </p:txBody>
      </p:sp>
      <p:sp>
        <p:nvSpPr>
          <p:cNvPr id="181" name="Google Shape;181;p11"/>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182" name="Google Shape;182;p1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83" name="Google Shape;183;p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Création du web (et non pas internet) par Tim Berners-Lee en 1991 en créant le W3C (world Wide Web Consortium) qui définit les nouvelles versions des langages liées au web.</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Il a créé aussi par la suite le World Wide Web foundation qui analyse et suit l’évolution du web.</a:t>
            </a:r>
            <a:endParaRPr/>
          </a:p>
          <a:p>
            <a:pPr indent="-342900" lvl="0" marL="342900" marR="0" rtl="0" algn="just">
              <a:lnSpc>
                <a:spcPct val="100000"/>
              </a:lnSpc>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a:p>
            <a:pPr indent="-342900" lvl="0" marL="342900" marR="0" rtl="0" algn="just">
              <a:lnSpc>
                <a:spcPct val="100000"/>
              </a:lnSpc>
              <a:spcBef>
                <a:spcPts val="560"/>
              </a:spcBef>
              <a:spcAft>
                <a:spcPts val="0"/>
              </a:spcAft>
              <a:buClr>
                <a:schemeClr val="dk1"/>
              </a:buClr>
              <a:buSzPts val="2800"/>
              <a:buFont typeface="Noto Sans Symbols"/>
              <a:buChar char="⮚"/>
            </a:pPr>
            <a:r>
              <a:rPr b="0" i="0" lang="en-US" sz="2800" u="none">
                <a:solidFill>
                  <a:schemeClr val="dk1"/>
                </a:solidFill>
                <a:latin typeface="Arial"/>
                <a:ea typeface="Arial"/>
                <a:cs typeface="Arial"/>
                <a:sym typeface="Arial"/>
              </a:rPr>
              <a:t> L'idée c’était de lire des hyperdocuments à l'aide d'un navigateur.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2"/>
          <p:cNvSpPr txBox="1"/>
          <p:nvPr>
            <p:ph type="title"/>
          </p:nvPr>
        </p:nvSpPr>
        <p:spPr>
          <a:xfrm>
            <a:off x="428625" y="0"/>
            <a:ext cx="8229600" cy="93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Evolution du web</a:t>
            </a:r>
            <a:endParaRPr/>
          </a:p>
        </p:txBody>
      </p:sp>
      <p:sp>
        <p:nvSpPr>
          <p:cNvPr id="189" name="Google Shape;189;p12"/>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190" name="Google Shape;190;p1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descr="web1to31.jpg" id="191" name="Google Shape;191;p12"/>
          <p:cNvPicPr preferRelativeResize="0"/>
          <p:nvPr>
            <p:ph idx="1" type="body"/>
          </p:nvPr>
        </p:nvPicPr>
        <p:blipFill rotWithShape="1">
          <a:blip r:embed="rId3">
            <a:alphaModFix/>
          </a:blip>
          <a:srcRect b="0" l="0" r="0" t="0"/>
          <a:stretch/>
        </p:blipFill>
        <p:spPr>
          <a:xfrm>
            <a:off x="323850" y="1484312"/>
            <a:ext cx="8424862" cy="440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 Les termes du Web 2.0</a:t>
            </a:r>
            <a:endParaRPr/>
          </a:p>
        </p:txBody>
      </p:sp>
      <p:sp>
        <p:nvSpPr>
          <p:cNvPr id="197" name="Google Shape;197;p1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98" name="Google Shape;198;p13"/>
          <p:cNvPicPr preferRelativeResize="0"/>
          <p:nvPr/>
        </p:nvPicPr>
        <p:blipFill rotWithShape="1">
          <a:blip r:embed="rId3">
            <a:alphaModFix/>
          </a:blip>
          <a:srcRect b="0" l="0" r="0" t="0"/>
          <a:stretch/>
        </p:blipFill>
        <p:spPr>
          <a:xfrm>
            <a:off x="457200" y="1628775"/>
            <a:ext cx="8002587" cy="4794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4"/>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204" name="Google Shape;204;p1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05" name="Google Shape;205;p14"/>
          <p:cNvSpPr txBox="1"/>
          <p:nvPr/>
        </p:nvSpPr>
        <p:spPr>
          <a:xfrm>
            <a:off x="785812" y="1785937"/>
            <a:ext cx="7786687" cy="936625"/>
          </a:xfrm>
          <a:prstGeom prst="rect">
            <a:avLst/>
          </a:prstGeom>
          <a:solidFill>
            <a:srgbClr val="CCCCCC"/>
          </a:solidFill>
          <a:ln cap="flat" cmpd="sng" w="25400">
            <a:solidFill>
              <a:srgbClr val="89A4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Fonctionnement d’un site web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15"/>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211" name="Google Shape;211;p1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12" name="Google Shape;212;p15"/>
          <p:cNvSpPr txBox="1"/>
          <p:nvPr>
            <p:ph idx="1" type="body"/>
          </p:nvPr>
        </p:nvSpPr>
        <p:spPr>
          <a:xfrm>
            <a:off x="457200" y="198278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Lorsque vous voulez visiter un site web, vous tapez son adresse dans votre navigateur web (URL), que ce soit Mozilla Firefox, Internet Explorer, Opera, Safari ou un autre. Mais ne vous êtes-vous jamais demandé comment faisait la page web pour arriver jusqu'à vous ?</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16"/>
          <p:cNvSpPr txBox="1"/>
          <p:nvPr>
            <p:ph type="title"/>
          </p:nvPr>
        </p:nvSpPr>
        <p:spPr>
          <a:xfrm>
            <a:off x="142875" y="357187"/>
            <a:ext cx="8286750" cy="10001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400"/>
              <a:buFont typeface="Arial"/>
              <a:buNone/>
            </a:pPr>
            <a:br>
              <a:rPr b="1" i="0" lang="en-US" sz="3400" u="none">
                <a:solidFill>
                  <a:schemeClr val="dk1"/>
                </a:solidFill>
                <a:latin typeface="Arial"/>
                <a:ea typeface="Arial"/>
                <a:cs typeface="Arial"/>
                <a:sym typeface="Arial"/>
              </a:rPr>
            </a:br>
            <a:r>
              <a:rPr b="1" i="0" lang="en-US" sz="3400" u="none">
                <a:solidFill>
                  <a:schemeClr val="dk1"/>
                </a:solidFill>
                <a:latin typeface="Arial"/>
                <a:ea typeface="Arial"/>
                <a:cs typeface="Arial"/>
                <a:sym typeface="Arial"/>
              </a:rPr>
              <a:t>Comment fonctionne un site web ? -1-</a:t>
            </a:r>
            <a:br>
              <a:rPr b="1" i="0" lang="en-US" sz="3400" u="none">
                <a:solidFill>
                  <a:schemeClr val="dk1"/>
                </a:solidFill>
                <a:latin typeface="Arial"/>
                <a:ea typeface="Arial"/>
                <a:cs typeface="Arial"/>
                <a:sym typeface="Arial"/>
              </a:rPr>
            </a:br>
            <a:endParaRPr/>
          </a:p>
        </p:txBody>
      </p:sp>
      <p:sp>
        <p:nvSpPr>
          <p:cNvPr id="218" name="Google Shape;218;p16"/>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219" name="Google Shape;219;p1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descr="schema-web.gif" id="220" name="Google Shape;220;p16"/>
          <p:cNvPicPr preferRelativeResize="0"/>
          <p:nvPr>
            <p:ph idx="1" type="body"/>
          </p:nvPr>
        </p:nvPicPr>
        <p:blipFill rotWithShape="1">
          <a:blip r:embed="rId3">
            <a:alphaModFix/>
          </a:blip>
          <a:srcRect b="0" l="0" r="0" t="0"/>
          <a:stretch/>
        </p:blipFill>
        <p:spPr>
          <a:xfrm>
            <a:off x="684212" y="1700212"/>
            <a:ext cx="7775575" cy="39608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17"/>
          <p:cNvSpPr txBox="1"/>
          <p:nvPr>
            <p:ph type="title"/>
          </p:nvPr>
        </p:nvSpPr>
        <p:spPr>
          <a:xfrm>
            <a:off x="142875" y="357187"/>
            <a:ext cx="8389937" cy="92233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400"/>
              <a:buFont typeface="Arial"/>
              <a:buNone/>
            </a:pPr>
            <a:br>
              <a:rPr b="1" i="0" lang="en-US" sz="3400" u="none">
                <a:solidFill>
                  <a:schemeClr val="dk1"/>
                </a:solidFill>
                <a:latin typeface="Arial"/>
                <a:ea typeface="Arial"/>
                <a:cs typeface="Arial"/>
                <a:sym typeface="Arial"/>
              </a:rPr>
            </a:br>
            <a:r>
              <a:rPr b="1" i="0" lang="en-US" sz="3400" u="none">
                <a:solidFill>
                  <a:schemeClr val="dk1"/>
                </a:solidFill>
                <a:latin typeface="Arial"/>
                <a:ea typeface="Arial"/>
                <a:cs typeface="Arial"/>
                <a:sym typeface="Arial"/>
              </a:rPr>
              <a:t>Comment fonctionne un site web ? -1-</a:t>
            </a:r>
            <a:br>
              <a:rPr b="1" i="0" lang="en-US" sz="3400" u="none">
                <a:solidFill>
                  <a:schemeClr val="dk1"/>
                </a:solidFill>
                <a:latin typeface="Arial"/>
                <a:ea typeface="Arial"/>
                <a:cs typeface="Arial"/>
                <a:sym typeface="Arial"/>
              </a:rPr>
            </a:br>
            <a:endParaRPr/>
          </a:p>
        </p:txBody>
      </p:sp>
      <p:sp>
        <p:nvSpPr>
          <p:cNvPr id="226" name="Google Shape;226;p17"/>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227" name="Google Shape;227;p1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28" name="Google Shape;228;p17"/>
          <p:cNvSpPr txBox="1"/>
          <p:nvPr>
            <p:ph idx="1" type="body"/>
          </p:nvPr>
        </p:nvSpPr>
        <p:spPr>
          <a:xfrm>
            <a:off x="223837" y="195738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Il faut savoir qu'Internet est un réseau composé d'ordinateurs. Ceux-ci peuvent être classés en deux catégories.</a:t>
            </a:r>
            <a:endParaRPr/>
          </a:p>
          <a:p>
            <a:pPr indent="-342900" lvl="0" marL="342900" marR="0" rtl="0" algn="just">
              <a:lnSpc>
                <a:spcPct val="10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Les clients</a:t>
            </a:r>
            <a:r>
              <a:rPr b="0" i="0" lang="en-US" sz="2400" u="none">
                <a:solidFill>
                  <a:schemeClr val="dk1"/>
                </a:solidFill>
                <a:latin typeface="Arial"/>
                <a:ea typeface="Arial"/>
                <a:cs typeface="Arial"/>
                <a:sym typeface="Arial"/>
              </a:rPr>
              <a:t> : ce sont les ordinateurs des internautes comme vous. Votre ordinateur fait donc partie de la catégorie des clients. Chaque client représente un visiteur d'un site web. </a:t>
            </a:r>
            <a:endParaRPr/>
          </a:p>
          <a:p>
            <a:pPr indent="-342900" lvl="0" marL="342900" marR="0" rtl="0" algn="just">
              <a:lnSpc>
                <a:spcPct val="10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Les serveurs</a:t>
            </a:r>
            <a:r>
              <a:rPr b="0" i="0" lang="en-US" sz="2400" u="none">
                <a:solidFill>
                  <a:schemeClr val="dk1"/>
                </a:solidFill>
                <a:latin typeface="Arial"/>
                <a:ea typeface="Arial"/>
                <a:cs typeface="Arial"/>
                <a:sym typeface="Arial"/>
              </a:rPr>
              <a:t> : ce sont des ordinateurs puissants qui stockent et délivrent des sites web aux internautes, c'est-à-dire aux clients. </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18"/>
          <p:cNvSpPr txBox="1"/>
          <p:nvPr>
            <p:ph type="title"/>
          </p:nvPr>
        </p:nvSpPr>
        <p:spPr>
          <a:xfrm>
            <a:off x="285750" y="285750"/>
            <a:ext cx="8072437" cy="99218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400"/>
              <a:buFont typeface="Arial"/>
              <a:buNone/>
            </a:pPr>
            <a:br>
              <a:rPr b="1" i="0" lang="en-US" sz="3400" u="none">
                <a:solidFill>
                  <a:schemeClr val="dk1"/>
                </a:solidFill>
                <a:latin typeface="Arial"/>
                <a:ea typeface="Arial"/>
                <a:cs typeface="Arial"/>
                <a:sym typeface="Arial"/>
              </a:rPr>
            </a:br>
            <a:r>
              <a:rPr b="1" i="0" lang="en-US" sz="3400" u="none">
                <a:solidFill>
                  <a:schemeClr val="dk1"/>
                </a:solidFill>
                <a:latin typeface="Arial"/>
                <a:ea typeface="Arial"/>
                <a:cs typeface="Arial"/>
                <a:sym typeface="Arial"/>
              </a:rPr>
              <a:t>Comment fonctionne un site web ? -1-</a:t>
            </a:r>
            <a:br>
              <a:rPr b="1" i="0" lang="en-US" sz="3400" u="none">
                <a:solidFill>
                  <a:schemeClr val="dk1"/>
                </a:solidFill>
                <a:latin typeface="Arial"/>
                <a:ea typeface="Arial"/>
                <a:cs typeface="Arial"/>
                <a:sym typeface="Arial"/>
              </a:rPr>
            </a:br>
            <a:endParaRPr/>
          </a:p>
        </p:txBody>
      </p:sp>
      <p:sp>
        <p:nvSpPr>
          <p:cNvPr id="234" name="Google Shape;234;p18"/>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235" name="Google Shape;235;p1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36" name="Google Shape;236;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On résume : votre ordinateur est appelé </a:t>
            </a:r>
            <a:r>
              <a:rPr b="1" i="0" lang="en-US" sz="3200" u="none">
                <a:solidFill>
                  <a:schemeClr val="dk1"/>
                </a:solidFill>
                <a:latin typeface="Arial"/>
                <a:ea typeface="Arial"/>
                <a:cs typeface="Arial"/>
                <a:sym typeface="Arial"/>
              </a:rPr>
              <a:t>le client</a:t>
            </a:r>
            <a:r>
              <a:rPr b="0" i="0" lang="en-US" sz="3200" u="none">
                <a:solidFill>
                  <a:schemeClr val="dk1"/>
                </a:solidFill>
                <a:latin typeface="Arial"/>
                <a:ea typeface="Arial"/>
                <a:cs typeface="Arial"/>
                <a:sym typeface="Arial"/>
              </a:rPr>
              <a:t>, tandis que l'ordinateur qui détient le site web est appelé </a:t>
            </a:r>
            <a:r>
              <a:rPr b="1" i="0" lang="en-US" sz="3200" u="none">
                <a:solidFill>
                  <a:schemeClr val="dk1"/>
                </a:solidFill>
                <a:latin typeface="Arial"/>
                <a:ea typeface="Arial"/>
                <a:cs typeface="Arial"/>
                <a:sym typeface="Arial"/>
              </a:rPr>
              <a:t>le serveur</a:t>
            </a:r>
            <a:r>
              <a:rPr b="0" i="0" lang="en-US" sz="3200" u="none">
                <a:solidFill>
                  <a:schemeClr val="dk1"/>
                </a:solidFill>
                <a:latin typeface="Arial"/>
                <a:ea typeface="Arial"/>
                <a:cs typeface="Arial"/>
                <a:sym typeface="Arial"/>
              </a:rPr>
              <a:t>. Comment les deux communiquent-ils ?</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C'est justement là que se fait la différence entre un site statique et un site dynamique. Voyons ensemble ce qui change.</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19"/>
          <p:cNvSpPr txBox="1"/>
          <p:nvPr>
            <p:ph type="title"/>
          </p:nvPr>
        </p:nvSpPr>
        <p:spPr>
          <a:xfrm>
            <a:off x="428625" y="0"/>
            <a:ext cx="8229600" cy="1000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Les sites statiques </a:t>
            </a:r>
            <a:endParaRPr/>
          </a:p>
        </p:txBody>
      </p:sp>
      <p:sp>
        <p:nvSpPr>
          <p:cNvPr id="242" name="Google Shape;242;p19"/>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243" name="Google Shape;243;p1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44" name="Google Shape;244;p19"/>
          <p:cNvSpPr txBox="1"/>
          <p:nvPr>
            <p:ph idx="1" type="body"/>
          </p:nvPr>
        </p:nvSpPr>
        <p:spPr>
          <a:xfrm>
            <a:off x="323850" y="1600200"/>
            <a:ext cx="84963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Ce sont des sites réalisés uniquement à l'aide des langages HTML et CSS. Ils fonctionnent très bien mais leur contenu ne peut pas être mis à jour automatiquement : il faut que le propriétaire du site (le webmaster) modifie le code source pour y ajouter des nouveautés. Les sites statiques sont donc bien adaptés pour réaliser des sites « vitrine », pour présenter par exemple son entreprise, mais sans aller plus loin.</a:t>
            </a:r>
            <a:endParaRPr/>
          </a:p>
          <a:p>
            <a:pPr indent="-342900" lvl="0" marL="342900" marR="0" rtl="0" algn="just">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Ce type de site se fait de plus en plus rare aujourd'hui, car dès que l'on rajoute un élément d'interaction (comme un formulaire de contact), on ne parle plus de site statique mais de site dynamique.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
          <p:cNvSpPr txBox="1"/>
          <p:nvPr>
            <p:ph type="title"/>
          </p:nvPr>
        </p:nvSpPr>
        <p:spPr>
          <a:xfrm>
            <a:off x="457200" y="285750"/>
            <a:ext cx="2971800" cy="7143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accent1"/>
              </a:buClr>
              <a:buSzPts val="4000"/>
              <a:buFont typeface="Arial"/>
              <a:buNone/>
            </a:pPr>
            <a:r>
              <a:rPr b="1" i="0" lang="en-US" sz="4000" u="none">
                <a:solidFill>
                  <a:schemeClr val="accent1"/>
                </a:solidFill>
                <a:latin typeface="Arial"/>
                <a:ea typeface="Arial"/>
                <a:cs typeface="Arial"/>
                <a:sym typeface="Arial"/>
              </a:rPr>
              <a:t>Objectifs</a:t>
            </a:r>
            <a:endParaRPr/>
          </a:p>
        </p:txBody>
      </p:sp>
      <p:sp>
        <p:nvSpPr>
          <p:cNvPr id="104" name="Google Shape;104;p2"/>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UP WEB ESPRIT</a:t>
            </a:r>
            <a:endParaRPr/>
          </a:p>
        </p:txBody>
      </p:sp>
      <p:sp>
        <p:nvSpPr>
          <p:cNvPr id="105" name="Google Shape;105;p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pic>
        <p:nvPicPr>
          <p:cNvPr descr="http://t3.gstatic.com/images?q=tbn:ANd9GcTXVnlLL8D1BYaCfTyBeJvwSutOJQ-R-tiqsh8vn8tMCCgMBh0ulw" id="106" name="Google Shape;106;p2"/>
          <p:cNvPicPr preferRelativeResize="0"/>
          <p:nvPr/>
        </p:nvPicPr>
        <p:blipFill rotWithShape="1">
          <a:blip r:embed="rId3">
            <a:alphaModFix/>
          </a:blip>
          <a:srcRect b="0" l="0" r="0" t="0"/>
          <a:stretch/>
        </p:blipFill>
        <p:spPr>
          <a:xfrm>
            <a:off x="323850" y="2198687"/>
            <a:ext cx="214312" cy="214312"/>
          </a:xfrm>
          <a:prstGeom prst="rect">
            <a:avLst/>
          </a:prstGeom>
          <a:noFill/>
          <a:ln>
            <a:noFill/>
          </a:ln>
        </p:spPr>
      </p:pic>
      <p:sp>
        <p:nvSpPr>
          <p:cNvPr id="107" name="Google Shape;107;p2"/>
          <p:cNvSpPr txBox="1"/>
          <p:nvPr/>
        </p:nvSpPr>
        <p:spPr>
          <a:xfrm>
            <a:off x="755650" y="2114550"/>
            <a:ext cx="7704137"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Intégrer le champ lexical du web </a:t>
            </a:r>
            <a:endParaRPr/>
          </a:p>
        </p:txBody>
      </p:sp>
      <p:pic>
        <p:nvPicPr>
          <p:cNvPr descr="http://t3.gstatic.com/images?q=tbn:ANd9GcTXVnlLL8D1BYaCfTyBeJvwSutOJQ-R-tiqsh8vn8tMCCgMBh0ulw" id="108" name="Google Shape;108;p2"/>
          <p:cNvPicPr preferRelativeResize="0"/>
          <p:nvPr/>
        </p:nvPicPr>
        <p:blipFill rotWithShape="1">
          <a:blip r:embed="rId3">
            <a:alphaModFix/>
          </a:blip>
          <a:srcRect b="0" l="0" r="0" t="0"/>
          <a:stretch/>
        </p:blipFill>
        <p:spPr>
          <a:xfrm>
            <a:off x="355600" y="3500437"/>
            <a:ext cx="214312" cy="214312"/>
          </a:xfrm>
          <a:prstGeom prst="rect">
            <a:avLst/>
          </a:prstGeom>
          <a:noFill/>
          <a:ln>
            <a:noFill/>
          </a:ln>
        </p:spPr>
      </p:pic>
      <p:sp>
        <p:nvSpPr>
          <p:cNvPr id="109" name="Google Shape;109;p2"/>
          <p:cNvSpPr txBox="1"/>
          <p:nvPr/>
        </p:nvSpPr>
        <p:spPr>
          <a:xfrm>
            <a:off x="755650" y="3416300"/>
            <a:ext cx="81375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Comprendre comment ça marche un site web</a:t>
            </a:r>
            <a:endParaRPr/>
          </a:p>
        </p:txBody>
      </p:sp>
      <p:sp>
        <p:nvSpPr>
          <p:cNvPr id="110" name="Google Shape;110;p2"/>
          <p:cNvSpPr txBox="1"/>
          <p:nvPr/>
        </p:nvSpPr>
        <p:spPr>
          <a:xfrm>
            <a:off x="827087" y="3997325"/>
            <a:ext cx="8137525"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Avoir les idées claires par rapport aux langages et aux architectures utilisées en web</a:t>
            </a:r>
            <a:endParaRPr/>
          </a:p>
        </p:txBody>
      </p:sp>
      <p:pic>
        <p:nvPicPr>
          <p:cNvPr descr="http://t3.gstatic.com/images?q=tbn:ANd9GcTXVnlLL8D1BYaCfTyBeJvwSutOJQ-R-tiqsh8vn8tMCCgMBh0ulw" id="111" name="Google Shape;111;p2"/>
          <p:cNvPicPr preferRelativeResize="0"/>
          <p:nvPr/>
        </p:nvPicPr>
        <p:blipFill rotWithShape="1">
          <a:blip r:embed="rId3">
            <a:alphaModFix/>
          </a:blip>
          <a:srcRect b="0" l="0" r="0" t="0"/>
          <a:stretch/>
        </p:blipFill>
        <p:spPr>
          <a:xfrm>
            <a:off x="357187" y="4143375"/>
            <a:ext cx="214312" cy="214312"/>
          </a:xfrm>
          <a:prstGeom prst="rect">
            <a:avLst/>
          </a:prstGeom>
          <a:noFill/>
          <a:ln>
            <a:noFill/>
          </a:ln>
        </p:spPr>
      </p:pic>
      <p:sp>
        <p:nvSpPr>
          <p:cNvPr id="112" name="Google Shape;112;p2"/>
          <p:cNvSpPr txBox="1"/>
          <p:nvPr/>
        </p:nvSpPr>
        <p:spPr>
          <a:xfrm>
            <a:off x="714375" y="2773362"/>
            <a:ext cx="77041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Avoir un aperçu sur l’historique et l’évolution du web</a:t>
            </a:r>
            <a:endParaRPr/>
          </a:p>
        </p:txBody>
      </p:sp>
      <p:pic>
        <p:nvPicPr>
          <p:cNvPr descr="http://t3.gstatic.com/images?q=tbn:ANd9GcTXVnlLL8D1BYaCfTyBeJvwSutOJQ-R-tiqsh8vn8tMCCgMBh0ulw" id="113" name="Google Shape;113;p2"/>
          <p:cNvPicPr preferRelativeResize="0"/>
          <p:nvPr/>
        </p:nvPicPr>
        <p:blipFill rotWithShape="1">
          <a:blip r:embed="rId3">
            <a:alphaModFix/>
          </a:blip>
          <a:srcRect b="0" l="0" r="0" t="0"/>
          <a:stretch/>
        </p:blipFill>
        <p:spPr>
          <a:xfrm>
            <a:off x="357187" y="2857500"/>
            <a:ext cx="214312" cy="21431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0"/>
          <p:cNvSpPr txBox="1"/>
          <p:nvPr>
            <p:ph type="title"/>
          </p:nvPr>
        </p:nvSpPr>
        <p:spPr>
          <a:xfrm>
            <a:off x="357187" y="0"/>
            <a:ext cx="8229600" cy="9890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Les sites dynamiques</a:t>
            </a:r>
            <a:endParaRPr/>
          </a:p>
        </p:txBody>
      </p:sp>
      <p:sp>
        <p:nvSpPr>
          <p:cNvPr id="250" name="Google Shape;250;p20"/>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251" name="Google Shape;251;p2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52" name="Google Shape;252;p20"/>
          <p:cNvSpPr txBox="1"/>
          <p:nvPr>
            <p:ph idx="1" type="body"/>
          </p:nvPr>
        </p:nvSpPr>
        <p:spPr>
          <a:xfrm>
            <a:off x="457200" y="1600200"/>
            <a:ext cx="8229600" cy="47815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Plus complexes, ils utilisent d'autres langages en plus de HTML et CSS, tels que PHP et MySQL.</a:t>
            </a:r>
            <a:endParaRPr/>
          </a:p>
          <a:p>
            <a:pPr indent="-1905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Le contenu de ces sites web est dit « dynamique » parce qu'il peut changer sans l'intervention du webmaster ! La plupart des sites web que vous visitez aujourd'hui, sont des sites dynamiques. Le seul pré-requis pour apprendre à créer ce type de sites est de déjà savoir réaliser des sites statiques en HTML et CSS.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1"/>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258" name="Google Shape;258;p2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59" name="Google Shape;259;p21"/>
          <p:cNvSpPr txBox="1"/>
          <p:nvPr/>
        </p:nvSpPr>
        <p:spPr>
          <a:xfrm>
            <a:off x="785812" y="1785937"/>
            <a:ext cx="7786687" cy="936625"/>
          </a:xfrm>
          <a:prstGeom prst="rect">
            <a:avLst/>
          </a:prstGeom>
          <a:solidFill>
            <a:srgbClr val="CCCCCC"/>
          </a:solidFill>
          <a:ln cap="flat" cmpd="sng" w="25400">
            <a:solidFill>
              <a:srgbClr val="89A4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Les architectures d’un site dynamique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2"/>
          <p:cNvSpPr txBox="1"/>
          <p:nvPr>
            <p:ph type="title"/>
          </p:nvPr>
        </p:nvSpPr>
        <p:spPr>
          <a:xfrm>
            <a:off x="457200" y="41275"/>
            <a:ext cx="8229600" cy="1000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br>
              <a:rPr b="1" i="0" lang="en-US" sz="3200" u="none">
                <a:solidFill>
                  <a:schemeClr val="dk1"/>
                </a:solidFill>
                <a:latin typeface="Arial"/>
                <a:ea typeface="Arial"/>
                <a:cs typeface="Arial"/>
                <a:sym typeface="Arial"/>
              </a:rPr>
            </a:br>
            <a:br>
              <a:rPr b="1" i="0" lang="en-US" sz="3200" u="none">
                <a:solidFill>
                  <a:schemeClr val="dk1"/>
                </a:solidFill>
                <a:latin typeface="Arial"/>
                <a:ea typeface="Arial"/>
                <a:cs typeface="Arial"/>
                <a:sym typeface="Arial"/>
              </a:rPr>
            </a:b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L'architecture à 2 niveaux</a:t>
            </a:r>
            <a:br>
              <a:rPr b="1" i="0" lang="en-US" sz="3200" u="none">
                <a:solidFill>
                  <a:schemeClr val="dk1"/>
                </a:solidFill>
                <a:latin typeface="Arial"/>
                <a:ea typeface="Arial"/>
                <a:cs typeface="Arial"/>
                <a:sym typeface="Arial"/>
              </a:rPr>
            </a:br>
            <a:endParaRPr/>
          </a:p>
        </p:txBody>
      </p:sp>
      <p:sp>
        <p:nvSpPr>
          <p:cNvPr id="266" name="Google Shape;266;p22"/>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267" name="Google Shape;267;p2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68" name="Google Shape;268;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L'architecture à deux niveaux (appelée aussi architecture 2 tiers, tier: rangée en anglais).</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Caractérise les systèmes clients/serveurs pour lesquels le client demande une ressource et le serveur la lui fournit directement, en utilisant ses propres ressources. Cela signifie que le serveur ne fait pas appel à une autre application afin de fournir une partie du service.</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3"/>
          <p:cNvSpPr txBox="1"/>
          <p:nvPr>
            <p:ph type="title"/>
          </p:nvPr>
        </p:nvSpPr>
        <p:spPr>
          <a:xfrm>
            <a:off x="428625" y="357187"/>
            <a:ext cx="8229600" cy="1000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3200"/>
              <a:buFont typeface="Arial"/>
              <a:buNone/>
            </a:pPr>
            <a:br>
              <a:rPr b="0" i="0" lang="en-US" sz="3200" u="none">
                <a:solidFill>
                  <a:schemeClr val="accent1"/>
                </a:solidFill>
                <a:latin typeface="Arial"/>
                <a:ea typeface="Arial"/>
                <a:cs typeface="Arial"/>
                <a:sym typeface="Arial"/>
              </a:rPr>
            </a:br>
            <a:r>
              <a:rPr b="1" i="0" lang="en-US" sz="3200" u="none">
                <a:solidFill>
                  <a:schemeClr val="dk1"/>
                </a:solidFill>
                <a:latin typeface="Arial"/>
                <a:ea typeface="Arial"/>
                <a:cs typeface="Arial"/>
                <a:sym typeface="Arial"/>
              </a:rPr>
              <a:t>L'architecture à 2 niveaux</a:t>
            </a:r>
            <a:br>
              <a:rPr b="1" i="0" lang="en-US" sz="3200" u="none">
                <a:solidFill>
                  <a:schemeClr val="dk1"/>
                </a:solidFill>
                <a:latin typeface="Arial"/>
                <a:ea typeface="Arial"/>
                <a:cs typeface="Arial"/>
                <a:sym typeface="Arial"/>
              </a:rPr>
            </a:br>
            <a:endParaRPr/>
          </a:p>
        </p:txBody>
      </p:sp>
      <p:sp>
        <p:nvSpPr>
          <p:cNvPr id="274" name="Google Shape;274;p23"/>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275" name="Google Shape;275;p2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descr="cs-images-2-tier.gif" id="276" name="Google Shape;276;p23"/>
          <p:cNvPicPr preferRelativeResize="0"/>
          <p:nvPr>
            <p:ph idx="1" type="body"/>
          </p:nvPr>
        </p:nvPicPr>
        <p:blipFill rotWithShape="1">
          <a:blip r:embed="rId3">
            <a:alphaModFix/>
          </a:blip>
          <a:srcRect b="0" l="0" r="0" t="0"/>
          <a:stretch/>
        </p:blipFill>
        <p:spPr>
          <a:xfrm>
            <a:off x="1331912" y="1628775"/>
            <a:ext cx="6335712" cy="41036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4"/>
          <p:cNvSpPr txBox="1"/>
          <p:nvPr>
            <p:ph type="title"/>
          </p:nvPr>
        </p:nvSpPr>
        <p:spPr>
          <a:xfrm>
            <a:off x="428625" y="0"/>
            <a:ext cx="8229600" cy="1000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l'architecture à 3 niveaux</a:t>
            </a:r>
            <a:endParaRPr/>
          </a:p>
        </p:txBody>
      </p:sp>
      <p:sp>
        <p:nvSpPr>
          <p:cNvPr id="282" name="Google Shape;282;p24"/>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283" name="Google Shape;283;p2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84" name="Google Shape;284;p24"/>
          <p:cNvSpPr txBox="1"/>
          <p:nvPr>
            <p:ph idx="1" type="body"/>
          </p:nvPr>
        </p:nvSpPr>
        <p:spPr>
          <a:xfrm>
            <a:off x="457200" y="155733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Dans l'architecture à 3 niveaux (appelée </a:t>
            </a:r>
            <a:r>
              <a:rPr b="0" i="1" lang="en-US" sz="2400" u="none">
                <a:solidFill>
                  <a:schemeClr val="dk1"/>
                </a:solidFill>
                <a:latin typeface="Arial"/>
                <a:ea typeface="Arial"/>
                <a:cs typeface="Arial"/>
                <a:sym typeface="Arial"/>
              </a:rPr>
              <a:t>architecture 3-tier</a:t>
            </a:r>
            <a:r>
              <a:rPr b="0" i="0" lang="en-US" sz="2400" u="none">
                <a:solidFill>
                  <a:schemeClr val="dk1"/>
                </a:solidFill>
                <a:latin typeface="Arial"/>
                <a:ea typeface="Arial"/>
                <a:cs typeface="Arial"/>
                <a:sym typeface="Arial"/>
              </a:rPr>
              <a:t>), il existe un niveau intermédiaire, c'est-à-dire que l'on a généralement une architecture partagée entre :Un client, c'est-à-dire l'ordinateur demandeur de ressources, équipée d'une interface utilisateur (généralement un navigateur web) chargée de la présentation; Le serveur d'application (appelé également </a:t>
            </a:r>
            <a:r>
              <a:rPr b="1" i="0" lang="en-US" sz="2400" u="none">
                <a:solidFill>
                  <a:schemeClr val="dk1"/>
                </a:solidFill>
                <a:latin typeface="Arial"/>
                <a:ea typeface="Arial"/>
                <a:cs typeface="Arial"/>
                <a:sym typeface="Arial"/>
              </a:rPr>
              <a:t>middleware</a:t>
            </a:r>
            <a:r>
              <a:rPr b="0" i="0" lang="en-US" sz="2400" u="none">
                <a:solidFill>
                  <a:schemeClr val="dk1"/>
                </a:solidFill>
                <a:latin typeface="Arial"/>
                <a:ea typeface="Arial"/>
                <a:cs typeface="Arial"/>
                <a:sym typeface="Arial"/>
              </a:rPr>
              <a:t>), chargé de fournir la ressource mais faisant appel à un autre serveur</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Le serveur de données, fournissant au serveur d'application les données dont il a besoin.</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25"/>
          <p:cNvSpPr txBox="1"/>
          <p:nvPr>
            <p:ph type="title"/>
          </p:nvPr>
        </p:nvSpPr>
        <p:spPr>
          <a:xfrm>
            <a:off x="500062" y="0"/>
            <a:ext cx="8229600" cy="1071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l'architecture à 3 niveaux</a:t>
            </a:r>
            <a:endParaRPr/>
          </a:p>
        </p:txBody>
      </p:sp>
      <p:sp>
        <p:nvSpPr>
          <p:cNvPr id="290" name="Google Shape;290;p25"/>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UP WEB ESPRIT</a:t>
            </a:r>
            <a:endParaRPr/>
          </a:p>
        </p:txBody>
      </p:sp>
      <p:sp>
        <p:nvSpPr>
          <p:cNvPr id="291" name="Google Shape;291;p2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descr="cs-images-3-tier.gif" id="292" name="Google Shape;292;p25"/>
          <p:cNvPicPr preferRelativeResize="0"/>
          <p:nvPr>
            <p:ph idx="1" type="body"/>
          </p:nvPr>
        </p:nvPicPr>
        <p:blipFill rotWithShape="1">
          <a:blip r:embed="rId3">
            <a:alphaModFix/>
          </a:blip>
          <a:srcRect b="0" l="0" r="0" t="0"/>
          <a:stretch/>
        </p:blipFill>
        <p:spPr>
          <a:xfrm>
            <a:off x="827087" y="1557337"/>
            <a:ext cx="7273925" cy="410368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26"/>
          <p:cNvSpPr txBox="1"/>
          <p:nvPr>
            <p:ph type="title"/>
          </p:nvPr>
        </p:nvSpPr>
        <p:spPr>
          <a:xfrm>
            <a:off x="457200" y="12700"/>
            <a:ext cx="8229600" cy="1000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br>
              <a:rPr b="1" i="0" lang="en-US" sz="3200" u="none">
                <a:solidFill>
                  <a:schemeClr val="dk1"/>
                </a:solidFill>
                <a:latin typeface="Arial"/>
                <a:ea typeface="Arial"/>
                <a:cs typeface="Arial"/>
                <a:sym typeface="Arial"/>
              </a:rPr>
            </a:b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Comparaison des deux types d'architecture</a:t>
            </a:r>
            <a:br>
              <a:rPr b="1" i="0" lang="en-US" sz="3200" u="none">
                <a:solidFill>
                  <a:schemeClr val="dk1"/>
                </a:solidFill>
                <a:latin typeface="Arial"/>
                <a:ea typeface="Arial"/>
                <a:cs typeface="Arial"/>
                <a:sym typeface="Arial"/>
              </a:rPr>
            </a:br>
            <a:endParaRPr/>
          </a:p>
        </p:txBody>
      </p:sp>
      <p:sp>
        <p:nvSpPr>
          <p:cNvPr id="298" name="Google Shape;298;p26"/>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299" name="Google Shape;299;p2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00" name="Google Shape;300;p26"/>
          <p:cNvSpPr txBox="1"/>
          <p:nvPr>
            <p:ph idx="1" type="body"/>
          </p:nvPr>
        </p:nvSpPr>
        <p:spPr>
          <a:xfrm>
            <a:off x="914400" y="928687"/>
            <a:ext cx="7772400" cy="52149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L'architecture à deux niveaux est donc une architecture client/serveur dans laquelle le serveur est polyvalent, c'est-à-dire qu'il est capable de fournir directement l'ensemble des ressources demandées par le client.</a:t>
            </a:r>
            <a:endParaRPr/>
          </a:p>
          <a:p>
            <a:pPr indent="-342900" lvl="0" marL="342900" marR="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Dans l'architecture à trois niveaux par contre, les applications au niveau serveur sont délocalisées, c'est-à-dire que chaque serveur est spécialisé dans une tâche (serveur web et serveur de base de données par exemple). L'architecture à trois niveaux permet :</a:t>
            </a:r>
            <a:endParaRPr/>
          </a:p>
          <a:p>
            <a:pPr indent="-342900" lvl="0" marL="342900" marR="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Une plus grande flexibilité/souplesse ;</a:t>
            </a:r>
            <a:endParaRPr/>
          </a:p>
          <a:p>
            <a:pPr indent="-342900" lvl="0" marL="342900" marR="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Une sécurité accrue car la sécurité peut être définie indépendamment pour chaque service, et à chaque niveau ;</a:t>
            </a:r>
            <a:endParaRPr/>
          </a:p>
          <a:p>
            <a:pPr indent="-342900" lvl="0" marL="342900" marR="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De meilleures performances, étant donné le partage des tâches entre les différents serveurs.</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27"/>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306" name="Google Shape;306;p2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07" name="Google Shape;307;p27"/>
          <p:cNvSpPr txBox="1"/>
          <p:nvPr/>
        </p:nvSpPr>
        <p:spPr>
          <a:xfrm>
            <a:off x="785812" y="1785937"/>
            <a:ext cx="7786687" cy="936625"/>
          </a:xfrm>
          <a:prstGeom prst="rect">
            <a:avLst/>
          </a:prstGeom>
          <a:solidFill>
            <a:srgbClr val="CCCCCC"/>
          </a:solidFill>
          <a:ln cap="flat" cmpd="sng" w="25400">
            <a:solidFill>
              <a:srgbClr val="89A4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Arial"/>
              <a:buNone/>
            </a:pPr>
            <a:r>
              <a:t/>
            </a:r>
            <a:endParaRPr b="1" i="0" sz="3600" u="none">
              <a:solidFill>
                <a:schemeClr val="accen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Des langages web</a:t>
            </a:r>
            <a:endParaRPr/>
          </a:p>
          <a:p>
            <a:pPr indent="0" lvl="0" marL="0" marR="0" rtl="0" algn="l">
              <a:lnSpc>
                <a:spcPct val="100000"/>
              </a:lnSpc>
              <a:spcBef>
                <a:spcPts val="0"/>
              </a:spcBef>
              <a:spcAft>
                <a:spcPts val="0"/>
              </a:spcAft>
              <a:buNone/>
            </a:pPr>
            <a:r>
              <a:t/>
            </a:r>
            <a:endParaRPr b="1" i="0" sz="3600" u="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28"/>
          <p:cNvSpPr txBox="1"/>
          <p:nvPr>
            <p:ph type="title"/>
          </p:nvPr>
        </p:nvSpPr>
        <p:spPr>
          <a:xfrm>
            <a:off x="500062" y="357187"/>
            <a:ext cx="8229600" cy="1000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Les langages du Web</a:t>
            </a:r>
            <a:br>
              <a:rPr b="1" i="0" lang="en-US" sz="3200" u="none">
                <a:solidFill>
                  <a:schemeClr val="dk1"/>
                </a:solidFill>
                <a:latin typeface="Arial"/>
                <a:ea typeface="Arial"/>
                <a:cs typeface="Arial"/>
                <a:sym typeface="Arial"/>
              </a:rPr>
            </a:br>
            <a:endParaRPr/>
          </a:p>
        </p:txBody>
      </p:sp>
      <p:sp>
        <p:nvSpPr>
          <p:cNvPr id="313" name="Google Shape;313;p28"/>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314" name="Google Shape;314;p2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descr="architecture-3-tiers.gif" id="315" name="Google Shape;315;p28"/>
          <p:cNvPicPr preferRelativeResize="0"/>
          <p:nvPr>
            <p:ph idx="1" type="body"/>
          </p:nvPr>
        </p:nvPicPr>
        <p:blipFill rotWithShape="1">
          <a:blip r:embed="rId3">
            <a:alphaModFix/>
          </a:blip>
          <a:srcRect b="0" l="0" r="0" t="0"/>
          <a:stretch/>
        </p:blipFill>
        <p:spPr>
          <a:xfrm>
            <a:off x="1476375" y="2205037"/>
            <a:ext cx="6191250" cy="2736850"/>
          </a:xfrm>
          <a:prstGeom prst="rect">
            <a:avLst/>
          </a:prstGeom>
          <a:noFill/>
          <a:ln>
            <a:noFill/>
          </a:ln>
        </p:spPr>
      </p:pic>
      <p:sp>
        <p:nvSpPr>
          <p:cNvPr id="316" name="Google Shape;316;p28"/>
          <p:cNvSpPr txBox="1"/>
          <p:nvPr/>
        </p:nvSpPr>
        <p:spPr>
          <a:xfrm>
            <a:off x="1403350" y="4289425"/>
            <a:ext cx="1655762" cy="2308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Navigateurs (Mozilla, IE, Safari, …)</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HTML</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CSS</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XML</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XSL</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a:t>
            </a:r>
            <a:endParaRPr/>
          </a:p>
        </p:txBody>
      </p:sp>
      <p:sp>
        <p:nvSpPr>
          <p:cNvPr id="317" name="Google Shape;317;p28"/>
          <p:cNvSpPr txBox="1"/>
          <p:nvPr/>
        </p:nvSpPr>
        <p:spPr>
          <a:xfrm>
            <a:off x="3924300" y="4292600"/>
            <a:ext cx="1655762" cy="2032000"/>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Serveur (Apache, Jbos, …)</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JSP</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ASP</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PHP </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a:t>
            </a:r>
            <a:endParaRPr/>
          </a:p>
        </p:txBody>
      </p:sp>
      <p:sp>
        <p:nvSpPr>
          <p:cNvPr id="318" name="Google Shape;318;p28"/>
          <p:cNvSpPr txBox="1"/>
          <p:nvPr/>
        </p:nvSpPr>
        <p:spPr>
          <a:xfrm>
            <a:off x="6156325" y="4292600"/>
            <a:ext cx="1223962" cy="1477962"/>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Oracle</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MySQL</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Access</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9" name="Google Shape;319;p28"/>
          <p:cNvSpPr txBox="1"/>
          <p:nvPr/>
        </p:nvSpPr>
        <p:spPr>
          <a:xfrm>
            <a:off x="539750" y="1557337"/>
            <a:ext cx="8135937" cy="6461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Lorsqu'on crée un site web, on est amené à manipuler non pas un mais plusieurs langages.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29"/>
          <p:cNvSpPr txBox="1"/>
          <p:nvPr>
            <p:ph type="title"/>
          </p:nvPr>
        </p:nvSpPr>
        <p:spPr>
          <a:xfrm>
            <a:off x="428625" y="285750"/>
            <a:ext cx="8229600" cy="99218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Pour un site statique : HTML et CSS</a:t>
            </a:r>
            <a:br>
              <a:rPr b="1" i="0" lang="en-US" sz="3200" u="none">
                <a:solidFill>
                  <a:schemeClr val="dk1"/>
                </a:solidFill>
                <a:latin typeface="Arial"/>
                <a:ea typeface="Arial"/>
                <a:cs typeface="Arial"/>
                <a:sym typeface="Arial"/>
              </a:rPr>
            </a:br>
            <a:endParaRPr/>
          </a:p>
        </p:txBody>
      </p:sp>
      <p:sp>
        <p:nvSpPr>
          <p:cNvPr id="325" name="Google Shape;325;p29"/>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326" name="Google Shape;326;p2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27" name="Google Shape;327;p29"/>
          <p:cNvSpPr txBox="1"/>
          <p:nvPr>
            <p:ph idx="1" type="body"/>
          </p:nvPr>
        </p:nvSpPr>
        <p:spPr>
          <a:xfrm>
            <a:off x="285750" y="1357312"/>
            <a:ext cx="8643937" cy="4929187"/>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HTML (Hyper Text Markup Language) : un langage verbal basé sur des balises ouvrantes pour dire maintenant je commence .. et fermentes pour dire maintenant je termine ..</a:t>
            </a:r>
            <a:endParaRPr b="1" i="0" sz="2400" u="none">
              <a:solidFill>
                <a:schemeClr val="dk1"/>
              </a:solidFill>
              <a:latin typeface="Arial"/>
              <a:ea typeface="Arial"/>
              <a:cs typeface="Arial"/>
              <a:sym typeface="Arial"/>
            </a:endParaRPr>
          </a:p>
          <a:p>
            <a:pPr indent="-342900" lvl="0" marL="342900" marR="0" rtl="0" algn="just">
              <a:lnSpc>
                <a:spcPct val="90000"/>
              </a:lnSpc>
              <a:spcBef>
                <a:spcPts val="48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Il existe aussi ce qu’on appelle les balises orphelines, img, input.</a:t>
            </a:r>
            <a:endParaRPr/>
          </a:p>
          <a:p>
            <a:pPr indent="-342900" lvl="0" marL="342900" marR="0" rtl="0" algn="just">
              <a:lnSpc>
                <a:spcPct val="90000"/>
              </a:lnSpc>
              <a:spcBef>
                <a:spcPts val="48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Voici un exemple de code HTML :</a:t>
            </a:r>
            <a:endParaRPr/>
          </a:p>
          <a:p>
            <a:pPr indent="-342900" lvl="0" marL="342900" marR="0" rtl="0" algn="just">
              <a:lnSpc>
                <a:spcPct val="90000"/>
              </a:lnSpc>
              <a:spcBef>
                <a:spcPts val="320"/>
              </a:spcBef>
              <a:spcAft>
                <a:spcPts val="0"/>
              </a:spcAft>
              <a:buClr>
                <a:srgbClr val="72BFC5"/>
              </a:buClr>
              <a:buSzPts val="1600"/>
              <a:buFont typeface="Arial"/>
              <a:buNone/>
            </a:pPr>
            <a:r>
              <a:rPr b="1" i="0" lang="en-US" sz="1600" u="none">
                <a:solidFill>
                  <a:srgbClr val="72BFC5"/>
                </a:solidFill>
                <a:latin typeface="Arial"/>
                <a:ea typeface="Arial"/>
                <a:cs typeface="Arial"/>
                <a:sym typeface="Arial"/>
              </a:rPr>
              <a:t>&lt;!DOCTYPE html&gt;</a:t>
            </a:r>
            <a:endParaRPr/>
          </a:p>
          <a:p>
            <a:pPr indent="-342900" lvl="0" marL="342900" marR="0" rtl="0" algn="just">
              <a:lnSpc>
                <a:spcPct val="90000"/>
              </a:lnSpc>
              <a:spcBef>
                <a:spcPts val="320"/>
              </a:spcBef>
              <a:spcAft>
                <a:spcPts val="0"/>
              </a:spcAft>
              <a:buClr>
                <a:srgbClr val="72BFC5"/>
              </a:buClr>
              <a:buSzPts val="1600"/>
              <a:buFont typeface="Arial"/>
              <a:buNone/>
            </a:pPr>
            <a:r>
              <a:rPr b="1" i="0" lang="en-US" sz="1600" u="none">
                <a:solidFill>
                  <a:srgbClr val="72BFC5"/>
                </a:solidFill>
                <a:latin typeface="Arial"/>
                <a:ea typeface="Arial"/>
                <a:cs typeface="Arial"/>
                <a:sym typeface="Arial"/>
              </a:rPr>
              <a:t>&lt;html&gt;</a:t>
            </a:r>
            <a:endParaRPr/>
          </a:p>
          <a:p>
            <a:pPr indent="-285750" lvl="1" marL="742950" marR="0" rtl="0" algn="just">
              <a:lnSpc>
                <a:spcPct val="90000"/>
              </a:lnSpc>
              <a:spcBef>
                <a:spcPts val="320"/>
              </a:spcBef>
              <a:spcAft>
                <a:spcPts val="0"/>
              </a:spcAft>
              <a:buClr>
                <a:srgbClr val="72BFC5"/>
              </a:buClr>
              <a:buSzPts val="1600"/>
              <a:buFont typeface="Arial"/>
              <a:buNone/>
            </a:pPr>
            <a:r>
              <a:rPr b="1" i="0" lang="en-US" sz="1600" u="none" cap="none" strike="noStrike">
                <a:solidFill>
                  <a:srgbClr val="72BFC5"/>
                </a:solidFill>
                <a:latin typeface="Arial"/>
                <a:ea typeface="Arial"/>
                <a:cs typeface="Arial"/>
                <a:sym typeface="Arial"/>
              </a:rPr>
              <a:t>&lt;head&gt;</a:t>
            </a:r>
            <a:endParaRPr/>
          </a:p>
          <a:p>
            <a:pPr indent="-285750" lvl="1" marL="742950" marR="0" rtl="0" algn="just">
              <a:lnSpc>
                <a:spcPct val="90000"/>
              </a:lnSpc>
              <a:spcBef>
                <a:spcPts val="320"/>
              </a:spcBef>
              <a:spcAft>
                <a:spcPts val="0"/>
              </a:spcAft>
              <a:buClr>
                <a:srgbClr val="72BFC5"/>
              </a:buClr>
              <a:buSzPts val="1600"/>
              <a:buFont typeface="Arial"/>
              <a:buNone/>
            </a:pPr>
            <a:r>
              <a:rPr b="1" i="0" lang="en-US" sz="1600" u="none" cap="none" strike="noStrike">
                <a:solidFill>
                  <a:srgbClr val="72BFC5"/>
                </a:solidFill>
                <a:latin typeface="Arial"/>
                <a:ea typeface="Arial"/>
                <a:cs typeface="Arial"/>
                <a:sym typeface="Arial"/>
              </a:rPr>
              <a:t>		&lt;title&gt;Ma première page&lt;title&gt;</a:t>
            </a:r>
            <a:endParaRPr/>
          </a:p>
          <a:p>
            <a:pPr indent="-285750" lvl="1" marL="742950" marR="0" rtl="0" algn="just">
              <a:lnSpc>
                <a:spcPct val="90000"/>
              </a:lnSpc>
              <a:spcBef>
                <a:spcPts val="320"/>
              </a:spcBef>
              <a:spcAft>
                <a:spcPts val="0"/>
              </a:spcAft>
              <a:buClr>
                <a:srgbClr val="72BFC5"/>
              </a:buClr>
              <a:buSzPts val="1600"/>
              <a:buFont typeface="Arial"/>
              <a:buNone/>
            </a:pPr>
            <a:r>
              <a:rPr b="1" i="0" lang="en-US" sz="1600" u="none" cap="none" strike="noStrike">
                <a:solidFill>
                  <a:srgbClr val="72BFC5"/>
                </a:solidFill>
                <a:latin typeface="Arial"/>
                <a:ea typeface="Arial"/>
                <a:cs typeface="Arial"/>
                <a:sym typeface="Arial"/>
              </a:rPr>
              <a:t>&lt;/head&gt;</a:t>
            </a:r>
            <a:endParaRPr/>
          </a:p>
          <a:p>
            <a:pPr indent="-285750" lvl="1" marL="742950" marR="0" rtl="0" algn="just">
              <a:lnSpc>
                <a:spcPct val="90000"/>
              </a:lnSpc>
              <a:spcBef>
                <a:spcPts val="320"/>
              </a:spcBef>
              <a:spcAft>
                <a:spcPts val="0"/>
              </a:spcAft>
              <a:buClr>
                <a:srgbClr val="72BFC5"/>
              </a:buClr>
              <a:buSzPts val="1600"/>
              <a:buFont typeface="Arial"/>
              <a:buNone/>
            </a:pPr>
            <a:r>
              <a:rPr b="1" i="0" lang="en-US" sz="1600" u="none" cap="none" strike="noStrike">
                <a:solidFill>
                  <a:srgbClr val="72BFC5"/>
                </a:solidFill>
                <a:latin typeface="Arial"/>
                <a:ea typeface="Arial"/>
                <a:cs typeface="Arial"/>
                <a:sym typeface="Arial"/>
              </a:rPr>
              <a:t>&lt;body&gt;</a:t>
            </a:r>
            <a:endParaRPr/>
          </a:p>
          <a:p>
            <a:pPr indent="-228600" lvl="2" marL="1143000" marR="0" rtl="0" algn="just">
              <a:lnSpc>
                <a:spcPct val="90000"/>
              </a:lnSpc>
              <a:spcBef>
                <a:spcPts val="320"/>
              </a:spcBef>
              <a:spcAft>
                <a:spcPts val="0"/>
              </a:spcAft>
              <a:buClr>
                <a:srgbClr val="72BFC5"/>
              </a:buClr>
              <a:buSzPts val="1600"/>
              <a:buFont typeface="Arial"/>
              <a:buNone/>
            </a:pPr>
            <a:r>
              <a:rPr b="1" i="0" lang="en-US" sz="1600" u="none" cap="none" strike="noStrike">
                <a:solidFill>
                  <a:srgbClr val="72BFC5"/>
                </a:solidFill>
                <a:latin typeface="Arial"/>
                <a:ea typeface="Arial"/>
                <a:cs typeface="Arial"/>
                <a:sym typeface="Arial"/>
              </a:rPr>
              <a:t>&lt;p&gt;Bonjour, je suis un &lt;strong&gt;paragraphe&lt;/strong&gt; de texte !&lt;/p&gt;</a:t>
            </a:r>
            <a:endParaRPr/>
          </a:p>
          <a:p>
            <a:pPr indent="-285750" lvl="1" marL="742950" marR="0" rtl="0" algn="just">
              <a:lnSpc>
                <a:spcPct val="90000"/>
              </a:lnSpc>
              <a:spcBef>
                <a:spcPts val="320"/>
              </a:spcBef>
              <a:spcAft>
                <a:spcPts val="0"/>
              </a:spcAft>
              <a:buClr>
                <a:srgbClr val="72BFC5"/>
              </a:buClr>
              <a:buSzPts val="1600"/>
              <a:buFont typeface="Arial"/>
              <a:buNone/>
            </a:pPr>
            <a:r>
              <a:rPr b="1" i="0" lang="en-US" sz="1600" u="none" cap="none" strike="noStrike">
                <a:solidFill>
                  <a:srgbClr val="72BFC5"/>
                </a:solidFill>
                <a:latin typeface="Arial"/>
                <a:ea typeface="Arial"/>
                <a:cs typeface="Arial"/>
                <a:sym typeface="Arial"/>
              </a:rPr>
              <a:t>&lt;/body&gt;</a:t>
            </a:r>
            <a:endParaRPr/>
          </a:p>
          <a:p>
            <a:pPr indent="-342900" lvl="0" marL="342900" marR="0" rtl="0" algn="just">
              <a:lnSpc>
                <a:spcPct val="90000"/>
              </a:lnSpc>
              <a:spcBef>
                <a:spcPts val="320"/>
              </a:spcBef>
              <a:spcAft>
                <a:spcPts val="0"/>
              </a:spcAft>
              <a:buClr>
                <a:srgbClr val="72BFC5"/>
              </a:buClr>
              <a:buSzPts val="1600"/>
              <a:buFont typeface="Arial"/>
              <a:buNone/>
            </a:pPr>
            <a:r>
              <a:rPr b="1" i="0" lang="en-US" sz="1600" u="none">
                <a:solidFill>
                  <a:srgbClr val="72BFC5"/>
                </a:solidFill>
                <a:latin typeface="Arial"/>
                <a:ea typeface="Arial"/>
                <a:cs typeface="Arial"/>
                <a:sym typeface="Arial"/>
              </a:rPr>
              <a:t>&lt;/html&gt;</a:t>
            </a:r>
            <a:endParaRPr/>
          </a:p>
          <a:p>
            <a:pPr indent="-241300" lvl="0" marL="342900" marR="0" rtl="0" algn="l">
              <a:spcBef>
                <a:spcPts val="320"/>
              </a:spcBef>
              <a:spcAft>
                <a:spcPts val="0"/>
              </a:spcAft>
              <a:buClr>
                <a:schemeClr val="dk1"/>
              </a:buClr>
              <a:buSzPts val="1600"/>
              <a:buFont typeface="Arial"/>
              <a:buNone/>
            </a:pPr>
            <a:r>
              <a:t/>
            </a:r>
            <a:endParaRPr b="1" i="0" sz="1600" u="none">
              <a:solidFill>
                <a:srgbClr val="72BFC5"/>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3"/>
          <p:cNvSpPr txBox="1"/>
          <p:nvPr>
            <p:ph type="title"/>
          </p:nvPr>
        </p:nvSpPr>
        <p:spPr>
          <a:xfrm>
            <a:off x="457200" y="214312"/>
            <a:ext cx="4330700" cy="7858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accent1"/>
              </a:buClr>
              <a:buSzPts val="4400"/>
              <a:buFont typeface="Arial"/>
              <a:buNone/>
            </a:pPr>
            <a:r>
              <a:rPr b="1" i="0" lang="en-US" sz="4400" u="none">
                <a:solidFill>
                  <a:schemeClr val="accent1"/>
                </a:solidFill>
                <a:latin typeface="Arial"/>
                <a:ea typeface="Arial"/>
                <a:cs typeface="Arial"/>
                <a:sym typeface="Arial"/>
              </a:rPr>
              <a:t>PLAN</a:t>
            </a:r>
            <a:endParaRPr/>
          </a:p>
        </p:txBody>
      </p:sp>
      <p:sp>
        <p:nvSpPr>
          <p:cNvPr id="119" name="Google Shape;119;p3"/>
          <p:cNvSpPr txBox="1"/>
          <p:nvPr/>
        </p:nvSpPr>
        <p:spPr>
          <a:xfrm>
            <a:off x="2987675" y="6137275"/>
            <a:ext cx="39624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UP WEB ESPRIT</a:t>
            </a:r>
            <a:endParaRPr/>
          </a:p>
        </p:txBody>
      </p:sp>
      <p:sp>
        <p:nvSpPr>
          <p:cNvPr id="120" name="Google Shape;120;p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pic>
        <p:nvPicPr>
          <p:cNvPr id="121" name="Google Shape;121;p3"/>
          <p:cNvPicPr preferRelativeResize="0"/>
          <p:nvPr>
            <p:ph idx="1" type="body"/>
          </p:nvPr>
        </p:nvPicPr>
        <p:blipFill rotWithShape="1">
          <a:blip r:embed="rId3">
            <a:alphaModFix/>
          </a:blip>
          <a:srcRect b="0" l="0" r="0" t="0"/>
          <a:stretch/>
        </p:blipFill>
        <p:spPr>
          <a:xfrm>
            <a:off x="249237" y="1341437"/>
            <a:ext cx="8570912" cy="482123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0"/>
          <p:cNvSpPr txBox="1"/>
          <p:nvPr>
            <p:ph type="title"/>
          </p:nvPr>
        </p:nvSpPr>
        <p:spPr>
          <a:xfrm>
            <a:off x="428625" y="0"/>
            <a:ext cx="8229600" cy="9175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Ce qui se passe réellement</a:t>
            </a:r>
            <a:endParaRPr/>
          </a:p>
        </p:txBody>
      </p:sp>
      <p:sp>
        <p:nvSpPr>
          <p:cNvPr id="333" name="Google Shape;333;p30"/>
          <p:cNvSpPr txBox="1"/>
          <p:nvPr/>
        </p:nvSpPr>
        <p:spPr>
          <a:xfrm>
            <a:off x="642937" y="6215062"/>
            <a:ext cx="2895600" cy="3984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UP WEB ESPRIT</a:t>
            </a:r>
            <a:endParaRPr/>
          </a:p>
        </p:txBody>
      </p:sp>
      <p:sp>
        <p:nvSpPr>
          <p:cNvPr id="334" name="Google Shape;334;p3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335" name="Google Shape;335;p30"/>
          <p:cNvPicPr preferRelativeResize="0"/>
          <p:nvPr/>
        </p:nvPicPr>
        <p:blipFill rotWithShape="1">
          <a:blip r:embed="rId3">
            <a:alphaModFix/>
          </a:blip>
          <a:srcRect b="0" l="0" r="0" t="0"/>
          <a:stretch/>
        </p:blipFill>
        <p:spPr>
          <a:xfrm>
            <a:off x="904875" y="1838325"/>
            <a:ext cx="8288337" cy="2743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1"/>
          <p:cNvSpPr txBox="1"/>
          <p:nvPr>
            <p:ph type="title"/>
          </p:nvPr>
        </p:nvSpPr>
        <p:spPr>
          <a:xfrm>
            <a:off x="296862" y="271462"/>
            <a:ext cx="8047037" cy="6572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Pour un site dynamique</a:t>
            </a:r>
            <a:endParaRPr/>
          </a:p>
        </p:txBody>
      </p:sp>
      <p:sp>
        <p:nvSpPr>
          <p:cNvPr id="341" name="Google Shape;341;p31"/>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342" name="Google Shape;342;p3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graphicFrame>
        <p:nvGraphicFramePr>
          <p:cNvPr id="343" name="Google Shape;343;p31"/>
          <p:cNvGraphicFramePr/>
          <p:nvPr/>
        </p:nvGraphicFramePr>
        <p:xfrm>
          <a:off x="287337" y="2133600"/>
          <a:ext cx="3000000" cy="3000000"/>
        </p:xfrm>
        <a:graphic>
          <a:graphicData uri="http://schemas.openxmlformats.org/drawingml/2006/table">
            <a:tbl>
              <a:tblPr>
                <a:noFill/>
                <a:tableStyleId>{D894BCD9-237B-4CC0-A735-2347F97296A5}</a:tableStyleId>
              </a:tblPr>
              <a:tblGrid>
                <a:gridCol w="4322750"/>
                <a:gridCol w="4321175"/>
              </a:tblGrid>
              <a:tr h="1576375">
                <a:tc>
                  <a:txBody>
                    <a:bodyPr/>
                    <a:lstStyle/>
                    <a:p>
                      <a:pPr indent="0" lvl="0" marL="0" marR="0" rtl="0" algn="just">
                        <a:lnSpc>
                          <a:spcPct val="100000"/>
                        </a:lnSpc>
                        <a:spcBef>
                          <a:spcPts val="0"/>
                        </a:spcBef>
                        <a:spcAft>
                          <a:spcPts val="0"/>
                        </a:spcAft>
                        <a:buClr>
                          <a:srgbClr val="BB2A00"/>
                        </a:buClr>
                        <a:buSzPts val="1800"/>
                        <a:buFont typeface="Arial"/>
                        <a:buNone/>
                      </a:pPr>
                      <a:r>
                        <a:rPr b="1" i="0" lang="en-US" sz="1800" u="none" cap="none" strike="noStrike">
                          <a:solidFill>
                            <a:srgbClr val="BB2A00"/>
                          </a:solidFill>
                          <a:latin typeface="Arial"/>
                          <a:ea typeface="Arial"/>
                          <a:cs typeface="Arial"/>
                          <a:sym typeface="Arial"/>
                        </a:rPr>
                        <a:t>Langages serveurs</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0000"/>
                        </a:lnSpc>
                        <a:spcBef>
                          <a:spcPts val="0"/>
                        </a:spcBef>
                        <a:spcAft>
                          <a:spcPts val="0"/>
                        </a:spcAft>
                        <a:buClr>
                          <a:srgbClr val="BB2A00"/>
                        </a:buClr>
                        <a:buSzPts val="1800"/>
                        <a:buFont typeface="Arial"/>
                        <a:buNone/>
                      </a:pPr>
                      <a:r>
                        <a:rPr b="1" i="0" lang="en-US" sz="1800" u="none" cap="none" strike="noStrike">
                          <a:solidFill>
                            <a:srgbClr val="BB2A00"/>
                          </a:solidFill>
                          <a:latin typeface="Arial"/>
                          <a:ea typeface="Arial"/>
                          <a:cs typeface="Arial"/>
                          <a:sym typeface="Arial"/>
                        </a:rPr>
                        <a:t>Langages clients</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1574800">
                <a:tc>
                  <a:txBody>
                    <a:bodyPr/>
                    <a:lstStyle/>
                    <a:p>
                      <a:pPr indent="0" lvl="0" marL="0" marR="0" rtl="0" algn="just">
                        <a:lnSpc>
                          <a:spcPct val="100000"/>
                        </a:lnSpc>
                        <a:spcBef>
                          <a:spcPts val="0"/>
                        </a:spcBef>
                        <a:spcAft>
                          <a:spcPts val="0"/>
                        </a:spcAft>
                        <a:buClr>
                          <a:srgbClr val="404060"/>
                        </a:buClr>
                        <a:buSzPts val="1800"/>
                        <a:buFont typeface="Arial"/>
                        <a:buNone/>
                      </a:pPr>
                      <a:r>
                        <a:rPr b="0" i="0" lang="en-US" sz="1800" u="none" cap="none" strike="noStrike">
                          <a:solidFill>
                            <a:srgbClr val="404060"/>
                          </a:solidFill>
                          <a:latin typeface="Arial"/>
                          <a:ea typeface="Arial"/>
                          <a:cs typeface="Arial"/>
                          <a:sym typeface="Arial"/>
                        </a:rPr>
                        <a:t>PHP, ASP, ColdFusion, JSP, XSP,...</a:t>
                      </a:r>
                      <a:endParaRPr/>
                    </a:p>
                    <a:p>
                      <a:pPr indent="0" lvl="0" marL="0" marR="0" rtl="0" algn="just">
                        <a:lnSpc>
                          <a:spcPct val="100000"/>
                        </a:lnSpc>
                        <a:spcBef>
                          <a:spcPts val="0"/>
                        </a:spcBef>
                        <a:spcAft>
                          <a:spcPts val="0"/>
                        </a:spcAft>
                        <a:buClr>
                          <a:srgbClr val="404060"/>
                        </a:buClr>
                        <a:buSzPts val="1800"/>
                        <a:buFont typeface="Arial"/>
                        <a:buNone/>
                      </a:pPr>
                      <a:r>
                        <a:rPr b="0" i="0" lang="en-US" sz="1800" u="none" cap="none" strike="noStrike">
                          <a:solidFill>
                            <a:srgbClr val="404060"/>
                          </a:solidFill>
                          <a:latin typeface="Arial"/>
                          <a:ea typeface="Arial"/>
                          <a:cs typeface="Arial"/>
                          <a:sym typeface="Arial"/>
                        </a:rPr>
                        <a:t>Langage le plus courant : PHP</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3F4"/>
                    </a:solidFill>
                  </a:tcPr>
                </a:tc>
                <a:tc>
                  <a:txBody>
                    <a:bodyPr/>
                    <a:lstStyle/>
                    <a:p>
                      <a:pPr indent="0" lvl="0" marL="0" marR="0" rtl="0" algn="just">
                        <a:lnSpc>
                          <a:spcPct val="100000"/>
                        </a:lnSpc>
                        <a:spcBef>
                          <a:spcPts val="0"/>
                        </a:spcBef>
                        <a:spcAft>
                          <a:spcPts val="0"/>
                        </a:spcAft>
                        <a:buClr>
                          <a:srgbClr val="404060"/>
                        </a:buClr>
                        <a:buSzPts val="1800"/>
                        <a:buFont typeface="Arial"/>
                        <a:buNone/>
                      </a:pPr>
                      <a:r>
                        <a:rPr b="0" i="0" lang="en-US" sz="1800" u="none" cap="none" strike="noStrike">
                          <a:solidFill>
                            <a:srgbClr val="404060"/>
                          </a:solidFill>
                          <a:latin typeface="Arial"/>
                          <a:ea typeface="Arial"/>
                          <a:cs typeface="Arial"/>
                          <a:sym typeface="Arial"/>
                        </a:rPr>
                        <a:t>HTML CSS? Javascript,Flash,Langage</a:t>
                      </a:r>
                      <a:endParaRPr/>
                    </a:p>
                  </a:txBody>
                  <a:tcPr marT="45700" marB="457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7F3F4"/>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Ce qui se passe réellement</a:t>
            </a:r>
            <a:endParaRPr/>
          </a:p>
        </p:txBody>
      </p:sp>
      <p:sp>
        <p:nvSpPr>
          <p:cNvPr id="349" name="Google Shape;349;p3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350" name="Google Shape;350;p32"/>
          <p:cNvPicPr preferRelativeResize="0"/>
          <p:nvPr/>
        </p:nvPicPr>
        <p:blipFill rotWithShape="1">
          <a:blip r:embed="rId3">
            <a:alphaModFix/>
          </a:blip>
          <a:srcRect b="0" l="0" r="0" t="0"/>
          <a:stretch/>
        </p:blipFill>
        <p:spPr>
          <a:xfrm>
            <a:off x="698500" y="2060575"/>
            <a:ext cx="7988300" cy="3124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3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356" name="Google Shape;356;p33"/>
          <p:cNvPicPr preferRelativeResize="0"/>
          <p:nvPr/>
        </p:nvPicPr>
        <p:blipFill rotWithShape="1">
          <a:blip r:embed="rId3">
            <a:alphaModFix/>
          </a:blip>
          <a:srcRect b="0" l="0" r="0" t="0"/>
          <a:stretch/>
        </p:blipFill>
        <p:spPr>
          <a:xfrm>
            <a:off x="695325" y="1268412"/>
            <a:ext cx="7405687" cy="4829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4"/>
          <p:cNvSpPr txBox="1"/>
          <p:nvPr/>
        </p:nvSpPr>
        <p:spPr>
          <a:xfrm>
            <a:off x="2916237" y="6099175"/>
            <a:ext cx="39624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cap="none" strike="noStrike">
                <a:solidFill>
                  <a:schemeClr val="dk1"/>
                </a:solidFill>
                <a:latin typeface="Arial"/>
                <a:ea typeface="Arial"/>
                <a:cs typeface="Arial"/>
                <a:sym typeface="Arial"/>
              </a:rPr>
              <a:t>UP WEB ESPRIT</a:t>
            </a:r>
            <a:endParaRPr/>
          </a:p>
        </p:txBody>
      </p:sp>
      <p:sp>
        <p:nvSpPr>
          <p:cNvPr id="127" name="Google Shape;127;p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128" name="Google Shape;128;p4"/>
          <p:cNvSpPr txBox="1"/>
          <p:nvPr/>
        </p:nvSpPr>
        <p:spPr>
          <a:xfrm>
            <a:off x="785812" y="2781300"/>
            <a:ext cx="7786687" cy="935037"/>
          </a:xfrm>
          <a:prstGeom prst="rect">
            <a:avLst/>
          </a:prstGeom>
          <a:solidFill>
            <a:srgbClr val="CCCCCC"/>
          </a:solidFill>
          <a:ln cap="flat" cmpd="sng" w="25400">
            <a:solidFill>
              <a:srgbClr val="89A4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3600"/>
              <a:buFont typeface="Arial"/>
              <a:buNone/>
            </a:pPr>
            <a:r>
              <a:t/>
            </a:r>
            <a:endParaRPr b="1" i="0" sz="3600" u="none" cap="none" strike="noStrike">
              <a:solidFill>
                <a:schemeClr val="accent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Pour commencer: Termes et définitions</a:t>
            </a:r>
            <a:endParaRPr/>
          </a:p>
          <a:p>
            <a:pPr indent="0" lvl="0" marL="0" marR="0" rtl="0" algn="l">
              <a:lnSpc>
                <a:spcPct val="100000"/>
              </a:lnSpc>
              <a:spcBef>
                <a:spcPts val="0"/>
              </a:spcBef>
              <a:spcAft>
                <a:spcPts val="0"/>
              </a:spcAft>
              <a:buNone/>
            </a:pPr>
            <a:r>
              <a:t/>
            </a:r>
            <a:endParaRPr b="1" i="0" sz="3600"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5"/>
          <p:cNvSpPr txBox="1"/>
          <p:nvPr>
            <p:ph type="title"/>
          </p:nvPr>
        </p:nvSpPr>
        <p:spPr>
          <a:xfrm>
            <a:off x="500062" y="0"/>
            <a:ext cx="8229600" cy="1000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Définition: Hyperdocument</a:t>
            </a:r>
            <a:endParaRPr/>
          </a:p>
        </p:txBody>
      </p:sp>
      <p:sp>
        <p:nvSpPr>
          <p:cNvPr id="134" name="Google Shape;134;p5"/>
          <p:cNvSpPr txBox="1"/>
          <p:nvPr/>
        </p:nvSpPr>
        <p:spPr>
          <a:xfrm>
            <a:off x="3132137" y="6026150"/>
            <a:ext cx="39624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135" name="Google Shape;135;p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36" name="Google Shape;136;p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Un hyperdocument est un document électronique contenant des images, du son, du texte, parfois des petits morceaux de programme, mais surtout des liens vers d'autres hyperdocuments : des liens hypertextes.</a:t>
            </a:r>
            <a:endParaRPr/>
          </a:p>
          <a:p>
            <a:pPr indent="-342900" lvl="0" marL="342900" marR="0" rtl="0" algn="just">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Ces liens apparaissent dans un style qui les distinguent, et une simple action de la souris sur un lien suffit à ouvrir le document lié.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6"/>
          <p:cNvSpPr txBox="1"/>
          <p:nvPr>
            <p:ph type="title"/>
          </p:nvPr>
        </p:nvSpPr>
        <p:spPr>
          <a:xfrm>
            <a:off x="428625" y="0"/>
            <a:ext cx="8229600" cy="1000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Définition: Navigateur</a:t>
            </a:r>
            <a:endParaRPr/>
          </a:p>
        </p:txBody>
      </p:sp>
      <p:sp>
        <p:nvSpPr>
          <p:cNvPr id="142" name="Google Shape;142;p6"/>
          <p:cNvSpPr txBox="1"/>
          <p:nvPr/>
        </p:nvSpPr>
        <p:spPr>
          <a:xfrm>
            <a:off x="2771775" y="6061075"/>
            <a:ext cx="39624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UP WEB ESPRIT</a:t>
            </a:r>
            <a:endParaRPr/>
          </a:p>
        </p:txBody>
      </p:sp>
      <p:sp>
        <p:nvSpPr>
          <p:cNvPr id="143" name="Google Shape;143;p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44" name="Google Shape;144;p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Le navigateur est l'outil qui permet de lire les hyperdocuments. On l'appelle aussi browser (</a:t>
            </a:r>
            <a:r>
              <a:rPr b="0" i="1" lang="en-US" sz="2400" u="none" cap="none" strike="noStrike">
                <a:solidFill>
                  <a:schemeClr val="dk1"/>
                </a:solidFill>
                <a:latin typeface="Arial"/>
                <a:ea typeface="Arial"/>
                <a:cs typeface="Arial"/>
                <a:sym typeface="Arial"/>
              </a:rPr>
              <a:t>MicroSoft Internet Explorer</a:t>
            </a:r>
            <a:r>
              <a:rPr b="0" i="0" lang="en-US" sz="2400" u="none" cap="none" strike="noStrike">
                <a:solidFill>
                  <a:schemeClr val="dk1"/>
                </a:solidFill>
                <a:latin typeface="Arial"/>
                <a:ea typeface="Arial"/>
                <a:cs typeface="Arial"/>
                <a:sym typeface="Arial"/>
              </a:rPr>
              <a:t> (MSIE), Mozilla, </a:t>
            </a:r>
            <a:r>
              <a:rPr b="0" i="1" lang="en-US" sz="2400" u="none" cap="none" strike="noStrike">
                <a:solidFill>
                  <a:schemeClr val="dk1"/>
                </a:solidFill>
                <a:latin typeface="Arial"/>
                <a:ea typeface="Arial"/>
                <a:cs typeface="Arial"/>
                <a:sym typeface="Arial"/>
              </a:rPr>
              <a:t>Netscape)</a:t>
            </a:r>
            <a:r>
              <a:rPr b="0" i="0" lang="en-US" sz="2400" u="none" cap="none" strike="noStrike">
                <a:solidFill>
                  <a:schemeClr val="dk1"/>
                </a:solidFill>
                <a:latin typeface="Arial"/>
                <a:ea typeface="Arial"/>
                <a:cs typeface="Arial"/>
                <a:sym typeface="Arial"/>
              </a:rPr>
              <a:t>. Au début conçu pour ne lire que les hyperdocuments, le navigateur intègre aujourd'hui tous les services de l'Internet (</a:t>
            </a:r>
            <a:r>
              <a:rPr b="0" i="1" lang="en-US" sz="2400" u="none" cap="none" strike="noStrike">
                <a:solidFill>
                  <a:schemeClr val="dk1"/>
                </a:solidFill>
                <a:latin typeface="Arial"/>
                <a:ea typeface="Arial"/>
                <a:cs typeface="Arial"/>
                <a:sym typeface="Arial"/>
              </a:rPr>
              <a:t>e-mail</a:t>
            </a:r>
            <a:r>
              <a:rPr b="0" i="0" lang="en-US" sz="2400" u="none" cap="none" strike="noStrike">
                <a:solidFill>
                  <a:schemeClr val="dk1"/>
                </a:solidFill>
                <a:latin typeface="Arial"/>
                <a:ea typeface="Arial"/>
                <a:cs typeface="Arial"/>
                <a:sym typeface="Arial"/>
              </a:rPr>
              <a:t>, </a:t>
            </a:r>
            <a:r>
              <a:rPr b="0" i="1" lang="en-US" sz="2400" u="none" cap="none" strike="noStrike">
                <a:solidFill>
                  <a:schemeClr val="dk1"/>
                </a:solidFill>
                <a:latin typeface="Arial"/>
                <a:ea typeface="Arial"/>
                <a:cs typeface="Arial"/>
                <a:sym typeface="Arial"/>
              </a:rPr>
              <a:t>ftp</a:t>
            </a:r>
            <a:r>
              <a:rPr b="0" i="0" lang="en-US" sz="2400" u="none" cap="none" strike="noStrike">
                <a:solidFill>
                  <a:schemeClr val="dk1"/>
                </a:solidFill>
                <a:latin typeface="Arial"/>
                <a:ea typeface="Arial"/>
                <a:cs typeface="Arial"/>
                <a:sym typeface="Arial"/>
              </a:rPr>
              <a:t>,...)</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Le navigateur désigne par une adresse URL (</a:t>
            </a:r>
            <a:r>
              <a:rPr b="0" i="1" lang="en-US" sz="2400" u="none" cap="none" strike="noStrike">
                <a:solidFill>
                  <a:schemeClr val="dk1"/>
                </a:solidFill>
                <a:latin typeface="Arial"/>
                <a:ea typeface="Arial"/>
                <a:cs typeface="Arial"/>
                <a:sym typeface="Arial"/>
              </a:rPr>
              <a:t>Uniform Resource Locator</a:t>
            </a:r>
            <a:r>
              <a:rPr b="0" i="0" lang="en-US" sz="2400" u="none" cap="none" strike="noStrike">
                <a:solidFill>
                  <a:schemeClr val="dk1"/>
                </a:solidFill>
                <a:latin typeface="Arial"/>
                <a:ea typeface="Arial"/>
                <a:cs typeface="Arial"/>
                <a:sym typeface="Arial"/>
              </a:rPr>
              <a:t>), les adresses complètes de l'Internet. C'est une adresse qui contient à la fois le nom d'une machine mais aussi le nom du service demandé, le nom d'un document,...</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7"/>
          <p:cNvSpPr txBox="1"/>
          <p:nvPr>
            <p:ph type="title"/>
          </p:nvPr>
        </p:nvSpPr>
        <p:spPr>
          <a:xfrm>
            <a:off x="428625" y="0"/>
            <a:ext cx="8229600" cy="1000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Définition: HTTP</a:t>
            </a:r>
            <a:endParaRPr/>
          </a:p>
        </p:txBody>
      </p:sp>
      <p:sp>
        <p:nvSpPr>
          <p:cNvPr id="150" name="Google Shape;150;p7"/>
          <p:cNvSpPr txBox="1"/>
          <p:nvPr/>
        </p:nvSpPr>
        <p:spPr>
          <a:xfrm>
            <a:off x="3124200" y="6084887"/>
            <a:ext cx="2895600" cy="3984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UP WEB ESPRIT</a:t>
            </a:r>
            <a:endParaRPr/>
          </a:p>
        </p:txBody>
      </p:sp>
      <p:sp>
        <p:nvSpPr>
          <p:cNvPr id="151" name="Google Shape;151;p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52" name="Google Shape;152;p7"/>
          <p:cNvSpPr txBox="1"/>
          <p:nvPr>
            <p:ph idx="1" type="body"/>
          </p:nvPr>
        </p:nvSpPr>
        <p:spPr>
          <a:xfrm>
            <a:off x="214312" y="1957387"/>
            <a:ext cx="8715375" cy="23288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HTTP (</a:t>
            </a:r>
            <a:r>
              <a:rPr b="1" i="1" lang="en-US" sz="2400" u="none">
                <a:solidFill>
                  <a:schemeClr val="dk1"/>
                </a:solidFill>
                <a:latin typeface="Arial"/>
                <a:ea typeface="Arial"/>
                <a:cs typeface="Arial"/>
                <a:sym typeface="Arial"/>
              </a:rPr>
              <a:t>HyperText Transfer Protocol)</a:t>
            </a:r>
            <a:r>
              <a:rPr b="0" i="0" lang="en-US" sz="2400" u="none">
                <a:solidFill>
                  <a:schemeClr val="dk1"/>
                </a:solidFill>
                <a:latin typeface="Arial"/>
                <a:ea typeface="Arial"/>
                <a:cs typeface="Arial"/>
                <a:sym typeface="Arial"/>
              </a:rPr>
              <a:t> est un protocole de la couche application. Il peut fonctionner sur n'importe quelle connexion fiable, dans les faits on utilise le protocole¨TCP comme couche de transport. Un serveur HTTP utilise par défaut le port 80 (443 pour HTTPS).</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8"/>
          <p:cNvSpPr txBox="1"/>
          <p:nvPr>
            <p:ph type="title"/>
          </p:nvPr>
        </p:nvSpPr>
        <p:spPr>
          <a:xfrm>
            <a:off x="457200" y="82550"/>
            <a:ext cx="8229600" cy="84613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C’est quoi le web?</a:t>
            </a:r>
            <a:endParaRPr/>
          </a:p>
        </p:txBody>
      </p:sp>
      <p:sp>
        <p:nvSpPr>
          <p:cNvPr id="158" name="Google Shape;158;p8"/>
          <p:cNvSpPr txBox="1"/>
          <p:nvPr/>
        </p:nvSpPr>
        <p:spPr>
          <a:xfrm>
            <a:off x="3414712" y="6096000"/>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UP WEB ESPRIT</a:t>
            </a:r>
            <a:endParaRPr/>
          </a:p>
        </p:txBody>
      </p:sp>
      <p:sp>
        <p:nvSpPr>
          <p:cNvPr id="159" name="Google Shape;159;p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60" name="Google Shape;160;p8"/>
          <p:cNvSpPr txBox="1"/>
          <p:nvPr>
            <p:ph idx="1" type="body"/>
          </p:nvPr>
        </p:nvSpPr>
        <p:spPr>
          <a:xfrm>
            <a:off x="214312" y="1214437"/>
            <a:ext cx="8715375" cy="50720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Le world wide web est un système hypertexte permettant de visiter des pages (Hyperdocuments) sur le réseau Internet.</a:t>
            </a:r>
            <a:endParaRPr/>
          </a:p>
          <a:p>
            <a:pPr indent="-342900" lvl="0" marL="342900" marR="0" rtl="0" algn="just">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Il met en œuvre le protocole HTTP, les formats HTML, CSS, JPEG...). </a:t>
            </a:r>
            <a:endParaRPr/>
          </a:p>
          <a:p>
            <a:pPr indent="-342900" lvl="0" marL="342900" marR="0" rtl="0" algn="just">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Le web utilise internet pour transporter les données.</a:t>
            </a:r>
            <a:endParaRPr/>
          </a:p>
          <a:p>
            <a:pPr indent="-342900" lvl="0" marL="342900" marR="0" rtl="0" algn="just">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Web et internet sont deux termes qui n’ont pas la même signification: internet englobe le web, email, messagerie instantanée, … </a:t>
            </a:r>
            <a:endParaRPr/>
          </a:p>
          <a:p>
            <a:pPr indent="-342900" lvl="0" marL="342900" marR="0" rtl="0" algn="just">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Internet n'est rien d'autre qu'un réseau informatique mondial de transport de données constitué d'un ensemble de réseaux nationaux, régionaux et privés. Il permet de transporter un paquet de données d'un ordinateur A à un ordinateur B.</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9"/>
          <p:cNvSpPr txBox="1"/>
          <p:nvPr>
            <p:ph type="title"/>
          </p:nvPr>
        </p:nvSpPr>
        <p:spPr>
          <a:xfrm>
            <a:off x="457200" y="0"/>
            <a:ext cx="8229600" cy="1071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C’est quoi le web? </a:t>
            </a:r>
            <a:endParaRPr/>
          </a:p>
        </p:txBody>
      </p:sp>
      <p:sp>
        <p:nvSpPr>
          <p:cNvPr id="166" name="Google Shape;166;p9"/>
          <p:cNvSpPr txBox="1"/>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UP WEB ESPRIT</a:t>
            </a:r>
            <a:endParaRPr/>
          </a:p>
        </p:txBody>
      </p:sp>
      <p:sp>
        <p:nvSpPr>
          <p:cNvPr id="167" name="Google Shape;167;p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68" name="Google Shape;168;p9"/>
          <p:cNvPicPr preferRelativeResize="0"/>
          <p:nvPr>
            <p:ph idx="1" type="body"/>
          </p:nvPr>
        </p:nvPicPr>
        <p:blipFill rotWithShape="1">
          <a:blip r:embed="rId3">
            <a:alphaModFix/>
          </a:blip>
          <a:srcRect b="0" l="0" r="0" t="0"/>
          <a:stretch/>
        </p:blipFill>
        <p:spPr>
          <a:xfrm>
            <a:off x="785812" y="1428750"/>
            <a:ext cx="7143750" cy="47863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2010-05-23T14:28:12Z</dcterms:created>
  <dc:creator>Mariajose</dc:creator>
</cp:coreProperties>
</file>