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61" r:id="rId4"/>
    <p:sldId id="271" r:id="rId5"/>
    <p:sldId id="260" r:id="rId6"/>
    <p:sldId id="272" r:id="rId7"/>
    <p:sldId id="263" r:id="rId8"/>
    <p:sldId id="264" r:id="rId9"/>
    <p:sldId id="265" r:id="rId10"/>
    <p:sldId id="267" r:id="rId11"/>
    <p:sldId id="269" r:id="rId12"/>
    <p:sldId id="27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9900"/>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865" autoAdjust="0"/>
  </p:normalViewPr>
  <p:slideViewPr>
    <p:cSldViewPr snapToGrid="0">
      <p:cViewPr varScale="1">
        <p:scale>
          <a:sx n="60" d="100"/>
          <a:sy n="60"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Flight</a:t>
            </a:r>
            <a:r>
              <a:rPr lang="en-US" baseline="0"/>
              <a:t> Delayed and Cancelled in June</a:t>
            </a:r>
          </a:p>
          <a:p>
            <a:pPr>
              <a:defRPr/>
            </a:pPr>
            <a:endParaRPr lang="en-US"/>
          </a:p>
        </c:rich>
      </c:tx>
      <c:layout>
        <c:manualLayout>
          <c:xMode val="edge"/>
          <c:yMode val="edge"/>
          <c:x val="0.2151445025704421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466972878390201E-2"/>
          <c:y val="0.12979877515310587"/>
          <c:w val="0.87897747156605421"/>
          <c:h val="0.62017980035960074"/>
        </c:manualLayout>
      </c:layout>
      <c:barChart>
        <c:barDir val="col"/>
        <c:grouping val="stacked"/>
        <c:varyColors val="0"/>
        <c:ser>
          <c:idx val="0"/>
          <c:order val="0"/>
          <c:tx>
            <c:v>Delayed</c:v>
          </c:tx>
          <c:spPr>
            <a:solidFill>
              <a:schemeClr val="accent1"/>
            </a:solidFill>
            <a:ln>
              <a:noFill/>
            </a:ln>
            <a:effectLst/>
          </c:spPr>
          <c:invertIfNegative val="0"/>
          <c:cat>
            <c:strRef>
              <c:f>Sheet1!$B$2:$B$10</c:f>
              <c:strCache>
                <c:ptCount val="9"/>
                <c:pt idx="0">
                  <c:v>EASYJET UK LTD</c:v>
                </c:pt>
                <c:pt idx="1">
                  <c:v>RYANAIR</c:v>
                </c:pt>
                <c:pt idx="2">
                  <c:v>BRITISH AIRWAYS PLC</c:v>
                </c:pt>
                <c:pt idx="3">
                  <c:v>JET2.COM LTD</c:v>
                </c:pt>
                <c:pt idx="4">
                  <c:v>LOGANAIR LTD</c:v>
                </c:pt>
                <c:pt idx="5">
                  <c:v>BA CITYFLYER LTD</c:v>
                </c:pt>
                <c:pt idx="6">
                  <c:v>WIZZ AIR</c:v>
                </c:pt>
                <c:pt idx="7">
                  <c:v>AER LINGUS</c:v>
                </c:pt>
                <c:pt idx="8">
                  <c:v>KLM</c:v>
                </c:pt>
              </c:strCache>
            </c:strRef>
          </c:cat>
          <c:val>
            <c:numRef>
              <c:f>Sheet1!$F$2:$F$10</c:f>
              <c:numCache>
                <c:formatCode>General</c:formatCode>
                <c:ptCount val="9"/>
                <c:pt idx="0">
                  <c:v>68.153055907094469</c:v>
                </c:pt>
                <c:pt idx="1">
                  <c:v>69.222815784938831</c:v>
                </c:pt>
                <c:pt idx="2">
                  <c:v>83.242313915857608</c:v>
                </c:pt>
                <c:pt idx="3">
                  <c:v>69.993781094527364</c:v>
                </c:pt>
                <c:pt idx="4">
                  <c:v>66.581165262000738</c:v>
                </c:pt>
                <c:pt idx="5">
                  <c:v>61.79577464788732</c:v>
                </c:pt>
                <c:pt idx="6">
                  <c:v>90.472972972972968</c:v>
                </c:pt>
                <c:pt idx="7">
                  <c:v>66.441136671177262</c:v>
                </c:pt>
                <c:pt idx="8">
                  <c:v>85.689802913453306</c:v>
                </c:pt>
              </c:numCache>
            </c:numRef>
          </c:val>
          <c:extLst>
            <c:ext xmlns:c16="http://schemas.microsoft.com/office/drawing/2014/chart" uri="{C3380CC4-5D6E-409C-BE32-E72D297353CC}">
              <c16:uniqueId val="{00000000-53E7-4645-A505-0CB6B68D4FCB}"/>
            </c:ext>
          </c:extLst>
        </c:ser>
        <c:ser>
          <c:idx val="1"/>
          <c:order val="1"/>
          <c:tx>
            <c:v>Cancelled</c:v>
          </c:tx>
          <c:spPr>
            <a:solidFill>
              <a:schemeClr val="accent2"/>
            </a:solidFill>
            <a:ln>
              <a:noFill/>
            </a:ln>
            <a:effectLst/>
          </c:spPr>
          <c:invertIfNegative val="0"/>
          <c:cat>
            <c:strRef>
              <c:f>Sheet1!$B$2:$B$10</c:f>
              <c:strCache>
                <c:ptCount val="9"/>
                <c:pt idx="0">
                  <c:v>EASYJET UK LTD</c:v>
                </c:pt>
                <c:pt idx="1">
                  <c:v>RYANAIR</c:v>
                </c:pt>
                <c:pt idx="2">
                  <c:v>BRITISH AIRWAYS PLC</c:v>
                </c:pt>
                <c:pt idx="3">
                  <c:v>JET2.COM LTD</c:v>
                </c:pt>
                <c:pt idx="4">
                  <c:v>LOGANAIR LTD</c:v>
                </c:pt>
                <c:pt idx="5">
                  <c:v>BA CITYFLYER LTD</c:v>
                </c:pt>
                <c:pt idx="6">
                  <c:v>WIZZ AIR</c:v>
                </c:pt>
                <c:pt idx="7">
                  <c:v>AER LINGUS</c:v>
                </c:pt>
                <c:pt idx="8">
                  <c:v>KLM</c:v>
                </c:pt>
              </c:strCache>
            </c:strRef>
          </c:cat>
          <c:val>
            <c:numRef>
              <c:f>Sheet1!$G$2:$G$10</c:f>
              <c:numCache>
                <c:formatCode>General</c:formatCode>
                <c:ptCount val="9"/>
                <c:pt idx="0">
                  <c:v>1.1017643117695231</c:v>
                </c:pt>
                <c:pt idx="1">
                  <c:v>3.4464931931759438E-2</c:v>
                </c:pt>
                <c:pt idx="2">
                  <c:v>2.1136731391585761</c:v>
                </c:pt>
                <c:pt idx="3">
                  <c:v>3.109452736318408E-2</c:v>
                </c:pt>
                <c:pt idx="4">
                  <c:v>3.0780505679736172</c:v>
                </c:pt>
                <c:pt idx="5">
                  <c:v>1.7018779342723001</c:v>
                </c:pt>
                <c:pt idx="6">
                  <c:v>0.33783783783783777</c:v>
                </c:pt>
                <c:pt idx="7">
                  <c:v>0.4736129905277402</c:v>
                </c:pt>
                <c:pt idx="8">
                  <c:v>2.2279348757497859</c:v>
                </c:pt>
              </c:numCache>
            </c:numRef>
          </c:val>
          <c:extLst>
            <c:ext xmlns:c16="http://schemas.microsoft.com/office/drawing/2014/chart" uri="{C3380CC4-5D6E-409C-BE32-E72D297353CC}">
              <c16:uniqueId val="{00000001-53E7-4645-A505-0CB6B68D4FCB}"/>
            </c:ext>
          </c:extLst>
        </c:ser>
        <c:dLbls>
          <c:showLegendKey val="0"/>
          <c:showVal val="0"/>
          <c:showCatName val="0"/>
          <c:showSerName val="0"/>
          <c:showPercent val="0"/>
          <c:showBubbleSize val="0"/>
        </c:dLbls>
        <c:gapWidth val="150"/>
        <c:overlap val="100"/>
        <c:axId val="1973851072"/>
        <c:axId val="1973851904"/>
      </c:barChart>
      <c:catAx>
        <c:axId val="1973851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Airline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851904"/>
        <c:crosses val="autoZero"/>
        <c:auto val="1"/>
        <c:lblAlgn val="ctr"/>
        <c:lblOffset val="100"/>
        <c:noMultiLvlLbl val="0"/>
      </c:catAx>
      <c:valAx>
        <c:axId val="19738519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851072"/>
        <c:crosses val="autoZero"/>
        <c:crossBetween val="between"/>
      </c:valAx>
      <c:spPr>
        <a:noFill/>
        <a:ln>
          <a:noFill/>
        </a:ln>
        <a:effectLst/>
      </c:spPr>
    </c:plotArea>
    <c:legend>
      <c:legendPos val="b"/>
      <c:layout>
        <c:manualLayout>
          <c:xMode val="edge"/>
          <c:yMode val="edge"/>
          <c:x val="0.72633355205599304"/>
          <c:y val="6.9553392440118281E-2"/>
          <c:w val="0.27366644794400702"/>
          <c:h val="5.90555314443962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of Flights Delayed</a:t>
            </a:r>
            <a:r>
              <a:rPr lang="en-US" baseline="0"/>
              <a:t> and Cancelled in July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0466972878390201E-2"/>
          <c:y val="0.17171296296296296"/>
          <c:w val="0.87897747156605421"/>
          <c:h val="0.54514472149314674"/>
        </c:manualLayout>
      </c:layout>
      <c:barChart>
        <c:barDir val="col"/>
        <c:grouping val="stacked"/>
        <c:varyColors val="0"/>
        <c:ser>
          <c:idx val="0"/>
          <c:order val="0"/>
          <c:tx>
            <c:v>Delayed</c:v>
          </c:tx>
          <c:spPr>
            <a:solidFill>
              <a:schemeClr val="accent1"/>
            </a:solidFill>
            <a:ln>
              <a:noFill/>
            </a:ln>
            <a:effectLst/>
          </c:spPr>
          <c:invertIfNegative val="0"/>
          <c:cat>
            <c:strRef>
              <c:f>Sheet1!$B$2:$B$10</c:f>
              <c:strCache>
                <c:ptCount val="9"/>
                <c:pt idx="0">
                  <c:v>EASYJET UK LTD</c:v>
                </c:pt>
                <c:pt idx="1">
                  <c:v>RYANAIR</c:v>
                </c:pt>
                <c:pt idx="2">
                  <c:v>BRITISH AIRWAYS PLC</c:v>
                </c:pt>
                <c:pt idx="3">
                  <c:v>JET2.COM LTD</c:v>
                </c:pt>
                <c:pt idx="4">
                  <c:v>LOGANAIR LTD</c:v>
                </c:pt>
                <c:pt idx="5">
                  <c:v>BA CITYFLYER LTD</c:v>
                </c:pt>
                <c:pt idx="6">
                  <c:v>AER LINGUS</c:v>
                </c:pt>
                <c:pt idx="7">
                  <c:v>WIZZ AIR</c:v>
                </c:pt>
                <c:pt idx="8">
                  <c:v>KLM</c:v>
                </c:pt>
              </c:strCache>
            </c:strRef>
          </c:cat>
          <c:val>
            <c:numRef>
              <c:f>Sheet1!$F$2:$F$10</c:f>
              <c:numCache>
                <c:formatCode>General</c:formatCode>
                <c:ptCount val="9"/>
                <c:pt idx="0">
                  <c:v>78.210668467251864</c:v>
                </c:pt>
                <c:pt idx="1">
                  <c:v>71.892506292116593</c:v>
                </c:pt>
                <c:pt idx="2">
                  <c:v>83.146172562230959</c:v>
                </c:pt>
                <c:pt idx="3">
                  <c:v>86.950296584168541</c:v>
                </c:pt>
                <c:pt idx="4">
                  <c:v>72.523744911804613</c:v>
                </c:pt>
                <c:pt idx="5">
                  <c:v>68.315842078960515</c:v>
                </c:pt>
                <c:pt idx="6">
                  <c:v>69.696969696969703</c:v>
                </c:pt>
                <c:pt idx="7">
                  <c:v>88.550093341630372</c:v>
                </c:pt>
                <c:pt idx="8">
                  <c:v>87.462235649546827</c:v>
                </c:pt>
              </c:numCache>
            </c:numRef>
          </c:val>
          <c:extLst>
            <c:ext xmlns:c16="http://schemas.microsoft.com/office/drawing/2014/chart" uri="{C3380CC4-5D6E-409C-BE32-E72D297353CC}">
              <c16:uniqueId val="{00000000-BA68-4397-8136-2924995A79D0}"/>
            </c:ext>
          </c:extLst>
        </c:ser>
        <c:ser>
          <c:idx val="1"/>
          <c:order val="1"/>
          <c:tx>
            <c:v>Cancelled</c:v>
          </c:tx>
          <c:spPr>
            <a:solidFill>
              <a:schemeClr val="accent2"/>
            </a:solidFill>
            <a:ln>
              <a:noFill/>
            </a:ln>
            <a:effectLst/>
          </c:spPr>
          <c:invertIfNegative val="0"/>
          <c:cat>
            <c:strRef>
              <c:f>Sheet1!$B$2:$B$10</c:f>
              <c:strCache>
                <c:ptCount val="9"/>
                <c:pt idx="0">
                  <c:v>EASYJET UK LTD</c:v>
                </c:pt>
                <c:pt idx="1">
                  <c:v>RYANAIR</c:v>
                </c:pt>
                <c:pt idx="2">
                  <c:v>BRITISH AIRWAYS PLC</c:v>
                </c:pt>
                <c:pt idx="3">
                  <c:v>JET2.COM LTD</c:v>
                </c:pt>
                <c:pt idx="4">
                  <c:v>LOGANAIR LTD</c:v>
                </c:pt>
                <c:pt idx="5">
                  <c:v>BA CITYFLYER LTD</c:v>
                </c:pt>
                <c:pt idx="6">
                  <c:v>AER LINGUS</c:v>
                </c:pt>
                <c:pt idx="7">
                  <c:v>WIZZ AIR</c:v>
                </c:pt>
                <c:pt idx="8">
                  <c:v>KLM</c:v>
                </c:pt>
              </c:strCache>
            </c:strRef>
          </c:cat>
          <c:val>
            <c:numRef>
              <c:f>Sheet1!$G$2:$G$10</c:f>
              <c:numCache>
                <c:formatCode>General</c:formatCode>
                <c:ptCount val="9"/>
                <c:pt idx="0">
                  <c:v>2.059419311276165</c:v>
                </c:pt>
                <c:pt idx="1">
                  <c:v>5.6832020784281893E-2</c:v>
                </c:pt>
                <c:pt idx="2">
                  <c:v>0.85158150851581504</c:v>
                </c:pt>
                <c:pt idx="3">
                  <c:v>0.1022704029453876</c:v>
                </c:pt>
                <c:pt idx="4">
                  <c:v>2.951153324287652</c:v>
                </c:pt>
                <c:pt idx="5">
                  <c:v>1.6991504247876059</c:v>
                </c:pt>
                <c:pt idx="6">
                  <c:v>1.806526806526807</c:v>
                </c:pt>
                <c:pt idx="7">
                  <c:v>0.49782202862476671</c:v>
                </c:pt>
                <c:pt idx="8">
                  <c:v>3.3987915407854978</c:v>
                </c:pt>
              </c:numCache>
            </c:numRef>
          </c:val>
          <c:extLst>
            <c:ext xmlns:c16="http://schemas.microsoft.com/office/drawing/2014/chart" uri="{C3380CC4-5D6E-409C-BE32-E72D297353CC}">
              <c16:uniqueId val="{00000001-BA68-4397-8136-2924995A79D0}"/>
            </c:ext>
          </c:extLst>
        </c:ser>
        <c:dLbls>
          <c:showLegendKey val="0"/>
          <c:showVal val="0"/>
          <c:showCatName val="0"/>
          <c:showSerName val="0"/>
          <c:showPercent val="0"/>
          <c:showBubbleSize val="0"/>
        </c:dLbls>
        <c:gapWidth val="150"/>
        <c:overlap val="100"/>
        <c:axId val="203694735"/>
        <c:axId val="203695983"/>
      </c:barChart>
      <c:catAx>
        <c:axId val="203694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Airline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95983"/>
        <c:crosses val="autoZero"/>
        <c:auto val="1"/>
        <c:lblAlgn val="ctr"/>
        <c:lblOffset val="100"/>
        <c:noMultiLvlLbl val="0"/>
      </c:catAx>
      <c:valAx>
        <c:axId val="2036959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94735"/>
        <c:crosses val="autoZero"/>
        <c:crossBetween val="between"/>
      </c:valAx>
      <c:spPr>
        <a:noFill/>
        <a:ln>
          <a:noFill/>
        </a:ln>
        <a:effectLst/>
      </c:spPr>
    </c:plotArea>
    <c:legend>
      <c:legendPos val="b"/>
      <c:layout>
        <c:manualLayout>
          <c:xMode val="edge"/>
          <c:yMode val="edge"/>
          <c:x val="0.72355578503506734"/>
          <c:y val="0.10685488899522919"/>
          <c:w val="0.24747032304022107"/>
          <c:h val="6.21551311610910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431EB3-22D4-400F-B556-1C135D97113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64956E-A764-4CCE-95AF-1E8812F8DAD5}">
      <dgm:prSet/>
      <dgm:spPr/>
      <dgm:t>
        <a:bodyPr/>
        <a:lstStyle/>
        <a:p>
          <a:pPr>
            <a:defRPr cap="all"/>
          </a:pPr>
          <a:r>
            <a:rPr lang="en-US"/>
            <a:t>1. Data Pre-Processing and EDA</a:t>
          </a:r>
        </a:p>
      </dgm:t>
    </dgm:pt>
    <dgm:pt modelId="{3D2488C3-3C38-43D2-8BD3-2A199A6FBD0B}" type="parTrans" cxnId="{64049721-A4E9-4CB4-B50D-D0D9289DDFAE}">
      <dgm:prSet/>
      <dgm:spPr/>
      <dgm:t>
        <a:bodyPr/>
        <a:lstStyle/>
        <a:p>
          <a:endParaRPr lang="en-US"/>
        </a:p>
      </dgm:t>
    </dgm:pt>
    <dgm:pt modelId="{43A3FB3E-3C97-48CE-8B1A-C08C35C4956D}" type="sibTrans" cxnId="{64049721-A4E9-4CB4-B50D-D0D9289DDFAE}">
      <dgm:prSet/>
      <dgm:spPr/>
      <dgm:t>
        <a:bodyPr/>
        <a:lstStyle/>
        <a:p>
          <a:endParaRPr lang="en-US"/>
        </a:p>
      </dgm:t>
    </dgm:pt>
    <dgm:pt modelId="{68F630C1-FB19-478D-B5D1-A9D167752F8E}">
      <dgm:prSet/>
      <dgm:spPr/>
      <dgm:t>
        <a:bodyPr/>
        <a:lstStyle/>
        <a:p>
          <a:pPr>
            <a:defRPr cap="all"/>
          </a:pPr>
          <a:r>
            <a:rPr lang="en-US"/>
            <a:t>2. Key Insights</a:t>
          </a:r>
        </a:p>
      </dgm:t>
    </dgm:pt>
    <dgm:pt modelId="{35F16F61-9EF5-42C2-84F1-2F745AA9DD3C}" type="parTrans" cxnId="{588F3C1A-F7F1-4610-B0A6-550F8D5860AB}">
      <dgm:prSet/>
      <dgm:spPr/>
      <dgm:t>
        <a:bodyPr/>
        <a:lstStyle/>
        <a:p>
          <a:endParaRPr lang="en-US"/>
        </a:p>
      </dgm:t>
    </dgm:pt>
    <dgm:pt modelId="{69CBBAB7-2245-4717-AD92-6DB266D97FF1}" type="sibTrans" cxnId="{588F3C1A-F7F1-4610-B0A6-550F8D5860AB}">
      <dgm:prSet/>
      <dgm:spPr/>
      <dgm:t>
        <a:bodyPr/>
        <a:lstStyle/>
        <a:p>
          <a:endParaRPr lang="en-US"/>
        </a:p>
      </dgm:t>
    </dgm:pt>
    <dgm:pt modelId="{E7B9F9CF-71C3-4B46-8D69-C8881B83AEC0}">
      <dgm:prSet/>
      <dgm:spPr/>
      <dgm:t>
        <a:bodyPr/>
        <a:lstStyle/>
        <a:p>
          <a:pPr>
            <a:defRPr cap="all"/>
          </a:pPr>
          <a:r>
            <a:rPr lang="en-US"/>
            <a:t>3. Trend Analysis</a:t>
          </a:r>
        </a:p>
      </dgm:t>
    </dgm:pt>
    <dgm:pt modelId="{84CD77E5-FCAF-48F8-919B-9EB9D772AA16}" type="parTrans" cxnId="{26EE8E65-7D6C-4BA5-BB65-AADAAF676AEF}">
      <dgm:prSet/>
      <dgm:spPr/>
      <dgm:t>
        <a:bodyPr/>
        <a:lstStyle/>
        <a:p>
          <a:endParaRPr lang="en-US"/>
        </a:p>
      </dgm:t>
    </dgm:pt>
    <dgm:pt modelId="{BCA92E69-672D-41B0-828D-A63E20B839CF}" type="sibTrans" cxnId="{26EE8E65-7D6C-4BA5-BB65-AADAAF676AEF}">
      <dgm:prSet/>
      <dgm:spPr/>
      <dgm:t>
        <a:bodyPr/>
        <a:lstStyle/>
        <a:p>
          <a:endParaRPr lang="en-US"/>
        </a:p>
      </dgm:t>
    </dgm:pt>
    <dgm:pt modelId="{51072298-D973-4364-933A-966FA8B4DBF3}" type="pres">
      <dgm:prSet presAssocID="{4D431EB3-22D4-400F-B556-1C135D971134}" presName="root" presStyleCnt="0">
        <dgm:presLayoutVars>
          <dgm:dir/>
          <dgm:resizeHandles val="exact"/>
        </dgm:presLayoutVars>
      </dgm:prSet>
      <dgm:spPr/>
    </dgm:pt>
    <dgm:pt modelId="{10253F8D-0183-425E-803F-6C1FD56119E7}" type="pres">
      <dgm:prSet presAssocID="{F764956E-A764-4CCE-95AF-1E8812F8DAD5}" presName="compNode" presStyleCnt="0"/>
      <dgm:spPr/>
    </dgm:pt>
    <dgm:pt modelId="{F67296FF-B950-4F88-8EB8-997895DDF35A}" type="pres">
      <dgm:prSet presAssocID="{F764956E-A764-4CCE-95AF-1E8812F8DAD5}" presName="iconBgRect" presStyleLbl="bgShp" presStyleIdx="0" presStyleCnt="3"/>
      <dgm:spPr/>
    </dgm:pt>
    <dgm:pt modelId="{55D70858-AB78-43A9-B7FA-E6604AB42FED}" type="pres">
      <dgm:prSet presAssocID="{F764956E-A764-4CCE-95AF-1E8812F8DA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E4435B0-A6BE-4D09-AC04-312130B7D385}" type="pres">
      <dgm:prSet presAssocID="{F764956E-A764-4CCE-95AF-1E8812F8DAD5}" presName="spaceRect" presStyleCnt="0"/>
      <dgm:spPr/>
    </dgm:pt>
    <dgm:pt modelId="{E7DFC6E3-93E6-4E16-A4DC-351AAD279745}" type="pres">
      <dgm:prSet presAssocID="{F764956E-A764-4CCE-95AF-1E8812F8DAD5}" presName="textRect" presStyleLbl="revTx" presStyleIdx="0" presStyleCnt="3">
        <dgm:presLayoutVars>
          <dgm:chMax val="1"/>
          <dgm:chPref val="1"/>
        </dgm:presLayoutVars>
      </dgm:prSet>
      <dgm:spPr/>
    </dgm:pt>
    <dgm:pt modelId="{AB4B4AA4-E222-4F96-8C79-BCEC6BF2CF92}" type="pres">
      <dgm:prSet presAssocID="{43A3FB3E-3C97-48CE-8B1A-C08C35C4956D}" presName="sibTrans" presStyleCnt="0"/>
      <dgm:spPr/>
    </dgm:pt>
    <dgm:pt modelId="{04BE8A28-9D2B-43CE-B379-AC3BF6F4C6CD}" type="pres">
      <dgm:prSet presAssocID="{68F630C1-FB19-478D-B5D1-A9D167752F8E}" presName="compNode" presStyleCnt="0"/>
      <dgm:spPr/>
    </dgm:pt>
    <dgm:pt modelId="{3F334D35-1E46-4C46-B55F-5D5049E36BD2}" type="pres">
      <dgm:prSet presAssocID="{68F630C1-FB19-478D-B5D1-A9D167752F8E}" presName="iconBgRect" presStyleLbl="bgShp" presStyleIdx="1" presStyleCnt="3"/>
      <dgm:spPr/>
    </dgm:pt>
    <dgm:pt modelId="{DF4946C5-7957-45B9-A1CE-E537D2BC089A}" type="pres">
      <dgm:prSet presAssocID="{68F630C1-FB19-478D-B5D1-A9D167752F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DAFA01FC-8968-4D1C-9E76-D511F9D6E83E}" type="pres">
      <dgm:prSet presAssocID="{68F630C1-FB19-478D-B5D1-A9D167752F8E}" presName="spaceRect" presStyleCnt="0"/>
      <dgm:spPr/>
    </dgm:pt>
    <dgm:pt modelId="{1B0E9C10-1331-41D5-827D-BC26FD9593BB}" type="pres">
      <dgm:prSet presAssocID="{68F630C1-FB19-478D-B5D1-A9D167752F8E}" presName="textRect" presStyleLbl="revTx" presStyleIdx="1" presStyleCnt="3">
        <dgm:presLayoutVars>
          <dgm:chMax val="1"/>
          <dgm:chPref val="1"/>
        </dgm:presLayoutVars>
      </dgm:prSet>
      <dgm:spPr/>
    </dgm:pt>
    <dgm:pt modelId="{A0A90A88-B18B-4384-B1C0-15FCEB923751}" type="pres">
      <dgm:prSet presAssocID="{69CBBAB7-2245-4717-AD92-6DB266D97FF1}" presName="sibTrans" presStyleCnt="0"/>
      <dgm:spPr/>
    </dgm:pt>
    <dgm:pt modelId="{F2CE93F9-38C9-4247-BD67-FF35DF5A58C6}" type="pres">
      <dgm:prSet presAssocID="{E7B9F9CF-71C3-4B46-8D69-C8881B83AEC0}" presName="compNode" presStyleCnt="0"/>
      <dgm:spPr/>
    </dgm:pt>
    <dgm:pt modelId="{34561984-4914-4A1B-A925-E149E97FCB67}" type="pres">
      <dgm:prSet presAssocID="{E7B9F9CF-71C3-4B46-8D69-C8881B83AEC0}" presName="iconBgRect" presStyleLbl="bgShp" presStyleIdx="2" presStyleCnt="3"/>
      <dgm:spPr/>
    </dgm:pt>
    <dgm:pt modelId="{FD1A68B3-54E6-468A-AB54-4D72B1E429EB}" type="pres">
      <dgm:prSet presAssocID="{E7B9F9CF-71C3-4B46-8D69-C8881B83AE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8774277-03A4-4F2A-A32B-4F6167096653}" type="pres">
      <dgm:prSet presAssocID="{E7B9F9CF-71C3-4B46-8D69-C8881B83AEC0}" presName="spaceRect" presStyleCnt="0"/>
      <dgm:spPr/>
    </dgm:pt>
    <dgm:pt modelId="{B6A900BA-AECA-4347-808F-3A963E0A9D58}" type="pres">
      <dgm:prSet presAssocID="{E7B9F9CF-71C3-4B46-8D69-C8881B83AEC0}" presName="textRect" presStyleLbl="revTx" presStyleIdx="2" presStyleCnt="3">
        <dgm:presLayoutVars>
          <dgm:chMax val="1"/>
          <dgm:chPref val="1"/>
        </dgm:presLayoutVars>
      </dgm:prSet>
      <dgm:spPr/>
    </dgm:pt>
  </dgm:ptLst>
  <dgm:cxnLst>
    <dgm:cxn modelId="{588F3C1A-F7F1-4610-B0A6-550F8D5860AB}" srcId="{4D431EB3-22D4-400F-B556-1C135D971134}" destId="{68F630C1-FB19-478D-B5D1-A9D167752F8E}" srcOrd="1" destOrd="0" parTransId="{35F16F61-9EF5-42C2-84F1-2F745AA9DD3C}" sibTransId="{69CBBAB7-2245-4717-AD92-6DB266D97FF1}"/>
    <dgm:cxn modelId="{64049721-A4E9-4CB4-B50D-D0D9289DDFAE}" srcId="{4D431EB3-22D4-400F-B556-1C135D971134}" destId="{F764956E-A764-4CCE-95AF-1E8812F8DAD5}" srcOrd="0" destOrd="0" parTransId="{3D2488C3-3C38-43D2-8BD3-2A199A6FBD0B}" sibTransId="{43A3FB3E-3C97-48CE-8B1A-C08C35C4956D}"/>
    <dgm:cxn modelId="{26EE8E65-7D6C-4BA5-BB65-AADAAF676AEF}" srcId="{4D431EB3-22D4-400F-B556-1C135D971134}" destId="{E7B9F9CF-71C3-4B46-8D69-C8881B83AEC0}" srcOrd="2" destOrd="0" parTransId="{84CD77E5-FCAF-48F8-919B-9EB9D772AA16}" sibTransId="{BCA92E69-672D-41B0-828D-A63E20B839CF}"/>
    <dgm:cxn modelId="{C441616A-B697-4258-AD9B-B209BC9E36E8}" type="presOf" srcId="{F764956E-A764-4CCE-95AF-1E8812F8DAD5}" destId="{E7DFC6E3-93E6-4E16-A4DC-351AAD279745}" srcOrd="0" destOrd="0" presId="urn:microsoft.com/office/officeart/2018/5/layout/IconCircleLabelList"/>
    <dgm:cxn modelId="{7A52BA99-A7A1-43D4-AF6E-5161EA833CB0}" type="presOf" srcId="{4D431EB3-22D4-400F-B556-1C135D971134}" destId="{51072298-D973-4364-933A-966FA8B4DBF3}" srcOrd="0" destOrd="0" presId="urn:microsoft.com/office/officeart/2018/5/layout/IconCircleLabelList"/>
    <dgm:cxn modelId="{CDE6F1DB-4BC7-4033-B2CF-07C52DF11DCD}" type="presOf" srcId="{E7B9F9CF-71C3-4B46-8D69-C8881B83AEC0}" destId="{B6A900BA-AECA-4347-808F-3A963E0A9D58}" srcOrd="0" destOrd="0" presId="urn:microsoft.com/office/officeart/2018/5/layout/IconCircleLabelList"/>
    <dgm:cxn modelId="{E52DBBF9-E39C-4CCA-B093-C76D84FC8028}" type="presOf" srcId="{68F630C1-FB19-478D-B5D1-A9D167752F8E}" destId="{1B0E9C10-1331-41D5-827D-BC26FD9593BB}" srcOrd="0" destOrd="0" presId="urn:microsoft.com/office/officeart/2018/5/layout/IconCircleLabelList"/>
    <dgm:cxn modelId="{41059E37-4DB7-4B0B-8853-3DDBCE560EAC}" type="presParOf" srcId="{51072298-D973-4364-933A-966FA8B4DBF3}" destId="{10253F8D-0183-425E-803F-6C1FD56119E7}" srcOrd="0" destOrd="0" presId="urn:microsoft.com/office/officeart/2018/5/layout/IconCircleLabelList"/>
    <dgm:cxn modelId="{D0155766-F3BE-4C72-84FB-7FC1AA14A56B}" type="presParOf" srcId="{10253F8D-0183-425E-803F-6C1FD56119E7}" destId="{F67296FF-B950-4F88-8EB8-997895DDF35A}" srcOrd="0" destOrd="0" presId="urn:microsoft.com/office/officeart/2018/5/layout/IconCircleLabelList"/>
    <dgm:cxn modelId="{77048FF2-5739-4289-B3EB-F43D03C0D1A5}" type="presParOf" srcId="{10253F8D-0183-425E-803F-6C1FD56119E7}" destId="{55D70858-AB78-43A9-B7FA-E6604AB42FED}" srcOrd="1" destOrd="0" presId="urn:microsoft.com/office/officeart/2018/5/layout/IconCircleLabelList"/>
    <dgm:cxn modelId="{47C23EDA-DD10-4701-9193-1AE3BF744089}" type="presParOf" srcId="{10253F8D-0183-425E-803F-6C1FD56119E7}" destId="{6E4435B0-A6BE-4D09-AC04-312130B7D385}" srcOrd="2" destOrd="0" presId="urn:microsoft.com/office/officeart/2018/5/layout/IconCircleLabelList"/>
    <dgm:cxn modelId="{41C1EFE7-8E76-44B1-9B2D-897D1F9DB420}" type="presParOf" srcId="{10253F8D-0183-425E-803F-6C1FD56119E7}" destId="{E7DFC6E3-93E6-4E16-A4DC-351AAD279745}" srcOrd="3" destOrd="0" presId="urn:microsoft.com/office/officeart/2018/5/layout/IconCircleLabelList"/>
    <dgm:cxn modelId="{A52E56B2-3F36-4721-94AE-F517D281654F}" type="presParOf" srcId="{51072298-D973-4364-933A-966FA8B4DBF3}" destId="{AB4B4AA4-E222-4F96-8C79-BCEC6BF2CF92}" srcOrd="1" destOrd="0" presId="urn:microsoft.com/office/officeart/2018/5/layout/IconCircleLabelList"/>
    <dgm:cxn modelId="{5F1DCAD3-154C-4A4D-B1A8-29DDBEF45372}" type="presParOf" srcId="{51072298-D973-4364-933A-966FA8B4DBF3}" destId="{04BE8A28-9D2B-43CE-B379-AC3BF6F4C6CD}" srcOrd="2" destOrd="0" presId="urn:microsoft.com/office/officeart/2018/5/layout/IconCircleLabelList"/>
    <dgm:cxn modelId="{1B4E52E3-2F1C-434C-A413-8943A33983D6}" type="presParOf" srcId="{04BE8A28-9D2B-43CE-B379-AC3BF6F4C6CD}" destId="{3F334D35-1E46-4C46-B55F-5D5049E36BD2}" srcOrd="0" destOrd="0" presId="urn:microsoft.com/office/officeart/2018/5/layout/IconCircleLabelList"/>
    <dgm:cxn modelId="{0A5F7713-F554-455D-BAF4-B2100DF704C9}" type="presParOf" srcId="{04BE8A28-9D2B-43CE-B379-AC3BF6F4C6CD}" destId="{DF4946C5-7957-45B9-A1CE-E537D2BC089A}" srcOrd="1" destOrd="0" presId="urn:microsoft.com/office/officeart/2018/5/layout/IconCircleLabelList"/>
    <dgm:cxn modelId="{E870A6EC-05D7-4389-B23E-BD3CF4277B31}" type="presParOf" srcId="{04BE8A28-9D2B-43CE-B379-AC3BF6F4C6CD}" destId="{DAFA01FC-8968-4D1C-9E76-D511F9D6E83E}" srcOrd="2" destOrd="0" presId="urn:microsoft.com/office/officeart/2018/5/layout/IconCircleLabelList"/>
    <dgm:cxn modelId="{14AF42BE-1A61-4C32-8CF9-CF0D733B7378}" type="presParOf" srcId="{04BE8A28-9D2B-43CE-B379-AC3BF6F4C6CD}" destId="{1B0E9C10-1331-41D5-827D-BC26FD9593BB}" srcOrd="3" destOrd="0" presId="urn:microsoft.com/office/officeart/2018/5/layout/IconCircleLabelList"/>
    <dgm:cxn modelId="{3610A39A-636D-4102-A757-75EDE7236EFE}" type="presParOf" srcId="{51072298-D973-4364-933A-966FA8B4DBF3}" destId="{A0A90A88-B18B-4384-B1C0-15FCEB923751}" srcOrd="3" destOrd="0" presId="urn:microsoft.com/office/officeart/2018/5/layout/IconCircleLabelList"/>
    <dgm:cxn modelId="{A0B9B1E7-37C2-4FA6-B0E5-3F8C79BAD76E}" type="presParOf" srcId="{51072298-D973-4364-933A-966FA8B4DBF3}" destId="{F2CE93F9-38C9-4247-BD67-FF35DF5A58C6}" srcOrd="4" destOrd="0" presId="urn:microsoft.com/office/officeart/2018/5/layout/IconCircleLabelList"/>
    <dgm:cxn modelId="{0450EAE4-4731-4B1E-9811-027B17070410}" type="presParOf" srcId="{F2CE93F9-38C9-4247-BD67-FF35DF5A58C6}" destId="{34561984-4914-4A1B-A925-E149E97FCB67}" srcOrd="0" destOrd="0" presId="urn:microsoft.com/office/officeart/2018/5/layout/IconCircleLabelList"/>
    <dgm:cxn modelId="{861E9DA4-60E6-4317-9588-0D844DE77D1C}" type="presParOf" srcId="{F2CE93F9-38C9-4247-BD67-FF35DF5A58C6}" destId="{FD1A68B3-54E6-468A-AB54-4D72B1E429EB}" srcOrd="1" destOrd="0" presId="urn:microsoft.com/office/officeart/2018/5/layout/IconCircleLabelList"/>
    <dgm:cxn modelId="{15FE4901-5B2C-4C0C-9CC8-1D8D8385346C}" type="presParOf" srcId="{F2CE93F9-38C9-4247-BD67-FF35DF5A58C6}" destId="{E8774277-03A4-4F2A-A32B-4F6167096653}" srcOrd="2" destOrd="0" presId="urn:microsoft.com/office/officeart/2018/5/layout/IconCircleLabelList"/>
    <dgm:cxn modelId="{FF1C7676-72F8-474F-953C-4DEB103972EE}" type="presParOf" srcId="{F2CE93F9-38C9-4247-BD67-FF35DF5A58C6}" destId="{B6A900BA-AECA-4347-808F-3A963E0A9D5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9DB26D-437D-4FEF-AED8-31B1A086DC38}"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A2446A8D-DD18-4762-95E9-EDEE7DA4D314}">
      <dgm:prSet/>
      <dgm:spPr/>
      <dgm:t>
        <a:bodyPr/>
        <a:lstStyle/>
        <a:p>
          <a:r>
            <a:rPr lang="en-US"/>
            <a:t>We removed the unnecessary columns. </a:t>
          </a:r>
        </a:p>
      </dgm:t>
    </dgm:pt>
    <dgm:pt modelId="{75680078-98A4-4039-B145-C2AA4B6D8A5D}" type="parTrans" cxnId="{6833BBBC-6AF8-44DD-B0E3-FAFFE2EDE7D1}">
      <dgm:prSet/>
      <dgm:spPr/>
      <dgm:t>
        <a:bodyPr/>
        <a:lstStyle/>
        <a:p>
          <a:endParaRPr lang="en-US"/>
        </a:p>
      </dgm:t>
    </dgm:pt>
    <dgm:pt modelId="{42091D19-546D-4614-B116-F85A979A1325}" type="sibTrans" cxnId="{6833BBBC-6AF8-44DD-B0E3-FAFFE2EDE7D1}">
      <dgm:prSet/>
      <dgm:spPr/>
      <dgm:t>
        <a:bodyPr/>
        <a:lstStyle/>
        <a:p>
          <a:endParaRPr lang="en-US"/>
        </a:p>
      </dgm:t>
    </dgm:pt>
    <dgm:pt modelId="{C40B6616-CC02-4EC0-8F23-6895494CFB86}">
      <dgm:prSet/>
      <dgm:spPr/>
      <dgm:t>
        <a:bodyPr/>
        <a:lstStyle/>
        <a:p>
          <a:r>
            <a:rPr lang="en-US"/>
            <a:t>We rename the columns to access them easily.</a:t>
          </a:r>
        </a:p>
      </dgm:t>
    </dgm:pt>
    <dgm:pt modelId="{BCFDED7E-86CF-46FD-901E-EB872D279C2C}" type="parTrans" cxnId="{7591CA8F-084D-43EF-91DF-8589B0DF3872}">
      <dgm:prSet/>
      <dgm:spPr/>
      <dgm:t>
        <a:bodyPr/>
        <a:lstStyle/>
        <a:p>
          <a:endParaRPr lang="en-US"/>
        </a:p>
      </dgm:t>
    </dgm:pt>
    <dgm:pt modelId="{78B0ED02-53F2-4D8D-BEFA-F5CE574CF57B}" type="sibTrans" cxnId="{7591CA8F-084D-43EF-91DF-8589B0DF3872}">
      <dgm:prSet/>
      <dgm:spPr/>
      <dgm:t>
        <a:bodyPr/>
        <a:lstStyle/>
        <a:p>
          <a:endParaRPr lang="en-US"/>
        </a:p>
      </dgm:t>
    </dgm:pt>
    <dgm:pt modelId="{47DCBFE8-4C6B-4291-B9BA-F426368AB91E}">
      <dgm:prSet/>
      <dgm:spPr/>
      <dgm:t>
        <a:bodyPr/>
        <a:lstStyle/>
        <a:p>
          <a:r>
            <a:rPr lang="en-US"/>
            <a:t>We handled null values by dropping them.</a:t>
          </a:r>
        </a:p>
      </dgm:t>
    </dgm:pt>
    <dgm:pt modelId="{8D100F79-740A-47B4-9F68-7AEA280E3DF5}" type="parTrans" cxnId="{D7386F1D-D82C-401B-A6C0-0F2321E72920}">
      <dgm:prSet/>
      <dgm:spPr/>
      <dgm:t>
        <a:bodyPr/>
        <a:lstStyle/>
        <a:p>
          <a:endParaRPr lang="en-US"/>
        </a:p>
      </dgm:t>
    </dgm:pt>
    <dgm:pt modelId="{0B8CDD49-F150-407C-9392-6B371337FAA3}" type="sibTrans" cxnId="{D7386F1D-D82C-401B-A6C0-0F2321E72920}">
      <dgm:prSet/>
      <dgm:spPr/>
      <dgm:t>
        <a:bodyPr/>
        <a:lstStyle/>
        <a:p>
          <a:endParaRPr lang="en-US"/>
        </a:p>
      </dgm:t>
    </dgm:pt>
    <dgm:pt modelId="{48A41AF3-7717-418C-A106-F5744ED8D414}">
      <dgm:prSet/>
      <dgm:spPr/>
      <dgm:t>
        <a:bodyPr/>
        <a:lstStyle/>
        <a:p>
          <a:r>
            <a:rPr lang="en-US"/>
            <a:t>We added new columns e.g Delay_Pct to sum up all the percentage columns into one.</a:t>
          </a:r>
        </a:p>
      </dgm:t>
    </dgm:pt>
    <dgm:pt modelId="{60B6E927-63D1-4EA8-9B0B-5E11299F8468}" type="parTrans" cxnId="{1584BA7D-EADA-4242-8023-50AC65196730}">
      <dgm:prSet/>
      <dgm:spPr/>
      <dgm:t>
        <a:bodyPr/>
        <a:lstStyle/>
        <a:p>
          <a:endParaRPr lang="en-US"/>
        </a:p>
      </dgm:t>
    </dgm:pt>
    <dgm:pt modelId="{F3AAED7C-A72C-49AF-AE63-8F94D4AC3EE5}" type="sibTrans" cxnId="{1584BA7D-EADA-4242-8023-50AC65196730}">
      <dgm:prSet/>
      <dgm:spPr/>
      <dgm:t>
        <a:bodyPr/>
        <a:lstStyle/>
        <a:p>
          <a:endParaRPr lang="en-US"/>
        </a:p>
      </dgm:t>
    </dgm:pt>
    <dgm:pt modelId="{A7F6D31A-2189-4A38-80CC-FF0B40D8C3F6}">
      <dgm:prSet/>
      <dgm:spPr/>
      <dgm:t>
        <a:bodyPr/>
        <a:lstStyle/>
        <a:p>
          <a:r>
            <a:rPr lang="en-US"/>
            <a:t>We added another column, number of flights cancelled.</a:t>
          </a:r>
        </a:p>
      </dgm:t>
    </dgm:pt>
    <dgm:pt modelId="{6E98C1E7-4585-41FD-AA31-BF7DB7B71478}" type="parTrans" cxnId="{3155EFE2-A1EA-4CFE-9B41-9FEF363E5F2B}">
      <dgm:prSet/>
      <dgm:spPr/>
      <dgm:t>
        <a:bodyPr/>
        <a:lstStyle/>
        <a:p>
          <a:endParaRPr lang="en-US"/>
        </a:p>
      </dgm:t>
    </dgm:pt>
    <dgm:pt modelId="{19C8C457-C768-428F-A6E7-FC57889B9F95}" type="sibTrans" cxnId="{3155EFE2-A1EA-4CFE-9B41-9FEF363E5F2B}">
      <dgm:prSet/>
      <dgm:spPr/>
      <dgm:t>
        <a:bodyPr/>
        <a:lstStyle/>
        <a:p>
          <a:endParaRPr lang="en-US"/>
        </a:p>
      </dgm:t>
    </dgm:pt>
    <dgm:pt modelId="{09E429CA-3B80-45DD-8C37-4E281E8C5606}" type="pres">
      <dgm:prSet presAssocID="{769DB26D-437D-4FEF-AED8-31B1A086DC38}" presName="vert0" presStyleCnt="0">
        <dgm:presLayoutVars>
          <dgm:dir/>
          <dgm:animOne val="branch"/>
          <dgm:animLvl val="lvl"/>
        </dgm:presLayoutVars>
      </dgm:prSet>
      <dgm:spPr/>
    </dgm:pt>
    <dgm:pt modelId="{822DB693-BED2-43C1-BC68-B609BF41A442}" type="pres">
      <dgm:prSet presAssocID="{A2446A8D-DD18-4762-95E9-EDEE7DA4D314}" presName="thickLine" presStyleLbl="alignNode1" presStyleIdx="0" presStyleCnt="5"/>
      <dgm:spPr/>
    </dgm:pt>
    <dgm:pt modelId="{94694F11-6436-4A5D-84C8-6CCB48C3EB49}" type="pres">
      <dgm:prSet presAssocID="{A2446A8D-DD18-4762-95E9-EDEE7DA4D314}" presName="horz1" presStyleCnt="0"/>
      <dgm:spPr/>
    </dgm:pt>
    <dgm:pt modelId="{0ECE1472-4121-42B4-8C08-3E2FABFACF0F}" type="pres">
      <dgm:prSet presAssocID="{A2446A8D-DD18-4762-95E9-EDEE7DA4D314}" presName="tx1" presStyleLbl="revTx" presStyleIdx="0" presStyleCnt="5"/>
      <dgm:spPr/>
    </dgm:pt>
    <dgm:pt modelId="{03D74BBC-3503-4165-9722-842E4801DDCE}" type="pres">
      <dgm:prSet presAssocID="{A2446A8D-DD18-4762-95E9-EDEE7DA4D314}" presName="vert1" presStyleCnt="0"/>
      <dgm:spPr/>
    </dgm:pt>
    <dgm:pt modelId="{B6D18B19-8686-43A6-9B8E-0029120D085D}" type="pres">
      <dgm:prSet presAssocID="{C40B6616-CC02-4EC0-8F23-6895494CFB86}" presName="thickLine" presStyleLbl="alignNode1" presStyleIdx="1" presStyleCnt="5"/>
      <dgm:spPr/>
    </dgm:pt>
    <dgm:pt modelId="{162FEB05-AE19-4E95-9785-009926EBE063}" type="pres">
      <dgm:prSet presAssocID="{C40B6616-CC02-4EC0-8F23-6895494CFB86}" presName="horz1" presStyleCnt="0"/>
      <dgm:spPr/>
    </dgm:pt>
    <dgm:pt modelId="{3F9C3B27-AD49-4FEE-9563-3F9606822768}" type="pres">
      <dgm:prSet presAssocID="{C40B6616-CC02-4EC0-8F23-6895494CFB86}" presName="tx1" presStyleLbl="revTx" presStyleIdx="1" presStyleCnt="5"/>
      <dgm:spPr/>
    </dgm:pt>
    <dgm:pt modelId="{EB1E2CA3-A299-4E2E-B1E8-244CE289FA34}" type="pres">
      <dgm:prSet presAssocID="{C40B6616-CC02-4EC0-8F23-6895494CFB86}" presName="vert1" presStyleCnt="0"/>
      <dgm:spPr/>
    </dgm:pt>
    <dgm:pt modelId="{9E957BAA-7A62-452C-A7BE-ACBC8B3FB6DE}" type="pres">
      <dgm:prSet presAssocID="{47DCBFE8-4C6B-4291-B9BA-F426368AB91E}" presName="thickLine" presStyleLbl="alignNode1" presStyleIdx="2" presStyleCnt="5"/>
      <dgm:spPr/>
    </dgm:pt>
    <dgm:pt modelId="{24EB1A1A-80E2-468E-BF41-94C68D06A580}" type="pres">
      <dgm:prSet presAssocID="{47DCBFE8-4C6B-4291-B9BA-F426368AB91E}" presName="horz1" presStyleCnt="0"/>
      <dgm:spPr/>
    </dgm:pt>
    <dgm:pt modelId="{21A27353-8C12-4A0C-9815-CCAB24FB04BB}" type="pres">
      <dgm:prSet presAssocID="{47DCBFE8-4C6B-4291-B9BA-F426368AB91E}" presName="tx1" presStyleLbl="revTx" presStyleIdx="2" presStyleCnt="5"/>
      <dgm:spPr/>
    </dgm:pt>
    <dgm:pt modelId="{EA558452-F0EF-4DEE-AB24-CEC5C1D539BE}" type="pres">
      <dgm:prSet presAssocID="{47DCBFE8-4C6B-4291-B9BA-F426368AB91E}" presName="vert1" presStyleCnt="0"/>
      <dgm:spPr/>
    </dgm:pt>
    <dgm:pt modelId="{828DFAB4-0B53-4897-8A42-E7948242C265}" type="pres">
      <dgm:prSet presAssocID="{48A41AF3-7717-418C-A106-F5744ED8D414}" presName="thickLine" presStyleLbl="alignNode1" presStyleIdx="3" presStyleCnt="5"/>
      <dgm:spPr/>
    </dgm:pt>
    <dgm:pt modelId="{CABCD2B1-3965-4D2D-96D0-FF48D3973EE6}" type="pres">
      <dgm:prSet presAssocID="{48A41AF3-7717-418C-A106-F5744ED8D414}" presName="horz1" presStyleCnt="0"/>
      <dgm:spPr/>
    </dgm:pt>
    <dgm:pt modelId="{FA3C6523-C186-472C-BA4A-48A6C67FA1DF}" type="pres">
      <dgm:prSet presAssocID="{48A41AF3-7717-418C-A106-F5744ED8D414}" presName="tx1" presStyleLbl="revTx" presStyleIdx="3" presStyleCnt="5"/>
      <dgm:spPr/>
    </dgm:pt>
    <dgm:pt modelId="{A51E676F-918A-4AA5-83B9-7C6101618772}" type="pres">
      <dgm:prSet presAssocID="{48A41AF3-7717-418C-A106-F5744ED8D414}" presName="vert1" presStyleCnt="0"/>
      <dgm:spPr/>
    </dgm:pt>
    <dgm:pt modelId="{2212F970-FB9F-4755-995D-CB81D42B271E}" type="pres">
      <dgm:prSet presAssocID="{A7F6D31A-2189-4A38-80CC-FF0B40D8C3F6}" presName="thickLine" presStyleLbl="alignNode1" presStyleIdx="4" presStyleCnt="5"/>
      <dgm:spPr/>
    </dgm:pt>
    <dgm:pt modelId="{FF88F458-7CB6-443D-BF67-1DFBCB60F5F7}" type="pres">
      <dgm:prSet presAssocID="{A7F6D31A-2189-4A38-80CC-FF0B40D8C3F6}" presName="horz1" presStyleCnt="0"/>
      <dgm:spPr/>
    </dgm:pt>
    <dgm:pt modelId="{89915024-E311-4A84-B4EA-5B2833BB5BDC}" type="pres">
      <dgm:prSet presAssocID="{A7F6D31A-2189-4A38-80CC-FF0B40D8C3F6}" presName="tx1" presStyleLbl="revTx" presStyleIdx="4" presStyleCnt="5"/>
      <dgm:spPr/>
    </dgm:pt>
    <dgm:pt modelId="{4ECF9552-B236-4DE7-B099-3776ED1EDECE}" type="pres">
      <dgm:prSet presAssocID="{A7F6D31A-2189-4A38-80CC-FF0B40D8C3F6}" presName="vert1" presStyleCnt="0"/>
      <dgm:spPr/>
    </dgm:pt>
  </dgm:ptLst>
  <dgm:cxnLst>
    <dgm:cxn modelId="{D7386F1D-D82C-401B-A6C0-0F2321E72920}" srcId="{769DB26D-437D-4FEF-AED8-31B1A086DC38}" destId="{47DCBFE8-4C6B-4291-B9BA-F426368AB91E}" srcOrd="2" destOrd="0" parTransId="{8D100F79-740A-47B4-9F68-7AEA280E3DF5}" sibTransId="{0B8CDD49-F150-407C-9392-6B371337FAA3}"/>
    <dgm:cxn modelId="{2A17CF34-391E-4B08-95AB-F99209F11760}" type="presOf" srcId="{A7F6D31A-2189-4A38-80CC-FF0B40D8C3F6}" destId="{89915024-E311-4A84-B4EA-5B2833BB5BDC}" srcOrd="0" destOrd="0" presId="urn:microsoft.com/office/officeart/2008/layout/LinedList"/>
    <dgm:cxn modelId="{F530EA51-F9C9-4FF5-9FB3-08A49BA648BD}" type="presOf" srcId="{A2446A8D-DD18-4762-95E9-EDEE7DA4D314}" destId="{0ECE1472-4121-42B4-8C08-3E2FABFACF0F}" srcOrd="0" destOrd="0" presId="urn:microsoft.com/office/officeart/2008/layout/LinedList"/>
    <dgm:cxn modelId="{AF876657-0675-47BF-BD0C-F209E90C1BF5}" type="presOf" srcId="{C40B6616-CC02-4EC0-8F23-6895494CFB86}" destId="{3F9C3B27-AD49-4FEE-9563-3F9606822768}" srcOrd="0" destOrd="0" presId="urn:microsoft.com/office/officeart/2008/layout/LinedList"/>
    <dgm:cxn modelId="{1584BA7D-EADA-4242-8023-50AC65196730}" srcId="{769DB26D-437D-4FEF-AED8-31B1A086DC38}" destId="{48A41AF3-7717-418C-A106-F5744ED8D414}" srcOrd="3" destOrd="0" parTransId="{60B6E927-63D1-4EA8-9B0B-5E11299F8468}" sibTransId="{F3AAED7C-A72C-49AF-AE63-8F94D4AC3EE5}"/>
    <dgm:cxn modelId="{7591CA8F-084D-43EF-91DF-8589B0DF3872}" srcId="{769DB26D-437D-4FEF-AED8-31B1A086DC38}" destId="{C40B6616-CC02-4EC0-8F23-6895494CFB86}" srcOrd="1" destOrd="0" parTransId="{BCFDED7E-86CF-46FD-901E-EB872D279C2C}" sibTransId="{78B0ED02-53F2-4D8D-BEFA-F5CE574CF57B}"/>
    <dgm:cxn modelId="{6833BBBC-6AF8-44DD-B0E3-FAFFE2EDE7D1}" srcId="{769DB26D-437D-4FEF-AED8-31B1A086DC38}" destId="{A2446A8D-DD18-4762-95E9-EDEE7DA4D314}" srcOrd="0" destOrd="0" parTransId="{75680078-98A4-4039-B145-C2AA4B6D8A5D}" sibTransId="{42091D19-546D-4614-B116-F85A979A1325}"/>
    <dgm:cxn modelId="{1D17FBDB-899E-4209-A718-95D6761510AE}" type="presOf" srcId="{769DB26D-437D-4FEF-AED8-31B1A086DC38}" destId="{09E429CA-3B80-45DD-8C37-4E281E8C5606}" srcOrd="0" destOrd="0" presId="urn:microsoft.com/office/officeart/2008/layout/LinedList"/>
    <dgm:cxn modelId="{3155EFE2-A1EA-4CFE-9B41-9FEF363E5F2B}" srcId="{769DB26D-437D-4FEF-AED8-31B1A086DC38}" destId="{A7F6D31A-2189-4A38-80CC-FF0B40D8C3F6}" srcOrd="4" destOrd="0" parTransId="{6E98C1E7-4585-41FD-AA31-BF7DB7B71478}" sibTransId="{19C8C457-C768-428F-A6E7-FC57889B9F95}"/>
    <dgm:cxn modelId="{91B065FC-8A10-47D2-A4F7-673B547F0B35}" type="presOf" srcId="{48A41AF3-7717-418C-A106-F5744ED8D414}" destId="{FA3C6523-C186-472C-BA4A-48A6C67FA1DF}" srcOrd="0" destOrd="0" presId="urn:microsoft.com/office/officeart/2008/layout/LinedList"/>
    <dgm:cxn modelId="{732491FF-9967-4900-AD63-05D7BFDDFC27}" type="presOf" srcId="{47DCBFE8-4C6B-4291-B9BA-F426368AB91E}" destId="{21A27353-8C12-4A0C-9815-CCAB24FB04BB}" srcOrd="0" destOrd="0" presId="urn:microsoft.com/office/officeart/2008/layout/LinedList"/>
    <dgm:cxn modelId="{B38C9678-7C75-4732-AC3B-AD5D3E0453DF}" type="presParOf" srcId="{09E429CA-3B80-45DD-8C37-4E281E8C5606}" destId="{822DB693-BED2-43C1-BC68-B609BF41A442}" srcOrd="0" destOrd="0" presId="urn:microsoft.com/office/officeart/2008/layout/LinedList"/>
    <dgm:cxn modelId="{75F578F1-9215-41B9-9EAF-D4D7F287A3FA}" type="presParOf" srcId="{09E429CA-3B80-45DD-8C37-4E281E8C5606}" destId="{94694F11-6436-4A5D-84C8-6CCB48C3EB49}" srcOrd="1" destOrd="0" presId="urn:microsoft.com/office/officeart/2008/layout/LinedList"/>
    <dgm:cxn modelId="{D86BF785-C140-4FD2-8701-9E558CD8B22A}" type="presParOf" srcId="{94694F11-6436-4A5D-84C8-6CCB48C3EB49}" destId="{0ECE1472-4121-42B4-8C08-3E2FABFACF0F}" srcOrd="0" destOrd="0" presId="urn:microsoft.com/office/officeart/2008/layout/LinedList"/>
    <dgm:cxn modelId="{7D9445EE-B638-4FB0-A9AB-40BEFECC4DF3}" type="presParOf" srcId="{94694F11-6436-4A5D-84C8-6CCB48C3EB49}" destId="{03D74BBC-3503-4165-9722-842E4801DDCE}" srcOrd="1" destOrd="0" presId="urn:microsoft.com/office/officeart/2008/layout/LinedList"/>
    <dgm:cxn modelId="{F0FD8BA1-8280-4159-9502-5B9915138451}" type="presParOf" srcId="{09E429CA-3B80-45DD-8C37-4E281E8C5606}" destId="{B6D18B19-8686-43A6-9B8E-0029120D085D}" srcOrd="2" destOrd="0" presId="urn:microsoft.com/office/officeart/2008/layout/LinedList"/>
    <dgm:cxn modelId="{10FCE15C-B186-4B8D-89EC-D3F9CFC0A77F}" type="presParOf" srcId="{09E429CA-3B80-45DD-8C37-4E281E8C5606}" destId="{162FEB05-AE19-4E95-9785-009926EBE063}" srcOrd="3" destOrd="0" presId="urn:microsoft.com/office/officeart/2008/layout/LinedList"/>
    <dgm:cxn modelId="{CDD080E8-111D-44BD-A4DE-A225FBACAB71}" type="presParOf" srcId="{162FEB05-AE19-4E95-9785-009926EBE063}" destId="{3F9C3B27-AD49-4FEE-9563-3F9606822768}" srcOrd="0" destOrd="0" presId="urn:microsoft.com/office/officeart/2008/layout/LinedList"/>
    <dgm:cxn modelId="{ECCCCCF7-7154-49D8-8F5D-51977F21D38B}" type="presParOf" srcId="{162FEB05-AE19-4E95-9785-009926EBE063}" destId="{EB1E2CA3-A299-4E2E-B1E8-244CE289FA34}" srcOrd="1" destOrd="0" presId="urn:microsoft.com/office/officeart/2008/layout/LinedList"/>
    <dgm:cxn modelId="{1CDCDA5A-C4B8-4A9C-8E88-D1AC01CEF792}" type="presParOf" srcId="{09E429CA-3B80-45DD-8C37-4E281E8C5606}" destId="{9E957BAA-7A62-452C-A7BE-ACBC8B3FB6DE}" srcOrd="4" destOrd="0" presId="urn:microsoft.com/office/officeart/2008/layout/LinedList"/>
    <dgm:cxn modelId="{E8571193-D43C-4F48-AC68-10B73A76AD14}" type="presParOf" srcId="{09E429CA-3B80-45DD-8C37-4E281E8C5606}" destId="{24EB1A1A-80E2-468E-BF41-94C68D06A580}" srcOrd="5" destOrd="0" presId="urn:microsoft.com/office/officeart/2008/layout/LinedList"/>
    <dgm:cxn modelId="{FDBB2735-7A99-4A1C-AE48-267DF278D6D6}" type="presParOf" srcId="{24EB1A1A-80E2-468E-BF41-94C68D06A580}" destId="{21A27353-8C12-4A0C-9815-CCAB24FB04BB}" srcOrd="0" destOrd="0" presId="urn:microsoft.com/office/officeart/2008/layout/LinedList"/>
    <dgm:cxn modelId="{121E63C3-6CA5-4101-B0E4-675D43E8A402}" type="presParOf" srcId="{24EB1A1A-80E2-468E-BF41-94C68D06A580}" destId="{EA558452-F0EF-4DEE-AB24-CEC5C1D539BE}" srcOrd="1" destOrd="0" presId="urn:microsoft.com/office/officeart/2008/layout/LinedList"/>
    <dgm:cxn modelId="{06735F86-A5AD-40FB-BC9F-8940A5EFC531}" type="presParOf" srcId="{09E429CA-3B80-45DD-8C37-4E281E8C5606}" destId="{828DFAB4-0B53-4897-8A42-E7948242C265}" srcOrd="6" destOrd="0" presId="urn:microsoft.com/office/officeart/2008/layout/LinedList"/>
    <dgm:cxn modelId="{56F7A175-3DA7-477E-A6A7-A1D780BC2832}" type="presParOf" srcId="{09E429CA-3B80-45DD-8C37-4E281E8C5606}" destId="{CABCD2B1-3965-4D2D-96D0-FF48D3973EE6}" srcOrd="7" destOrd="0" presId="urn:microsoft.com/office/officeart/2008/layout/LinedList"/>
    <dgm:cxn modelId="{A4B782FE-2849-4F39-9D06-FA2BECA4869C}" type="presParOf" srcId="{CABCD2B1-3965-4D2D-96D0-FF48D3973EE6}" destId="{FA3C6523-C186-472C-BA4A-48A6C67FA1DF}" srcOrd="0" destOrd="0" presId="urn:microsoft.com/office/officeart/2008/layout/LinedList"/>
    <dgm:cxn modelId="{16CD451B-A19C-4EE4-B83B-FD3D1E0B1677}" type="presParOf" srcId="{CABCD2B1-3965-4D2D-96D0-FF48D3973EE6}" destId="{A51E676F-918A-4AA5-83B9-7C6101618772}" srcOrd="1" destOrd="0" presId="urn:microsoft.com/office/officeart/2008/layout/LinedList"/>
    <dgm:cxn modelId="{471C3A05-7FC6-4EAE-8B4F-2600FB0B466D}" type="presParOf" srcId="{09E429CA-3B80-45DD-8C37-4E281E8C5606}" destId="{2212F970-FB9F-4755-995D-CB81D42B271E}" srcOrd="8" destOrd="0" presId="urn:microsoft.com/office/officeart/2008/layout/LinedList"/>
    <dgm:cxn modelId="{A084C3C8-847E-4EC0-98D2-4E8FF4B4DE36}" type="presParOf" srcId="{09E429CA-3B80-45DD-8C37-4E281E8C5606}" destId="{FF88F458-7CB6-443D-BF67-1DFBCB60F5F7}" srcOrd="9" destOrd="0" presId="urn:microsoft.com/office/officeart/2008/layout/LinedList"/>
    <dgm:cxn modelId="{A4C2FA1C-6AC0-477E-9244-014D450E6FAF}" type="presParOf" srcId="{FF88F458-7CB6-443D-BF67-1DFBCB60F5F7}" destId="{89915024-E311-4A84-B4EA-5B2833BB5BDC}" srcOrd="0" destOrd="0" presId="urn:microsoft.com/office/officeart/2008/layout/LinedList"/>
    <dgm:cxn modelId="{9A4AC352-D63C-44F1-9CB7-FD8AF043F3E0}" type="presParOf" srcId="{FF88F458-7CB6-443D-BF67-1DFBCB60F5F7}" destId="{4ECF9552-B236-4DE7-B099-3776ED1EDEC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296FF-B950-4F88-8EB8-997895DDF35A}">
      <dsp:nvSpPr>
        <dsp:cNvPr id="0" name=""/>
        <dsp:cNvSpPr/>
      </dsp:nvSpPr>
      <dsp:spPr>
        <a:xfrm>
          <a:off x="620567" y="592127"/>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70858-AB78-43A9-B7FA-E6604AB42FED}">
      <dsp:nvSpPr>
        <dsp:cNvPr id="0" name=""/>
        <dsp:cNvSpPr/>
      </dsp:nvSpPr>
      <dsp:spPr>
        <a:xfrm>
          <a:off x="1015443" y="987002"/>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FC6E3-93E6-4E16-A4DC-351AAD279745}">
      <dsp:nvSpPr>
        <dsp:cNvPr id="0" name=""/>
        <dsp:cNvSpPr/>
      </dsp:nvSpPr>
      <dsp:spPr>
        <a:xfrm>
          <a:off x="28255"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1. Data Pre-Processing and EDA</a:t>
          </a:r>
        </a:p>
      </dsp:txBody>
      <dsp:txXfrm>
        <a:off x="28255" y="3022128"/>
        <a:ext cx="3037500" cy="720000"/>
      </dsp:txXfrm>
    </dsp:sp>
    <dsp:sp modelId="{3F334D35-1E46-4C46-B55F-5D5049E36BD2}">
      <dsp:nvSpPr>
        <dsp:cNvPr id="0" name=""/>
        <dsp:cNvSpPr/>
      </dsp:nvSpPr>
      <dsp:spPr>
        <a:xfrm>
          <a:off x="4189630" y="592127"/>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946C5-7957-45B9-A1CE-E537D2BC089A}">
      <dsp:nvSpPr>
        <dsp:cNvPr id="0" name=""/>
        <dsp:cNvSpPr/>
      </dsp:nvSpPr>
      <dsp:spPr>
        <a:xfrm>
          <a:off x="4584505" y="987002"/>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E9C10-1331-41D5-827D-BC26FD9593BB}">
      <dsp:nvSpPr>
        <dsp:cNvPr id="0" name=""/>
        <dsp:cNvSpPr/>
      </dsp:nvSpPr>
      <dsp:spPr>
        <a:xfrm>
          <a:off x="3597318"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2. Key Insights</a:t>
          </a:r>
        </a:p>
      </dsp:txBody>
      <dsp:txXfrm>
        <a:off x="3597318" y="3022128"/>
        <a:ext cx="3037500" cy="720000"/>
      </dsp:txXfrm>
    </dsp:sp>
    <dsp:sp modelId="{34561984-4914-4A1B-A925-E149E97FCB67}">
      <dsp:nvSpPr>
        <dsp:cNvPr id="0" name=""/>
        <dsp:cNvSpPr/>
      </dsp:nvSpPr>
      <dsp:spPr>
        <a:xfrm>
          <a:off x="7758693" y="592127"/>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A68B3-54E6-468A-AB54-4D72B1E429EB}">
      <dsp:nvSpPr>
        <dsp:cNvPr id="0" name=""/>
        <dsp:cNvSpPr/>
      </dsp:nvSpPr>
      <dsp:spPr>
        <a:xfrm>
          <a:off x="8153568" y="987002"/>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A900BA-AECA-4347-808F-3A963E0A9D58}">
      <dsp:nvSpPr>
        <dsp:cNvPr id="0" name=""/>
        <dsp:cNvSpPr/>
      </dsp:nvSpPr>
      <dsp:spPr>
        <a:xfrm>
          <a:off x="7166380"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3. Trend Analysis</a:t>
          </a:r>
        </a:p>
      </dsp:txBody>
      <dsp:txXfrm>
        <a:off x="7166380" y="3022128"/>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DB693-BED2-43C1-BC68-B609BF41A442}">
      <dsp:nvSpPr>
        <dsp:cNvPr id="0" name=""/>
        <dsp:cNvSpPr/>
      </dsp:nvSpPr>
      <dsp:spPr>
        <a:xfrm>
          <a:off x="0" y="200"/>
          <a:ext cx="600760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CE1472-4121-42B4-8C08-3E2FABFACF0F}">
      <dsp:nvSpPr>
        <dsp:cNvPr id="0" name=""/>
        <dsp:cNvSpPr/>
      </dsp:nvSpPr>
      <dsp:spPr>
        <a:xfrm>
          <a:off x="0" y="200"/>
          <a:ext cx="6007607" cy="32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removed the unnecessary columns. </a:t>
          </a:r>
        </a:p>
      </dsp:txBody>
      <dsp:txXfrm>
        <a:off x="0" y="200"/>
        <a:ext cx="6007607" cy="329103"/>
      </dsp:txXfrm>
    </dsp:sp>
    <dsp:sp modelId="{B6D18B19-8686-43A6-9B8E-0029120D085D}">
      <dsp:nvSpPr>
        <dsp:cNvPr id="0" name=""/>
        <dsp:cNvSpPr/>
      </dsp:nvSpPr>
      <dsp:spPr>
        <a:xfrm>
          <a:off x="0" y="329304"/>
          <a:ext cx="600760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F9C3B27-AD49-4FEE-9563-3F9606822768}">
      <dsp:nvSpPr>
        <dsp:cNvPr id="0" name=""/>
        <dsp:cNvSpPr/>
      </dsp:nvSpPr>
      <dsp:spPr>
        <a:xfrm>
          <a:off x="0" y="329304"/>
          <a:ext cx="6007607" cy="32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rename the columns to access them easily.</a:t>
          </a:r>
        </a:p>
      </dsp:txBody>
      <dsp:txXfrm>
        <a:off x="0" y="329304"/>
        <a:ext cx="6007607" cy="329103"/>
      </dsp:txXfrm>
    </dsp:sp>
    <dsp:sp modelId="{9E957BAA-7A62-452C-A7BE-ACBC8B3FB6DE}">
      <dsp:nvSpPr>
        <dsp:cNvPr id="0" name=""/>
        <dsp:cNvSpPr/>
      </dsp:nvSpPr>
      <dsp:spPr>
        <a:xfrm>
          <a:off x="0" y="658408"/>
          <a:ext cx="600760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A27353-8C12-4A0C-9815-CCAB24FB04BB}">
      <dsp:nvSpPr>
        <dsp:cNvPr id="0" name=""/>
        <dsp:cNvSpPr/>
      </dsp:nvSpPr>
      <dsp:spPr>
        <a:xfrm>
          <a:off x="0" y="658408"/>
          <a:ext cx="6007607" cy="32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handled null values by dropping them.</a:t>
          </a:r>
        </a:p>
      </dsp:txBody>
      <dsp:txXfrm>
        <a:off x="0" y="658408"/>
        <a:ext cx="6007607" cy="329103"/>
      </dsp:txXfrm>
    </dsp:sp>
    <dsp:sp modelId="{828DFAB4-0B53-4897-8A42-E7948242C265}">
      <dsp:nvSpPr>
        <dsp:cNvPr id="0" name=""/>
        <dsp:cNvSpPr/>
      </dsp:nvSpPr>
      <dsp:spPr>
        <a:xfrm>
          <a:off x="0" y="987511"/>
          <a:ext cx="600760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A3C6523-C186-472C-BA4A-48A6C67FA1DF}">
      <dsp:nvSpPr>
        <dsp:cNvPr id="0" name=""/>
        <dsp:cNvSpPr/>
      </dsp:nvSpPr>
      <dsp:spPr>
        <a:xfrm>
          <a:off x="0" y="987511"/>
          <a:ext cx="6007607" cy="32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added new columns e.g Delay_Pct to sum up all the percentage columns into one.</a:t>
          </a:r>
        </a:p>
      </dsp:txBody>
      <dsp:txXfrm>
        <a:off x="0" y="987511"/>
        <a:ext cx="6007607" cy="329103"/>
      </dsp:txXfrm>
    </dsp:sp>
    <dsp:sp modelId="{2212F970-FB9F-4755-995D-CB81D42B271E}">
      <dsp:nvSpPr>
        <dsp:cNvPr id="0" name=""/>
        <dsp:cNvSpPr/>
      </dsp:nvSpPr>
      <dsp:spPr>
        <a:xfrm>
          <a:off x="0" y="1316615"/>
          <a:ext cx="600760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9915024-E311-4A84-B4EA-5B2833BB5BDC}">
      <dsp:nvSpPr>
        <dsp:cNvPr id="0" name=""/>
        <dsp:cNvSpPr/>
      </dsp:nvSpPr>
      <dsp:spPr>
        <a:xfrm>
          <a:off x="0" y="1316615"/>
          <a:ext cx="6007607" cy="329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We added another column, number of flights cancelled.</a:t>
          </a:r>
        </a:p>
      </dsp:txBody>
      <dsp:txXfrm>
        <a:off x="0" y="1316615"/>
        <a:ext cx="6007607" cy="3291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F1DA8-CCA2-405E-AEB3-9F1BB47CE579}"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82166-896F-4758-A1BA-D3610630EE14}" type="slidenum">
              <a:rPr lang="en-US" smtClean="0"/>
              <a:t>‹#›</a:t>
            </a:fld>
            <a:endParaRPr lang="en-US"/>
          </a:p>
        </p:txBody>
      </p:sp>
    </p:spTree>
    <p:extLst>
      <p:ext uri="{BB962C8B-B14F-4D97-AF65-F5344CB8AC3E}">
        <p14:creationId xmlns:p14="http://schemas.microsoft.com/office/powerpoint/2010/main" val="172742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2</a:t>
            </a:fld>
            <a:endParaRPr lang="en-US"/>
          </a:p>
        </p:txBody>
      </p:sp>
    </p:spTree>
    <p:extLst>
      <p:ext uri="{BB962C8B-B14F-4D97-AF65-F5344CB8AC3E}">
        <p14:creationId xmlns:p14="http://schemas.microsoft.com/office/powerpoint/2010/main" val="3606273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graph shows us the average delay in minutes of each airport.</a:t>
            </a:r>
          </a:p>
          <a:p>
            <a:r>
              <a:rPr lang="en-GB" dirty="0"/>
              <a:t>The maximum time delay in Minutes in July was at Bristol which averaged at around 45 minutes followed by Birmingham at around 40 Minutes.</a:t>
            </a:r>
          </a:p>
          <a:p>
            <a:r>
              <a:rPr lang="en-GB" dirty="0"/>
              <a:t> The maximum time delay in Minutes in June was at Doncaster Sheffield which averaged at around 35 minutes .</a:t>
            </a:r>
          </a:p>
          <a:p>
            <a:r>
              <a:rPr lang="en-GB" dirty="0"/>
              <a:t>The minimum time delay in Minutes in July was at </a:t>
            </a:r>
            <a:r>
              <a:rPr lang="en-GB" dirty="0" err="1"/>
              <a:t>Teeside</a:t>
            </a:r>
            <a:r>
              <a:rPr lang="en-GB" dirty="0"/>
              <a:t> </a:t>
            </a:r>
            <a:r>
              <a:rPr lang="en-GB" dirty="0" err="1"/>
              <a:t>Internation</a:t>
            </a:r>
            <a:r>
              <a:rPr lang="en-GB" dirty="0"/>
              <a:t> Airport which averaged at around 10 minutes.</a:t>
            </a:r>
          </a:p>
          <a:p>
            <a:r>
              <a:rPr lang="en-GB" dirty="0"/>
              <a:t> The minimum time delay in Minutes in June was at East Midlands International which averaged at around 5 minutes.</a:t>
            </a:r>
          </a:p>
          <a:p>
            <a:r>
              <a:rPr lang="en-GB" dirty="0"/>
              <a:t> Maximum Change was seen in Gatwick and Cardiff Cardiff's time delay changed from about 17 minutes in June to about 35 minutes in July Gatwick's time delay changed from about 20 minutes in June to about 35 minutes in July.</a:t>
            </a:r>
          </a:p>
          <a:p>
            <a:r>
              <a:rPr lang="en-GB" dirty="0"/>
              <a:t> We can see that </a:t>
            </a:r>
            <a:r>
              <a:rPr lang="en-GB" dirty="0" err="1"/>
              <a:t>Exeter,Teeside</a:t>
            </a:r>
            <a:r>
              <a:rPr lang="en-GB" dirty="0"/>
              <a:t> and Bournemouth had decreased time delay July </a:t>
            </a:r>
            <a:r>
              <a:rPr lang="en-GB" dirty="0" err="1"/>
              <a:t>comparitively</a:t>
            </a:r>
            <a:r>
              <a:rPr lang="en-GB" dirty="0"/>
              <a:t> to June so it's a positive change </a:t>
            </a:r>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13</a:t>
            </a:fld>
            <a:endParaRPr lang="en-US"/>
          </a:p>
        </p:txBody>
      </p:sp>
    </p:spTree>
    <p:extLst>
      <p:ext uri="{BB962C8B-B14F-4D97-AF65-F5344CB8AC3E}">
        <p14:creationId xmlns:p14="http://schemas.microsoft.com/office/powerpoint/2010/main" val="118817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3</a:t>
            </a:fld>
            <a:endParaRPr lang="en-US"/>
          </a:p>
        </p:txBody>
      </p:sp>
    </p:spTree>
    <p:extLst>
      <p:ext uri="{BB962C8B-B14F-4D97-AF65-F5344CB8AC3E}">
        <p14:creationId xmlns:p14="http://schemas.microsoft.com/office/powerpoint/2010/main" val="201602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Scotia Headline" panose="020B0703020203020204"/>
              </a:rPr>
              <a:t>It involves data of British and Non-British, Airports and Airlines. The data has flights departed from the UK and arrived in the UK. </a:t>
            </a:r>
          </a:p>
          <a:p>
            <a:r>
              <a:rPr lang="en-GB" sz="1200" dirty="0">
                <a:latin typeface="Scotia Headline" panose="020B0703020203020204"/>
              </a:rPr>
              <a:t>It also tells if a flight is Chartered or Scheduled. </a:t>
            </a:r>
          </a:p>
          <a:p>
            <a:r>
              <a:rPr lang="en-GB" sz="1200" dirty="0">
                <a:latin typeface="Scotia Headline" panose="020B0703020203020204"/>
              </a:rPr>
              <a:t>It contains data about number of flight on a specific route and the percentage of flights delayed on that route with Average Delay and Cancelled.</a:t>
            </a:r>
            <a:endParaRPr lang="en-US" sz="1200" dirty="0">
              <a:latin typeface="Scotia Headline" panose="020B0703020203020204"/>
            </a:endParaRPr>
          </a:p>
        </p:txBody>
      </p:sp>
      <p:sp>
        <p:nvSpPr>
          <p:cNvPr id="4" name="Slide Number Placeholder 3"/>
          <p:cNvSpPr>
            <a:spLocks noGrp="1"/>
          </p:cNvSpPr>
          <p:nvPr>
            <p:ph type="sldNum" sz="quarter" idx="5"/>
          </p:nvPr>
        </p:nvSpPr>
        <p:spPr/>
        <p:txBody>
          <a:bodyPr/>
          <a:lstStyle/>
          <a:p>
            <a:fld id="{2B382166-896F-4758-A1BA-D3610630EE14}" type="slidenum">
              <a:rPr lang="en-US" smtClean="0"/>
              <a:t>4</a:t>
            </a:fld>
            <a:endParaRPr lang="en-US"/>
          </a:p>
        </p:txBody>
      </p:sp>
    </p:spTree>
    <p:extLst>
      <p:ext uri="{BB962C8B-B14F-4D97-AF65-F5344CB8AC3E}">
        <p14:creationId xmlns:p14="http://schemas.microsoft.com/office/powerpoint/2010/main" val="118643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5</a:t>
            </a:fld>
            <a:endParaRPr lang="en-US"/>
          </a:p>
        </p:txBody>
      </p:sp>
    </p:spTree>
    <p:extLst>
      <p:ext uri="{BB962C8B-B14F-4D97-AF65-F5344CB8AC3E}">
        <p14:creationId xmlns:p14="http://schemas.microsoft.com/office/powerpoint/2010/main" val="336952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6</a:t>
            </a:fld>
            <a:endParaRPr lang="en-US"/>
          </a:p>
        </p:txBody>
      </p:sp>
    </p:spTree>
    <p:extLst>
      <p:ext uri="{BB962C8B-B14F-4D97-AF65-F5344CB8AC3E}">
        <p14:creationId xmlns:p14="http://schemas.microsoft.com/office/powerpoint/2010/main" val="174069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 violin plot, which depicts data peaks, is a cross between a box plot and a kernel density plot. </a:t>
            </a:r>
          </a:p>
          <a:p>
            <a:r>
              <a:rPr lang="en-GB" sz="1200" dirty="0"/>
              <a:t>The Median of July is higher than June which tells us that there is more number of </a:t>
            </a:r>
            <a:r>
              <a:rPr lang="en-GB" sz="1200" dirty="0" err="1"/>
              <a:t>observaations</a:t>
            </a:r>
            <a:r>
              <a:rPr lang="en-GB" sz="1200" dirty="0"/>
              <a:t> in </a:t>
            </a:r>
            <a:r>
              <a:rPr lang="en-GB" sz="1200" dirty="0" err="1"/>
              <a:t>july</a:t>
            </a:r>
            <a:r>
              <a:rPr lang="en-GB" sz="1200" dirty="0"/>
              <a:t>. </a:t>
            </a:r>
          </a:p>
          <a:p>
            <a:r>
              <a:rPr lang="en-GB" sz="1200" dirty="0"/>
              <a:t>For July there are more chances for a flight to get delayed because the Quantiles are greater than June's Quantiles.</a:t>
            </a:r>
            <a:endParaRPr lang="en-US" sz="1800" dirty="0"/>
          </a:p>
          <a:p>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8</a:t>
            </a:fld>
            <a:endParaRPr lang="en-US"/>
          </a:p>
        </p:txBody>
      </p:sp>
    </p:spTree>
    <p:extLst>
      <p:ext uri="{BB962C8B-B14F-4D97-AF65-F5344CB8AC3E}">
        <p14:creationId xmlns:p14="http://schemas.microsoft.com/office/powerpoint/2010/main" val="726475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graph shows us the delay and cancellation percentage of each airlines Wizz air had the highest percentage of flights delayed in June.</a:t>
            </a:r>
          </a:p>
          <a:p>
            <a:r>
              <a:rPr lang="en-GB" dirty="0"/>
              <a:t>Wizz Air had highest percentage of delays at 90% followed by Lufthansa at 88% and KLM 85% in June.</a:t>
            </a:r>
          </a:p>
          <a:p>
            <a:r>
              <a:rPr lang="en-GB" dirty="0"/>
              <a:t>Easy Jet had 68% whereas Ryan Air had 69% of flights delayed in June which are the two most popular airline in the </a:t>
            </a:r>
            <a:r>
              <a:rPr lang="en-GB" dirty="0" err="1"/>
              <a:t>Uk</a:t>
            </a:r>
            <a:r>
              <a:rPr lang="en-GB" dirty="0"/>
              <a:t> </a:t>
            </a:r>
          </a:p>
          <a:p>
            <a:r>
              <a:rPr lang="en-GB" dirty="0"/>
              <a:t>Logan Air had the highest number of cancellations in June about 3% followed by BA and KLM</a:t>
            </a:r>
          </a:p>
          <a:p>
            <a:r>
              <a:rPr lang="en-GB" dirty="0"/>
              <a:t>In July Wizz Air was replaced by TUI with 91% of it’s flight delayed with Wizz Air coming 2</a:t>
            </a:r>
            <a:r>
              <a:rPr lang="en-GB" baseline="30000" dirty="0"/>
              <a:t>nd</a:t>
            </a:r>
            <a:r>
              <a:rPr lang="en-GB" dirty="0"/>
              <a:t> , 89% of flights delayed.</a:t>
            </a:r>
          </a:p>
          <a:p>
            <a:r>
              <a:rPr lang="en-GB" dirty="0"/>
              <a:t>The order remained the same for next as well. Wizz Air was followed by Lufthansa and KLM. Which almost had the same percentage as before.</a:t>
            </a:r>
          </a:p>
          <a:p>
            <a:r>
              <a:rPr lang="en-GB" dirty="0"/>
              <a:t>KLM had the highest number of cancellations at 3.3%</a:t>
            </a:r>
          </a:p>
          <a:p>
            <a:endParaRPr lang="en-GB" dirty="0"/>
          </a:p>
          <a:p>
            <a:endParaRPr lang="en-GB" dirty="0"/>
          </a:p>
          <a:p>
            <a:r>
              <a:rPr lang="en-GB" dirty="0"/>
              <a:t> </a:t>
            </a:r>
          </a:p>
          <a:p>
            <a:endParaRPr lang="en-GB" dirty="0"/>
          </a:p>
        </p:txBody>
      </p:sp>
      <p:sp>
        <p:nvSpPr>
          <p:cNvPr id="4" name="Slide Number Placeholder 3"/>
          <p:cNvSpPr>
            <a:spLocks noGrp="1"/>
          </p:cNvSpPr>
          <p:nvPr>
            <p:ph type="sldNum" sz="quarter" idx="5"/>
          </p:nvPr>
        </p:nvSpPr>
        <p:spPr/>
        <p:txBody>
          <a:bodyPr/>
          <a:lstStyle/>
          <a:p>
            <a:fld id="{2B382166-896F-4758-A1BA-D3610630EE14}" type="slidenum">
              <a:rPr lang="en-US" smtClean="0"/>
              <a:t>10</a:t>
            </a:fld>
            <a:endParaRPr lang="en-US"/>
          </a:p>
        </p:txBody>
      </p:sp>
    </p:spTree>
    <p:extLst>
      <p:ext uri="{BB962C8B-B14F-4D97-AF65-F5344CB8AC3E}">
        <p14:creationId xmlns:p14="http://schemas.microsoft.com/office/powerpoint/2010/main" val="88091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11</a:t>
            </a:fld>
            <a:endParaRPr lang="en-US"/>
          </a:p>
        </p:txBody>
      </p:sp>
    </p:spTree>
    <p:extLst>
      <p:ext uri="{BB962C8B-B14F-4D97-AF65-F5344CB8AC3E}">
        <p14:creationId xmlns:p14="http://schemas.microsoft.com/office/powerpoint/2010/main" val="1022768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graph shows us the average delay in percentage of each airport.</a:t>
            </a:r>
          </a:p>
          <a:p>
            <a:r>
              <a:rPr lang="en-GB" dirty="0"/>
              <a:t>The maximum percentage of flights delayed in June was at Birmingham where almost 89% of the flights were delayed.</a:t>
            </a:r>
          </a:p>
          <a:p>
            <a:r>
              <a:rPr lang="en-GB" dirty="0"/>
              <a:t> The maximum percentage of flights delayed in July was at Doncaster Sheffield where almost 88% of the flights were delayed.</a:t>
            </a:r>
          </a:p>
          <a:p>
            <a:r>
              <a:rPr lang="en-GB" dirty="0"/>
              <a:t> The minimum percentage of flights delayed in June was at East Midlands International where only 15% of the flights were delayed.</a:t>
            </a:r>
          </a:p>
          <a:p>
            <a:r>
              <a:rPr lang="en-GB" dirty="0"/>
              <a:t> The minimum percentage of flights delayed in July was at Exeter where about 50% of the flights were delayed.</a:t>
            </a:r>
          </a:p>
          <a:p>
            <a:r>
              <a:rPr lang="en-GB" dirty="0"/>
              <a:t> The notable airport with percent changes are East Midlands, Leeds and Bristol. </a:t>
            </a:r>
          </a:p>
          <a:p>
            <a:r>
              <a:rPr lang="en-GB" dirty="0"/>
              <a:t>Percentage of flights delayed in East Midlands was at around 15% which increased to 60% in July. Percentage of flights delayed in Leeds was at around 70% in June which increased to 85% in July. </a:t>
            </a:r>
          </a:p>
          <a:p>
            <a:r>
              <a:rPr lang="en-GB" dirty="0"/>
              <a:t>Percentage of flights delayed in Bristol was at around 70% in June which increased to 85% in July.</a:t>
            </a:r>
          </a:p>
          <a:p>
            <a:r>
              <a:rPr lang="en-GB" dirty="0"/>
              <a:t> Exeter, Doncaster Sheffield and Jersey had decreased percentage of flights delayed in July compared to June.</a:t>
            </a:r>
            <a:endParaRPr lang="en-US" dirty="0"/>
          </a:p>
        </p:txBody>
      </p:sp>
      <p:sp>
        <p:nvSpPr>
          <p:cNvPr id="4" name="Slide Number Placeholder 3"/>
          <p:cNvSpPr>
            <a:spLocks noGrp="1"/>
          </p:cNvSpPr>
          <p:nvPr>
            <p:ph type="sldNum" sz="quarter" idx="5"/>
          </p:nvPr>
        </p:nvSpPr>
        <p:spPr/>
        <p:txBody>
          <a:bodyPr/>
          <a:lstStyle/>
          <a:p>
            <a:fld id="{2B382166-896F-4758-A1BA-D3610630EE14}" type="slidenum">
              <a:rPr lang="en-US" smtClean="0"/>
              <a:t>12</a:t>
            </a:fld>
            <a:endParaRPr lang="en-US"/>
          </a:p>
        </p:txBody>
      </p:sp>
    </p:spTree>
    <p:extLst>
      <p:ext uri="{BB962C8B-B14F-4D97-AF65-F5344CB8AC3E}">
        <p14:creationId xmlns:p14="http://schemas.microsoft.com/office/powerpoint/2010/main" val="9818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DB5C-6579-1592-332C-005B04AF9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C556E-D28D-2BF8-5760-59CD1D095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A5AAE2-5CD6-E727-227A-4A4A78ABA2C6}"/>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5" name="Footer Placeholder 4">
            <a:extLst>
              <a:ext uri="{FF2B5EF4-FFF2-40B4-BE49-F238E27FC236}">
                <a16:creationId xmlns:a16="http://schemas.microsoft.com/office/drawing/2014/main" id="{9B7A0DD3-BE49-3D1E-2F4F-9D2EE3BAC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FD11-C181-0A93-76A7-8114697E2F49}"/>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85400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5D0D-A2E1-C3E8-5705-711609B17E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04E96-D92B-E23A-94F5-E2FA85A6A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506A-8EBD-A079-0CDF-D6FDCAFF3D25}"/>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5" name="Footer Placeholder 4">
            <a:extLst>
              <a:ext uri="{FF2B5EF4-FFF2-40B4-BE49-F238E27FC236}">
                <a16:creationId xmlns:a16="http://schemas.microsoft.com/office/drawing/2014/main" id="{4223D3C3-0332-764C-418D-D957E6A0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52B06-7DC7-AA1A-AB4B-5C3B50E952CB}"/>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423566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36C830-D764-3368-6FA2-4AE92CDD1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33DA0A-4C85-2A48-B882-D61016259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3ABF9-BA0C-CEEE-35EE-C579A0163522}"/>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5" name="Footer Placeholder 4">
            <a:extLst>
              <a:ext uri="{FF2B5EF4-FFF2-40B4-BE49-F238E27FC236}">
                <a16:creationId xmlns:a16="http://schemas.microsoft.com/office/drawing/2014/main" id="{1AF7EA59-B5F7-31AF-7968-8AB1D8447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486AD-AD3B-899D-7A47-226B9AA0842D}"/>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197703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48E3-1F0D-3401-63C6-5D92EE1B8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3A4FF-7CDE-707B-894A-07706B5F4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84CF9-BE47-F5EC-D9CF-C94777B689AF}"/>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5" name="Footer Placeholder 4">
            <a:extLst>
              <a:ext uri="{FF2B5EF4-FFF2-40B4-BE49-F238E27FC236}">
                <a16:creationId xmlns:a16="http://schemas.microsoft.com/office/drawing/2014/main" id="{62EC6ADC-38C0-E507-8534-59C096665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1BDC9-801D-2CE4-0E8F-E12381F305A2}"/>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389074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56F1-BD3B-BF7B-EA4C-6D3BFFD9B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41E48-D32F-3308-500B-513B401C1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71448-10E1-D7E8-7DF3-5A5D2DBAB3AC}"/>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5" name="Footer Placeholder 4">
            <a:extLst>
              <a:ext uri="{FF2B5EF4-FFF2-40B4-BE49-F238E27FC236}">
                <a16:creationId xmlns:a16="http://schemas.microsoft.com/office/drawing/2014/main" id="{33C5AE8B-90E1-D50E-6F04-D51E2C1EF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56DDD-75BE-8CF9-EB9B-D9EB6D63C905}"/>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270627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077E-7AC3-9372-AECC-DBCC7115FD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72AE3-AD62-43A8-62ED-D542EA1E4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B2F3B8-ACF4-77FE-AEA1-C2D31AC91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D0934F-5DA2-A062-D2DA-F4C4BD5691B0}"/>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6" name="Footer Placeholder 5">
            <a:extLst>
              <a:ext uri="{FF2B5EF4-FFF2-40B4-BE49-F238E27FC236}">
                <a16:creationId xmlns:a16="http://schemas.microsoft.com/office/drawing/2014/main" id="{B7F6C90A-7C92-73A3-2A20-480F2B092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3AC72-EA05-759C-F116-7671DAC7BAAB}"/>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111235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257F-A9BA-CF05-B45C-2A0ECB5048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56FED0-CC94-CCF6-7A1C-EF83ED936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1223D-1D0D-02F6-898F-FBAC37B7C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AF880C-81A6-C546-A0AD-A83E62709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2A4E6-E935-14CD-370D-38BCD7451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82119-F454-EAF5-2F60-D2AE06900145}"/>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8" name="Footer Placeholder 7">
            <a:extLst>
              <a:ext uri="{FF2B5EF4-FFF2-40B4-BE49-F238E27FC236}">
                <a16:creationId xmlns:a16="http://schemas.microsoft.com/office/drawing/2014/main" id="{92117FE1-0392-4F13-FEA4-251E26127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0DDFA4-2DD0-66D4-B580-A0274D7848A6}"/>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29145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C3B-4AD5-D38E-837B-51D30DAE2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7D9BE-B9AB-1DB4-1C23-4850D6D4AE9E}"/>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4" name="Footer Placeholder 3">
            <a:extLst>
              <a:ext uri="{FF2B5EF4-FFF2-40B4-BE49-F238E27FC236}">
                <a16:creationId xmlns:a16="http://schemas.microsoft.com/office/drawing/2014/main" id="{B5167EA8-34C7-C8B7-1D7C-90127471D2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6549CA-09D0-8F18-159B-27AFEC590F3A}"/>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340402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AB764-1D23-7B02-3F74-E2EFE8B24B58}"/>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3" name="Footer Placeholder 2">
            <a:extLst>
              <a:ext uri="{FF2B5EF4-FFF2-40B4-BE49-F238E27FC236}">
                <a16:creationId xmlns:a16="http://schemas.microsoft.com/office/drawing/2014/main" id="{61B4641C-6E8D-B4F8-208D-39B7CC7D5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DA0BB0-5726-2CC9-0219-391C4B963B40}"/>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210956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D2F3-14FB-2C71-9346-542DC8FA6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B2780-3231-86AE-7E86-23322C225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FD8B9-575F-F6E7-1777-393AEF285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1616A-FC7E-2D07-A578-AC7417033DFF}"/>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6" name="Footer Placeholder 5">
            <a:extLst>
              <a:ext uri="{FF2B5EF4-FFF2-40B4-BE49-F238E27FC236}">
                <a16:creationId xmlns:a16="http://schemas.microsoft.com/office/drawing/2014/main" id="{A1518418-F8BC-FAF5-3294-5BEF9E8A9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599C9-F585-D107-CDD9-DF54BCB611ED}"/>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172260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10CC-6003-7035-73C4-4D457DB2B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AE2EF-DD64-11F2-E315-C546EF391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C77B4-F893-5968-5CE2-987CABDD4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CBAAA-C814-CC46-FE61-BF3961E27C1F}"/>
              </a:ext>
            </a:extLst>
          </p:cNvPr>
          <p:cNvSpPr>
            <a:spLocks noGrp="1"/>
          </p:cNvSpPr>
          <p:nvPr>
            <p:ph type="dt" sz="half" idx="10"/>
          </p:nvPr>
        </p:nvSpPr>
        <p:spPr/>
        <p:txBody>
          <a:bodyPr/>
          <a:lstStyle/>
          <a:p>
            <a:fld id="{FFC3D934-6F37-4B5B-B06D-E7ACF7F751FF}" type="datetimeFigureOut">
              <a:rPr lang="en-US" smtClean="0"/>
              <a:t>8/23/2022</a:t>
            </a:fld>
            <a:endParaRPr lang="en-US"/>
          </a:p>
        </p:txBody>
      </p:sp>
      <p:sp>
        <p:nvSpPr>
          <p:cNvPr id="6" name="Footer Placeholder 5">
            <a:extLst>
              <a:ext uri="{FF2B5EF4-FFF2-40B4-BE49-F238E27FC236}">
                <a16:creationId xmlns:a16="http://schemas.microsoft.com/office/drawing/2014/main" id="{44D60D92-651D-AA2A-8CA6-9484B71D4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C7502-404A-4EF8-1B26-B64DC2486907}"/>
              </a:ext>
            </a:extLst>
          </p:cNvPr>
          <p:cNvSpPr>
            <a:spLocks noGrp="1"/>
          </p:cNvSpPr>
          <p:nvPr>
            <p:ph type="sldNum" sz="quarter" idx="12"/>
          </p:nvPr>
        </p:nvSpPr>
        <p:spPr/>
        <p:txBody>
          <a:bodyPr/>
          <a:lstStyle/>
          <a:p>
            <a:fld id="{C74A8786-A4C9-4B7D-BA97-5338C223775E}" type="slidenum">
              <a:rPr lang="en-US" smtClean="0"/>
              <a:t>‹#›</a:t>
            </a:fld>
            <a:endParaRPr lang="en-US"/>
          </a:p>
        </p:txBody>
      </p:sp>
    </p:spTree>
    <p:extLst>
      <p:ext uri="{BB962C8B-B14F-4D97-AF65-F5344CB8AC3E}">
        <p14:creationId xmlns:p14="http://schemas.microsoft.com/office/powerpoint/2010/main" val="372760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6BD90D-A9E0-53A3-C9E4-5308C15B7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F1D05-C2E0-0F9A-72D7-2891877AAC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CC470-2C84-1EAB-F273-843ACD873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D934-6F37-4B5B-B06D-E7ACF7F751FF}" type="datetimeFigureOut">
              <a:rPr lang="en-US" smtClean="0"/>
              <a:t>8/23/2022</a:t>
            </a:fld>
            <a:endParaRPr lang="en-US"/>
          </a:p>
        </p:txBody>
      </p:sp>
      <p:sp>
        <p:nvSpPr>
          <p:cNvPr id="5" name="Footer Placeholder 4">
            <a:extLst>
              <a:ext uri="{FF2B5EF4-FFF2-40B4-BE49-F238E27FC236}">
                <a16:creationId xmlns:a16="http://schemas.microsoft.com/office/drawing/2014/main" id="{E70FC018-6D96-2914-0BA2-9318598AE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14C08-AF5B-AF43-27E3-E60DEDCF6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A8786-A4C9-4B7D-BA97-5338C223775E}" type="slidenum">
              <a:rPr lang="en-US" smtClean="0"/>
              <a:t>‹#›</a:t>
            </a:fld>
            <a:endParaRPr lang="en-US"/>
          </a:p>
        </p:txBody>
      </p:sp>
    </p:spTree>
    <p:extLst>
      <p:ext uri="{BB962C8B-B14F-4D97-AF65-F5344CB8AC3E}">
        <p14:creationId xmlns:p14="http://schemas.microsoft.com/office/powerpoint/2010/main" val="443025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5" name="Rectangle 1054">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lane flying in the sky&#10;&#10;Description automatically generated with low confidence">
            <a:extLst>
              <a:ext uri="{FF2B5EF4-FFF2-40B4-BE49-F238E27FC236}">
                <a16:creationId xmlns:a16="http://schemas.microsoft.com/office/drawing/2014/main" id="{039C53F1-2F93-6B15-C33C-F9EB7D9AA111}"/>
              </a:ext>
            </a:extLst>
          </p:cNvPr>
          <p:cNvPicPr>
            <a:picLocks noChangeAspect="1"/>
          </p:cNvPicPr>
          <p:nvPr/>
        </p:nvPicPr>
        <p:blipFill rotWithShape="1">
          <a:blip r:embed="rId2">
            <a:extLst>
              <a:ext uri="{28A0092B-C50C-407E-A947-70E740481C1C}">
                <a14:useLocalDpi xmlns:a14="http://schemas.microsoft.com/office/drawing/2010/main" val="0"/>
              </a:ext>
            </a:extLst>
          </a:blip>
          <a:srcRect l="19247" r="16232"/>
          <a:stretch/>
        </p:blipFill>
        <p:spPr>
          <a:xfrm>
            <a:off x="4110127" y="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057" name="Freeform: Shape 1056">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9" name="Freeform: Shape 1058">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572975-674B-8596-932A-943953E2E1AD}"/>
              </a:ext>
            </a:extLst>
          </p:cNvPr>
          <p:cNvSpPr>
            <a:spLocks noGrp="1"/>
          </p:cNvSpPr>
          <p:nvPr>
            <p:ph type="ctrTitle"/>
          </p:nvPr>
        </p:nvSpPr>
        <p:spPr>
          <a:xfrm>
            <a:off x="477981" y="1122363"/>
            <a:ext cx="4023360" cy="3204134"/>
          </a:xfrm>
        </p:spPr>
        <p:txBody>
          <a:bodyPr anchor="b">
            <a:normAutofit/>
          </a:bodyPr>
          <a:lstStyle/>
          <a:p>
            <a:pPr algn="l"/>
            <a:r>
              <a:rPr lang="en-CA" sz="4800" b="1" dirty="0">
                <a:latin typeface="Scotia Headline"/>
              </a:rPr>
              <a:t>UK Flight Punctuality Statistics 2022</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6637E3B-61D5-F175-81A9-2A4455506EFF}"/>
              </a:ext>
            </a:extLst>
          </p:cNvPr>
          <p:cNvSpPr>
            <a:spLocks noGrp="1"/>
          </p:cNvSpPr>
          <p:nvPr>
            <p:ph type="subTitle" idx="1"/>
          </p:nvPr>
        </p:nvSpPr>
        <p:spPr>
          <a:xfrm>
            <a:off x="477981" y="4872922"/>
            <a:ext cx="3933306" cy="1208141"/>
          </a:xfrm>
        </p:spPr>
        <p:txBody>
          <a:bodyPr>
            <a:normAutofit/>
          </a:bodyPr>
          <a:lstStyle/>
          <a:p>
            <a:pPr algn="l"/>
            <a:r>
              <a:rPr lang="en-US" sz="2000" b="1" dirty="0">
                <a:solidFill>
                  <a:srgbClr val="ED7D31"/>
                </a:solidFill>
                <a:latin typeface="Scotia Headline" panose="020B0703020203020204"/>
                <a:cs typeface="Times New Roman" panose="02020603050405020304" pitchFamily="18" charset="0"/>
              </a:rPr>
              <a:t>A Presentation by Team Aden</a:t>
            </a:r>
          </a:p>
        </p:txBody>
      </p:sp>
      <p:sp>
        <p:nvSpPr>
          <p:cNvPr id="1061" name="Rectangle 10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3" name="Rectangle 10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103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BF4E8-FA5E-BEB7-85B9-9F51C90554E5}"/>
              </a:ext>
            </a:extLst>
          </p:cNvPr>
          <p:cNvSpPr>
            <a:spLocks noGrp="1"/>
          </p:cNvSpPr>
          <p:nvPr>
            <p:ph type="title"/>
          </p:nvPr>
        </p:nvSpPr>
        <p:spPr>
          <a:xfrm>
            <a:off x="841247" y="978619"/>
            <a:ext cx="3410712" cy="1106424"/>
          </a:xfrm>
        </p:spPr>
        <p:txBody>
          <a:bodyPr>
            <a:normAutofit/>
          </a:bodyPr>
          <a:lstStyle/>
          <a:p>
            <a:r>
              <a:rPr lang="en-US" sz="2400" b="1">
                <a:latin typeface="Scotia Headline" panose="020B0703020203020204"/>
              </a:rPr>
              <a:t>Percentage of Flights Cancelled and Delayed </a:t>
            </a:r>
            <a:br>
              <a:rPr lang="en-US" sz="2400" b="1">
                <a:latin typeface="Scotia Headline" panose="020B0703020203020204"/>
              </a:rPr>
            </a:br>
            <a:r>
              <a:rPr lang="en-US" sz="2400" b="1">
                <a:latin typeface="Scotia Headline" panose="020B0703020203020204"/>
              </a:rPr>
              <a:t>By Airline</a:t>
            </a:r>
          </a:p>
        </p:txBody>
      </p:sp>
      <p:sp>
        <p:nvSpPr>
          <p:cNvPr id="37"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4" name="Chart 33">
            <a:extLst>
              <a:ext uri="{FF2B5EF4-FFF2-40B4-BE49-F238E27FC236}">
                <a16:creationId xmlns:a16="http://schemas.microsoft.com/office/drawing/2014/main" id="{0504C486-FB03-ABAA-F217-8739332582BC}"/>
              </a:ext>
            </a:extLst>
          </p:cNvPr>
          <p:cNvGraphicFramePr>
            <a:graphicFrameLocks/>
          </p:cNvGraphicFramePr>
          <p:nvPr>
            <p:extLst>
              <p:ext uri="{D42A27DB-BD31-4B8C-83A1-F6EECF244321}">
                <p14:modId xmlns:p14="http://schemas.microsoft.com/office/powerpoint/2010/main" val="349251153"/>
              </p:ext>
            </p:extLst>
          </p:nvPr>
        </p:nvGraphicFramePr>
        <p:xfrm>
          <a:off x="5213333" y="43973"/>
          <a:ext cx="6633100" cy="3070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37">
            <a:extLst>
              <a:ext uri="{FF2B5EF4-FFF2-40B4-BE49-F238E27FC236}">
                <a16:creationId xmlns:a16="http://schemas.microsoft.com/office/drawing/2014/main" id="{D8899D58-F911-A78A-7E78-B811DCCBE8BB}"/>
              </a:ext>
            </a:extLst>
          </p:cNvPr>
          <p:cNvGraphicFramePr>
            <a:graphicFrameLocks/>
          </p:cNvGraphicFramePr>
          <p:nvPr>
            <p:extLst>
              <p:ext uri="{D42A27DB-BD31-4B8C-83A1-F6EECF244321}">
                <p14:modId xmlns:p14="http://schemas.microsoft.com/office/powerpoint/2010/main" val="981194616"/>
              </p:ext>
            </p:extLst>
          </p:nvPr>
        </p:nvGraphicFramePr>
        <p:xfrm>
          <a:off x="5213333" y="3114834"/>
          <a:ext cx="6569092" cy="3595608"/>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66A0F1AD-DDF4-BB2E-C81D-997D02040A8F}"/>
              </a:ext>
            </a:extLst>
          </p:cNvPr>
          <p:cNvSpPr txBox="1"/>
          <p:nvPr/>
        </p:nvSpPr>
        <p:spPr>
          <a:xfrm>
            <a:off x="877459" y="2438400"/>
            <a:ext cx="3410712"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cotia Headline" panose="020B0703020203020204"/>
              </a:rPr>
              <a:t>This graph shows us the delay and cancellation percentage of each airlines .</a:t>
            </a:r>
          </a:p>
          <a:p>
            <a:pPr marL="285750" indent="-285750">
              <a:buFont typeface="Arial" panose="020B0604020202020204" pitchFamily="34" charset="0"/>
              <a:buChar char="•"/>
            </a:pPr>
            <a:endParaRPr lang="en-GB" dirty="0">
              <a:latin typeface="Scotia Headline" panose="020B0703020203020204"/>
            </a:endParaRPr>
          </a:p>
          <a:p>
            <a:pPr marL="285750" indent="-285750">
              <a:buFont typeface="Arial" panose="020B0604020202020204" pitchFamily="34" charset="0"/>
              <a:buChar char="•"/>
            </a:pPr>
            <a:endParaRPr lang="en-GB" dirty="0">
              <a:latin typeface="Scotia Headline" panose="020B0703020203020204"/>
            </a:endParaRPr>
          </a:p>
          <a:p>
            <a:pPr marL="285750" indent="-285750">
              <a:buFont typeface="Arial" panose="020B0604020202020204" pitchFamily="34" charset="0"/>
              <a:buChar char="•"/>
            </a:pPr>
            <a:endParaRPr lang="en-GB" dirty="0">
              <a:latin typeface="Scotia Headline" panose="020B0703020203020204"/>
            </a:endParaRPr>
          </a:p>
          <a:p>
            <a:pPr marL="285750" indent="-285750">
              <a:buFont typeface="Arial" panose="020B0604020202020204" pitchFamily="34" charset="0"/>
              <a:buChar char="•"/>
            </a:pPr>
            <a:endParaRPr lang="en-US" dirty="0">
              <a:latin typeface="Scotia Headline" panose="020B0703020203020204"/>
            </a:endParaRPr>
          </a:p>
        </p:txBody>
      </p:sp>
    </p:spTree>
    <p:extLst>
      <p:ext uri="{BB962C8B-B14F-4D97-AF65-F5344CB8AC3E}">
        <p14:creationId xmlns:p14="http://schemas.microsoft.com/office/powerpoint/2010/main" val="362464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2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889845-BEC4-B552-1425-506A371A4636}"/>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3700" b="1" kern="1200" dirty="0">
                <a:solidFill>
                  <a:schemeClr val="tx1"/>
                </a:solidFill>
                <a:latin typeface="Scotia Headline" panose="020B0703020203020204"/>
              </a:rPr>
              <a:t>Airport Share in the UK Aviation Market</a:t>
            </a:r>
          </a:p>
        </p:txBody>
      </p:sp>
      <p:sp>
        <p:nvSpPr>
          <p:cNvPr id="29" name="Rectangle: Rounded Corners 2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Chart, pie chart&#10;&#10;Description automatically generated">
            <a:extLst>
              <a:ext uri="{FF2B5EF4-FFF2-40B4-BE49-F238E27FC236}">
                <a16:creationId xmlns:a16="http://schemas.microsoft.com/office/drawing/2014/main" id="{0FB5CF70-5941-4B27-65B7-E6409F50B1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3121" y="299258"/>
            <a:ext cx="7681683" cy="4339245"/>
          </a:xfrm>
          <a:prstGeom prst="rect">
            <a:avLst/>
          </a:prstGeom>
        </p:spPr>
      </p:pic>
    </p:spTree>
    <p:extLst>
      <p:ext uri="{BB962C8B-B14F-4D97-AF65-F5344CB8AC3E}">
        <p14:creationId xmlns:p14="http://schemas.microsoft.com/office/powerpoint/2010/main" val="367421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88D2BC-7623-CBE9-D9EC-6361327B6205}"/>
              </a:ext>
            </a:extLst>
          </p:cNvPr>
          <p:cNvSpPr>
            <a:spLocks noGrp="1"/>
          </p:cNvSpPr>
          <p:nvPr>
            <p:ph type="title"/>
          </p:nvPr>
        </p:nvSpPr>
        <p:spPr>
          <a:xfrm>
            <a:off x="7938533" y="978619"/>
            <a:ext cx="3404594" cy="1106424"/>
          </a:xfrm>
        </p:spPr>
        <p:txBody>
          <a:bodyPr>
            <a:normAutofit/>
          </a:bodyPr>
          <a:lstStyle/>
          <a:p>
            <a:r>
              <a:rPr lang="en-US" sz="2800" b="1" dirty="0">
                <a:latin typeface="Scotia Headline" panose="020B0703020203020204"/>
              </a:rPr>
              <a:t>Percentage of Flights Delayed at an Airport</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descr="Chart, scatter chart&#10;&#10;Description automatically generated">
            <a:extLst>
              <a:ext uri="{FF2B5EF4-FFF2-40B4-BE49-F238E27FC236}">
                <a16:creationId xmlns:a16="http://schemas.microsoft.com/office/drawing/2014/main" id="{819FADBB-AA30-D9A3-FF0F-E7851309BF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37" y="90877"/>
            <a:ext cx="7499236" cy="6767123"/>
          </a:xfrm>
        </p:spPr>
      </p:pic>
      <p:sp>
        <p:nvSpPr>
          <p:cNvPr id="3" name="TextBox 2">
            <a:extLst>
              <a:ext uri="{FF2B5EF4-FFF2-40B4-BE49-F238E27FC236}">
                <a16:creationId xmlns:a16="http://schemas.microsoft.com/office/drawing/2014/main" id="{3EAB70EC-8534-BB24-AE21-6CF79E7FFD84}"/>
              </a:ext>
            </a:extLst>
          </p:cNvPr>
          <p:cNvSpPr txBox="1"/>
          <p:nvPr/>
        </p:nvSpPr>
        <p:spPr>
          <a:xfrm>
            <a:off x="7965691" y="2353733"/>
            <a:ext cx="3377436"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cotia Headline" panose="020B0703020203020204"/>
              </a:rPr>
              <a:t>This graph shows us the average delay in percentage of each airport.</a:t>
            </a:r>
          </a:p>
          <a:p>
            <a:pPr marL="285750" indent="-285750">
              <a:buFont typeface="Arial" panose="020B0604020202020204" pitchFamily="34" charset="0"/>
              <a:buChar char="•"/>
            </a:pPr>
            <a:endParaRPr lang="en-GB" dirty="0">
              <a:latin typeface="Scotia Headline" panose="020B0703020203020204"/>
            </a:endParaRPr>
          </a:p>
          <a:p>
            <a:pPr marL="285750" indent="-285750">
              <a:buFont typeface="Arial" panose="020B0604020202020204" pitchFamily="34" charset="0"/>
              <a:buChar char="•"/>
            </a:pPr>
            <a:endParaRPr lang="en-GB" dirty="0">
              <a:latin typeface="Scotia Headline" panose="020B0703020203020204"/>
            </a:endParaRPr>
          </a:p>
        </p:txBody>
      </p:sp>
    </p:spTree>
    <p:extLst>
      <p:ext uri="{BB962C8B-B14F-4D97-AF65-F5344CB8AC3E}">
        <p14:creationId xmlns:p14="http://schemas.microsoft.com/office/powerpoint/2010/main" val="382740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88D2BC-7623-CBE9-D9EC-6361327B6205}"/>
              </a:ext>
            </a:extLst>
          </p:cNvPr>
          <p:cNvSpPr>
            <a:spLocks noGrp="1"/>
          </p:cNvSpPr>
          <p:nvPr>
            <p:ph type="title"/>
          </p:nvPr>
        </p:nvSpPr>
        <p:spPr>
          <a:xfrm>
            <a:off x="7938533" y="978619"/>
            <a:ext cx="3404594" cy="1106424"/>
          </a:xfrm>
        </p:spPr>
        <p:txBody>
          <a:bodyPr>
            <a:normAutofit/>
          </a:bodyPr>
          <a:lstStyle/>
          <a:p>
            <a:r>
              <a:rPr lang="en-US" sz="2800" b="1" dirty="0">
                <a:latin typeface="Scotia Headline" panose="020B0703020203020204"/>
              </a:rPr>
              <a:t>Average Delay in Minutes at an Airport</a:t>
            </a:r>
          </a:p>
        </p:txBody>
      </p:sp>
      <p:pic>
        <p:nvPicPr>
          <p:cNvPr id="5" name="Content Placeholder 4" descr="Chart, scatter chart&#10;&#10;Description automatically generated">
            <a:extLst>
              <a:ext uri="{FF2B5EF4-FFF2-40B4-BE49-F238E27FC236}">
                <a16:creationId xmlns:a16="http://schemas.microsoft.com/office/drawing/2014/main" id="{411375A6-3AD2-7311-C9C3-6539458EA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7" y="63889"/>
            <a:ext cx="7461570" cy="6678105"/>
          </a:xfrm>
          <a:prstGeom prst="rect">
            <a:avLst/>
          </a:prstGeom>
        </p:spPr>
      </p:pic>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7A9F5FDA-1736-8CDA-BD2E-8C218CE6353C}"/>
              </a:ext>
            </a:extLst>
          </p:cNvPr>
          <p:cNvSpPr>
            <a:spLocks noGrp="1"/>
          </p:cNvSpPr>
          <p:nvPr>
            <p:ph idx="1"/>
          </p:nvPr>
        </p:nvSpPr>
        <p:spPr>
          <a:xfrm>
            <a:off x="7938532" y="2252870"/>
            <a:ext cx="3404594" cy="3557016"/>
          </a:xfrm>
        </p:spPr>
        <p:txBody>
          <a:bodyPr>
            <a:normAutofit/>
          </a:bodyPr>
          <a:lstStyle/>
          <a:p>
            <a:r>
              <a:rPr lang="en-GB" sz="1800" dirty="0">
                <a:latin typeface="Scotia Headline" panose="020B0703020203020204"/>
              </a:rPr>
              <a:t>This graph shows us the average delay in minutes of each airport.</a:t>
            </a:r>
          </a:p>
          <a:p>
            <a:endParaRPr lang="en-US" sz="3600" dirty="0">
              <a:latin typeface="Scotia Headline" panose="020B0703020203020204"/>
            </a:endParaRPr>
          </a:p>
        </p:txBody>
      </p:sp>
    </p:spTree>
    <p:extLst>
      <p:ext uri="{BB962C8B-B14F-4D97-AF65-F5344CB8AC3E}">
        <p14:creationId xmlns:p14="http://schemas.microsoft.com/office/powerpoint/2010/main" val="362623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13A965-2B27-EE67-E33C-72E79F148D19}"/>
              </a:ext>
            </a:extLst>
          </p:cNvPr>
          <p:cNvSpPr>
            <a:spLocks noGrp="1"/>
          </p:cNvSpPr>
          <p:nvPr>
            <p:ph type="title"/>
          </p:nvPr>
        </p:nvSpPr>
        <p:spPr>
          <a:xfrm>
            <a:off x="1115568" y="509521"/>
            <a:ext cx="10232136" cy="1014984"/>
          </a:xfrm>
        </p:spPr>
        <p:txBody>
          <a:bodyPr>
            <a:normAutofit/>
          </a:bodyPr>
          <a:lstStyle/>
          <a:p>
            <a:r>
              <a:rPr lang="en-US" sz="4000" b="1">
                <a:latin typeface="Scotia Headline" panose="020B0703020203020204"/>
              </a:rPr>
              <a:t>Agenda</a:t>
            </a:r>
          </a:p>
        </p:txBody>
      </p:sp>
      <p:sp>
        <p:nvSpPr>
          <p:cNvPr id="30" name="Rectangle 29">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07D70DBF-0503-9A08-C043-FA071558180D}"/>
              </a:ext>
            </a:extLst>
          </p:cNvPr>
          <p:cNvGraphicFramePr>
            <a:graphicFrameLocks noGrp="1"/>
          </p:cNvGraphicFramePr>
          <p:nvPr>
            <p:ph idx="1"/>
            <p:extLst>
              <p:ext uri="{D42A27DB-BD31-4B8C-83A1-F6EECF244321}">
                <p14:modId xmlns:p14="http://schemas.microsoft.com/office/powerpoint/2010/main" val="384787430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60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B0A1C-2D7A-B165-F371-11DE889807B9}"/>
              </a:ext>
            </a:extLst>
          </p:cNvPr>
          <p:cNvSpPr>
            <a:spLocks noGrp="1"/>
          </p:cNvSpPr>
          <p:nvPr>
            <p:ph type="title"/>
          </p:nvPr>
        </p:nvSpPr>
        <p:spPr>
          <a:xfrm>
            <a:off x="841248" y="502920"/>
            <a:ext cx="10509504" cy="1975104"/>
          </a:xfrm>
        </p:spPr>
        <p:txBody>
          <a:bodyPr anchor="b">
            <a:normAutofit/>
          </a:bodyPr>
          <a:lstStyle/>
          <a:p>
            <a:r>
              <a:rPr lang="en-US" sz="5400" b="1">
                <a:latin typeface="Scotia Headline" panose="020B0703020203020204"/>
              </a:rPr>
              <a:t>Problem Statements</a:t>
            </a:r>
          </a:p>
        </p:txBody>
      </p:sp>
      <p:sp>
        <p:nvSpPr>
          <p:cNvPr id="23" name="Rectangle 2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90F000-C7B1-59CB-5747-1C8F2F5A6B29}"/>
              </a:ext>
            </a:extLst>
          </p:cNvPr>
          <p:cNvSpPr>
            <a:spLocks noGrp="1"/>
          </p:cNvSpPr>
          <p:nvPr>
            <p:ph idx="1"/>
          </p:nvPr>
        </p:nvSpPr>
        <p:spPr>
          <a:xfrm>
            <a:off x="841248" y="3328416"/>
            <a:ext cx="10509504" cy="2715768"/>
          </a:xfrm>
        </p:spPr>
        <p:txBody>
          <a:bodyPr>
            <a:normAutofit/>
          </a:bodyPr>
          <a:lstStyle/>
          <a:p>
            <a:r>
              <a:rPr lang="en-GB" sz="1500" dirty="0">
                <a:latin typeface="Scotia Headline" panose="020B0703020203020204"/>
              </a:rPr>
              <a:t>We must clean the data and make it ready for analysis. </a:t>
            </a:r>
          </a:p>
          <a:p>
            <a:r>
              <a:rPr lang="en-GB" sz="1500" dirty="0">
                <a:latin typeface="Scotia Headline" panose="020B0703020203020204"/>
              </a:rPr>
              <a:t>We will observe the distribution of the data. </a:t>
            </a:r>
          </a:p>
          <a:p>
            <a:r>
              <a:rPr lang="en-GB" sz="1500" dirty="0">
                <a:latin typeface="Scotia Headline" panose="020B0703020203020204"/>
              </a:rPr>
              <a:t>We will discuss the Average Delay by Minutes for each Month.</a:t>
            </a:r>
          </a:p>
          <a:p>
            <a:r>
              <a:rPr lang="en-GB" sz="1500" dirty="0">
                <a:latin typeface="Scotia Headline" panose="020B0703020203020204"/>
              </a:rPr>
              <a:t>We must find the Number of Flights Delayed and Cancelled of each airline. </a:t>
            </a:r>
          </a:p>
          <a:p>
            <a:r>
              <a:rPr lang="en-GB" sz="1500" dirty="0">
                <a:latin typeface="Scotia Headline" panose="020B0703020203020204"/>
              </a:rPr>
              <a:t>We must find the Percentage of Flights Delayed and Cancelled group by Airlines. </a:t>
            </a:r>
          </a:p>
          <a:p>
            <a:r>
              <a:rPr lang="en-GB" sz="1500" dirty="0">
                <a:latin typeface="Scotia Headline" panose="020B0703020203020204"/>
              </a:rPr>
              <a:t>We must find the Percentage of Flight Share among Airports in the UK.</a:t>
            </a:r>
          </a:p>
          <a:p>
            <a:r>
              <a:rPr lang="en-GB" sz="1500" dirty="0">
                <a:latin typeface="Scotia Headline" panose="020B0703020203020204"/>
              </a:rPr>
              <a:t> We must find the Average Delay in Minutes by Month at an Airport in the UK .</a:t>
            </a:r>
          </a:p>
          <a:p>
            <a:r>
              <a:rPr lang="en-GB" sz="1500" dirty="0">
                <a:latin typeface="Scotia Headline" panose="020B0703020203020204"/>
              </a:rPr>
              <a:t>We must find the Percentage of Number of Flights Delayed at an Airport in the UK </a:t>
            </a:r>
            <a:endParaRPr lang="en-US" sz="1500" dirty="0">
              <a:latin typeface="Scotia Headline" panose="020B0703020203020204"/>
            </a:endParaRPr>
          </a:p>
        </p:txBody>
      </p:sp>
      <p:sp>
        <p:nvSpPr>
          <p:cNvPr id="5" name="Rectangle 4">
            <a:extLst>
              <a:ext uri="{FF2B5EF4-FFF2-40B4-BE49-F238E27FC236}">
                <a16:creationId xmlns:a16="http://schemas.microsoft.com/office/drawing/2014/main" id="{4FB9E752-C659-2514-8C6B-BB036FDAFE35}"/>
              </a:ext>
            </a:extLst>
          </p:cNvPr>
          <p:cNvSpPr/>
          <p:nvPr/>
        </p:nvSpPr>
        <p:spPr>
          <a:xfrm>
            <a:off x="11028562" y="6417157"/>
            <a:ext cx="704088" cy="146305"/>
          </a:xfrm>
          <a:prstGeom prst="rect">
            <a:avLst/>
          </a:prstGeom>
          <a:solidFill>
            <a:srgbClr val="FF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25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F28C659-2669-A6EC-45D0-622AB1AABE6E}"/>
              </a:ext>
            </a:extLst>
          </p:cNvPr>
          <p:cNvSpPr>
            <a:spLocks noGrp="1"/>
          </p:cNvSpPr>
          <p:nvPr>
            <p:ph type="title"/>
          </p:nvPr>
        </p:nvSpPr>
        <p:spPr>
          <a:xfrm>
            <a:off x="1047280" y="759805"/>
            <a:ext cx="10306520" cy="1325563"/>
          </a:xfrm>
        </p:spPr>
        <p:txBody>
          <a:bodyPr>
            <a:normAutofit/>
          </a:bodyPr>
          <a:lstStyle/>
          <a:p>
            <a:r>
              <a:rPr lang="en-US" sz="4000" b="1" dirty="0">
                <a:solidFill>
                  <a:srgbClr val="FFFFFF"/>
                </a:solidFill>
                <a:latin typeface="Scotia Headline" panose="020B0703020203020204"/>
              </a:rPr>
              <a:t>Data Introduction</a:t>
            </a:r>
          </a:p>
        </p:txBody>
      </p:sp>
      <p:sp>
        <p:nvSpPr>
          <p:cNvPr id="3" name="Content Placeholder 2">
            <a:extLst>
              <a:ext uri="{FF2B5EF4-FFF2-40B4-BE49-F238E27FC236}">
                <a16:creationId xmlns:a16="http://schemas.microsoft.com/office/drawing/2014/main" id="{0EB3AA52-198A-EF6F-9D30-2E8D9F058328}"/>
              </a:ext>
            </a:extLst>
          </p:cNvPr>
          <p:cNvSpPr>
            <a:spLocks noGrp="1"/>
          </p:cNvSpPr>
          <p:nvPr>
            <p:ph idx="1"/>
          </p:nvPr>
        </p:nvSpPr>
        <p:spPr>
          <a:xfrm>
            <a:off x="1425306" y="2814367"/>
            <a:ext cx="6479152" cy="3283828"/>
          </a:xfrm>
        </p:spPr>
        <p:txBody>
          <a:bodyPr>
            <a:normAutofit/>
          </a:bodyPr>
          <a:lstStyle/>
          <a:p>
            <a:r>
              <a:rPr lang="en-GB" sz="2400" dirty="0">
                <a:latin typeface="Scotia Headline" panose="020B0703020203020204"/>
              </a:rPr>
              <a:t>The data we are going to work on today is retrieved from UK CAA Flight Punctuality Statistics. </a:t>
            </a:r>
          </a:p>
          <a:p>
            <a:r>
              <a:rPr lang="en-GB" sz="2400" dirty="0">
                <a:latin typeface="Scotia Headline" panose="020B0703020203020204"/>
              </a:rPr>
              <a:t>The selected data is for Reporting Month 04 and 05. Report 04 is for June and 05 is for July. </a:t>
            </a:r>
          </a:p>
          <a:p>
            <a:r>
              <a:rPr lang="en-GB" sz="2400" dirty="0">
                <a:latin typeface="Scotia Headline" panose="020B0703020203020204"/>
              </a:rPr>
              <a:t>It holds all the records which can be used to derive punctuality statistics for the flights and airport. </a:t>
            </a:r>
          </a:p>
        </p:txBody>
      </p:sp>
      <p:pic>
        <p:nvPicPr>
          <p:cNvPr id="4" name="Picture 3">
            <a:extLst>
              <a:ext uri="{FF2B5EF4-FFF2-40B4-BE49-F238E27FC236}">
                <a16:creationId xmlns:a16="http://schemas.microsoft.com/office/drawing/2014/main" id="{704DEDCB-CE88-90AD-BB93-FB2DB533E0F1}"/>
              </a:ext>
            </a:extLst>
          </p:cNvPr>
          <p:cNvPicPr>
            <a:picLocks noChangeAspect="1"/>
          </p:cNvPicPr>
          <p:nvPr/>
        </p:nvPicPr>
        <p:blipFill>
          <a:blip r:embed="rId3"/>
          <a:stretch>
            <a:fillRect/>
          </a:stretch>
        </p:blipFill>
        <p:spPr>
          <a:xfrm>
            <a:off x="8210443" y="2773193"/>
            <a:ext cx="2133179" cy="2797076"/>
          </a:xfrm>
          <a:prstGeom prst="rect">
            <a:avLst/>
          </a:prstGeom>
        </p:spPr>
      </p:pic>
    </p:spTree>
    <p:extLst>
      <p:ext uri="{BB962C8B-B14F-4D97-AF65-F5344CB8AC3E}">
        <p14:creationId xmlns:p14="http://schemas.microsoft.com/office/powerpoint/2010/main" val="13274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A38655-C204-3503-8B2C-F450752075DF}"/>
              </a:ext>
            </a:extLst>
          </p:cNvPr>
          <p:cNvSpPr>
            <a:spLocks noGrp="1"/>
          </p:cNvSpPr>
          <p:nvPr>
            <p:ph type="title"/>
          </p:nvPr>
        </p:nvSpPr>
        <p:spPr>
          <a:xfrm>
            <a:off x="1045029" y="1092857"/>
            <a:ext cx="3669704" cy="4389120"/>
          </a:xfrm>
        </p:spPr>
        <p:txBody>
          <a:bodyPr>
            <a:normAutofit/>
          </a:bodyPr>
          <a:lstStyle/>
          <a:p>
            <a:r>
              <a:rPr lang="en-US" sz="4000" b="1" dirty="0">
                <a:latin typeface="Scotia Headline" panose="020B0703020203020204"/>
              </a:rPr>
              <a:t>Statistical Data Description</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B8449F9-F1AF-44E2-D6FF-9B8D6108C569}"/>
              </a:ext>
            </a:extLst>
          </p:cNvPr>
          <p:cNvSpPr>
            <a:spLocks noGrp="1"/>
          </p:cNvSpPr>
          <p:nvPr>
            <p:ph idx="1"/>
          </p:nvPr>
        </p:nvSpPr>
        <p:spPr>
          <a:xfrm>
            <a:off x="5572679" y="1092857"/>
            <a:ext cx="5670087" cy="4389120"/>
          </a:xfrm>
        </p:spPr>
        <p:txBody>
          <a:bodyPr anchor="ctr">
            <a:normAutofit/>
          </a:bodyPr>
          <a:lstStyle/>
          <a:p>
            <a:pPr marL="0" indent="0">
              <a:buNone/>
            </a:pPr>
            <a:r>
              <a:rPr lang="en-GB" sz="2000" b="1" dirty="0"/>
              <a:t>The data is in csv format. We have two separate files for data. One contains data of June and the other contains the data of July. It is pre-separated. It consists of 26 Features and 11,466 Instances in total. It has 7 Categorical and 19 Numerical Columns </a:t>
            </a:r>
            <a:endParaRPr lang="en-US" sz="2000" b="1" dirty="0"/>
          </a:p>
        </p:txBody>
      </p:sp>
    </p:spTree>
    <p:extLst>
      <p:ext uri="{BB962C8B-B14F-4D97-AF65-F5344CB8AC3E}">
        <p14:creationId xmlns:p14="http://schemas.microsoft.com/office/powerpoint/2010/main" val="288379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DCEC97-B0AC-9012-4493-3C66B9E06413}"/>
              </a:ext>
            </a:extLst>
          </p:cNvPr>
          <p:cNvSpPr>
            <a:spLocks noGrp="1"/>
          </p:cNvSpPr>
          <p:nvPr>
            <p:ph type="title"/>
          </p:nvPr>
        </p:nvSpPr>
        <p:spPr>
          <a:xfrm>
            <a:off x="1051560" y="4444332"/>
            <a:ext cx="3558466" cy="1645920"/>
          </a:xfrm>
        </p:spPr>
        <p:txBody>
          <a:bodyPr>
            <a:normAutofit/>
          </a:bodyPr>
          <a:lstStyle/>
          <a:p>
            <a:r>
              <a:rPr lang="en-US" sz="3200" b="1">
                <a:latin typeface="Scotia Headline"/>
              </a:rPr>
              <a:t>Data Pre-Processing</a:t>
            </a:r>
          </a:p>
        </p:txBody>
      </p:sp>
      <p:pic>
        <p:nvPicPr>
          <p:cNvPr id="6" name="Picture 5">
            <a:extLst>
              <a:ext uri="{FF2B5EF4-FFF2-40B4-BE49-F238E27FC236}">
                <a16:creationId xmlns:a16="http://schemas.microsoft.com/office/drawing/2014/main" id="{3828E059-4DAF-0F3B-005E-648E05C79AD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84" y="1244682"/>
            <a:ext cx="11164824" cy="1870107"/>
          </a:xfrm>
          <a:prstGeom prst="rect">
            <a:avLst/>
          </a:prstGeom>
        </p:spPr>
      </p:pic>
      <p:sp>
        <p:nvSpPr>
          <p:cNvPr id="31" name="Rectangle 3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17E7259-5F17-DC6A-1FB7-E41DE380505F}"/>
              </a:ext>
            </a:extLst>
          </p:cNvPr>
          <p:cNvGraphicFramePr>
            <a:graphicFrameLocks noGrp="1"/>
          </p:cNvGraphicFramePr>
          <p:nvPr>
            <p:ph idx="1"/>
            <p:extLst>
              <p:ext uri="{D42A27DB-BD31-4B8C-83A1-F6EECF244321}">
                <p14:modId xmlns:p14="http://schemas.microsoft.com/office/powerpoint/2010/main" val="2987771452"/>
              </p:ext>
            </p:extLst>
          </p:nvPr>
        </p:nvGraphicFramePr>
        <p:xfrm>
          <a:off x="5349240" y="4440602"/>
          <a:ext cx="6007608" cy="1645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2255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21" name="Straight Connector 2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C6DB7-64B5-F984-1A04-7D079A5BDB6D}"/>
              </a:ext>
            </a:extLst>
          </p:cNvPr>
          <p:cNvSpPr>
            <a:spLocks noGrp="1"/>
          </p:cNvSpPr>
          <p:nvPr>
            <p:ph type="title"/>
          </p:nvPr>
        </p:nvSpPr>
        <p:spPr>
          <a:xfrm>
            <a:off x="1524000" y="1231961"/>
            <a:ext cx="9144000" cy="2387600"/>
          </a:xfrm>
        </p:spPr>
        <p:txBody>
          <a:bodyPr vert="horz" lIns="91440" tIns="45720" rIns="91440" bIns="45720" rtlCol="0" anchor="b">
            <a:normAutofit/>
          </a:bodyPr>
          <a:lstStyle/>
          <a:p>
            <a:pPr algn="ctr"/>
            <a:r>
              <a:rPr lang="en-US" sz="6000" b="1" kern="1200" dirty="0">
                <a:solidFill>
                  <a:schemeClr val="tx1"/>
                </a:solidFill>
                <a:latin typeface="+mj-lt"/>
                <a:ea typeface="+mj-ea"/>
                <a:cs typeface="+mj-cs"/>
              </a:rPr>
              <a:t>Key Insights and Trend Analysis</a:t>
            </a:r>
          </a:p>
        </p:txBody>
      </p:sp>
    </p:spTree>
    <p:extLst>
      <p:ext uri="{BB962C8B-B14F-4D97-AF65-F5344CB8AC3E}">
        <p14:creationId xmlns:p14="http://schemas.microsoft.com/office/powerpoint/2010/main" val="251578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A4728-916A-0C7B-29EF-0BE85315AD44}"/>
              </a:ext>
            </a:extLst>
          </p:cNvPr>
          <p:cNvSpPr>
            <a:spLocks noGrp="1"/>
          </p:cNvSpPr>
          <p:nvPr>
            <p:ph type="title"/>
          </p:nvPr>
        </p:nvSpPr>
        <p:spPr>
          <a:xfrm>
            <a:off x="630936" y="639520"/>
            <a:ext cx="3429000" cy="1719072"/>
          </a:xfrm>
        </p:spPr>
        <p:txBody>
          <a:bodyPr anchor="b">
            <a:normAutofit/>
          </a:bodyPr>
          <a:lstStyle/>
          <a:p>
            <a:r>
              <a:rPr lang="en-US" sz="5400" b="1" dirty="0">
                <a:latin typeface="Scotia Headline" panose="020B0703020203020204"/>
              </a:rPr>
              <a:t>Violin Plot</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C64256E-C9A9-8829-716C-163437B6FD2E}"/>
              </a:ext>
            </a:extLst>
          </p:cNvPr>
          <p:cNvSpPr>
            <a:spLocks noGrp="1"/>
          </p:cNvSpPr>
          <p:nvPr>
            <p:ph idx="1"/>
          </p:nvPr>
        </p:nvSpPr>
        <p:spPr>
          <a:xfrm>
            <a:off x="643278" y="2663695"/>
            <a:ext cx="3429000" cy="3889202"/>
          </a:xfrm>
        </p:spPr>
        <p:txBody>
          <a:bodyPr anchor="t">
            <a:normAutofit/>
          </a:bodyPr>
          <a:lstStyle/>
          <a:p>
            <a:r>
              <a:rPr lang="en-US" sz="2200" dirty="0">
                <a:latin typeface="Scotia Headline" panose="020B0703020203020204"/>
              </a:rPr>
              <a:t>This graph shows the Number of Flights Delayed Percentage by Month</a:t>
            </a:r>
          </a:p>
        </p:txBody>
      </p:sp>
      <p:pic>
        <p:nvPicPr>
          <p:cNvPr id="5" name="Content Placeholder 4" descr="A picture containing logo&#10;&#10;Description automatically generated">
            <a:extLst>
              <a:ext uri="{FF2B5EF4-FFF2-40B4-BE49-F238E27FC236}">
                <a16:creationId xmlns:a16="http://schemas.microsoft.com/office/drawing/2014/main" id="{C039431B-C23F-DE57-967F-7EF81E331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969550"/>
            <a:ext cx="6903720" cy="4918900"/>
          </a:xfrm>
          <a:prstGeom prst="rect">
            <a:avLst/>
          </a:prstGeom>
        </p:spPr>
      </p:pic>
    </p:spTree>
    <p:extLst>
      <p:ext uri="{BB962C8B-B14F-4D97-AF65-F5344CB8AC3E}">
        <p14:creationId xmlns:p14="http://schemas.microsoft.com/office/powerpoint/2010/main" val="49913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5F257-5DE0-5BF4-33F7-78BB787BE43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dirty="0">
                <a:solidFill>
                  <a:schemeClr val="tx1"/>
                </a:solidFill>
                <a:latin typeface="Scotia Headline" panose="020B0703020203020204"/>
              </a:rPr>
              <a:t>Average Delay in Minutes by Month</a:t>
            </a:r>
          </a:p>
        </p:txBody>
      </p:sp>
      <p:sp>
        <p:nvSpPr>
          <p:cNvPr id="16"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Icon&#10;&#10;Description automatically generated">
            <a:extLst>
              <a:ext uri="{FF2B5EF4-FFF2-40B4-BE49-F238E27FC236}">
                <a16:creationId xmlns:a16="http://schemas.microsoft.com/office/drawing/2014/main" id="{D0566BA6-EC6A-F4C5-7ACF-11ED0EB7F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8264" y="625683"/>
            <a:ext cx="5959503" cy="6311474"/>
          </a:xfrm>
          <a:prstGeom prst="rect">
            <a:avLst/>
          </a:prstGeom>
        </p:spPr>
      </p:pic>
    </p:spTree>
    <p:extLst>
      <p:ext uri="{BB962C8B-B14F-4D97-AF65-F5344CB8AC3E}">
        <p14:creationId xmlns:p14="http://schemas.microsoft.com/office/powerpoint/2010/main" val="233603070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ED7D31"/>
      </a:accent1>
      <a:accent2>
        <a:srgbClr val="ED7D31"/>
      </a:accent2>
      <a:accent3>
        <a:srgbClr val="ED7D31"/>
      </a:accent3>
      <a:accent4>
        <a:srgbClr val="ED7D31"/>
      </a:accent4>
      <a:accent5>
        <a:srgbClr val="ED7D31"/>
      </a:accent5>
      <a:accent6>
        <a:srgbClr val="ED7D3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3127</TotalTime>
  <Words>1079</Words>
  <Application>Microsoft Office PowerPoint</Application>
  <PresentationFormat>Widescreen</PresentationFormat>
  <Paragraphs>88</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Scotia Headline</vt:lpstr>
      <vt:lpstr>Times New Roman</vt:lpstr>
      <vt:lpstr>Office Theme</vt:lpstr>
      <vt:lpstr>UK Flight Punctuality Statistics 2022</vt:lpstr>
      <vt:lpstr>Agenda</vt:lpstr>
      <vt:lpstr>Problem Statements</vt:lpstr>
      <vt:lpstr>Data Introduction</vt:lpstr>
      <vt:lpstr>Statistical Data Description</vt:lpstr>
      <vt:lpstr>Data Pre-Processing</vt:lpstr>
      <vt:lpstr>Key Insights and Trend Analysis</vt:lpstr>
      <vt:lpstr>Violin Plot</vt:lpstr>
      <vt:lpstr>Average Delay in Minutes by Month</vt:lpstr>
      <vt:lpstr>Percentage of Flights Cancelled and Delayed  By Airline</vt:lpstr>
      <vt:lpstr>Airport Share in the UK Aviation Market</vt:lpstr>
      <vt:lpstr>Percentage of Flights Delayed at an Airport</vt:lpstr>
      <vt:lpstr>Average Delay in Minutes at an Airport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Flights Punctuality Statistics</dc:title>
  <dc:creator>Afzal H (FCES)</dc:creator>
  <cp:lastModifiedBy>Afzal H (FCES)</cp:lastModifiedBy>
  <cp:revision>13</cp:revision>
  <dcterms:created xsi:type="dcterms:W3CDTF">2022-08-21T17:13:31Z</dcterms:created>
  <dcterms:modified xsi:type="dcterms:W3CDTF">2022-08-24T10:16:14Z</dcterms:modified>
</cp:coreProperties>
</file>