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Thin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524FA3-9EF4-4549-8BD7-30B7CED884B2}">
  <a:tblStyle styleId="{72524FA3-9EF4-4549-8BD7-30B7CED884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RalewayThin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RalewayThin-italic.fntdata"/><Relationship Id="rId12" Type="http://schemas.openxmlformats.org/officeDocument/2006/relationships/slide" Target="slides/slide6.xml"/><Relationship Id="rId34" Type="http://schemas.openxmlformats.org/officeDocument/2006/relationships/font" Target="fonts/RalewayThin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alewayThin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b1a7c62c3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b1a7c62c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b1a7c62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b1a7c62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1a7c62c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b1a7c62c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b162539a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b162539a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b162539a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b162539a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162539a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162539a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3JQ3hYko51Y" TargetMode="External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colab.research.google.com/drive/1lvRpQQHd7wdSauSUxHavdnbWdX3MDS1L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amzaaitbourhim/handwritten_digits_recognizer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scholar.google.com/citations?user=QtLtqsEAAAAJ&amp;hl=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7692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Studies Project Presentation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371800" y="980400"/>
            <a:ext cx="34947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Perceptron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The smallest building block of neural networks.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 simple single layer neural network itself.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590700"/>
            <a:ext cx="5067000" cy="396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260150" y="702100"/>
            <a:ext cx="3520800" cy="39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MLP</a:t>
            </a:r>
            <a:endParaRPr sz="12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1D212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1D2129"/>
                </a:solidFill>
              </a:rPr>
              <a:t>A combination of single perceptrons.</a:t>
            </a:r>
            <a:endParaRPr sz="1800">
              <a:solidFill>
                <a:srgbClr val="1D212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2129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1D2129"/>
                </a:solidFill>
              </a:rPr>
              <a:t>An input layer and an output layer with at least one hidden layer.</a:t>
            </a:r>
            <a:endParaRPr sz="1800">
              <a:solidFill>
                <a:srgbClr val="1D212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2129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D2129"/>
                </a:solidFill>
              </a:rPr>
              <a:t>Each neuron is fully connected to the next layer’s neurons with a specific weight and a bias.</a:t>
            </a:r>
            <a:endParaRPr sz="1800">
              <a:solidFill>
                <a:srgbClr val="1D21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3960175" y="741550"/>
            <a:ext cx="47619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21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775" y="930225"/>
            <a:ext cx="4303425" cy="33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Why is an MLP not the ideal choice for image classification?</a:t>
            </a:r>
            <a:endParaRPr sz="3100"/>
          </a:p>
        </p:txBody>
      </p:sp>
      <p:sp>
        <p:nvSpPr>
          <p:cNvPr id="168" name="Google Shape;168;p2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Information is lost when the image is flattened(matrix to vector) into an MLP.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MLP uses too many parameters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MLP reacts </a:t>
            </a:r>
            <a:r>
              <a:rPr lang="en" sz="2100"/>
              <a:t>differently</a:t>
            </a:r>
            <a:r>
              <a:rPr lang="en" sz="2100"/>
              <a:t> to an input 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5371800" y="980400"/>
            <a:ext cx="34947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CNN</a:t>
            </a:r>
            <a:endParaRPr b="1" sz="3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 special type of neural networks that is widely applied for image classification.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Convolutional layer.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Pooling layer.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Fully-connected layer.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25" y="453200"/>
            <a:ext cx="2504550" cy="22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00" y="2902975"/>
            <a:ext cx="4870775" cy="19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283100" y="712150"/>
            <a:ext cx="4288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Neural networks</a:t>
            </a:r>
            <a:r>
              <a:rPr lang="en" sz="5200"/>
              <a:t> 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in action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descr="Artificial Neural Networks 3D simulation.&#10;&#10;Subscribe to this YouTube channel or connect on:&#10;Web:  https://www.cybercontrols.org/&#10;LinkedIn: https://www.linkedin.com/in/denis-dmitriev-b6a95993&#10;&#10;Support on Patreon: https://www.patreon.com/deep_robotics&#10;Support on PayPal, user: denis.y.dmitriev@gmail.com" id="187" name="Google Shape;187;p26" title="Neural Network 3D Simul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00" y="781113"/>
            <a:ext cx="4267300" cy="32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0" y="162725"/>
            <a:ext cx="81920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3" name="Google Shape;193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Development Tools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450" y="1450000"/>
            <a:ext cx="1388325" cy="148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7263" y="1505774"/>
            <a:ext cx="1484373" cy="148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0225" y="1450000"/>
            <a:ext cx="1484350" cy="14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3671" y="3180421"/>
            <a:ext cx="1484350" cy="14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9817" y="3068317"/>
            <a:ext cx="1484350" cy="14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5" name="Google Shape;205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8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We have </a:t>
            </a: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implemented</a:t>
            </a: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 our CNN for handwritten digit classification </a:t>
            </a:r>
            <a:r>
              <a:rPr b="1" lang="en" sz="19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b="1"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13" name="Google Shape;213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9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handwritten digit recognition using CNN has proved to be a fairly good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efficiency.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1"/>
                </a:solidFill>
              </a:rPr>
              <a:t>Thank You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6400"/>
              <a:t>For Your Attention.</a:t>
            </a:r>
            <a:endParaRPr sz="6400"/>
          </a:p>
        </p:txBody>
      </p:sp>
      <p:sp>
        <p:nvSpPr>
          <p:cNvPr id="221" name="Google Shape;221;p3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github.com/hamzaaitbourhim/handwritten_digits_recognizer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649" y="936800"/>
            <a:ext cx="2862601" cy="28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HANDWRITTEN DIGITS RECOGNIZER</a:t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747950"/>
            <a:ext cx="506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This software was c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reated, in a period of 4 months, as a graduation project at the A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gadir Higher School of Technology – Ibn Zohr University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11680" r="11673" t="0"/>
          <a:stretch/>
        </p:blipFill>
        <p:spPr>
          <a:xfrm>
            <a:off x="6533625" y="913525"/>
            <a:ext cx="2154726" cy="23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78925" y="3400025"/>
            <a:ext cx="29460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Created by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Miss. Kaoutar SOUGRATI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Mr. Ayoub LAMFADLI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Mr. Hamza AIT BOURHIM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4256325" y="3400025"/>
            <a:ext cx="29460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Supervised by</a:t>
            </a:r>
            <a:endParaRPr b="0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Dr. Mustapha AMROUCH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Plan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0477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General context and problematic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Handwritten digits recognition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Development Tools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0" y="162725"/>
            <a:ext cx="81920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6" name="Google Shape;96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1423525" y="1377475"/>
            <a:ext cx="63924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Before digging into our project, let’s clarify the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difference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between the terms AI, ML and DL to avoid any confusions.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Artificial Intelligence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is a science like mathematics or biology. It studies ways to build intelligent programs and machines that can creatively solve problems.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Machine Learning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is a subset of artificial intelligence (AI) that provides systems the ability to automatically learn and improve from experience without being explicitly programmed.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Deep Learning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is also a subset of machine learning, which uses </a:t>
            </a:r>
            <a:r>
              <a:rPr b="1" lang="en" sz="12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neural networks</a:t>
            </a:r>
            <a:r>
              <a:rPr lang="en" sz="12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to analyze different factors with a structure that is similar to the human neural system.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AI vs ML vs DL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638" y="881850"/>
            <a:ext cx="6240724" cy="386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AI History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{72524FA3-9EF4-4549-8BD7-30B7CED884B2}</a:tableStyleId>
              </a:tblPr>
              <a:tblGrid>
                <a:gridCol w="415225"/>
                <a:gridCol w="415225"/>
                <a:gridCol w="415225"/>
                <a:gridCol w="415225"/>
                <a:gridCol w="415225"/>
                <a:gridCol w="415225"/>
                <a:gridCol w="415225"/>
                <a:gridCol w="415225"/>
                <a:gridCol w="415225"/>
                <a:gridCol w="415225"/>
                <a:gridCol w="415225"/>
                <a:gridCol w="612800"/>
                <a:gridCol w="217700"/>
                <a:gridCol w="217700"/>
                <a:gridCol w="415225"/>
                <a:gridCol w="415225"/>
                <a:gridCol w="415225"/>
                <a:gridCol w="415225"/>
                <a:gridCol w="415225"/>
                <a:gridCol w="415225"/>
                <a:gridCol w="415225"/>
              </a:tblGrid>
              <a:tr h="7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11" name="Google Shape;111;p1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2" name="Google Shape;112;p18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1950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646175" y="14909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Turing test invented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277535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1973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2775359" y="394110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First AI winter</a:t>
            </a:r>
            <a:endParaRPr sz="1400"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668970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2012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6689699" y="14909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Deep learning revolution</a:t>
            </a:r>
            <a:endParaRPr sz="1400"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483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1988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4835125" y="394110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Second AI winter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20" name="Google Shape;120;p18"/>
          <p:cNvCxnSpPr/>
          <p:nvPr/>
        </p:nvCxnSpPr>
        <p:spPr>
          <a:xfrm>
            <a:off x="26915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1" name="Google Shape;121;p18"/>
          <p:cNvCxnSpPr/>
          <p:nvPr/>
        </p:nvCxnSpPr>
        <p:spPr>
          <a:xfrm rot="10800000">
            <a:off x="659640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45844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3" name="Google Shape;123;p18"/>
          <p:cNvCxnSpPr/>
          <p:nvPr/>
        </p:nvCxnSpPr>
        <p:spPr>
          <a:xfrm rot="10800000">
            <a:off x="35018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4" name="Google Shape;124;p18"/>
          <p:cNvSpPr txBox="1"/>
          <p:nvPr>
            <p:ph type="title"/>
          </p:nvPr>
        </p:nvSpPr>
        <p:spPr>
          <a:xfrm>
            <a:off x="3649195" y="13052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1980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3649187" y="15611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Boom times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0" y="162725"/>
            <a:ext cx="8925174" cy="470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1" name="Google Shape;131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301475" y="1009075"/>
            <a:ext cx="6787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General context and problematic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886350" y="1851125"/>
            <a:ext cx="73863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Recognizing handwritten digits is a trivial task for human beings. However, it is not as simple for computers. And that’s because every person writes numbers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differently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. Our goal is to create an intelligent model capable of detecting those numbers. To achieve this goal, We will implement our model by applying a type of neural networks called CNN (convolutional neural network).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Handwritten</a:t>
            </a:r>
            <a:endParaRPr sz="6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Digits</a:t>
            </a:r>
            <a:endParaRPr sz="6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Recognition</a:t>
            </a:r>
            <a:endParaRPr sz="6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40" name="Google Shape;14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1" name="Google Shape;141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Note: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 the following slides, we will explain the logic of our created model by illustrating the related concepts.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10325" y="575950"/>
            <a:ext cx="8211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What are neural networks?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10325" y="1475450"/>
            <a:ext cx="821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latin typeface="Raleway Thin"/>
                <a:ea typeface="Raleway Thin"/>
                <a:cs typeface="Raleway Thin"/>
                <a:sym typeface="Raleway Thin"/>
              </a:rPr>
              <a:t>This image represents an image from the mnist  Dataset of the 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 Thin"/>
                <a:ea typeface="Raleway Thin"/>
                <a:cs typeface="Raleway Thin"/>
                <a:sym typeface="Raleway Thin"/>
              </a:rPr>
              <a:t>number 7. For a computer, this image is basically an array of pixels. We consider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 Thin"/>
                <a:ea typeface="Raleway Thin"/>
                <a:cs typeface="Raleway Thin"/>
                <a:sym typeface="Raleway Thin"/>
              </a:rPr>
              <a:t>each pixel as a neuron that has a value of 1 if it’s activated and a value of zero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 Thin"/>
                <a:ea typeface="Raleway Thin"/>
                <a:cs typeface="Raleway Thin"/>
                <a:sym typeface="Raleway Thin"/>
              </a:rPr>
              <a:t>Otherwise.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 Thin"/>
                <a:ea typeface="Raleway Thin"/>
                <a:cs typeface="Raleway Thin"/>
                <a:sym typeface="Raleway Thin"/>
              </a:rPr>
              <a:t>	For this very task we need to use deep neural networks. But, what is 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Raleway Thin"/>
                <a:ea typeface="Raleway Thin"/>
                <a:cs typeface="Raleway Thin"/>
                <a:sym typeface="Raleway Thin"/>
              </a:rPr>
              <a:t>a neural network?</a:t>
            </a:r>
            <a:endParaRPr sz="12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050" y="1782875"/>
            <a:ext cx="2064950" cy="205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