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63" r:id="rId10"/>
    <p:sldId id="264" r:id="rId11"/>
    <p:sldId id="265" r:id="rId12"/>
    <p:sldId id="266" r:id="rId13"/>
    <p:sldId id="267" r:id="rId14"/>
    <p:sldId id="268" r:id="rId15"/>
    <p:sldId id="270" r:id="rId16"/>
    <p:sldId id="271" r:id="rId17"/>
    <p:sldId id="272" r:id="rId18"/>
    <p:sldId id="274"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F51DD-EABC-4A13-A1E2-423AB26FAF03}" type="doc">
      <dgm:prSet loTypeId="urn:microsoft.com/office/officeart/2005/8/layout/cycle2" loCatId="cycle" qsTypeId="urn:microsoft.com/office/officeart/2005/8/quickstyle/3d1" qsCatId="3D" csTypeId="urn:microsoft.com/office/officeart/2005/8/colors/colorful1" csCatId="colorful" phldr="1"/>
      <dgm:spPr/>
      <dgm:t>
        <a:bodyPr/>
        <a:lstStyle/>
        <a:p>
          <a:endParaRPr lang="en-US"/>
        </a:p>
      </dgm:t>
    </dgm:pt>
    <dgm:pt modelId="{96E704D5-6A1F-4358-9F30-04038C508DB4}">
      <dgm:prSet phldrT="[Text]" custT="1"/>
      <dgm:spPr/>
      <dgm:t>
        <a:bodyPr/>
        <a:lstStyle/>
        <a:p>
          <a:r>
            <a:rPr lang="en-US" sz="1600" dirty="0"/>
            <a:t>Civilian submits SOS</a:t>
          </a:r>
        </a:p>
      </dgm:t>
    </dgm:pt>
    <dgm:pt modelId="{A3348E8D-8AD0-4317-B08C-3F2169387F1A}" type="parTrans" cxnId="{8E060F83-9A91-44F3-AD6B-E6BEFBC6F956}">
      <dgm:prSet/>
      <dgm:spPr/>
      <dgm:t>
        <a:bodyPr/>
        <a:lstStyle/>
        <a:p>
          <a:endParaRPr lang="en-US"/>
        </a:p>
      </dgm:t>
    </dgm:pt>
    <dgm:pt modelId="{99275323-4065-4FAA-9D95-03C2F0E9D2FC}" type="sibTrans" cxnId="{8E060F83-9A91-44F3-AD6B-E6BEFBC6F956}">
      <dgm:prSet/>
      <dgm:spPr/>
      <dgm:t>
        <a:bodyPr/>
        <a:lstStyle/>
        <a:p>
          <a:endParaRPr lang="en-US"/>
        </a:p>
      </dgm:t>
    </dgm:pt>
    <dgm:pt modelId="{CE2B99C4-8F8A-4D7F-B1D7-AF7BBA62E699}">
      <dgm:prSet phldrT="[Text]" custT="1"/>
      <dgm:spPr/>
      <dgm:t>
        <a:bodyPr/>
        <a:lstStyle/>
        <a:p>
          <a:r>
            <a:rPr lang="en-US" sz="1600" dirty="0"/>
            <a:t>System gets location</a:t>
          </a:r>
        </a:p>
      </dgm:t>
    </dgm:pt>
    <dgm:pt modelId="{1FE1EEC0-DC6D-4306-8C72-3349A1EEFD3F}" type="parTrans" cxnId="{521B8022-A3FA-4D77-A0A5-0F187C5F87F7}">
      <dgm:prSet/>
      <dgm:spPr/>
      <dgm:t>
        <a:bodyPr/>
        <a:lstStyle/>
        <a:p>
          <a:endParaRPr lang="en-US"/>
        </a:p>
      </dgm:t>
    </dgm:pt>
    <dgm:pt modelId="{E5AC4A57-6E3B-44B5-995D-50550B60D3B0}" type="sibTrans" cxnId="{521B8022-A3FA-4D77-A0A5-0F187C5F87F7}">
      <dgm:prSet/>
      <dgm:spPr/>
      <dgm:t>
        <a:bodyPr/>
        <a:lstStyle/>
        <a:p>
          <a:endParaRPr lang="en-US"/>
        </a:p>
      </dgm:t>
    </dgm:pt>
    <dgm:pt modelId="{8567F573-96E1-4CD8-BF4A-D7C24CF06DFF}">
      <dgm:prSet phldrT="[Text]"/>
      <dgm:spPr/>
      <dgm:t>
        <a:bodyPr/>
        <a:lstStyle/>
        <a:p>
          <a:r>
            <a:rPr lang="en-US" dirty="0"/>
            <a:t>Dispatcher assigns ambulance</a:t>
          </a:r>
        </a:p>
      </dgm:t>
    </dgm:pt>
    <dgm:pt modelId="{242D188C-F631-4F05-B4B7-DD1822AFE559}" type="parTrans" cxnId="{51AA720C-491A-481A-BD87-20F81B9A2FA2}">
      <dgm:prSet/>
      <dgm:spPr/>
      <dgm:t>
        <a:bodyPr/>
        <a:lstStyle/>
        <a:p>
          <a:endParaRPr lang="en-US"/>
        </a:p>
      </dgm:t>
    </dgm:pt>
    <dgm:pt modelId="{02A98E1B-041C-4C5A-B00C-C5ABD6F22DDB}" type="sibTrans" cxnId="{51AA720C-491A-481A-BD87-20F81B9A2FA2}">
      <dgm:prSet/>
      <dgm:spPr/>
      <dgm:t>
        <a:bodyPr/>
        <a:lstStyle/>
        <a:p>
          <a:endParaRPr lang="en-US"/>
        </a:p>
      </dgm:t>
    </dgm:pt>
    <dgm:pt modelId="{CAD206B8-E6A7-401E-B7EB-8839DC485549}">
      <dgm:prSet phldrT="[Text]"/>
      <dgm:spPr/>
      <dgm:t>
        <a:bodyPr/>
        <a:lstStyle/>
        <a:p>
          <a:r>
            <a:rPr lang="en-US" dirty="0"/>
            <a:t>Ambulance dispatched</a:t>
          </a:r>
        </a:p>
      </dgm:t>
    </dgm:pt>
    <dgm:pt modelId="{54002B79-AC39-4F13-A8AC-BA9D84199E68}" type="parTrans" cxnId="{9DB8F1A2-CB4E-4CD5-8415-E96604B38196}">
      <dgm:prSet/>
      <dgm:spPr/>
      <dgm:t>
        <a:bodyPr/>
        <a:lstStyle/>
        <a:p>
          <a:endParaRPr lang="en-US"/>
        </a:p>
      </dgm:t>
    </dgm:pt>
    <dgm:pt modelId="{4F379C13-48FF-4DAC-A484-9EE8CCD8B1BB}" type="sibTrans" cxnId="{9DB8F1A2-CB4E-4CD5-8415-E96604B38196}">
      <dgm:prSet/>
      <dgm:spPr/>
      <dgm:t>
        <a:bodyPr/>
        <a:lstStyle/>
        <a:p>
          <a:endParaRPr lang="en-US"/>
        </a:p>
      </dgm:t>
    </dgm:pt>
    <dgm:pt modelId="{6E378AAF-98AC-4D9D-AE6A-FE9E2ADF0A4E}">
      <dgm:prSet phldrT="[Text]" custT="1"/>
      <dgm:spPr/>
      <dgm:t>
        <a:bodyPr/>
        <a:lstStyle/>
        <a:p>
          <a:r>
            <a:rPr lang="en-US" sz="1600" dirty="0"/>
            <a:t>Arrival + Data logged</a:t>
          </a:r>
        </a:p>
      </dgm:t>
    </dgm:pt>
    <dgm:pt modelId="{2BBBDCD1-D398-4135-9248-60D8D60383A5}" type="parTrans" cxnId="{2022DECF-4C51-473A-A2CA-3CFA2B931CD4}">
      <dgm:prSet/>
      <dgm:spPr/>
      <dgm:t>
        <a:bodyPr/>
        <a:lstStyle/>
        <a:p>
          <a:endParaRPr lang="en-US"/>
        </a:p>
      </dgm:t>
    </dgm:pt>
    <dgm:pt modelId="{71932DB2-37C6-42DB-AA95-6A38749F4CD4}" type="sibTrans" cxnId="{2022DECF-4C51-473A-A2CA-3CFA2B931CD4}">
      <dgm:prSet/>
      <dgm:spPr/>
      <dgm:t>
        <a:bodyPr/>
        <a:lstStyle/>
        <a:p>
          <a:endParaRPr lang="en-US"/>
        </a:p>
      </dgm:t>
    </dgm:pt>
    <dgm:pt modelId="{A8DE548F-9A6E-4F69-AD84-BE0936D7A89F}" type="pres">
      <dgm:prSet presAssocID="{357F51DD-EABC-4A13-A1E2-423AB26FAF03}" presName="cycle" presStyleCnt="0">
        <dgm:presLayoutVars>
          <dgm:dir/>
          <dgm:resizeHandles val="exact"/>
        </dgm:presLayoutVars>
      </dgm:prSet>
      <dgm:spPr/>
    </dgm:pt>
    <dgm:pt modelId="{42B0A104-C8D7-4B02-AC35-DDC03016CD96}" type="pres">
      <dgm:prSet presAssocID="{96E704D5-6A1F-4358-9F30-04038C508DB4}" presName="node" presStyleLbl="node1" presStyleIdx="0" presStyleCnt="5">
        <dgm:presLayoutVars>
          <dgm:bulletEnabled val="1"/>
        </dgm:presLayoutVars>
      </dgm:prSet>
      <dgm:spPr/>
    </dgm:pt>
    <dgm:pt modelId="{E2E222AC-4C47-4611-97AD-0FEBB001BE16}" type="pres">
      <dgm:prSet presAssocID="{99275323-4065-4FAA-9D95-03C2F0E9D2FC}" presName="sibTrans" presStyleLbl="sibTrans2D1" presStyleIdx="0" presStyleCnt="5"/>
      <dgm:spPr/>
    </dgm:pt>
    <dgm:pt modelId="{62AE3F62-BA02-486B-AF49-86397441B864}" type="pres">
      <dgm:prSet presAssocID="{99275323-4065-4FAA-9D95-03C2F0E9D2FC}" presName="connectorText" presStyleLbl="sibTrans2D1" presStyleIdx="0" presStyleCnt="5"/>
      <dgm:spPr/>
    </dgm:pt>
    <dgm:pt modelId="{AB65E32C-7EB8-4F4B-A5BE-48C7B8639EAF}" type="pres">
      <dgm:prSet presAssocID="{CE2B99C4-8F8A-4D7F-B1D7-AF7BBA62E699}" presName="node" presStyleLbl="node1" presStyleIdx="1" presStyleCnt="5">
        <dgm:presLayoutVars>
          <dgm:bulletEnabled val="1"/>
        </dgm:presLayoutVars>
      </dgm:prSet>
      <dgm:spPr/>
    </dgm:pt>
    <dgm:pt modelId="{525392C0-7BBD-4DD3-9694-EEC7B70932CF}" type="pres">
      <dgm:prSet presAssocID="{E5AC4A57-6E3B-44B5-995D-50550B60D3B0}" presName="sibTrans" presStyleLbl="sibTrans2D1" presStyleIdx="1" presStyleCnt="5"/>
      <dgm:spPr/>
    </dgm:pt>
    <dgm:pt modelId="{64219041-DC7C-4B94-9239-3A4020853C67}" type="pres">
      <dgm:prSet presAssocID="{E5AC4A57-6E3B-44B5-995D-50550B60D3B0}" presName="connectorText" presStyleLbl="sibTrans2D1" presStyleIdx="1" presStyleCnt="5"/>
      <dgm:spPr/>
    </dgm:pt>
    <dgm:pt modelId="{87452ED7-91F3-4354-92B5-64A9189918E8}" type="pres">
      <dgm:prSet presAssocID="{8567F573-96E1-4CD8-BF4A-D7C24CF06DFF}" presName="node" presStyleLbl="node1" presStyleIdx="2" presStyleCnt="5">
        <dgm:presLayoutVars>
          <dgm:bulletEnabled val="1"/>
        </dgm:presLayoutVars>
      </dgm:prSet>
      <dgm:spPr/>
    </dgm:pt>
    <dgm:pt modelId="{6E1B29C8-6559-4AB7-B7B0-AEE00C933C44}" type="pres">
      <dgm:prSet presAssocID="{02A98E1B-041C-4C5A-B00C-C5ABD6F22DDB}" presName="sibTrans" presStyleLbl="sibTrans2D1" presStyleIdx="2" presStyleCnt="5"/>
      <dgm:spPr/>
    </dgm:pt>
    <dgm:pt modelId="{6DB48398-25BD-4EBD-B364-912B2FE552AC}" type="pres">
      <dgm:prSet presAssocID="{02A98E1B-041C-4C5A-B00C-C5ABD6F22DDB}" presName="connectorText" presStyleLbl="sibTrans2D1" presStyleIdx="2" presStyleCnt="5"/>
      <dgm:spPr/>
    </dgm:pt>
    <dgm:pt modelId="{0E81865E-02E1-4411-A61D-2F4578E3B020}" type="pres">
      <dgm:prSet presAssocID="{CAD206B8-E6A7-401E-B7EB-8839DC485549}" presName="node" presStyleLbl="node1" presStyleIdx="3" presStyleCnt="5">
        <dgm:presLayoutVars>
          <dgm:bulletEnabled val="1"/>
        </dgm:presLayoutVars>
      </dgm:prSet>
      <dgm:spPr/>
    </dgm:pt>
    <dgm:pt modelId="{E4EF84C2-750A-4765-959D-45C6F32B42D2}" type="pres">
      <dgm:prSet presAssocID="{4F379C13-48FF-4DAC-A484-9EE8CCD8B1BB}" presName="sibTrans" presStyleLbl="sibTrans2D1" presStyleIdx="3" presStyleCnt="5"/>
      <dgm:spPr/>
    </dgm:pt>
    <dgm:pt modelId="{980744D6-EAF0-4653-8AC1-8407D38C6643}" type="pres">
      <dgm:prSet presAssocID="{4F379C13-48FF-4DAC-A484-9EE8CCD8B1BB}" presName="connectorText" presStyleLbl="sibTrans2D1" presStyleIdx="3" presStyleCnt="5"/>
      <dgm:spPr/>
    </dgm:pt>
    <dgm:pt modelId="{87C18B3F-0215-479E-BE80-A07E3015615D}" type="pres">
      <dgm:prSet presAssocID="{6E378AAF-98AC-4D9D-AE6A-FE9E2ADF0A4E}" presName="node" presStyleLbl="node1" presStyleIdx="4" presStyleCnt="5">
        <dgm:presLayoutVars>
          <dgm:bulletEnabled val="1"/>
        </dgm:presLayoutVars>
      </dgm:prSet>
      <dgm:spPr/>
    </dgm:pt>
    <dgm:pt modelId="{7CC80C52-A56B-4618-BDCF-4D5A0BB7460A}" type="pres">
      <dgm:prSet presAssocID="{71932DB2-37C6-42DB-AA95-6A38749F4CD4}" presName="sibTrans" presStyleLbl="sibTrans2D1" presStyleIdx="4" presStyleCnt="5"/>
      <dgm:spPr/>
    </dgm:pt>
    <dgm:pt modelId="{8E74C9F1-EDE2-4EB2-A585-F9A43D7D2518}" type="pres">
      <dgm:prSet presAssocID="{71932DB2-37C6-42DB-AA95-6A38749F4CD4}" presName="connectorText" presStyleLbl="sibTrans2D1" presStyleIdx="4" presStyleCnt="5"/>
      <dgm:spPr/>
    </dgm:pt>
  </dgm:ptLst>
  <dgm:cxnLst>
    <dgm:cxn modelId="{51AA720C-491A-481A-BD87-20F81B9A2FA2}" srcId="{357F51DD-EABC-4A13-A1E2-423AB26FAF03}" destId="{8567F573-96E1-4CD8-BF4A-D7C24CF06DFF}" srcOrd="2" destOrd="0" parTransId="{242D188C-F631-4F05-B4B7-DD1822AFE559}" sibTransId="{02A98E1B-041C-4C5A-B00C-C5ABD6F22DDB}"/>
    <dgm:cxn modelId="{24720718-E40D-4251-8FA5-6F6035FB8920}" type="presOf" srcId="{357F51DD-EABC-4A13-A1E2-423AB26FAF03}" destId="{A8DE548F-9A6E-4F69-AD84-BE0936D7A89F}" srcOrd="0" destOrd="0" presId="urn:microsoft.com/office/officeart/2005/8/layout/cycle2"/>
    <dgm:cxn modelId="{3A317E1C-1685-4394-973D-7C940F1B0FDC}" type="presOf" srcId="{4F379C13-48FF-4DAC-A484-9EE8CCD8B1BB}" destId="{E4EF84C2-750A-4765-959D-45C6F32B42D2}" srcOrd="0" destOrd="0" presId="urn:microsoft.com/office/officeart/2005/8/layout/cycle2"/>
    <dgm:cxn modelId="{521B8022-A3FA-4D77-A0A5-0F187C5F87F7}" srcId="{357F51DD-EABC-4A13-A1E2-423AB26FAF03}" destId="{CE2B99C4-8F8A-4D7F-B1D7-AF7BBA62E699}" srcOrd="1" destOrd="0" parTransId="{1FE1EEC0-DC6D-4306-8C72-3349A1EEFD3F}" sibTransId="{E5AC4A57-6E3B-44B5-995D-50550B60D3B0}"/>
    <dgm:cxn modelId="{DA618927-30C9-4283-9E31-106A24530C84}" type="presOf" srcId="{CE2B99C4-8F8A-4D7F-B1D7-AF7BBA62E699}" destId="{AB65E32C-7EB8-4F4B-A5BE-48C7B8639EAF}" srcOrd="0" destOrd="0" presId="urn:microsoft.com/office/officeart/2005/8/layout/cycle2"/>
    <dgm:cxn modelId="{C1749A32-8AB6-4B71-B4D7-3C92DE035ED9}" type="presOf" srcId="{02A98E1B-041C-4C5A-B00C-C5ABD6F22DDB}" destId="{6DB48398-25BD-4EBD-B364-912B2FE552AC}" srcOrd="1" destOrd="0" presId="urn:microsoft.com/office/officeart/2005/8/layout/cycle2"/>
    <dgm:cxn modelId="{5F982549-D69B-424E-994A-E0F9FE46FEDA}" type="presOf" srcId="{99275323-4065-4FAA-9D95-03C2F0E9D2FC}" destId="{E2E222AC-4C47-4611-97AD-0FEBB001BE16}" srcOrd="0" destOrd="0" presId="urn:microsoft.com/office/officeart/2005/8/layout/cycle2"/>
    <dgm:cxn modelId="{8AC6E75A-F7ED-4F2A-AEBB-F66595EF0973}" type="presOf" srcId="{96E704D5-6A1F-4358-9F30-04038C508DB4}" destId="{42B0A104-C8D7-4B02-AC35-DDC03016CD96}" srcOrd="0" destOrd="0" presId="urn:microsoft.com/office/officeart/2005/8/layout/cycle2"/>
    <dgm:cxn modelId="{095F657D-27B9-48C0-BD06-FD5C170C0479}" type="presOf" srcId="{99275323-4065-4FAA-9D95-03C2F0E9D2FC}" destId="{62AE3F62-BA02-486B-AF49-86397441B864}" srcOrd="1" destOrd="0" presId="urn:microsoft.com/office/officeart/2005/8/layout/cycle2"/>
    <dgm:cxn modelId="{8E060F83-9A91-44F3-AD6B-E6BEFBC6F956}" srcId="{357F51DD-EABC-4A13-A1E2-423AB26FAF03}" destId="{96E704D5-6A1F-4358-9F30-04038C508DB4}" srcOrd="0" destOrd="0" parTransId="{A3348E8D-8AD0-4317-B08C-3F2169387F1A}" sibTransId="{99275323-4065-4FAA-9D95-03C2F0E9D2FC}"/>
    <dgm:cxn modelId="{82A40987-2FCD-4239-B9F8-86DD60DE2F2C}" type="presOf" srcId="{6E378AAF-98AC-4D9D-AE6A-FE9E2ADF0A4E}" destId="{87C18B3F-0215-479E-BE80-A07E3015615D}" srcOrd="0" destOrd="0" presId="urn:microsoft.com/office/officeart/2005/8/layout/cycle2"/>
    <dgm:cxn modelId="{C56C0F90-DD85-4856-A1A0-0A3CA4F854E3}" type="presOf" srcId="{8567F573-96E1-4CD8-BF4A-D7C24CF06DFF}" destId="{87452ED7-91F3-4354-92B5-64A9189918E8}" srcOrd="0" destOrd="0" presId="urn:microsoft.com/office/officeart/2005/8/layout/cycle2"/>
    <dgm:cxn modelId="{E87B8697-F89C-4548-8D95-2F408FE74482}" type="presOf" srcId="{02A98E1B-041C-4C5A-B00C-C5ABD6F22DDB}" destId="{6E1B29C8-6559-4AB7-B7B0-AEE00C933C44}" srcOrd="0" destOrd="0" presId="urn:microsoft.com/office/officeart/2005/8/layout/cycle2"/>
    <dgm:cxn modelId="{9DB8F1A2-CB4E-4CD5-8415-E96604B38196}" srcId="{357F51DD-EABC-4A13-A1E2-423AB26FAF03}" destId="{CAD206B8-E6A7-401E-B7EB-8839DC485549}" srcOrd="3" destOrd="0" parTransId="{54002B79-AC39-4F13-A8AC-BA9D84199E68}" sibTransId="{4F379C13-48FF-4DAC-A484-9EE8CCD8B1BB}"/>
    <dgm:cxn modelId="{189DE0A6-0C38-402B-A544-A25863BCF815}" type="presOf" srcId="{E5AC4A57-6E3B-44B5-995D-50550B60D3B0}" destId="{525392C0-7BBD-4DD3-9694-EEC7B70932CF}" srcOrd="0" destOrd="0" presId="urn:microsoft.com/office/officeart/2005/8/layout/cycle2"/>
    <dgm:cxn modelId="{0454FBAB-B854-4735-94A4-DA2E0A8699CB}" type="presOf" srcId="{E5AC4A57-6E3B-44B5-995D-50550B60D3B0}" destId="{64219041-DC7C-4B94-9239-3A4020853C67}" srcOrd="1" destOrd="0" presId="urn:microsoft.com/office/officeart/2005/8/layout/cycle2"/>
    <dgm:cxn modelId="{1CC73DBC-930D-42C1-A1E1-6B96FD864D9A}" type="presOf" srcId="{71932DB2-37C6-42DB-AA95-6A38749F4CD4}" destId="{7CC80C52-A56B-4618-BDCF-4D5A0BB7460A}" srcOrd="0" destOrd="0" presId="urn:microsoft.com/office/officeart/2005/8/layout/cycle2"/>
    <dgm:cxn modelId="{BD023ACE-1ACD-4F7D-9092-0EA88ACA6DF9}" type="presOf" srcId="{4F379C13-48FF-4DAC-A484-9EE8CCD8B1BB}" destId="{980744D6-EAF0-4653-8AC1-8407D38C6643}" srcOrd="1" destOrd="0" presId="urn:microsoft.com/office/officeart/2005/8/layout/cycle2"/>
    <dgm:cxn modelId="{2022DECF-4C51-473A-A2CA-3CFA2B931CD4}" srcId="{357F51DD-EABC-4A13-A1E2-423AB26FAF03}" destId="{6E378AAF-98AC-4D9D-AE6A-FE9E2ADF0A4E}" srcOrd="4" destOrd="0" parTransId="{2BBBDCD1-D398-4135-9248-60D8D60383A5}" sibTransId="{71932DB2-37C6-42DB-AA95-6A38749F4CD4}"/>
    <dgm:cxn modelId="{531447D6-6275-4B52-815D-DD6912DADAC7}" type="presOf" srcId="{71932DB2-37C6-42DB-AA95-6A38749F4CD4}" destId="{8E74C9F1-EDE2-4EB2-A585-F9A43D7D2518}" srcOrd="1" destOrd="0" presId="urn:microsoft.com/office/officeart/2005/8/layout/cycle2"/>
    <dgm:cxn modelId="{2BB31AE8-430E-4EEC-93F9-2DD2F20190DF}" type="presOf" srcId="{CAD206B8-E6A7-401E-B7EB-8839DC485549}" destId="{0E81865E-02E1-4411-A61D-2F4578E3B020}" srcOrd="0" destOrd="0" presId="urn:microsoft.com/office/officeart/2005/8/layout/cycle2"/>
    <dgm:cxn modelId="{2CB5405F-3C2B-44F0-B24B-6ACEF8D1678F}" type="presParOf" srcId="{A8DE548F-9A6E-4F69-AD84-BE0936D7A89F}" destId="{42B0A104-C8D7-4B02-AC35-DDC03016CD96}" srcOrd="0" destOrd="0" presId="urn:microsoft.com/office/officeart/2005/8/layout/cycle2"/>
    <dgm:cxn modelId="{FC227889-9296-4D9E-B211-3AE3FFFB1CE0}" type="presParOf" srcId="{A8DE548F-9A6E-4F69-AD84-BE0936D7A89F}" destId="{E2E222AC-4C47-4611-97AD-0FEBB001BE16}" srcOrd="1" destOrd="0" presId="urn:microsoft.com/office/officeart/2005/8/layout/cycle2"/>
    <dgm:cxn modelId="{89404E62-F383-41FF-AA6D-425ECDD4AF3D}" type="presParOf" srcId="{E2E222AC-4C47-4611-97AD-0FEBB001BE16}" destId="{62AE3F62-BA02-486B-AF49-86397441B864}" srcOrd="0" destOrd="0" presId="urn:microsoft.com/office/officeart/2005/8/layout/cycle2"/>
    <dgm:cxn modelId="{FA5163A8-B864-49B0-88DC-53C57495AE99}" type="presParOf" srcId="{A8DE548F-9A6E-4F69-AD84-BE0936D7A89F}" destId="{AB65E32C-7EB8-4F4B-A5BE-48C7B8639EAF}" srcOrd="2" destOrd="0" presId="urn:microsoft.com/office/officeart/2005/8/layout/cycle2"/>
    <dgm:cxn modelId="{3E3B9F0B-7D96-4B73-8A47-643A87AC82BC}" type="presParOf" srcId="{A8DE548F-9A6E-4F69-AD84-BE0936D7A89F}" destId="{525392C0-7BBD-4DD3-9694-EEC7B70932CF}" srcOrd="3" destOrd="0" presId="urn:microsoft.com/office/officeart/2005/8/layout/cycle2"/>
    <dgm:cxn modelId="{214EF3AE-60DA-4359-903F-FE481AF20D63}" type="presParOf" srcId="{525392C0-7BBD-4DD3-9694-EEC7B70932CF}" destId="{64219041-DC7C-4B94-9239-3A4020853C67}" srcOrd="0" destOrd="0" presId="urn:microsoft.com/office/officeart/2005/8/layout/cycle2"/>
    <dgm:cxn modelId="{8CD2F4E8-78D3-453C-BB73-914DC3D6110D}" type="presParOf" srcId="{A8DE548F-9A6E-4F69-AD84-BE0936D7A89F}" destId="{87452ED7-91F3-4354-92B5-64A9189918E8}" srcOrd="4" destOrd="0" presId="urn:microsoft.com/office/officeart/2005/8/layout/cycle2"/>
    <dgm:cxn modelId="{6762F8BA-3F9C-4998-9C91-558F64FFD236}" type="presParOf" srcId="{A8DE548F-9A6E-4F69-AD84-BE0936D7A89F}" destId="{6E1B29C8-6559-4AB7-B7B0-AEE00C933C44}" srcOrd="5" destOrd="0" presId="urn:microsoft.com/office/officeart/2005/8/layout/cycle2"/>
    <dgm:cxn modelId="{6C27B6A2-F43B-48C3-A435-5DE99D7FA5EC}" type="presParOf" srcId="{6E1B29C8-6559-4AB7-B7B0-AEE00C933C44}" destId="{6DB48398-25BD-4EBD-B364-912B2FE552AC}" srcOrd="0" destOrd="0" presId="urn:microsoft.com/office/officeart/2005/8/layout/cycle2"/>
    <dgm:cxn modelId="{7A8CF778-146C-462F-B2FE-59265F299532}" type="presParOf" srcId="{A8DE548F-9A6E-4F69-AD84-BE0936D7A89F}" destId="{0E81865E-02E1-4411-A61D-2F4578E3B020}" srcOrd="6" destOrd="0" presId="urn:microsoft.com/office/officeart/2005/8/layout/cycle2"/>
    <dgm:cxn modelId="{AF9B582A-0B55-4CC6-805D-D95C90FD67AB}" type="presParOf" srcId="{A8DE548F-9A6E-4F69-AD84-BE0936D7A89F}" destId="{E4EF84C2-750A-4765-959D-45C6F32B42D2}" srcOrd="7" destOrd="0" presId="urn:microsoft.com/office/officeart/2005/8/layout/cycle2"/>
    <dgm:cxn modelId="{D13BE93C-983E-4473-B1CA-62353E7F2003}" type="presParOf" srcId="{E4EF84C2-750A-4765-959D-45C6F32B42D2}" destId="{980744D6-EAF0-4653-8AC1-8407D38C6643}" srcOrd="0" destOrd="0" presId="urn:microsoft.com/office/officeart/2005/8/layout/cycle2"/>
    <dgm:cxn modelId="{116A8D77-EC0E-42A9-9E13-EDFCA227B809}" type="presParOf" srcId="{A8DE548F-9A6E-4F69-AD84-BE0936D7A89F}" destId="{87C18B3F-0215-479E-BE80-A07E3015615D}" srcOrd="8" destOrd="0" presId="urn:microsoft.com/office/officeart/2005/8/layout/cycle2"/>
    <dgm:cxn modelId="{209B8214-BEEE-4083-B59E-0F101B11DBA4}" type="presParOf" srcId="{A8DE548F-9A6E-4F69-AD84-BE0936D7A89F}" destId="{7CC80C52-A56B-4618-BDCF-4D5A0BB7460A}" srcOrd="9" destOrd="0" presId="urn:microsoft.com/office/officeart/2005/8/layout/cycle2"/>
    <dgm:cxn modelId="{2345B207-8A61-4B04-8E21-6CF651C1A27C}" type="presParOf" srcId="{7CC80C52-A56B-4618-BDCF-4D5A0BB7460A}" destId="{8E74C9F1-EDE2-4EB2-A585-F9A43D7D251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0A104-C8D7-4B02-AC35-DDC03016CD96}">
      <dsp:nvSpPr>
        <dsp:cNvPr id="0" name=""/>
        <dsp:cNvSpPr/>
      </dsp:nvSpPr>
      <dsp:spPr>
        <a:xfrm>
          <a:off x="4421423" y="382"/>
          <a:ext cx="1215553" cy="1215553"/>
        </a:xfrm>
        <a:prstGeom prst="ellips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Civilian submits SOS</a:t>
          </a:r>
        </a:p>
      </dsp:txBody>
      <dsp:txXfrm>
        <a:off x="4599437" y="178396"/>
        <a:ext cx="859525" cy="859525"/>
      </dsp:txXfrm>
    </dsp:sp>
    <dsp:sp modelId="{E2E222AC-4C47-4611-97AD-0FEBB001BE16}">
      <dsp:nvSpPr>
        <dsp:cNvPr id="0" name=""/>
        <dsp:cNvSpPr/>
      </dsp:nvSpPr>
      <dsp:spPr>
        <a:xfrm rot="2160000">
          <a:off x="5598365" y="933648"/>
          <a:ext cx="322324" cy="410249"/>
        </a:xfrm>
        <a:prstGeom prst="rightArrow">
          <a:avLst>
            <a:gd name="adj1" fmla="val 60000"/>
            <a:gd name="adj2" fmla="val 5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607599" y="987279"/>
        <a:ext cx="225627" cy="246149"/>
      </dsp:txXfrm>
    </dsp:sp>
    <dsp:sp modelId="{AB65E32C-7EB8-4F4B-A5BE-48C7B8639EAF}">
      <dsp:nvSpPr>
        <dsp:cNvPr id="0" name=""/>
        <dsp:cNvSpPr/>
      </dsp:nvSpPr>
      <dsp:spPr>
        <a:xfrm>
          <a:off x="5896837" y="1072334"/>
          <a:ext cx="1215553" cy="1215553"/>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System gets location</a:t>
          </a:r>
        </a:p>
      </dsp:txBody>
      <dsp:txXfrm>
        <a:off x="6074851" y="1250348"/>
        <a:ext cx="859525" cy="859525"/>
      </dsp:txXfrm>
    </dsp:sp>
    <dsp:sp modelId="{525392C0-7BBD-4DD3-9694-EEC7B70932CF}">
      <dsp:nvSpPr>
        <dsp:cNvPr id="0" name=""/>
        <dsp:cNvSpPr/>
      </dsp:nvSpPr>
      <dsp:spPr>
        <a:xfrm rot="6480000">
          <a:off x="6064492" y="2333537"/>
          <a:ext cx="322324" cy="410249"/>
        </a:xfrm>
        <a:prstGeom prst="rightArrow">
          <a:avLst>
            <a:gd name="adj1" fmla="val 60000"/>
            <a:gd name="adj2" fmla="val 5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127781" y="2369605"/>
        <a:ext cx="225627" cy="246149"/>
      </dsp:txXfrm>
    </dsp:sp>
    <dsp:sp modelId="{87452ED7-91F3-4354-92B5-64A9189918E8}">
      <dsp:nvSpPr>
        <dsp:cNvPr id="0" name=""/>
        <dsp:cNvSpPr/>
      </dsp:nvSpPr>
      <dsp:spPr>
        <a:xfrm>
          <a:off x="5333279" y="2806788"/>
          <a:ext cx="1215553" cy="1215553"/>
        </a:xfrm>
        <a:prstGeom prst="ellipse">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Dispatcher assigns ambulance</a:t>
          </a:r>
        </a:p>
      </dsp:txBody>
      <dsp:txXfrm>
        <a:off x="5511293" y="2984802"/>
        <a:ext cx="859525" cy="859525"/>
      </dsp:txXfrm>
    </dsp:sp>
    <dsp:sp modelId="{6E1B29C8-6559-4AB7-B7B0-AEE00C933C44}">
      <dsp:nvSpPr>
        <dsp:cNvPr id="0" name=""/>
        <dsp:cNvSpPr/>
      </dsp:nvSpPr>
      <dsp:spPr>
        <a:xfrm rot="10800000">
          <a:off x="4877160" y="3209440"/>
          <a:ext cx="322324" cy="410249"/>
        </a:xfrm>
        <a:prstGeom prst="rightArrow">
          <a:avLst>
            <a:gd name="adj1" fmla="val 60000"/>
            <a:gd name="adj2" fmla="val 5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973857" y="3291490"/>
        <a:ext cx="225627" cy="246149"/>
      </dsp:txXfrm>
    </dsp:sp>
    <dsp:sp modelId="{0E81865E-02E1-4411-A61D-2F4578E3B020}">
      <dsp:nvSpPr>
        <dsp:cNvPr id="0" name=""/>
        <dsp:cNvSpPr/>
      </dsp:nvSpPr>
      <dsp:spPr>
        <a:xfrm>
          <a:off x="3509566" y="2806788"/>
          <a:ext cx="1215553" cy="1215553"/>
        </a:xfrm>
        <a:prstGeom prst="ellipse">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Ambulance dispatched</a:t>
          </a:r>
        </a:p>
      </dsp:txBody>
      <dsp:txXfrm>
        <a:off x="3687580" y="2984802"/>
        <a:ext cx="859525" cy="859525"/>
      </dsp:txXfrm>
    </dsp:sp>
    <dsp:sp modelId="{E4EF84C2-750A-4765-959D-45C6F32B42D2}">
      <dsp:nvSpPr>
        <dsp:cNvPr id="0" name=""/>
        <dsp:cNvSpPr/>
      </dsp:nvSpPr>
      <dsp:spPr>
        <a:xfrm rot="15120000">
          <a:off x="3677221" y="2350889"/>
          <a:ext cx="322324" cy="410249"/>
        </a:xfrm>
        <a:prstGeom prst="rightArrow">
          <a:avLst>
            <a:gd name="adj1" fmla="val 60000"/>
            <a:gd name="adj2" fmla="val 5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740510" y="2478921"/>
        <a:ext cx="225627" cy="246149"/>
      </dsp:txXfrm>
    </dsp:sp>
    <dsp:sp modelId="{87C18B3F-0215-479E-BE80-A07E3015615D}">
      <dsp:nvSpPr>
        <dsp:cNvPr id="0" name=""/>
        <dsp:cNvSpPr/>
      </dsp:nvSpPr>
      <dsp:spPr>
        <a:xfrm>
          <a:off x="2946008" y="1072334"/>
          <a:ext cx="1215553" cy="1215553"/>
        </a:xfrm>
        <a:prstGeom prst="ellipse">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Arrival + Data logged</a:t>
          </a:r>
        </a:p>
      </dsp:txBody>
      <dsp:txXfrm>
        <a:off x="3124022" y="1250348"/>
        <a:ext cx="859525" cy="859525"/>
      </dsp:txXfrm>
    </dsp:sp>
    <dsp:sp modelId="{7CC80C52-A56B-4618-BDCF-4D5A0BB7460A}">
      <dsp:nvSpPr>
        <dsp:cNvPr id="0" name=""/>
        <dsp:cNvSpPr/>
      </dsp:nvSpPr>
      <dsp:spPr>
        <a:xfrm rot="19440000">
          <a:off x="4122950" y="944372"/>
          <a:ext cx="322324" cy="410249"/>
        </a:xfrm>
        <a:prstGeom prst="rightArrow">
          <a:avLst>
            <a:gd name="adj1" fmla="val 60000"/>
            <a:gd name="adj2" fmla="val 50000"/>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32184" y="1054841"/>
        <a:ext cx="225627" cy="24614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6C380-6BEF-4A68-9400-FFA924B7EBDC}"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55AF5-50BE-475D-8498-FBA2013485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86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6C380-6BEF-4A68-9400-FFA924B7EBDC}"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272139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6C380-6BEF-4A68-9400-FFA924B7EBDC}"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19944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6C380-6BEF-4A68-9400-FFA924B7EBDC}"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320527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6C380-6BEF-4A68-9400-FFA924B7EBDC}"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55AF5-50BE-475D-8498-FBA2013485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19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6C380-6BEF-4A68-9400-FFA924B7EBDC}"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7928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06C380-6BEF-4A68-9400-FFA924B7EBDC}" type="datetimeFigureOut">
              <a:rPr lang="en-US" smtClean="0"/>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252192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06C380-6BEF-4A68-9400-FFA924B7EBDC}" type="datetimeFigureOut">
              <a:rPr lang="en-US" smtClean="0"/>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216311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06C380-6BEF-4A68-9400-FFA924B7EBDC}" type="datetimeFigureOut">
              <a:rPr lang="en-US" smtClean="0"/>
              <a:t>6/4/2025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47077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06C380-6BEF-4A68-9400-FFA924B7EBDC}" type="datetimeFigureOut">
              <a:rPr lang="en-US" smtClean="0"/>
              <a:t>6/4/2025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A55AF5-50BE-475D-8498-FBA201348578}" type="slidenum">
              <a:rPr lang="en-US" smtClean="0"/>
              <a:t>‹#›</a:t>
            </a:fld>
            <a:endParaRPr lang="en-US"/>
          </a:p>
        </p:txBody>
      </p:sp>
    </p:spTree>
    <p:extLst>
      <p:ext uri="{BB962C8B-B14F-4D97-AF65-F5344CB8AC3E}">
        <p14:creationId xmlns:p14="http://schemas.microsoft.com/office/powerpoint/2010/main" val="309288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6C380-6BEF-4A68-9400-FFA924B7EBDC}"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55AF5-50BE-475D-8498-FBA201348578}" type="slidenum">
              <a:rPr lang="en-US" smtClean="0"/>
              <a:t>‹#›</a:t>
            </a:fld>
            <a:endParaRPr lang="en-US"/>
          </a:p>
        </p:txBody>
      </p:sp>
    </p:spTree>
    <p:extLst>
      <p:ext uri="{BB962C8B-B14F-4D97-AF65-F5344CB8AC3E}">
        <p14:creationId xmlns:p14="http://schemas.microsoft.com/office/powerpoint/2010/main" val="419622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06C380-6BEF-4A68-9400-FFA924B7EBDC}" type="datetimeFigureOut">
              <a:rPr lang="en-US" smtClean="0"/>
              <a:t>6/4/2025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A55AF5-50BE-475D-8498-FBA2013485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4FA7-2E46-D38F-8461-FCA3E0057684}"/>
              </a:ext>
            </a:extLst>
          </p:cNvPr>
          <p:cNvSpPr>
            <a:spLocks noGrp="1"/>
          </p:cNvSpPr>
          <p:nvPr>
            <p:ph type="ctrTitle"/>
          </p:nvPr>
        </p:nvSpPr>
        <p:spPr>
          <a:xfrm>
            <a:off x="1524000" y="2585452"/>
            <a:ext cx="9144000" cy="1392405"/>
          </a:xfrm>
        </p:spPr>
        <p:txBody>
          <a:bodyPr>
            <a:normAutofit fontScale="90000"/>
          </a:bodyPr>
          <a:lstStyle/>
          <a:p>
            <a:pPr algn="ctr"/>
            <a:r>
              <a:rPr lang="en-US" sz="6000" dirty="0"/>
              <a:t>Aman: Emergency Medical System for Palestine</a:t>
            </a:r>
            <a:endParaRPr lang="en-US" b="1" dirty="0"/>
          </a:p>
        </p:txBody>
      </p:sp>
      <p:sp>
        <p:nvSpPr>
          <p:cNvPr id="3" name="Subtitle 2">
            <a:extLst>
              <a:ext uri="{FF2B5EF4-FFF2-40B4-BE49-F238E27FC236}">
                <a16:creationId xmlns:a16="http://schemas.microsoft.com/office/drawing/2014/main" id="{6C546CFF-3DD8-73C1-9BD1-1C7BD621B294}"/>
              </a:ext>
            </a:extLst>
          </p:cNvPr>
          <p:cNvSpPr>
            <a:spLocks noGrp="1"/>
          </p:cNvSpPr>
          <p:nvPr>
            <p:ph type="subTitle" idx="1"/>
          </p:nvPr>
        </p:nvSpPr>
        <p:spPr>
          <a:xfrm>
            <a:off x="1524000" y="4552533"/>
            <a:ext cx="9144000" cy="697246"/>
          </a:xfrm>
        </p:spPr>
        <p:txBody>
          <a:bodyPr>
            <a:normAutofit fontScale="92500" lnSpcReduction="20000"/>
          </a:bodyPr>
          <a:lstStyle/>
          <a:p>
            <a:pPr algn="ctr"/>
            <a:r>
              <a:rPr lang="en-US" sz="2800" dirty="0"/>
              <a:t>Smart Web &amp; Mobile Solution for Wartime Ambulance Coordination</a:t>
            </a:r>
            <a:endParaRPr lang="en-US" sz="3600" dirty="0"/>
          </a:p>
        </p:txBody>
      </p:sp>
      <p:pic>
        <p:nvPicPr>
          <p:cNvPr id="5" name="Picture 4">
            <a:extLst>
              <a:ext uri="{FF2B5EF4-FFF2-40B4-BE49-F238E27FC236}">
                <a16:creationId xmlns:a16="http://schemas.microsoft.com/office/drawing/2014/main" id="{570FB1F0-BC62-CFB3-7706-5C466EDBD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931" y="217402"/>
            <a:ext cx="2227756" cy="2101516"/>
          </a:xfrm>
          <a:prstGeom prst="rect">
            <a:avLst/>
          </a:prstGeom>
        </p:spPr>
      </p:pic>
      <p:pic>
        <p:nvPicPr>
          <p:cNvPr id="7" name="Picture 6">
            <a:extLst>
              <a:ext uri="{FF2B5EF4-FFF2-40B4-BE49-F238E27FC236}">
                <a16:creationId xmlns:a16="http://schemas.microsoft.com/office/drawing/2014/main" id="{E52780D8-B31C-D863-C0E9-9F29D9FCA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5793"/>
            <a:ext cx="2143125" cy="2143125"/>
          </a:xfrm>
          <a:prstGeom prst="rect">
            <a:avLst/>
          </a:prstGeom>
        </p:spPr>
      </p:pic>
    </p:spTree>
    <p:extLst>
      <p:ext uri="{BB962C8B-B14F-4D97-AF65-F5344CB8AC3E}">
        <p14:creationId xmlns:p14="http://schemas.microsoft.com/office/powerpoint/2010/main" val="123095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5EF2-C5B9-1D4B-45DD-7B45559FFF00}"/>
              </a:ext>
            </a:extLst>
          </p:cNvPr>
          <p:cNvSpPr>
            <a:spLocks noGrp="1"/>
          </p:cNvSpPr>
          <p:nvPr>
            <p:ph type="title"/>
          </p:nvPr>
        </p:nvSpPr>
        <p:spPr/>
        <p:txBody>
          <a:bodyPr/>
          <a:lstStyle/>
          <a:p>
            <a:r>
              <a:rPr lang="en-US" b="1" dirty="0"/>
              <a:t>Implementation Plan</a:t>
            </a:r>
          </a:p>
        </p:txBody>
      </p:sp>
      <p:sp>
        <p:nvSpPr>
          <p:cNvPr id="3" name="Content Placeholder 2">
            <a:extLst>
              <a:ext uri="{FF2B5EF4-FFF2-40B4-BE49-F238E27FC236}">
                <a16:creationId xmlns:a16="http://schemas.microsoft.com/office/drawing/2014/main" id="{8E3C52F2-BB14-B329-C2D2-CE13DC3BB365}"/>
              </a:ext>
            </a:extLst>
          </p:cNvPr>
          <p:cNvSpPr>
            <a:spLocks noGrp="1"/>
          </p:cNvSpPr>
          <p:nvPr>
            <p:ph idx="1"/>
          </p:nvPr>
        </p:nvSpPr>
        <p:spPr/>
        <p:txBody>
          <a:bodyPr/>
          <a:lstStyle/>
          <a:p>
            <a:pPr lvl="1">
              <a:buNone/>
            </a:pPr>
            <a:r>
              <a:rPr lang="en-US" sz="2000" b="1" dirty="0"/>
              <a:t>Phase 1:</a:t>
            </a:r>
            <a:r>
              <a:rPr lang="en-US" sz="2000" dirty="0"/>
              <a:t> System Design &amp; Prototyping</a:t>
            </a:r>
          </a:p>
          <a:p>
            <a:pPr lvl="1">
              <a:buNone/>
            </a:pPr>
            <a:r>
              <a:rPr lang="en-US" sz="2000" b="1" dirty="0"/>
              <a:t>Phase 2:</a:t>
            </a:r>
            <a:r>
              <a:rPr lang="en-US" sz="2000" dirty="0"/>
              <a:t> Web &amp; Mobile Development</a:t>
            </a:r>
          </a:p>
          <a:p>
            <a:pPr lvl="1">
              <a:buNone/>
            </a:pPr>
            <a:r>
              <a:rPr lang="en-US" sz="2000" b="1" dirty="0"/>
              <a:t>Phase 3:</a:t>
            </a:r>
            <a:r>
              <a:rPr lang="en-US" sz="2000" dirty="0"/>
              <a:t> Testing (Unit + Integration + Real-World Scenarios)</a:t>
            </a:r>
          </a:p>
          <a:p>
            <a:pPr lvl="1">
              <a:buNone/>
            </a:pPr>
            <a:r>
              <a:rPr lang="en-US" sz="2000" b="1" dirty="0"/>
              <a:t>Phase 4:</a:t>
            </a:r>
            <a:r>
              <a:rPr lang="en-US" sz="2000" dirty="0"/>
              <a:t> Deployment &amp; PRCS Pilot Testing</a:t>
            </a:r>
          </a:p>
          <a:p>
            <a:pPr>
              <a:buNone/>
            </a:pPr>
            <a:br>
              <a:rPr lang="en-US" dirty="0"/>
            </a:br>
            <a:r>
              <a:rPr lang="en-US" b="1" dirty="0"/>
              <a:t>Tech Stack:</a:t>
            </a:r>
            <a:endParaRPr lang="en-US" dirty="0"/>
          </a:p>
          <a:p>
            <a:pPr lvl="1">
              <a:buFont typeface="Wingdings" panose="05000000000000000000" pitchFamily="2" charset="2"/>
              <a:buChar char="Ø"/>
            </a:pPr>
            <a:r>
              <a:rPr lang="en-US" dirty="0"/>
              <a:t>Laravel, Vue, Flutter, Firebase, MySQL</a:t>
            </a:r>
          </a:p>
          <a:p>
            <a:pPr lvl="1">
              <a:buFont typeface="Wingdings" panose="05000000000000000000" pitchFamily="2" charset="2"/>
              <a:buChar char="Ø"/>
            </a:pPr>
            <a:r>
              <a:rPr lang="en-US" dirty="0"/>
              <a:t>GitHub, Figma, Postman</a:t>
            </a:r>
          </a:p>
          <a:p>
            <a:endParaRPr lang="en-US" dirty="0"/>
          </a:p>
        </p:txBody>
      </p:sp>
    </p:spTree>
    <p:extLst>
      <p:ext uri="{BB962C8B-B14F-4D97-AF65-F5344CB8AC3E}">
        <p14:creationId xmlns:p14="http://schemas.microsoft.com/office/powerpoint/2010/main" val="2296126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3EA5-365A-5B42-DB91-72D2FBC7B55C}"/>
              </a:ext>
            </a:extLst>
          </p:cNvPr>
          <p:cNvSpPr>
            <a:spLocks noGrp="1"/>
          </p:cNvSpPr>
          <p:nvPr>
            <p:ph type="title"/>
          </p:nvPr>
        </p:nvSpPr>
        <p:spPr/>
        <p:txBody>
          <a:bodyPr/>
          <a:lstStyle/>
          <a:p>
            <a:r>
              <a:rPr lang="en-US" b="1" dirty="0"/>
              <a:t>Challenges</a:t>
            </a:r>
          </a:p>
        </p:txBody>
      </p:sp>
      <p:sp>
        <p:nvSpPr>
          <p:cNvPr id="3" name="Content Placeholder 2">
            <a:extLst>
              <a:ext uri="{FF2B5EF4-FFF2-40B4-BE49-F238E27FC236}">
                <a16:creationId xmlns:a16="http://schemas.microsoft.com/office/drawing/2014/main" id="{008EB306-1CC6-DBD0-EDAE-231726747874}"/>
              </a:ext>
            </a:extLst>
          </p:cNvPr>
          <p:cNvSpPr>
            <a:spLocks noGrp="1"/>
          </p:cNvSpPr>
          <p:nvPr>
            <p:ph idx="1"/>
          </p:nvPr>
        </p:nvSpPr>
        <p:spPr/>
        <p:txBody>
          <a:bodyPr/>
          <a:lstStyle/>
          <a:p>
            <a:pPr>
              <a:buFont typeface="Wingdings" panose="05000000000000000000" pitchFamily="2" charset="2"/>
              <a:buChar char="Ø"/>
            </a:pPr>
            <a:r>
              <a:rPr lang="en-US" dirty="0"/>
              <a:t>Limited access to real-world testing during conflict</a:t>
            </a:r>
          </a:p>
          <a:p>
            <a:pPr>
              <a:buFont typeface="Wingdings" panose="05000000000000000000" pitchFamily="2" charset="2"/>
              <a:buChar char="Ø"/>
            </a:pPr>
            <a:r>
              <a:rPr lang="en-US" dirty="0"/>
              <a:t>Device and internet access constraints for civilians</a:t>
            </a:r>
          </a:p>
          <a:p>
            <a:pPr>
              <a:buFont typeface="Wingdings" panose="05000000000000000000" pitchFamily="2" charset="2"/>
              <a:buChar char="Ø"/>
            </a:pPr>
            <a:r>
              <a:rPr lang="en-US" dirty="0"/>
              <a:t>GPS accuracy indoors or under rubble</a:t>
            </a:r>
          </a:p>
          <a:p>
            <a:pPr>
              <a:buFont typeface="Wingdings" panose="05000000000000000000" pitchFamily="2" charset="2"/>
              <a:buChar char="Ø"/>
            </a:pPr>
            <a:r>
              <a:rPr lang="en-US" dirty="0"/>
              <a:t>Response delays beyond our system’s control</a:t>
            </a:r>
          </a:p>
        </p:txBody>
      </p:sp>
    </p:spTree>
    <p:extLst>
      <p:ext uri="{BB962C8B-B14F-4D97-AF65-F5344CB8AC3E}">
        <p14:creationId xmlns:p14="http://schemas.microsoft.com/office/powerpoint/2010/main" val="186325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298E-DD13-CFA0-9C03-9950F7452062}"/>
              </a:ext>
            </a:extLst>
          </p:cNvPr>
          <p:cNvSpPr>
            <a:spLocks noGrp="1"/>
          </p:cNvSpPr>
          <p:nvPr>
            <p:ph type="title"/>
          </p:nvPr>
        </p:nvSpPr>
        <p:spPr/>
        <p:txBody>
          <a:bodyPr/>
          <a:lstStyle/>
          <a:p>
            <a:r>
              <a:rPr lang="en-US" b="1" dirty="0"/>
              <a:t>Future Enhancements</a:t>
            </a:r>
          </a:p>
        </p:txBody>
      </p:sp>
      <p:sp>
        <p:nvSpPr>
          <p:cNvPr id="3" name="Content Placeholder 2">
            <a:extLst>
              <a:ext uri="{FF2B5EF4-FFF2-40B4-BE49-F238E27FC236}">
                <a16:creationId xmlns:a16="http://schemas.microsoft.com/office/drawing/2014/main" id="{16E004C9-20FD-5A7F-1E48-5187D7CE3B5C}"/>
              </a:ext>
            </a:extLst>
          </p:cNvPr>
          <p:cNvSpPr>
            <a:spLocks noGrp="1"/>
          </p:cNvSpPr>
          <p:nvPr>
            <p:ph idx="1"/>
          </p:nvPr>
        </p:nvSpPr>
        <p:spPr/>
        <p:txBody>
          <a:bodyPr/>
          <a:lstStyle/>
          <a:p>
            <a:pPr>
              <a:buFont typeface="Wingdings" panose="05000000000000000000" pitchFamily="2" charset="2"/>
              <a:buChar char="Ø"/>
            </a:pPr>
            <a:r>
              <a:rPr lang="en-US" dirty="0"/>
              <a:t>AI-based request triage (based on injury patterns)</a:t>
            </a:r>
          </a:p>
          <a:p>
            <a:pPr>
              <a:buFont typeface="Wingdings" panose="05000000000000000000" pitchFamily="2" charset="2"/>
              <a:buChar char="Ø"/>
            </a:pPr>
            <a:r>
              <a:rPr lang="en-US" dirty="0"/>
              <a:t>Satellite-based offline request submission</a:t>
            </a:r>
          </a:p>
          <a:p>
            <a:pPr>
              <a:buFont typeface="Wingdings" panose="05000000000000000000" pitchFamily="2" charset="2"/>
              <a:buChar char="Ø"/>
            </a:pPr>
            <a:r>
              <a:rPr lang="en-US" dirty="0"/>
              <a:t>Doctor-side interface for quick remote decisions</a:t>
            </a:r>
          </a:p>
        </p:txBody>
      </p:sp>
    </p:spTree>
    <p:extLst>
      <p:ext uri="{BB962C8B-B14F-4D97-AF65-F5344CB8AC3E}">
        <p14:creationId xmlns:p14="http://schemas.microsoft.com/office/powerpoint/2010/main" val="70441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F24A-B284-D432-3FA0-11E54D12A485}"/>
              </a:ext>
            </a:extLst>
          </p:cNvPr>
          <p:cNvSpPr>
            <a:spLocks noGrp="1"/>
          </p:cNvSpPr>
          <p:nvPr>
            <p:ph type="title"/>
          </p:nvPr>
        </p:nvSpPr>
        <p:spPr/>
        <p:txBody>
          <a:bodyPr/>
          <a:lstStyle/>
          <a:p>
            <a:r>
              <a:rPr lang="en-US" b="1" dirty="0"/>
              <a:t>Expected Impact</a:t>
            </a:r>
          </a:p>
        </p:txBody>
      </p:sp>
      <p:sp>
        <p:nvSpPr>
          <p:cNvPr id="3" name="Content Placeholder 2">
            <a:extLst>
              <a:ext uri="{FF2B5EF4-FFF2-40B4-BE49-F238E27FC236}">
                <a16:creationId xmlns:a16="http://schemas.microsoft.com/office/drawing/2014/main" id="{196A4A87-437D-2A74-56DA-1E75C4655BD8}"/>
              </a:ext>
            </a:extLst>
          </p:cNvPr>
          <p:cNvSpPr>
            <a:spLocks noGrp="1"/>
          </p:cNvSpPr>
          <p:nvPr>
            <p:ph idx="1"/>
          </p:nvPr>
        </p:nvSpPr>
        <p:spPr/>
        <p:txBody>
          <a:bodyPr/>
          <a:lstStyle/>
          <a:p>
            <a:pPr>
              <a:buFont typeface="Wingdings" panose="05000000000000000000" pitchFamily="2" charset="2"/>
              <a:buChar char="Ø"/>
            </a:pPr>
            <a:r>
              <a:rPr lang="en-US" dirty="0"/>
              <a:t>Faster ambulance dispatch = more lives saved</a:t>
            </a:r>
          </a:p>
          <a:p>
            <a:pPr>
              <a:buFont typeface="Wingdings" panose="05000000000000000000" pitchFamily="2" charset="2"/>
              <a:buChar char="Ø"/>
            </a:pPr>
            <a:r>
              <a:rPr lang="en-US" dirty="0"/>
              <a:t>Structured, trackable system = better decisions</a:t>
            </a:r>
          </a:p>
          <a:p>
            <a:pPr>
              <a:buFont typeface="Wingdings" panose="05000000000000000000" pitchFamily="2" charset="2"/>
              <a:buChar char="Ø"/>
            </a:pPr>
            <a:r>
              <a:rPr lang="en-US" dirty="0"/>
              <a:t>Real-time insights = improved resource allocation</a:t>
            </a:r>
          </a:p>
          <a:p>
            <a:pPr>
              <a:buFont typeface="Wingdings" panose="05000000000000000000" pitchFamily="2" charset="2"/>
              <a:buChar char="Ø"/>
            </a:pPr>
            <a:r>
              <a:rPr lang="en-US" dirty="0"/>
              <a:t>Expandable to more hospitals &amp; cities in Palestine</a:t>
            </a:r>
          </a:p>
        </p:txBody>
      </p:sp>
    </p:spTree>
    <p:extLst>
      <p:ext uri="{BB962C8B-B14F-4D97-AF65-F5344CB8AC3E}">
        <p14:creationId xmlns:p14="http://schemas.microsoft.com/office/powerpoint/2010/main" val="376430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16A3-B65D-EA63-F902-D236A8C5BB10}"/>
              </a:ext>
            </a:extLst>
          </p:cNvPr>
          <p:cNvSpPr>
            <a:spLocks noGrp="1"/>
          </p:cNvSpPr>
          <p:nvPr>
            <p:ph type="title"/>
          </p:nvPr>
        </p:nvSpPr>
        <p:spPr/>
        <p:txBody>
          <a:bodyPr/>
          <a:lstStyle/>
          <a:p>
            <a:r>
              <a:rPr lang="en-US" b="1" dirty="0"/>
              <a:t>Demo (Website) </a:t>
            </a:r>
          </a:p>
        </p:txBody>
      </p:sp>
      <p:pic>
        <p:nvPicPr>
          <p:cNvPr id="9" name="Content Placeholder 8">
            <a:extLst>
              <a:ext uri="{FF2B5EF4-FFF2-40B4-BE49-F238E27FC236}">
                <a16:creationId xmlns:a16="http://schemas.microsoft.com/office/drawing/2014/main" id="{A813E02A-7132-B8AA-7C9E-36221841C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1614" y="1846263"/>
            <a:ext cx="5069098" cy="4022725"/>
          </a:xfrm>
        </p:spPr>
      </p:pic>
      <p:sp>
        <p:nvSpPr>
          <p:cNvPr id="10" name="TextBox 9">
            <a:extLst>
              <a:ext uri="{FF2B5EF4-FFF2-40B4-BE49-F238E27FC236}">
                <a16:creationId xmlns:a16="http://schemas.microsoft.com/office/drawing/2014/main" id="{CB013E60-B85E-09AC-6591-ED63E0CEFEC6}"/>
              </a:ext>
            </a:extLst>
          </p:cNvPr>
          <p:cNvSpPr txBox="1"/>
          <p:nvPr/>
        </p:nvSpPr>
        <p:spPr>
          <a:xfrm>
            <a:off x="4373217" y="5997769"/>
            <a:ext cx="3220279" cy="307777"/>
          </a:xfrm>
          <a:prstGeom prst="rect">
            <a:avLst/>
          </a:prstGeom>
          <a:noFill/>
        </p:spPr>
        <p:txBody>
          <a:bodyPr wrap="square" rtlCol="0">
            <a:spAutoFit/>
          </a:bodyPr>
          <a:lstStyle/>
          <a:p>
            <a:r>
              <a:rPr lang="en-US" sz="1400" dirty="0">
                <a:solidFill>
                  <a:schemeClr val="bg1">
                    <a:lumMod val="50000"/>
                  </a:schemeClr>
                </a:solidFill>
              </a:rPr>
              <a:t>Preliminary Demo – Prototype Preview</a:t>
            </a:r>
          </a:p>
        </p:txBody>
      </p:sp>
    </p:spTree>
    <p:extLst>
      <p:ext uri="{BB962C8B-B14F-4D97-AF65-F5344CB8AC3E}">
        <p14:creationId xmlns:p14="http://schemas.microsoft.com/office/powerpoint/2010/main" val="182995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96B69-98A4-FB07-A714-818E2939C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AD2F5-DF73-0BD4-B2AB-2ADB35D9F3C9}"/>
              </a:ext>
            </a:extLst>
          </p:cNvPr>
          <p:cNvSpPr>
            <a:spLocks noGrp="1"/>
          </p:cNvSpPr>
          <p:nvPr>
            <p:ph type="title"/>
          </p:nvPr>
        </p:nvSpPr>
        <p:spPr/>
        <p:txBody>
          <a:bodyPr/>
          <a:lstStyle/>
          <a:p>
            <a:r>
              <a:rPr lang="en-US" b="1" dirty="0"/>
              <a:t>Demo (Website) </a:t>
            </a:r>
          </a:p>
        </p:txBody>
      </p:sp>
      <p:pic>
        <p:nvPicPr>
          <p:cNvPr id="5" name="Content Placeholder 4">
            <a:extLst>
              <a:ext uri="{FF2B5EF4-FFF2-40B4-BE49-F238E27FC236}">
                <a16:creationId xmlns:a16="http://schemas.microsoft.com/office/drawing/2014/main" id="{C194C81C-CBB7-86F0-3C61-154B904BE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098" y="1846263"/>
            <a:ext cx="8960130" cy="4022725"/>
          </a:xfrm>
        </p:spPr>
      </p:pic>
      <p:sp>
        <p:nvSpPr>
          <p:cNvPr id="4" name="TextBox 3">
            <a:extLst>
              <a:ext uri="{FF2B5EF4-FFF2-40B4-BE49-F238E27FC236}">
                <a16:creationId xmlns:a16="http://schemas.microsoft.com/office/drawing/2014/main" id="{47F4785A-8A8E-094F-0C75-9A0844A2CD93}"/>
              </a:ext>
            </a:extLst>
          </p:cNvPr>
          <p:cNvSpPr txBox="1"/>
          <p:nvPr/>
        </p:nvSpPr>
        <p:spPr>
          <a:xfrm>
            <a:off x="4373217" y="5977891"/>
            <a:ext cx="3220279" cy="307777"/>
          </a:xfrm>
          <a:prstGeom prst="rect">
            <a:avLst/>
          </a:prstGeom>
          <a:noFill/>
        </p:spPr>
        <p:txBody>
          <a:bodyPr wrap="square" rtlCol="0">
            <a:spAutoFit/>
          </a:bodyPr>
          <a:lstStyle/>
          <a:p>
            <a:r>
              <a:rPr lang="en-US" sz="1400" dirty="0">
                <a:solidFill>
                  <a:schemeClr val="bg1">
                    <a:lumMod val="50000"/>
                  </a:schemeClr>
                </a:solidFill>
              </a:rPr>
              <a:t>Preliminary Demo – Prototype Preview</a:t>
            </a:r>
          </a:p>
        </p:txBody>
      </p:sp>
    </p:spTree>
    <p:extLst>
      <p:ext uri="{BB962C8B-B14F-4D97-AF65-F5344CB8AC3E}">
        <p14:creationId xmlns:p14="http://schemas.microsoft.com/office/powerpoint/2010/main" val="67056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437AA-BF53-B979-7FD6-A592B3221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633C2-AC56-201E-F495-3D30047EB7AC}"/>
              </a:ext>
            </a:extLst>
          </p:cNvPr>
          <p:cNvSpPr>
            <a:spLocks noGrp="1"/>
          </p:cNvSpPr>
          <p:nvPr>
            <p:ph type="title"/>
          </p:nvPr>
        </p:nvSpPr>
        <p:spPr/>
        <p:txBody>
          <a:bodyPr/>
          <a:lstStyle/>
          <a:p>
            <a:r>
              <a:rPr lang="en-US" b="1" dirty="0"/>
              <a:t>Demo (Website) </a:t>
            </a:r>
          </a:p>
        </p:txBody>
      </p:sp>
      <p:pic>
        <p:nvPicPr>
          <p:cNvPr id="7" name="Content Placeholder 6">
            <a:extLst>
              <a:ext uri="{FF2B5EF4-FFF2-40B4-BE49-F238E27FC236}">
                <a16:creationId xmlns:a16="http://schemas.microsoft.com/office/drawing/2014/main" id="{325B2F2F-2C77-C006-3789-E368E199E8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895" y="1836324"/>
            <a:ext cx="8970536" cy="4022725"/>
          </a:xfrm>
        </p:spPr>
      </p:pic>
      <p:sp>
        <p:nvSpPr>
          <p:cNvPr id="9" name="TextBox 8">
            <a:extLst>
              <a:ext uri="{FF2B5EF4-FFF2-40B4-BE49-F238E27FC236}">
                <a16:creationId xmlns:a16="http://schemas.microsoft.com/office/drawing/2014/main" id="{DC5803E0-6F65-E20C-EDBF-A4561CDC901B}"/>
              </a:ext>
            </a:extLst>
          </p:cNvPr>
          <p:cNvSpPr txBox="1"/>
          <p:nvPr/>
        </p:nvSpPr>
        <p:spPr>
          <a:xfrm>
            <a:off x="4373217" y="5977891"/>
            <a:ext cx="3220279" cy="307777"/>
          </a:xfrm>
          <a:prstGeom prst="rect">
            <a:avLst/>
          </a:prstGeom>
          <a:noFill/>
        </p:spPr>
        <p:txBody>
          <a:bodyPr wrap="square" rtlCol="0">
            <a:spAutoFit/>
          </a:bodyPr>
          <a:lstStyle/>
          <a:p>
            <a:r>
              <a:rPr lang="en-US" sz="1400" dirty="0">
                <a:solidFill>
                  <a:schemeClr val="bg1">
                    <a:lumMod val="50000"/>
                  </a:schemeClr>
                </a:solidFill>
              </a:rPr>
              <a:t>Preliminary Demo – Prototype Preview</a:t>
            </a:r>
          </a:p>
        </p:txBody>
      </p:sp>
    </p:spTree>
    <p:extLst>
      <p:ext uri="{BB962C8B-B14F-4D97-AF65-F5344CB8AC3E}">
        <p14:creationId xmlns:p14="http://schemas.microsoft.com/office/powerpoint/2010/main" val="3560276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BCCA1-C8D6-BDDB-0ABE-3E56EC52D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BADFF-96F5-3704-14CF-40FE9C76597B}"/>
              </a:ext>
            </a:extLst>
          </p:cNvPr>
          <p:cNvSpPr>
            <a:spLocks noGrp="1"/>
          </p:cNvSpPr>
          <p:nvPr>
            <p:ph type="title"/>
          </p:nvPr>
        </p:nvSpPr>
        <p:spPr/>
        <p:txBody>
          <a:bodyPr/>
          <a:lstStyle/>
          <a:p>
            <a:r>
              <a:rPr lang="en-US" b="1" dirty="0"/>
              <a:t>Demo (Mobile) </a:t>
            </a:r>
          </a:p>
        </p:txBody>
      </p:sp>
      <p:pic>
        <p:nvPicPr>
          <p:cNvPr id="5" name="Content Placeholder 4">
            <a:extLst>
              <a:ext uri="{FF2B5EF4-FFF2-40B4-BE49-F238E27FC236}">
                <a16:creationId xmlns:a16="http://schemas.microsoft.com/office/drawing/2014/main" id="{2044CB6E-98C7-6D4F-C036-016B73218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1144" y="1926471"/>
            <a:ext cx="1955031" cy="4022725"/>
          </a:xfrm>
        </p:spPr>
      </p:pic>
      <p:pic>
        <p:nvPicPr>
          <p:cNvPr id="7" name="Picture 6">
            <a:extLst>
              <a:ext uri="{FF2B5EF4-FFF2-40B4-BE49-F238E27FC236}">
                <a16:creationId xmlns:a16="http://schemas.microsoft.com/office/drawing/2014/main" id="{F982EAEC-F240-252E-FE69-0C4FF4A66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723" y="1926470"/>
            <a:ext cx="2187130" cy="4022725"/>
          </a:xfrm>
          <a:prstGeom prst="rect">
            <a:avLst/>
          </a:prstGeom>
        </p:spPr>
      </p:pic>
      <p:pic>
        <p:nvPicPr>
          <p:cNvPr id="9" name="Picture 8">
            <a:extLst>
              <a:ext uri="{FF2B5EF4-FFF2-40B4-BE49-F238E27FC236}">
                <a16:creationId xmlns:a16="http://schemas.microsoft.com/office/drawing/2014/main" id="{35B9C753-36EB-5309-DD4E-8D318A00F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1570" y="1926472"/>
            <a:ext cx="2149026" cy="4022725"/>
          </a:xfrm>
          <a:prstGeom prst="rect">
            <a:avLst/>
          </a:prstGeom>
        </p:spPr>
      </p:pic>
      <p:pic>
        <p:nvPicPr>
          <p:cNvPr id="11" name="Picture 10">
            <a:extLst>
              <a:ext uri="{FF2B5EF4-FFF2-40B4-BE49-F238E27FC236}">
                <a16:creationId xmlns:a16="http://schemas.microsoft.com/office/drawing/2014/main" id="{116EC502-A364-EF3D-2B85-2C2591C3DF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4401" y="1926470"/>
            <a:ext cx="2080440" cy="4022725"/>
          </a:xfrm>
          <a:prstGeom prst="rect">
            <a:avLst/>
          </a:prstGeom>
        </p:spPr>
      </p:pic>
      <p:sp>
        <p:nvSpPr>
          <p:cNvPr id="13" name="TextBox 12">
            <a:extLst>
              <a:ext uri="{FF2B5EF4-FFF2-40B4-BE49-F238E27FC236}">
                <a16:creationId xmlns:a16="http://schemas.microsoft.com/office/drawing/2014/main" id="{AA6B1D39-9B42-9FCC-813C-AF9A5DA337FA}"/>
              </a:ext>
            </a:extLst>
          </p:cNvPr>
          <p:cNvSpPr txBox="1"/>
          <p:nvPr/>
        </p:nvSpPr>
        <p:spPr>
          <a:xfrm>
            <a:off x="4373217" y="5977891"/>
            <a:ext cx="3220279" cy="307777"/>
          </a:xfrm>
          <a:prstGeom prst="rect">
            <a:avLst/>
          </a:prstGeom>
          <a:noFill/>
        </p:spPr>
        <p:txBody>
          <a:bodyPr wrap="square" rtlCol="0">
            <a:spAutoFit/>
          </a:bodyPr>
          <a:lstStyle/>
          <a:p>
            <a:r>
              <a:rPr lang="en-US" sz="1400" dirty="0">
                <a:solidFill>
                  <a:schemeClr val="bg1">
                    <a:lumMod val="50000"/>
                  </a:schemeClr>
                </a:solidFill>
              </a:rPr>
              <a:t>Preliminary Demo – Prototype Preview</a:t>
            </a:r>
          </a:p>
        </p:txBody>
      </p:sp>
    </p:spTree>
    <p:extLst>
      <p:ext uri="{BB962C8B-B14F-4D97-AF65-F5344CB8AC3E}">
        <p14:creationId xmlns:p14="http://schemas.microsoft.com/office/powerpoint/2010/main" val="83792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CD5A-0205-DFAB-1CAC-707A2C276068}"/>
              </a:ext>
            </a:extLst>
          </p:cNvPr>
          <p:cNvSpPr>
            <a:spLocks noGrp="1"/>
          </p:cNvSpPr>
          <p:nvPr>
            <p:ph type="title"/>
          </p:nvPr>
        </p:nvSpPr>
        <p:spPr/>
        <p:txBody>
          <a:bodyPr>
            <a:normAutofit/>
          </a:bodyPr>
          <a:lstStyle/>
          <a:p>
            <a:r>
              <a:rPr lang="en-US" b="1" dirty="0"/>
              <a:t>Expected Performance After Implementation</a:t>
            </a:r>
          </a:p>
        </p:txBody>
      </p:sp>
      <p:sp>
        <p:nvSpPr>
          <p:cNvPr id="3" name="Content Placeholder 2">
            <a:extLst>
              <a:ext uri="{FF2B5EF4-FFF2-40B4-BE49-F238E27FC236}">
                <a16:creationId xmlns:a16="http://schemas.microsoft.com/office/drawing/2014/main" id="{C02B4A8A-DE61-03CA-D029-7D7A4F1900CA}"/>
              </a:ext>
            </a:extLst>
          </p:cNvPr>
          <p:cNvSpPr>
            <a:spLocks noGrp="1"/>
          </p:cNvSpPr>
          <p:nvPr>
            <p:ph idx="1"/>
          </p:nvPr>
        </p:nvSpPr>
        <p:spPr/>
        <p:txBody>
          <a:bodyPr/>
          <a:lstStyle/>
          <a:p>
            <a:pPr>
              <a:buFont typeface="Wingdings" panose="05000000000000000000" pitchFamily="2" charset="2"/>
              <a:buChar char="Ø"/>
            </a:pPr>
            <a:r>
              <a:rPr lang="en-US" dirty="0"/>
              <a:t>50% decrease in average ambulance dispatch time</a:t>
            </a:r>
          </a:p>
          <a:p>
            <a:pPr>
              <a:buFont typeface="Wingdings" panose="05000000000000000000" pitchFamily="2" charset="2"/>
              <a:buChar char="Ø"/>
            </a:pPr>
            <a:r>
              <a:rPr lang="en-US" dirty="0"/>
              <a:t>80% fewer missed requests due to manual errors</a:t>
            </a:r>
          </a:p>
          <a:p>
            <a:pPr>
              <a:buFont typeface="Wingdings" panose="05000000000000000000" pitchFamily="2" charset="2"/>
              <a:buChar char="Ø"/>
            </a:pPr>
            <a:r>
              <a:rPr lang="en-US" dirty="0"/>
              <a:t>Real-time visibility into 100% of active emergencies</a:t>
            </a:r>
          </a:p>
        </p:txBody>
      </p:sp>
    </p:spTree>
    <p:extLst>
      <p:ext uri="{BB962C8B-B14F-4D97-AF65-F5344CB8AC3E}">
        <p14:creationId xmlns:p14="http://schemas.microsoft.com/office/powerpoint/2010/main" val="348259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FE6A-5AC0-6F7C-92A4-15695F53CA29}"/>
              </a:ext>
            </a:extLst>
          </p:cNvPr>
          <p:cNvSpPr>
            <a:spLocks noGrp="1"/>
          </p:cNvSpPr>
          <p:nvPr>
            <p:ph type="title"/>
          </p:nvPr>
        </p:nvSpPr>
        <p:spPr/>
        <p:txBody>
          <a:bodyPr/>
          <a:lstStyle/>
          <a:p>
            <a:r>
              <a:rPr lang="en-US" b="1" dirty="0"/>
              <a:t>Conclusion &amp; Call to Action</a:t>
            </a:r>
          </a:p>
        </p:txBody>
      </p:sp>
      <p:sp>
        <p:nvSpPr>
          <p:cNvPr id="3" name="Content Placeholder 2">
            <a:extLst>
              <a:ext uri="{FF2B5EF4-FFF2-40B4-BE49-F238E27FC236}">
                <a16:creationId xmlns:a16="http://schemas.microsoft.com/office/drawing/2014/main" id="{64F2B6FF-FE70-33A6-8D9D-CB42E2D0B830}"/>
              </a:ext>
            </a:extLst>
          </p:cNvPr>
          <p:cNvSpPr>
            <a:spLocks noGrp="1"/>
          </p:cNvSpPr>
          <p:nvPr>
            <p:ph idx="1"/>
          </p:nvPr>
        </p:nvSpPr>
        <p:spPr/>
        <p:txBody>
          <a:bodyPr/>
          <a:lstStyle/>
          <a:p>
            <a:pPr>
              <a:buNone/>
            </a:pPr>
            <a:r>
              <a:rPr lang="en-US" dirty="0"/>
              <a:t>We invite the Palestine Red Crescent Society to:</a:t>
            </a:r>
          </a:p>
          <a:p>
            <a:pPr lvl="1">
              <a:buFont typeface="Wingdings" panose="05000000000000000000" pitchFamily="2" charset="2"/>
              <a:buChar char="Ø"/>
            </a:pPr>
            <a:r>
              <a:rPr lang="en-US" dirty="0"/>
              <a:t>Support a pilot run in selected zones</a:t>
            </a:r>
          </a:p>
          <a:p>
            <a:pPr lvl="1">
              <a:buFont typeface="Wingdings" panose="05000000000000000000" pitchFamily="2" charset="2"/>
              <a:buChar char="Ø"/>
            </a:pPr>
            <a:r>
              <a:rPr lang="en-US" dirty="0"/>
              <a:t>Provide feedback for real-world optimization</a:t>
            </a:r>
          </a:p>
          <a:p>
            <a:pPr lvl="1">
              <a:buFont typeface="Wingdings" panose="05000000000000000000" pitchFamily="2" charset="2"/>
              <a:buChar char="Ø"/>
            </a:pPr>
            <a:r>
              <a:rPr lang="en-US" dirty="0"/>
              <a:t>Work with us to expand Aman system across Gaza</a:t>
            </a:r>
          </a:p>
          <a:p>
            <a:r>
              <a:rPr lang="en-US" b="1" dirty="0"/>
              <a:t>Let’s build a smarter, faster, life-saving response system.</a:t>
            </a:r>
            <a:endParaRPr lang="en-US" dirty="0"/>
          </a:p>
          <a:p>
            <a:endParaRPr lang="en-US" dirty="0"/>
          </a:p>
        </p:txBody>
      </p:sp>
    </p:spTree>
    <p:extLst>
      <p:ext uri="{BB962C8B-B14F-4D97-AF65-F5344CB8AC3E}">
        <p14:creationId xmlns:p14="http://schemas.microsoft.com/office/powerpoint/2010/main" val="318663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C4B0-142E-C9C3-89F1-77E6F887844C}"/>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93594E7D-FE25-97EB-0DEC-69FF8418BFF5}"/>
              </a:ext>
            </a:extLst>
          </p:cNvPr>
          <p:cNvSpPr>
            <a:spLocks noGrp="1"/>
          </p:cNvSpPr>
          <p:nvPr>
            <p:ph idx="1"/>
          </p:nvPr>
        </p:nvSpPr>
        <p:spPr/>
        <p:txBody>
          <a:bodyPr/>
          <a:lstStyle/>
          <a:p>
            <a:pPr>
              <a:buNone/>
            </a:pPr>
            <a:r>
              <a:rPr lang="en-US" dirty="0"/>
              <a:t>The </a:t>
            </a:r>
            <a:r>
              <a:rPr lang="en-US" b="1" dirty="0"/>
              <a:t>Aman System</a:t>
            </a:r>
            <a:r>
              <a:rPr lang="en-US" dirty="0"/>
              <a:t> is a modern emergency response platform designed for wartime conditions in Gaza. It consists of:</a:t>
            </a:r>
          </a:p>
          <a:p>
            <a:pPr lvl="1">
              <a:buFont typeface="Wingdings" panose="05000000000000000000" pitchFamily="2" charset="2"/>
              <a:buChar char="Ø"/>
            </a:pPr>
            <a:r>
              <a:rPr lang="en-US" dirty="0"/>
              <a:t>A </a:t>
            </a:r>
            <a:r>
              <a:rPr lang="en-US" b="1" dirty="0"/>
              <a:t>web-based control system</a:t>
            </a:r>
            <a:r>
              <a:rPr lang="en-US" dirty="0"/>
              <a:t> for the Palestine Red Crescent Society (PRCS)</a:t>
            </a:r>
          </a:p>
          <a:p>
            <a:pPr lvl="1">
              <a:buFont typeface="Wingdings" panose="05000000000000000000" pitchFamily="2" charset="2"/>
              <a:buChar char="Ø"/>
            </a:pPr>
            <a:r>
              <a:rPr lang="en-US" dirty="0"/>
              <a:t>A </a:t>
            </a:r>
            <a:r>
              <a:rPr lang="en-US" b="1" dirty="0"/>
              <a:t>mobile app</a:t>
            </a:r>
            <a:r>
              <a:rPr lang="en-US" dirty="0"/>
              <a:t> for civilians to request ambulances with one tap</a:t>
            </a:r>
          </a:p>
          <a:p>
            <a:r>
              <a:rPr lang="en-US" dirty="0"/>
              <a:t>The goal is to </a:t>
            </a:r>
            <a:r>
              <a:rPr lang="en-US" b="1" dirty="0"/>
              <a:t>save lives</a:t>
            </a:r>
            <a:r>
              <a:rPr lang="en-US" dirty="0"/>
              <a:t> through smarter, faster ambulance dispatch, even under extreme conditions.</a:t>
            </a:r>
          </a:p>
          <a:p>
            <a:endParaRPr lang="en-US" dirty="0"/>
          </a:p>
        </p:txBody>
      </p:sp>
    </p:spTree>
    <p:extLst>
      <p:ext uri="{BB962C8B-B14F-4D97-AF65-F5344CB8AC3E}">
        <p14:creationId xmlns:p14="http://schemas.microsoft.com/office/powerpoint/2010/main" val="142469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76F2-FDF6-652E-D8D0-F40FDBD8E7DE}"/>
              </a:ext>
            </a:extLst>
          </p:cNvPr>
          <p:cNvSpPr>
            <a:spLocks noGrp="1"/>
          </p:cNvSpPr>
          <p:nvPr>
            <p:ph type="title"/>
          </p:nvPr>
        </p:nvSpPr>
        <p:spPr>
          <a:xfrm>
            <a:off x="838200" y="447260"/>
            <a:ext cx="10515600" cy="1204671"/>
          </a:xfrm>
        </p:spPr>
        <p:txBody>
          <a:bodyPr/>
          <a:lstStyle/>
          <a:p>
            <a:r>
              <a:rPr lang="en-US" b="1" dirty="0"/>
              <a:t>Problem Statement</a:t>
            </a:r>
          </a:p>
        </p:txBody>
      </p:sp>
      <p:sp>
        <p:nvSpPr>
          <p:cNvPr id="3" name="Content Placeholder 2">
            <a:extLst>
              <a:ext uri="{FF2B5EF4-FFF2-40B4-BE49-F238E27FC236}">
                <a16:creationId xmlns:a16="http://schemas.microsoft.com/office/drawing/2014/main" id="{BE944FD8-3670-D1BC-435C-7FBE54E8701A}"/>
              </a:ext>
            </a:extLst>
          </p:cNvPr>
          <p:cNvSpPr>
            <a:spLocks noGrp="1"/>
          </p:cNvSpPr>
          <p:nvPr>
            <p:ph idx="1"/>
          </p:nvPr>
        </p:nvSpPr>
        <p:spPr>
          <a:xfrm>
            <a:off x="838200" y="1873733"/>
            <a:ext cx="10515600" cy="4984267"/>
          </a:xfrm>
        </p:spPr>
        <p:txBody>
          <a:bodyPr>
            <a:normAutofit/>
          </a:bodyPr>
          <a:lstStyle/>
          <a:p>
            <a:r>
              <a:rPr lang="en-US" dirty="0"/>
              <a:t>The ongoing Israeli war on Gaza has devastated the health sector — hospitals have been bombed, medical supply chains cut, and emergency services crippled. The destruction of critical infrastructure, including roads and communication networks, has severely delayed ambulance response times. In many cases, victims of airstrikes and shelling are left without timely medical intervention — sometimes, tragically, too late.</a:t>
            </a:r>
          </a:p>
          <a:p>
            <a:r>
              <a:rPr lang="en-US" dirty="0" err="1"/>
              <a:t>Additonal</a:t>
            </a:r>
            <a:r>
              <a:rPr lang="en-US" dirty="0"/>
              <a:t> problems:</a:t>
            </a:r>
          </a:p>
          <a:p>
            <a:pPr lvl="1">
              <a:buFont typeface="Wingdings" panose="05000000000000000000" pitchFamily="2" charset="2"/>
              <a:buChar char="Ø"/>
            </a:pPr>
            <a:r>
              <a:rPr lang="en-US" dirty="0"/>
              <a:t>Current emergency systems are </a:t>
            </a:r>
            <a:r>
              <a:rPr lang="en-US" b="1" dirty="0"/>
              <a:t>manual</a:t>
            </a:r>
            <a:r>
              <a:rPr lang="en-US" dirty="0"/>
              <a:t> or </a:t>
            </a:r>
            <a:r>
              <a:rPr lang="en-US" b="1" dirty="0"/>
              <a:t>nonexistent</a:t>
            </a:r>
            <a:endParaRPr lang="en-US" dirty="0"/>
          </a:p>
          <a:p>
            <a:pPr lvl="1">
              <a:buFont typeface="Wingdings" panose="05000000000000000000" pitchFamily="2" charset="2"/>
              <a:buChar char="Ø"/>
            </a:pPr>
            <a:r>
              <a:rPr lang="en-US" dirty="0"/>
              <a:t>Civilians under fire can't reach ambulances in time</a:t>
            </a:r>
          </a:p>
          <a:p>
            <a:pPr lvl="1">
              <a:buFont typeface="Wingdings" panose="05000000000000000000" pitchFamily="2" charset="2"/>
              <a:buChar char="Ø"/>
            </a:pPr>
            <a:r>
              <a:rPr lang="en-US" dirty="0"/>
              <a:t>PRCS lacks a real-time coordination tool</a:t>
            </a:r>
          </a:p>
          <a:p>
            <a:pPr lvl="1">
              <a:buFont typeface="Wingdings" panose="05000000000000000000" pitchFamily="2" charset="2"/>
              <a:buChar char="Ø"/>
            </a:pPr>
            <a:r>
              <a:rPr lang="en-US" dirty="0"/>
              <a:t>Paper-based reporting causes delays and data loss</a:t>
            </a:r>
          </a:p>
          <a:p>
            <a:pPr lvl="1">
              <a:buFont typeface="Wingdings" panose="05000000000000000000" pitchFamily="2" charset="2"/>
              <a:buChar char="Ø"/>
            </a:pPr>
            <a:r>
              <a:rPr lang="en-US" dirty="0"/>
              <a:t>No centralized tracking or resource visibility</a:t>
            </a:r>
          </a:p>
          <a:p>
            <a:endParaRPr lang="en-US" dirty="0"/>
          </a:p>
        </p:txBody>
      </p:sp>
    </p:spTree>
    <p:extLst>
      <p:ext uri="{BB962C8B-B14F-4D97-AF65-F5344CB8AC3E}">
        <p14:creationId xmlns:p14="http://schemas.microsoft.com/office/powerpoint/2010/main" val="343736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5784-D8FF-CE26-DA5D-56DF549E1DE2}"/>
              </a:ext>
            </a:extLst>
          </p:cNvPr>
          <p:cNvSpPr>
            <a:spLocks noGrp="1"/>
          </p:cNvSpPr>
          <p:nvPr>
            <p:ph type="title"/>
          </p:nvPr>
        </p:nvSpPr>
        <p:spPr>
          <a:xfrm>
            <a:off x="1097280" y="457200"/>
            <a:ext cx="10058400" cy="1280160"/>
          </a:xfrm>
        </p:spPr>
        <p:txBody>
          <a:bodyPr/>
          <a:lstStyle/>
          <a:p>
            <a:r>
              <a:rPr lang="en-US" b="1" dirty="0"/>
              <a:t>Our Solution</a:t>
            </a:r>
          </a:p>
        </p:txBody>
      </p:sp>
      <p:sp>
        <p:nvSpPr>
          <p:cNvPr id="3" name="Content Placeholder 2">
            <a:extLst>
              <a:ext uri="{FF2B5EF4-FFF2-40B4-BE49-F238E27FC236}">
                <a16:creationId xmlns:a16="http://schemas.microsoft.com/office/drawing/2014/main" id="{5725B95B-0396-1FC7-E182-A5AC5B3CE499}"/>
              </a:ext>
            </a:extLst>
          </p:cNvPr>
          <p:cNvSpPr>
            <a:spLocks noGrp="1"/>
          </p:cNvSpPr>
          <p:nvPr>
            <p:ph idx="1"/>
          </p:nvPr>
        </p:nvSpPr>
        <p:spPr/>
        <p:txBody>
          <a:bodyPr/>
          <a:lstStyle/>
          <a:p>
            <a:pPr>
              <a:buFont typeface="Wingdings" panose="05000000000000000000" pitchFamily="2" charset="2"/>
              <a:buChar char="Ø"/>
            </a:pPr>
            <a:r>
              <a:rPr lang="en-US" dirty="0"/>
              <a:t>A centralized system for ambulance coordination</a:t>
            </a:r>
          </a:p>
          <a:p>
            <a:pPr>
              <a:buFont typeface="Wingdings" panose="05000000000000000000" pitchFamily="2" charset="2"/>
              <a:buChar char="Ø"/>
            </a:pPr>
            <a:r>
              <a:rPr lang="en-US" dirty="0"/>
              <a:t>Mobile app with real-time location sharing</a:t>
            </a:r>
          </a:p>
          <a:p>
            <a:pPr>
              <a:buFont typeface="Wingdings" panose="05000000000000000000" pitchFamily="2" charset="2"/>
              <a:buChar char="Ø"/>
            </a:pPr>
            <a:r>
              <a:rPr lang="en-US" dirty="0"/>
              <a:t>Admin dashboard to assign and monitor ambulances</a:t>
            </a:r>
          </a:p>
          <a:p>
            <a:pPr>
              <a:buFont typeface="Wingdings" panose="05000000000000000000" pitchFamily="2" charset="2"/>
              <a:buChar char="Ø"/>
            </a:pPr>
            <a:r>
              <a:rPr lang="en-US" dirty="0"/>
              <a:t>Request prioritization based on injury severity and location</a:t>
            </a:r>
          </a:p>
          <a:p>
            <a:pPr>
              <a:buFont typeface="Wingdings" panose="05000000000000000000" pitchFamily="2" charset="2"/>
              <a:buChar char="Ø"/>
            </a:pPr>
            <a:r>
              <a:rPr lang="en-US" dirty="0"/>
              <a:t>Simple, user-friendly interfaces</a:t>
            </a:r>
          </a:p>
          <a:p>
            <a:endParaRPr lang="en-US" dirty="0"/>
          </a:p>
          <a:p>
            <a:r>
              <a:rPr lang="en-US" b="1" dirty="0"/>
              <a:t>Real-World Use Case: </a:t>
            </a:r>
            <a:r>
              <a:rPr lang="en-US" dirty="0"/>
              <a:t>During an airstrike, Ahmed used the app to request help for his injured father. Within minutes, a PRCS ambulance was on the way.</a:t>
            </a:r>
          </a:p>
        </p:txBody>
      </p:sp>
    </p:spTree>
    <p:extLst>
      <p:ext uri="{BB962C8B-B14F-4D97-AF65-F5344CB8AC3E}">
        <p14:creationId xmlns:p14="http://schemas.microsoft.com/office/powerpoint/2010/main" val="10967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D8DF-37AE-FA43-DC0D-5E23B57B2604}"/>
              </a:ext>
            </a:extLst>
          </p:cNvPr>
          <p:cNvSpPr>
            <a:spLocks noGrp="1"/>
          </p:cNvSpPr>
          <p:nvPr>
            <p:ph type="title"/>
          </p:nvPr>
        </p:nvSpPr>
        <p:spPr/>
        <p:txBody>
          <a:bodyPr/>
          <a:lstStyle/>
          <a:p>
            <a:r>
              <a:rPr lang="en-US" b="1" dirty="0"/>
              <a:t>System Architecture</a:t>
            </a:r>
          </a:p>
        </p:txBody>
      </p:sp>
      <p:sp>
        <p:nvSpPr>
          <p:cNvPr id="3" name="Content Placeholder 2">
            <a:extLst>
              <a:ext uri="{FF2B5EF4-FFF2-40B4-BE49-F238E27FC236}">
                <a16:creationId xmlns:a16="http://schemas.microsoft.com/office/drawing/2014/main" id="{763FD05B-D140-00E2-F0C4-DE39EFE21B29}"/>
              </a:ext>
            </a:extLst>
          </p:cNvPr>
          <p:cNvSpPr>
            <a:spLocks noGrp="1"/>
          </p:cNvSpPr>
          <p:nvPr>
            <p:ph idx="1"/>
          </p:nvPr>
        </p:nvSpPr>
        <p:spPr/>
        <p:txBody>
          <a:bodyPr/>
          <a:lstStyle/>
          <a:p>
            <a:pPr>
              <a:buFont typeface="Wingdings" panose="05000000000000000000" pitchFamily="2" charset="2"/>
              <a:buChar char="Ø"/>
            </a:pPr>
            <a:r>
              <a:rPr lang="en-US" dirty="0"/>
              <a:t>Frontend: Vue (Web), Flutter (Mobile)</a:t>
            </a:r>
          </a:p>
          <a:p>
            <a:pPr>
              <a:buFont typeface="Wingdings" panose="05000000000000000000" pitchFamily="2" charset="2"/>
              <a:buChar char="Ø"/>
            </a:pPr>
            <a:r>
              <a:rPr lang="en-US" dirty="0"/>
              <a:t>Backend: Laravel RESTful API</a:t>
            </a:r>
          </a:p>
          <a:p>
            <a:pPr>
              <a:buFont typeface="Wingdings" panose="05000000000000000000" pitchFamily="2" charset="2"/>
              <a:buChar char="Ø"/>
            </a:pPr>
            <a:r>
              <a:rPr lang="en-US" dirty="0"/>
              <a:t>Database: MySQL / Firebase (location + notifications)</a:t>
            </a:r>
          </a:p>
          <a:p>
            <a:pPr>
              <a:buFont typeface="Wingdings" panose="05000000000000000000" pitchFamily="2" charset="2"/>
              <a:buChar char="Ø"/>
            </a:pPr>
            <a:r>
              <a:rPr lang="en-US" dirty="0"/>
              <a:t>Security: JWT / Laravel Sanctum</a:t>
            </a:r>
          </a:p>
          <a:p>
            <a:pPr>
              <a:buFont typeface="Wingdings" panose="05000000000000000000" pitchFamily="2" charset="2"/>
              <a:buChar char="Ø"/>
            </a:pPr>
            <a:r>
              <a:rPr lang="en-US" dirty="0"/>
              <a:t>Deployment: Hosted on VPS / Cloud with secure HTTPS</a:t>
            </a:r>
          </a:p>
        </p:txBody>
      </p:sp>
    </p:spTree>
    <p:extLst>
      <p:ext uri="{BB962C8B-B14F-4D97-AF65-F5344CB8AC3E}">
        <p14:creationId xmlns:p14="http://schemas.microsoft.com/office/powerpoint/2010/main" val="276535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BD30C-3B63-7CB6-6DF4-9CD13AA29212}"/>
              </a:ext>
            </a:extLst>
          </p:cNvPr>
          <p:cNvSpPr>
            <a:spLocks noGrp="1"/>
          </p:cNvSpPr>
          <p:nvPr>
            <p:ph type="title"/>
          </p:nvPr>
        </p:nvSpPr>
        <p:spPr/>
        <p:txBody>
          <a:bodyPr/>
          <a:lstStyle/>
          <a:p>
            <a:r>
              <a:rPr lang="en-US" b="1" dirty="0"/>
              <a:t>Web System Features (PRCS Admin)</a:t>
            </a:r>
          </a:p>
        </p:txBody>
      </p:sp>
      <p:sp>
        <p:nvSpPr>
          <p:cNvPr id="3" name="Content Placeholder 2">
            <a:extLst>
              <a:ext uri="{FF2B5EF4-FFF2-40B4-BE49-F238E27FC236}">
                <a16:creationId xmlns:a16="http://schemas.microsoft.com/office/drawing/2014/main" id="{A89DE4B7-6C48-5E48-FA2E-FAC3594311F2}"/>
              </a:ext>
            </a:extLst>
          </p:cNvPr>
          <p:cNvSpPr>
            <a:spLocks noGrp="1"/>
          </p:cNvSpPr>
          <p:nvPr>
            <p:ph idx="1"/>
          </p:nvPr>
        </p:nvSpPr>
        <p:spPr/>
        <p:txBody>
          <a:bodyPr/>
          <a:lstStyle/>
          <a:p>
            <a:pPr>
              <a:buFont typeface="Wingdings" panose="05000000000000000000" pitchFamily="2" charset="2"/>
              <a:buChar char="Ø"/>
            </a:pPr>
            <a:r>
              <a:rPr lang="en-US" dirty="0"/>
              <a:t>Ambulance &amp; Driver Management</a:t>
            </a:r>
          </a:p>
          <a:p>
            <a:pPr>
              <a:buFont typeface="Wingdings" panose="05000000000000000000" pitchFamily="2" charset="2"/>
              <a:buChar char="Ø"/>
            </a:pPr>
            <a:r>
              <a:rPr lang="en-US" dirty="0"/>
              <a:t>Live Tracking of Ambulances</a:t>
            </a:r>
          </a:p>
          <a:p>
            <a:pPr>
              <a:buFont typeface="Wingdings" panose="05000000000000000000" pitchFamily="2" charset="2"/>
              <a:buChar char="Ø"/>
            </a:pPr>
            <a:r>
              <a:rPr lang="en-US" dirty="0"/>
              <a:t>Real-time Emergency Requests List</a:t>
            </a:r>
          </a:p>
          <a:p>
            <a:pPr>
              <a:buFont typeface="Wingdings" panose="05000000000000000000" pitchFamily="2" charset="2"/>
              <a:buChar char="Ø"/>
            </a:pPr>
            <a:r>
              <a:rPr lang="en-US" dirty="0"/>
              <a:t>Case Prioritization Tags (Critical / Moderate / Low)</a:t>
            </a:r>
          </a:p>
          <a:p>
            <a:pPr>
              <a:buFont typeface="Wingdings" panose="05000000000000000000" pitchFamily="2" charset="2"/>
              <a:buChar char="Ø"/>
            </a:pPr>
            <a:r>
              <a:rPr lang="en-US" dirty="0"/>
              <a:t>Analytics &amp; Daily Report Generator</a:t>
            </a:r>
          </a:p>
          <a:p>
            <a:pPr>
              <a:buFont typeface="Wingdings" panose="05000000000000000000" pitchFamily="2" charset="2"/>
              <a:buChar char="Ø"/>
            </a:pPr>
            <a:r>
              <a:rPr lang="en-US" dirty="0"/>
              <a:t>User Management (Admins, Dispatchers, Doctors)</a:t>
            </a:r>
          </a:p>
          <a:p>
            <a:pPr>
              <a:buFont typeface="Wingdings" panose="05000000000000000000" pitchFamily="2" charset="2"/>
              <a:buChar char="Ø"/>
            </a:pPr>
            <a:r>
              <a:rPr lang="en-US" dirty="0"/>
              <a:t>Medical Points Map with Request Distribution</a:t>
            </a:r>
          </a:p>
        </p:txBody>
      </p:sp>
    </p:spTree>
    <p:extLst>
      <p:ext uri="{BB962C8B-B14F-4D97-AF65-F5344CB8AC3E}">
        <p14:creationId xmlns:p14="http://schemas.microsoft.com/office/powerpoint/2010/main" val="586843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8456-F157-D292-CC55-4A398E47B1E0}"/>
              </a:ext>
            </a:extLst>
          </p:cNvPr>
          <p:cNvSpPr>
            <a:spLocks noGrp="1"/>
          </p:cNvSpPr>
          <p:nvPr>
            <p:ph type="title"/>
          </p:nvPr>
        </p:nvSpPr>
        <p:spPr/>
        <p:txBody>
          <a:bodyPr/>
          <a:lstStyle/>
          <a:p>
            <a:r>
              <a:rPr lang="en-US" b="1" dirty="0"/>
              <a:t>Mobile App Features (Civilians)</a:t>
            </a:r>
          </a:p>
        </p:txBody>
      </p:sp>
      <p:sp>
        <p:nvSpPr>
          <p:cNvPr id="3" name="Content Placeholder 2">
            <a:extLst>
              <a:ext uri="{FF2B5EF4-FFF2-40B4-BE49-F238E27FC236}">
                <a16:creationId xmlns:a16="http://schemas.microsoft.com/office/drawing/2014/main" id="{8453ACE5-C6D4-1A80-3E56-FD4385C34A1E}"/>
              </a:ext>
            </a:extLst>
          </p:cNvPr>
          <p:cNvSpPr>
            <a:spLocks noGrp="1"/>
          </p:cNvSpPr>
          <p:nvPr>
            <p:ph idx="1"/>
          </p:nvPr>
        </p:nvSpPr>
        <p:spPr/>
        <p:txBody>
          <a:bodyPr/>
          <a:lstStyle/>
          <a:p>
            <a:pPr>
              <a:buFont typeface="Wingdings" panose="05000000000000000000" pitchFamily="2" charset="2"/>
              <a:buChar char="Ø"/>
            </a:pPr>
            <a:r>
              <a:rPr lang="en-US" dirty="0"/>
              <a:t>One-Click Emergency SOS (with or without Wi-Fi)</a:t>
            </a:r>
          </a:p>
          <a:p>
            <a:pPr>
              <a:buFont typeface="Wingdings" panose="05000000000000000000" pitchFamily="2" charset="2"/>
              <a:buChar char="Ø"/>
            </a:pPr>
            <a:r>
              <a:rPr lang="en-US" dirty="0"/>
              <a:t>Real-time Location Sharing</a:t>
            </a:r>
          </a:p>
          <a:p>
            <a:pPr>
              <a:buFont typeface="Wingdings" panose="05000000000000000000" pitchFamily="2" charset="2"/>
              <a:buChar char="Ø"/>
            </a:pPr>
            <a:r>
              <a:rPr lang="en-US" dirty="0"/>
              <a:t>Optional Injury Details Input</a:t>
            </a:r>
          </a:p>
          <a:p>
            <a:pPr>
              <a:buFont typeface="Wingdings" panose="05000000000000000000" pitchFamily="2" charset="2"/>
              <a:buChar char="Ø"/>
            </a:pPr>
            <a:r>
              <a:rPr lang="en-US" dirty="0"/>
              <a:t>Track Ambulance Arrival Live</a:t>
            </a:r>
          </a:p>
          <a:p>
            <a:pPr>
              <a:buFont typeface="Wingdings" panose="05000000000000000000" pitchFamily="2" charset="2"/>
              <a:buChar char="Ø"/>
            </a:pPr>
            <a:r>
              <a:rPr lang="en-US" dirty="0"/>
              <a:t>Request History</a:t>
            </a:r>
          </a:p>
        </p:txBody>
      </p:sp>
    </p:spTree>
    <p:extLst>
      <p:ext uri="{BB962C8B-B14F-4D97-AF65-F5344CB8AC3E}">
        <p14:creationId xmlns:p14="http://schemas.microsoft.com/office/powerpoint/2010/main" val="365390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C139-15E5-F3F6-59B6-84D25DB770A3}"/>
              </a:ext>
            </a:extLst>
          </p:cNvPr>
          <p:cNvSpPr>
            <a:spLocks noGrp="1"/>
          </p:cNvSpPr>
          <p:nvPr>
            <p:ph type="title"/>
          </p:nvPr>
        </p:nvSpPr>
        <p:spPr/>
        <p:txBody>
          <a:bodyPr/>
          <a:lstStyle/>
          <a:p>
            <a:r>
              <a:rPr lang="en-US" b="1" dirty="0"/>
              <a:t>How It Works</a:t>
            </a:r>
          </a:p>
        </p:txBody>
      </p:sp>
      <p:graphicFrame>
        <p:nvGraphicFramePr>
          <p:cNvPr id="4" name="Content Placeholder 3">
            <a:extLst>
              <a:ext uri="{FF2B5EF4-FFF2-40B4-BE49-F238E27FC236}">
                <a16:creationId xmlns:a16="http://schemas.microsoft.com/office/drawing/2014/main" id="{775055BF-4AC6-D12C-052C-4D5F1180BBA5}"/>
              </a:ext>
            </a:extLst>
          </p:cNvPr>
          <p:cNvGraphicFramePr>
            <a:graphicFrameLocks noGrp="1"/>
          </p:cNvGraphicFramePr>
          <p:nvPr>
            <p:ph idx="1"/>
            <p:extLst>
              <p:ext uri="{D42A27DB-BD31-4B8C-83A1-F6EECF244321}">
                <p14:modId xmlns:p14="http://schemas.microsoft.com/office/powerpoint/2010/main" val="2273533804"/>
              </p:ext>
            </p:extLst>
          </p:nvPr>
        </p:nvGraphicFramePr>
        <p:xfrm>
          <a:off x="1096963" y="1866141"/>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69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FB05-F7B1-B14D-9366-D702C6DE2162}"/>
              </a:ext>
            </a:extLst>
          </p:cNvPr>
          <p:cNvSpPr>
            <a:spLocks noGrp="1"/>
          </p:cNvSpPr>
          <p:nvPr>
            <p:ph type="title"/>
          </p:nvPr>
        </p:nvSpPr>
        <p:spPr/>
        <p:txBody>
          <a:bodyPr/>
          <a:lstStyle/>
          <a:p>
            <a:r>
              <a:rPr lang="en-US" b="1" dirty="0"/>
              <a:t>Security &amp; Privacy</a:t>
            </a:r>
          </a:p>
        </p:txBody>
      </p:sp>
      <p:sp>
        <p:nvSpPr>
          <p:cNvPr id="3" name="Content Placeholder 2">
            <a:extLst>
              <a:ext uri="{FF2B5EF4-FFF2-40B4-BE49-F238E27FC236}">
                <a16:creationId xmlns:a16="http://schemas.microsoft.com/office/drawing/2014/main" id="{5DC40A8F-1593-1E3A-B8F8-7E094D22204D}"/>
              </a:ext>
            </a:extLst>
          </p:cNvPr>
          <p:cNvSpPr>
            <a:spLocks noGrp="1"/>
          </p:cNvSpPr>
          <p:nvPr>
            <p:ph idx="1"/>
          </p:nvPr>
        </p:nvSpPr>
        <p:spPr/>
        <p:txBody>
          <a:bodyPr/>
          <a:lstStyle/>
          <a:p>
            <a:pPr>
              <a:buFont typeface="Wingdings" panose="05000000000000000000" pitchFamily="2" charset="2"/>
              <a:buChar char="Ø"/>
            </a:pPr>
            <a:r>
              <a:rPr lang="en-US" dirty="0"/>
              <a:t>All data encrypted in-transit and at-rest</a:t>
            </a:r>
          </a:p>
          <a:p>
            <a:pPr>
              <a:buFont typeface="Wingdings" panose="05000000000000000000" pitchFamily="2" charset="2"/>
              <a:buChar char="Ø"/>
            </a:pPr>
            <a:r>
              <a:rPr lang="en-US" dirty="0"/>
              <a:t>Role-based access control</a:t>
            </a:r>
          </a:p>
          <a:p>
            <a:pPr>
              <a:buFont typeface="Wingdings" panose="05000000000000000000" pitchFamily="2" charset="2"/>
              <a:buChar char="Ø"/>
            </a:pPr>
            <a:r>
              <a:rPr lang="en-US" dirty="0"/>
              <a:t>Location data shared only during active emergencies</a:t>
            </a:r>
          </a:p>
          <a:p>
            <a:pPr>
              <a:buFont typeface="Wingdings" panose="05000000000000000000" pitchFamily="2" charset="2"/>
              <a:buChar char="Ø"/>
            </a:pPr>
            <a:r>
              <a:rPr lang="en-US" dirty="0"/>
              <a:t>Admin audit logs for accountability</a:t>
            </a:r>
          </a:p>
        </p:txBody>
      </p:sp>
    </p:spTree>
    <p:extLst>
      <p:ext uri="{BB962C8B-B14F-4D97-AF65-F5344CB8AC3E}">
        <p14:creationId xmlns:p14="http://schemas.microsoft.com/office/powerpoint/2010/main" val="39548914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1027</TotalTime>
  <Words>657</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Wingdings</vt:lpstr>
      <vt:lpstr>Retrospect</vt:lpstr>
      <vt:lpstr>Aman: Emergency Medical System for Palestine</vt:lpstr>
      <vt:lpstr>Project overview</vt:lpstr>
      <vt:lpstr>Problem Statement</vt:lpstr>
      <vt:lpstr>Our Solution</vt:lpstr>
      <vt:lpstr>System Architecture</vt:lpstr>
      <vt:lpstr>Web System Features (PRCS Admin)</vt:lpstr>
      <vt:lpstr>Mobile App Features (Civilians)</vt:lpstr>
      <vt:lpstr>How It Works</vt:lpstr>
      <vt:lpstr>Security &amp; Privacy</vt:lpstr>
      <vt:lpstr>Implementation Plan</vt:lpstr>
      <vt:lpstr>Challenges</vt:lpstr>
      <vt:lpstr>Future Enhancements</vt:lpstr>
      <vt:lpstr>Expected Impact</vt:lpstr>
      <vt:lpstr>Demo (Website) </vt:lpstr>
      <vt:lpstr>Demo (Website) </vt:lpstr>
      <vt:lpstr>Demo (Website) </vt:lpstr>
      <vt:lpstr>Demo (Mobile) </vt:lpstr>
      <vt:lpstr>Expected Performance After Implementation</vt:lpstr>
      <vt:lpstr>Conclusion &amp;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albaghdadi</dc:creator>
  <cp:lastModifiedBy>hamza albaghdadi</cp:lastModifiedBy>
  <cp:revision>8</cp:revision>
  <dcterms:created xsi:type="dcterms:W3CDTF">2025-06-03T17:29:37Z</dcterms:created>
  <dcterms:modified xsi:type="dcterms:W3CDTF">2025-06-05T00:45:19Z</dcterms:modified>
</cp:coreProperties>
</file>