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6"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49FA-6DD6-271B-E4DE-56DAFF273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A20B65-5E65-4D6B-3CF3-6FF8BEB9A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0BBC49-3BC1-B104-48DB-9A872A9B12E4}"/>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5" name="Footer Placeholder 4">
            <a:extLst>
              <a:ext uri="{FF2B5EF4-FFF2-40B4-BE49-F238E27FC236}">
                <a16:creationId xmlns:a16="http://schemas.microsoft.com/office/drawing/2014/main" id="{1F3B4D42-C2C6-613A-A19A-D81079402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B445C-E011-49E5-8ABD-B78C3EDC0DF4}"/>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339444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01F7-8A5F-E6BE-8DCF-E1FE4CE29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05168-62C9-9CB6-B8B8-1F08CD8367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B421B-84A6-1540-0BB0-3C35D41DC195}"/>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5" name="Footer Placeholder 4">
            <a:extLst>
              <a:ext uri="{FF2B5EF4-FFF2-40B4-BE49-F238E27FC236}">
                <a16:creationId xmlns:a16="http://schemas.microsoft.com/office/drawing/2014/main" id="{D2E5AA9E-5E47-50B1-F42E-1B08D7CEF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B8109-C286-AEB4-65E7-D856D458C894}"/>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176452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9B27F-78DA-4F5D-4CFA-30F8A12FD8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349FC-BB19-0F14-6C53-60EBBAB2E9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C3F3B-884E-1B53-A190-D431EDB79CD7}"/>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5" name="Footer Placeholder 4">
            <a:extLst>
              <a:ext uri="{FF2B5EF4-FFF2-40B4-BE49-F238E27FC236}">
                <a16:creationId xmlns:a16="http://schemas.microsoft.com/office/drawing/2014/main" id="{EF3A4050-A49A-1A80-08B0-1023AE84D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4A6BE-456B-1A1C-30CE-7C46831B6E54}"/>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170896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DFFA-94EF-E88B-D068-899C61DB3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49A49-6317-C9BC-011A-A4C381BD7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93828-9917-8410-D394-5ECC7E9D5165}"/>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5" name="Footer Placeholder 4">
            <a:extLst>
              <a:ext uri="{FF2B5EF4-FFF2-40B4-BE49-F238E27FC236}">
                <a16:creationId xmlns:a16="http://schemas.microsoft.com/office/drawing/2014/main" id="{1CFBE43F-D84F-49C7-8F8B-041601146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AA2A2-DD30-8B65-E98D-EBCDC2061C79}"/>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276856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7EF7-CFF8-36AA-A2D1-5585D9B21E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9ACBBF-D6C8-96AE-CC9F-CDF98DA36C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259A7B-EE7E-AC09-AA6A-D2822A7E3317}"/>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5" name="Footer Placeholder 4">
            <a:extLst>
              <a:ext uri="{FF2B5EF4-FFF2-40B4-BE49-F238E27FC236}">
                <a16:creationId xmlns:a16="http://schemas.microsoft.com/office/drawing/2014/main" id="{3A200D9C-9444-294B-04BB-654CADE9C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FF7F2-7A7A-F13B-793C-720AC7454E68}"/>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223408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0E1F-F5AE-C778-87AE-341043112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89B1E-DE00-92B3-0F21-3FBA91860B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F0D0D5-937A-C05E-466F-A4362EA9A3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5795C9-39B6-7D04-F839-5DDDB01FAA81}"/>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6" name="Footer Placeholder 5">
            <a:extLst>
              <a:ext uri="{FF2B5EF4-FFF2-40B4-BE49-F238E27FC236}">
                <a16:creationId xmlns:a16="http://schemas.microsoft.com/office/drawing/2014/main" id="{1D5D180D-B3D5-9223-6027-B3AD3B778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2A23F-EC73-2479-585A-7831CC6D71FF}"/>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168958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50CF-960A-22C9-7047-6F5E38CC2E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54F7FD-9CB7-B843-6A99-C92F36E68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6D6A7-6769-6304-9DF7-EFDDA53AE9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BBBA95-B25B-16D3-DD46-8AEA950F5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D6259-CB09-AC2D-4BBD-A9F35BC4A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5D572-01D4-6EA6-46F2-7CCE6BEC0D79}"/>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8" name="Footer Placeholder 7">
            <a:extLst>
              <a:ext uri="{FF2B5EF4-FFF2-40B4-BE49-F238E27FC236}">
                <a16:creationId xmlns:a16="http://schemas.microsoft.com/office/drawing/2014/main" id="{EC6F085D-EB7E-91CA-044A-5FECAB47C2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338F45-79A4-3975-0C23-1878A0DA929B}"/>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4138216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1FE3-22AC-D165-762E-B780EF5164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44EA1D-5E2B-33AA-1544-B0F15E123F85}"/>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4" name="Footer Placeholder 3">
            <a:extLst>
              <a:ext uri="{FF2B5EF4-FFF2-40B4-BE49-F238E27FC236}">
                <a16:creationId xmlns:a16="http://schemas.microsoft.com/office/drawing/2014/main" id="{0A8C50BD-CA97-1BB6-7ABB-2E21F1958F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95B749-E2CD-A1CD-79EF-E57739867BA1}"/>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116448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ED379-9217-CCA2-A5BB-FBB566506D29}"/>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3" name="Footer Placeholder 2">
            <a:extLst>
              <a:ext uri="{FF2B5EF4-FFF2-40B4-BE49-F238E27FC236}">
                <a16:creationId xmlns:a16="http://schemas.microsoft.com/office/drawing/2014/main" id="{35613364-B5AE-43BA-756C-24C9274259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5B30E-7809-71F9-3E2B-A5091A5503A5}"/>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234168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B9D1-3D81-5FBC-73EE-9565FB70A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021943-4DD0-560C-931B-6202CF182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3B85A7-A0C3-658B-0996-F0F245FD4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BE993-FF6F-8574-EAA6-5716CC6E42C0}"/>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6" name="Footer Placeholder 5">
            <a:extLst>
              <a:ext uri="{FF2B5EF4-FFF2-40B4-BE49-F238E27FC236}">
                <a16:creationId xmlns:a16="http://schemas.microsoft.com/office/drawing/2014/main" id="{2E6D15CA-27CB-49B7-F923-94902844A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A92BD-4ACC-D2DC-E1E5-A0B4214D5427}"/>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2081800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BB7D-1F5B-85F3-E13A-2501B6651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EA79EB-29E3-7AAC-77DC-4203C3AB1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1E5A6F-2927-3732-BC85-5F501BCCF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9C3AB-27EE-041F-94D8-ADC7A9C0F47E}"/>
              </a:ext>
            </a:extLst>
          </p:cNvPr>
          <p:cNvSpPr>
            <a:spLocks noGrp="1"/>
          </p:cNvSpPr>
          <p:nvPr>
            <p:ph type="dt" sz="half" idx="10"/>
          </p:nvPr>
        </p:nvSpPr>
        <p:spPr/>
        <p:txBody>
          <a:bodyPr/>
          <a:lstStyle/>
          <a:p>
            <a:fld id="{53C1B09C-1B42-B845-9374-7DABC4C9DFB7}" type="datetimeFigureOut">
              <a:rPr lang="en-US" smtClean="0"/>
              <a:t>8/16/24</a:t>
            </a:fld>
            <a:endParaRPr lang="en-US"/>
          </a:p>
        </p:txBody>
      </p:sp>
      <p:sp>
        <p:nvSpPr>
          <p:cNvPr id="6" name="Footer Placeholder 5">
            <a:extLst>
              <a:ext uri="{FF2B5EF4-FFF2-40B4-BE49-F238E27FC236}">
                <a16:creationId xmlns:a16="http://schemas.microsoft.com/office/drawing/2014/main" id="{6C5D0C98-FF3F-F50E-172B-B2D2220D7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2CA92-B8B9-386A-1961-DFEEC7E2CDCE}"/>
              </a:ext>
            </a:extLst>
          </p:cNvPr>
          <p:cNvSpPr>
            <a:spLocks noGrp="1"/>
          </p:cNvSpPr>
          <p:nvPr>
            <p:ph type="sldNum" sz="quarter" idx="12"/>
          </p:nvPr>
        </p:nvSpPr>
        <p:spPr/>
        <p:txBody>
          <a:bodyPr/>
          <a:lstStyle/>
          <a:p>
            <a:fld id="{842F0994-ECE6-9A45-BFA7-870EE22807B7}" type="slidenum">
              <a:rPr lang="en-US" smtClean="0"/>
              <a:t>‹#›</a:t>
            </a:fld>
            <a:endParaRPr lang="en-US"/>
          </a:p>
        </p:txBody>
      </p:sp>
    </p:spTree>
    <p:extLst>
      <p:ext uri="{BB962C8B-B14F-4D97-AF65-F5344CB8AC3E}">
        <p14:creationId xmlns:p14="http://schemas.microsoft.com/office/powerpoint/2010/main" val="419548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39E6A-7A7A-8FCA-AEED-ABE7FBD021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DF482F-EE06-C484-3D66-CF6C146AE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F192C-A178-3BCC-D697-0900EC4F71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1B09C-1B42-B845-9374-7DABC4C9DFB7}" type="datetimeFigureOut">
              <a:rPr lang="en-US" smtClean="0"/>
              <a:t>8/16/24</a:t>
            </a:fld>
            <a:endParaRPr lang="en-US"/>
          </a:p>
        </p:txBody>
      </p:sp>
      <p:sp>
        <p:nvSpPr>
          <p:cNvPr id="5" name="Footer Placeholder 4">
            <a:extLst>
              <a:ext uri="{FF2B5EF4-FFF2-40B4-BE49-F238E27FC236}">
                <a16:creationId xmlns:a16="http://schemas.microsoft.com/office/drawing/2014/main" id="{5FCBF11A-1AA1-83E2-B47A-DBFA3AB867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55BA70-C872-9C6E-EEA7-671704BAC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F0994-ECE6-9A45-BFA7-870EE22807B7}" type="slidenum">
              <a:rPr lang="en-US" smtClean="0"/>
              <a:t>‹#›</a:t>
            </a:fld>
            <a:endParaRPr lang="en-US"/>
          </a:p>
        </p:txBody>
      </p:sp>
    </p:spTree>
    <p:extLst>
      <p:ext uri="{BB962C8B-B14F-4D97-AF65-F5344CB8AC3E}">
        <p14:creationId xmlns:p14="http://schemas.microsoft.com/office/powerpoint/2010/main" val="19321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494301" y="2046315"/>
            <a:ext cx="6011416" cy="2075886"/>
          </a:xfrm>
        </p:spPr>
        <p:txBody>
          <a:bodyPr anchor="b">
            <a:normAutofit/>
          </a:bodyPr>
          <a:lstStyle/>
          <a:p>
            <a:pPr algn="l"/>
            <a:r>
              <a:rPr lang="en-US" sz="4000" dirty="0">
                <a:solidFill>
                  <a:schemeClr val="bg1"/>
                </a:solidFill>
                <a:latin typeface="Times New Roman" panose="02020603050405020304" pitchFamily="18" charset="0"/>
                <a:cs typeface="Times New Roman" panose="02020603050405020304" pitchFamily="18" charset="0"/>
              </a:rPr>
              <a:t>Predicting High-Traffic Recipes for Increased User Engagement</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1BA78DE-0B0E-B474-2961-4BEC7C329412}"/>
              </a:ext>
            </a:extLst>
          </p:cNvPr>
          <p:cNvSpPr>
            <a:spLocks noGrp="1"/>
          </p:cNvSpPr>
          <p:nvPr>
            <p:ph type="subTitle" idx="1"/>
          </p:nvPr>
        </p:nvSpPr>
        <p:spPr>
          <a:xfrm>
            <a:off x="2684137" y="4348212"/>
            <a:ext cx="4393278" cy="1244483"/>
          </a:xfrm>
        </p:spPr>
        <p:txBody>
          <a:bodyPr anchor="t">
            <a:normAutofit/>
          </a:bodyPr>
          <a:lstStyle/>
          <a:p>
            <a:pPr algn="l"/>
            <a:r>
              <a:rPr lang="en-US" dirty="0">
                <a:solidFill>
                  <a:srgbClr val="FFFFFF"/>
                </a:solidFill>
                <a:latin typeface="Times New Roman" panose="02020603050405020304" pitchFamily="18" charset="0"/>
                <a:cs typeface="Times New Roman" panose="02020603050405020304" pitchFamily="18" charset="0"/>
              </a:rPr>
              <a:t>- Hamza Ali</a:t>
            </a:r>
          </a:p>
        </p:txBody>
      </p:sp>
      <p:sp>
        <p:nvSpPr>
          <p:cNvPr id="55" name="Oval 54">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rson writing on a notepad">
            <a:extLst>
              <a:ext uri="{FF2B5EF4-FFF2-40B4-BE49-F238E27FC236}">
                <a16:creationId xmlns:a16="http://schemas.microsoft.com/office/drawing/2014/main" id="{A7D88644-0716-7687-72EC-DD998953CEF4}"/>
              </a:ext>
            </a:extLst>
          </p:cNvPr>
          <p:cNvPicPr>
            <a:picLocks noChangeAspect="1"/>
          </p:cNvPicPr>
          <p:nvPr/>
        </p:nvPicPr>
        <p:blipFill rotWithShape="1">
          <a:blip r:embed="rId2"/>
          <a:srcRect t="7593" r="9089" b="1653"/>
          <a:stretch/>
        </p:blipFill>
        <p:spPr>
          <a:xfrm>
            <a:off x="7007333" y="2035548"/>
            <a:ext cx="3522673" cy="2786898"/>
          </a:xfrm>
          <a:prstGeom prst="rect">
            <a:avLst/>
          </a:prstGeom>
        </p:spPr>
      </p:pic>
    </p:spTree>
    <p:extLst>
      <p:ext uri="{BB962C8B-B14F-4D97-AF65-F5344CB8AC3E}">
        <p14:creationId xmlns:p14="http://schemas.microsoft.com/office/powerpoint/2010/main" val="333055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838199" y="1093788"/>
            <a:ext cx="10506455" cy="2967208"/>
          </a:xfrm>
        </p:spPr>
        <p:txBody>
          <a:bodyPr vert="horz" lIns="91440" tIns="45720" rIns="91440" bIns="45720" rtlCol="0">
            <a:normAutofit/>
          </a:bodyPr>
          <a:lstStyle/>
          <a:p>
            <a:pPr algn="l"/>
            <a:r>
              <a:rPr lang="en-US" sz="8000">
                <a:effectLst/>
                <a:latin typeface="Helvetica Neue" panose="02000503000000020004" pitchFamily="2" charset="0"/>
              </a:rPr>
              <a:t>Thank You!</a:t>
            </a:r>
          </a:p>
        </p:txBody>
      </p:sp>
      <p:sp>
        <p:nvSpPr>
          <p:cNvPr id="32" name="Rectangle 3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42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dirty="0">
                <a:solidFill>
                  <a:srgbClr val="FFFFFF"/>
                </a:solidFill>
                <a:latin typeface="Times New Roman" panose="02020603050405020304" pitchFamily="18" charset="0"/>
                <a:cs typeface="Times New Roman" panose="02020603050405020304" pitchFamily="18" charset="0"/>
              </a:rPr>
              <a:t>Business Goals</a:t>
            </a:r>
          </a:p>
        </p:txBody>
      </p:sp>
      <p:sp>
        <p:nvSpPr>
          <p:cNvPr id="3" name="Subtitle 2">
            <a:extLst>
              <a:ext uri="{FF2B5EF4-FFF2-40B4-BE49-F238E27FC236}">
                <a16:creationId xmlns:a16="http://schemas.microsoft.com/office/drawing/2014/main" id="{31BA78DE-0B0E-B474-2961-4BEC7C329412}"/>
              </a:ext>
            </a:extLst>
          </p:cNvPr>
          <p:cNvSpPr>
            <a:spLocks noGrp="1"/>
          </p:cNvSpPr>
          <p:nvPr>
            <p:ph type="subTitle" idx="1"/>
          </p:nvPr>
        </p:nvSpPr>
        <p:spPr>
          <a:xfrm>
            <a:off x="1233982" y="1808922"/>
            <a:ext cx="9927661" cy="4641573"/>
          </a:xfrm>
        </p:spPr>
        <p:txBody>
          <a:bodyPr vert="horz" lIns="91440" tIns="45720" rIns="91440" bIns="45720" rtlCol="0" anchor="ctr">
            <a:normAutofit fontScale="85000" lnSpcReduction="20000"/>
          </a:bodyPr>
          <a:lstStyle/>
          <a:p>
            <a:pPr algn="l">
              <a:lnSpc>
                <a:spcPct val="150000"/>
              </a:lnSpc>
            </a:pPr>
            <a:r>
              <a:rPr lang="en-US" sz="2000" dirty="0">
                <a:effectLst/>
                <a:latin typeface="Times New Roman" panose="02020603050405020304" pitchFamily="18" charset="0"/>
                <a:cs typeface="Times New Roman" panose="02020603050405020304" pitchFamily="18" charset="0"/>
              </a:rPr>
              <a:t>Tasty Bytes, founded in 2020 during the Covid pandemic, began as a recipe search engine to help users make the most of limited supplies. Now a full-fledged business, Tasty Bytes offers monthly subscriptions that provide personalized meal plans for a healthy, balanced diet, with premium options including ingredient delivery to your door.</a:t>
            </a:r>
          </a:p>
          <a:p>
            <a:pPr algn="l">
              <a:lnSpc>
                <a:spcPct val="150000"/>
              </a:lnSpc>
            </a:pPr>
            <a:endParaRPr lang="en-US" sz="2000" dirty="0">
              <a:latin typeface="Times New Roman" panose="02020603050405020304" pitchFamily="18" charset="0"/>
              <a:cs typeface="Times New Roman" panose="02020603050405020304" pitchFamily="18" charset="0"/>
            </a:endParaRPr>
          </a:p>
          <a:p>
            <a:pPr algn="l">
              <a:lnSpc>
                <a:spcPct val="150000"/>
              </a:lnSpc>
            </a:pPr>
            <a:r>
              <a:rPr lang="en-US" sz="2000" dirty="0">
                <a:effectLst/>
                <a:latin typeface="Times New Roman" panose="02020603050405020304" pitchFamily="18" charset="0"/>
                <a:cs typeface="Times New Roman" panose="02020603050405020304" pitchFamily="18" charset="0"/>
              </a:rPr>
              <a:t>The business goals are to accurately predict and feature recipes on the company website’s homepage that will:</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Drive high traffic to the website</a:t>
            </a:r>
          </a:p>
          <a:p>
            <a:pPr marL="342900" indent="-342900" algn="l">
              <a:lnSpc>
                <a:spcPct val="150000"/>
              </a:lnSpc>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Increase user engagement and subscription rates. </a:t>
            </a:r>
          </a:p>
          <a:p>
            <a:pPr algn="l">
              <a:lnSpc>
                <a:spcPct val="150000"/>
              </a:lnSpc>
            </a:pPr>
            <a:endParaRPr lang="en-US" sz="2000" dirty="0">
              <a:latin typeface="Times New Roman" panose="02020603050405020304" pitchFamily="18" charset="0"/>
              <a:cs typeface="Times New Roman" panose="02020603050405020304" pitchFamily="18" charset="0"/>
            </a:endParaRPr>
          </a:p>
          <a:p>
            <a:pPr algn="l">
              <a:lnSpc>
                <a:spcPct val="150000"/>
              </a:lnSpc>
            </a:pPr>
            <a:r>
              <a:rPr lang="en-US" sz="2000" dirty="0">
                <a:effectLst/>
                <a:latin typeface="Times New Roman" panose="02020603050405020304" pitchFamily="18" charset="0"/>
                <a:cs typeface="Times New Roman" panose="02020603050405020304" pitchFamily="18" charset="0"/>
              </a:rPr>
              <a:t>By leveraging data-driven insights, the aim is to consistently identify popular recipes, optimize homepage content, and enhance overall user experience.</a:t>
            </a:r>
          </a:p>
        </p:txBody>
      </p:sp>
    </p:spTree>
    <p:extLst>
      <p:ext uri="{BB962C8B-B14F-4D97-AF65-F5344CB8AC3E}">
        <p14:creationId xmlns:p14="http://schemas.microsoft.com/office/powerpoint/2010/main" val="41773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dirty="0">
                <a:solidFill>
                  <a:srgbClr val="FFFFFF"/>
                </a:solidFill>
                <a:latin typeface="Times New Roman" panose="02020603050405020304" pitchFamily="18" charset="0"/>
                <a:cs typeface="Times New Roman" panose="02020603050405020304" pitchFamily="18" charset="0"/>
              </a:rPr>
              <a:t>Project Overview</a:t>
            </a:r>
          </a:p>
        </p:txBody>
      </p:sp>
      <p:sp>
        <p:nvSpPr>
          <p:cNvPr id="6" name="TextBox 5">
            <a:extLst>
              <a:ext uri="{FF2B5EF4-FFF2-40B4-BE49-F238E27FC236}">
                <a16:creationId xmlns:a16="http://schemas.microsoft.com/office/drawing/2014/main" id="{A77A281F-E178-BEC5-F682-AEECC678119C}"/>
              </a:ext>
            </a:extLst>
          </p:cNvPr>
          <p:cNvSpPr txBox="1"/>
          <p:nvPr/>
        </p:nvSpPr>
        <p:spPr>
          <a:xfrm flipH="1">
            <a:off x="1371599" y="2076079"/>
            <a:ext cx="10624930" cy="428989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Problem Statement: </a:t>
            </a:r>
          </a:p>
          <a:p>
            <a:pPr>
              <a:lnSpc>
                <a:spcPct val="150000"/>
              </a:lnSpc>
            </a:pPr>
            <a:r>
              <a:rPr lang="en-US" dirty="0">
                <a:latin typeface="Times New Roman" panose="02020603050405020304" pitchFamily="18" charset="0"/>
                <a:cs typeface="Times New Roman" panose="02020603050405020304" pitchFamily="18" charset="0"/>
              </a:rPr>
              <a:t>To meet the business goals stated earlier, the problems to be addressed are: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 which recipes will lead to high traffic</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Correctly predict high traffic recipes at least 80% of the time</a:t>
            </a:r>
          </a:p>
          <a:p>
            <a:pPr marL="285750" indent="-285750">
              <a:lnSpc>
                <a:spcPct val="150000"/>
              </a:lnSpc>
              <a:buFont typeface="Arial" panose="020B0604020202020204" pitchFamily="34" charset="0"/>
              <a:buChar char="•"/>
            </a:pPr>
            <a:endParaRPr lang="en-US" dirty="0">
              <a:effectLst/>
              <a:latin typeface="Times New Roman" panose="02020603050405020304" pitchFamily="18" charset="0"/>
              <a:cs typeface="Times New Roman" panose="02020603050405020304" pitchFamily="18" charset="0"/>
            </a:endParaRPr>
          </a:p>
          <a:p>
            <a:pPr>
              <a:lnSpc>
                <a:spcPct val="150000"/>
              </a:lnSpc>
            </a:pPr>
            <a:r>
              <a:rPr lang="en-US" sz="2000" b="1" dirty="0">
                <a:effectLst/>
                <a:latin typeface="Times New Roman" panose="02020603050405020304" pitchFamily="18" charset="0"/>
                <a:cs typeface="Times New Roman" panose="02020603050405020304" pitchFamily="18" charset="0"/>
              </a:rPr>
              <a:t>Approach</a:t>
            </a:r>
            <a:r>
              <a:rPr lang="en-US" sz="2000" dirty="0">
                <a:effectLst/>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The following approach was undertaken to address the problems:</a:t>
            </a:r>
            <a:endParaRPr lang="en-US" sz="200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Data Analysis</a:t>
            </a:r>
            <a:r>
              <a:rPr lang="en-US" dirty="0">
                <a:effectLst/>
                <a:latin typeface="Times New Roman" panose="02020603050405020304" pitchFamily="18" charset="0"/>
                <a:cs typeface="Times New Roman" panose="02020603050405020304" pitchFamily="18" charset="0"/>
              </a:rPr>
              <a:t>: Understand key features impacting recipe popularity.</a:t>
            </a:r>
          </a:p>
          <a:p>
            <a:pPr marL="285750" indent="-285750">
              <a:lnSpc>
                <a:spcPct val="150000"/>
              </a:lnSpc>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Model Development</a:t>
            </a:r>
            <a:r>
              <a:rPr lang="en-US" dirty="0">
                <a:effectLst/>
                <a:latin typeface="Times New Roman" panose="02020603050405020304" pitchFamily="18" charset="0"/>
                <a:cs typeface="Times New Roman" panose="02020603050405020304" pitchFamily="18" charset="0"/>
              </a:rPr>
              <a:t>: Build and compare predictive models.</a:t>
            </a:r>
          </a:p>
          <a:p>
            <a:pPr marL="285750" indent="-285750">
              <a:lnSpc>
                <a:spcPct val="150000"/>
              </a:lnSpc>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Evaluation</a:t>
            </a:r>
            <a:r>
              <a:rPr lang="en-US" dirty="0">
                <a:effectLst/>
                <a:latin typeface="Times New Roman" panose="02020603050405020304" pitchFamily="18" charset="0"/>
                <a:cs typeface="Times New Roman" panose="02020603050405020304" pitchFamily="18" charset="0"/>
              </a:rPr>
              <a:t>: Use metrics like Recall and F1 Score to assess model performance.</a:t>
            </a:r>
          </a:p>
        </p:txBody>
      </p:sp>
    </p:spTree>
    <p:extLst>
      <p:ext uri="{BB962C8B-B14F-4D97-AF65-F5344CB8AC3E}">
        <p14:creationId xmlns:p14="http://schemas.microsoft.com/office/powerpoint/2010/main" val="336004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dirty="0">
                <a:solidFill>
                  <a:srgbClr val="FFFFFF"/>
                </a:solidFill>
                <a:latin typeface="Times New Roman" panose="02020603050405020304" pitchFamily="18" charset="0"/>
                <a:cs typeface="Times New Roman" panose="02020603050405020304" pitchFamily="18" charset="0"/>
              </a:rPr>
              <a:t>Data Analysis</a:t>
            </a:r>
          </a:p>
        </p:txBody>
      </p:sp>
      <p:sp>
        <p:nvSpPr>
          <p:cNvPr id="6" name="TextBox 5">
            <a:extLst>
              <a:ext uri="{FF2B5EF4-FFF2-40B4-BE49-F238E27FC236}">
                <a16:creationId xmlns:a16="http://schemas.microsoft.com/office/drawing/2014/main" id="{A77A281F-E178-BEC5-F682-AEECC678119C}"/>
              </a:ext>
            </a:extLst>
          </p:cNvPr>
          <p:cNvSpPr txBox="1"/>
          <p:nvPr/>
        </p:nvSpPr>
        <p:spPr>
          <a:xfrm flipH="1">
            <a:off x="1007109" y="1588574"/>
            <a:ext cx="10624930" cy="5264903"/>
          </a:xfrm>
          <a:prstGeom prst="rect">
            <a:avLst/>
          </a:prstGeom>
          <a:noFill/>
        </p:spPr>
        <p:txBody>
          <a:bodyPr wrap="square" rtlCol="0">
            <a:spAutoFit/>
          </a:bodyPr>
          <a:lstStyle/>
          <a:p>
            <a:pPr>
              <a:lnSpc>
                <a:spcPct val="150000"/>
              </a:lnSpc>
            </a:pPr>
            <a:r>
              <a:rPr lang="en-US" b="1" dirty="0">
                <a:effectLst/>
                <a:latin typeface="Times New Roman" panose="02020603050405020304" pitchFamily="18" charset="0"/>
                <a:cs typeface="Times New Roman" panose="02020603050405020304" pitchFamily="18" charset="0"/>
              </a:rPr>
              <a:t>Dataset Overview:</a:t>
            </a:r>
          </a:p>
          <a:p>
            <a:pPr>
              <a:lnSpc>
                <a:spcPct val="150000"/>
              </a:lnSpc>
            </a:pPr>
            <a:r>
              <a:rPr lang="en-US" sz="1600" dirty="0">
                <a:effectLst/>
                <a:latin typeface="Times New Roman" panose="02020603050405020304" pitchFamily="18" charset="0"/>
                <a:cs typeface="Times New Roman" panose="02020603050405020304" pitchFamily="18" charset="0"/>
              </a:rPr>
              <a:t>The dataset contained the features (variables):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recipe</a:t>
            </a:r>
            <a:r>
              <a:rPr lang="en-US" sz="1400" dirty="0">
                <a:latin typeface="Times New Roman" panose="02020603050405020304" pitchFamily="18" charset="0"/>
                <a:cs typeface="Times New Roman" panose="02020603050405020304" pitchFamily="18" charset="0"/>
              </a:rPr>
              <a:t>: A unique numeric identifier assigned to each recipe in the dataset.</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calories</a:t>
            </a:r>
            <a:r>
              <a:rPr lang="en-US" sz="1400" dirty="0">
                <a:latin typeface="Times New Roman" panose="02020603050405020304" pitchFamily="18" charset="0"/>
                <a:cs typeface="Times New Roman" panose="02020603050405020304" pitchFamily="18" charset="0"/>
              </a:rPr>
              <a:t>: The total number of calories per serving in the recipe, indicating its energy content.</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carbohydrate</a:t>
            </a:r>
            <a:r>
              <a:rPr lang="en-US" sz="1400" dirty="0">
                <a:latin typeface="Times New Roman" panose="02020603050405020304" pitchFamily="18" charset="0"/>
                <a:cs typeface="Times New Roman" panose="02020603050405020304" pitchFamily="18" charset="0"/>
              </a:rPr>
              <a:t>: The amount of carbohydrates (in grams) per serving in the recipe, reflecting its carbohydrate content.</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sugar</a:t>
            </a:r>
            <a:r>
              <a:rPr lang="en-US" sz="1400" dirty="0">
                <a:latin typeface="Times New Roman" panose="02020603050405020304" pitchFamily="18" charset="0"/>
                <a:cs typeface="Times New Roman" panose="02020603050405020304" pitchFamily="18" charset="0"/>
              </a:rPr>
              <a:t>: The amount of sugar (in grams) per serving in the recipe, indicating the sugar content.</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protein</a:t>
            </a:r>
            <a:r>
              <a:rPr lang="en-US" sz="1400" dirty="0">
                <a:latin typeface="Times New Roman" panose="02020603050405020304" pitchFamily="18" charset="0"/>
                <a:cs typeface="Times New Roman" panose="02020603050405020304" pitchFamily="18" charset="0"/>
              </a:rPr>
              <a:t>: The amount of protein (in grams) per serving in the recipe, showing the protein content.</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category</a:t>
            </a:r>
            <a:r>
              <a:rPr lang="en-US" sz="1400" dirty="0">
                <a:latin typeface="Times New Roman" panose="02020603050405020304" pitchFamily="18" charset="0"/>
                <a:cs typeface="Times New Roman" panose="02020603050405020304" pitchFamily="18" charset="0"/>
              </a:rPr>
              <a:t>: The type of recipe, categorized into one of ten possible groupings such as 'Lunch/Snacks', 'Desserts', 'Vegetable', etc.</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servings</a:t>
            </a:r>
            <a:r>
              <a:rPr lang="en-US" sz="1400" dirty="0">
                <a:latin typeface="Times New Roman" panose="02020603050405020304" pitchFamily="18" charset="0"/>
                <a:cs typeface="Times New Roman" panose="02020603050405020304" pitchFamily="18" charset="0"/>
              </a:rPr>
              <a:t>: The number of servings that the recipe yields, indicating the portion size.</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high_traffic</a:t>
            </a:r>
            <a:r>
              <a:rPr lang="en-US" sz="1400" dirty="0">
                <a:latin typeface="Times New Roman" panose="02020603050405020304" pitchFamily="18" charset="0"/>
                <a:cs typeface="Times New Roman" panose="02020603050405020304" pitchFamily="18" charset="0"/>
              </a:rPr>
              <a:t>: A categorical variable indicating whether the recipe led to high traffic on the website when it was featured, marked as "High" for high traffic and a missing value otherwise.</a:t>
            </a:r>
            <a:endParaRPr lang="en-US" sz="1600" dirty="0">
              <a:effectLst/>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Data Cleaning and Validation:</a:t>
            </a:r>
            <a:br>
              <a:rPr lang="en-US"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Most of the features contained missing values, as well as certain values inconsistent with the original description of the feature, hence the dataset underwent a thorough cleaning procedure and was made ready for analysis.</a:t>
            </a:r>
            <a:endParaRPr lang="en-US"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12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dirty="0">
                <a:solidFill>
                  <a:srgbClr val="FFFFFF"/>
                </a:solidFill>
                <a:latin typeface="Times New Roman" panose="02020603050405020304" pitchFamily="18" charset="0"/>
                <a:cs typeface="Times New Roman" panose="02020603050405020304" pitchFamily="18" charset="0"/>
              </a:rPr>
              <a:t>Key Findings</a:t>
            </a: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BA78DE-0B0E-B474-2961-4BEC7C329412}"/>
              </a:ext>
            </a:extLst>
          </p:cNvPr>
          <p:cNvSpPr>
            <a:spLocks noGrp="1"/>
          </p:cNvSpPr>
          <p:nvPr>
            <p:ph type="subTitle" idx="1"/>
          </p:nvPr>
        </p:nvSpPr>
        <p:spPr>
          <a:xfrm>
            <a:off x="3991324" y="1622745"/>
            <a:ext cx="8019348" cy="693360"/>
          </a:xfrm>
        </p:spPr>
        <p:txBody>
          <a:bodyPr vert="horz" lIns="91440" tIns="45720" rIns="91440" bIns="45720" rtlCol="0" anchor="ct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Website Traffic Proportion</a:t>
            </a:r>
          </a:p>
        </p:txBody>
      </p:sp>
      <p:sp>
        <p:nvSpPr>
          <p:cNvPr id="6" name="TextBox 5">
            <a:extLst>
              <a:ext uri="{FF2B5EF4-FFF2-40B4-BE49-F238E27FC236}">
                <a16:creationId xmlns:a16="http://schemas.microsoft.com/office/drawing/2014/main" id="{A77A281F-E178-BEC5-F682-AEECC678119C}"/>
              </a:ext>
            </a:extLst>
          </p:cNvPr>
          <p:cNvSpPr txBox="1"/>
          <p:nvPr/>
        </p:nvSpPr>
        <p:spPr>
          <a:xfrm flipH="1">
            <a:off x="6659674" y="3429000"/>
            <a:ext cx="4998925" cy="1704506"/>
          </a:xfrm>
          <a:prstGeom prst="rect">
            <a:avLst/>
          </a:prstGeom>
          <a:noFill/>
        </p:spPr>
        <p:txBody>
          <a:bodyPr wrap="square" rtlCol="0">
            <a:spAutoFit/>
          </a:bodyPr>
          <a:lstStyle/>
          <a:p>
            <a:pPr>
              <a:lnSpc>
                <a:spcPct val="150000"/>
              </a:lnSpc>
            </a:pPr>
            <a:r>
              <a:rPr lang="en-US" dirty="0">
                <a:effectLst/>
                <a:latin typeface="Times New Roman" panose="02020603050405020304" pitchFamily="18" charset="0"/>
                <a:cs typeface="Times New Roman" panose="02020603050405020304" pitchFamily="18" charset="0"/>
              </a:rPr>
              <a:t>The food recipes collectively accounted for almost 60% of the high traffic on the website, and about 40% of non-high traffic.</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7" name="Picture 6" descr="A graph of a distribution of traffic&#10;&#10;Description automatically generated">
            <a:extLst>
              <a:ext uri="{FF2B5EF4-FFF2-40B4-BE49-F238E27FC236}">
                <a16:creationId xmlns:a16="http://schemas.microsoft.com/office/drawing/2014/main" id="{7E02F829-5B75-4332-8AFE-3C6BD7F663FD}"/>
              </a:ext>
            </a:extLst>
          </p:cNvPr>
          <p:cNvPicPr>
            <a:picLocks noChangeAspect="1"/>
          </p:cNvPicPr>
          <p:nvPr/>
        </p:nvPicPr>
        <p:blipFill>
          <a:blip r:embed="rId2"/>
          <a:stretch>
            <a:fillRect/>
          </a:stretch>
        </p:blipFill>
        <p:spPr>
          <a:xfrm>
            <a:off x="1013797" y="2516952"/>
            <a:ext cx="5168900" cy="4140200"/>
          </a:xfrm>
          <a:prstGeom prst="rect">
            <a:avLst/>
          </a:prstGeom>
        </p:spPr>
      </p:pic>
    </p:spTree>
    <p:extLst>
      <p:ext uri="{BB962C8B-B14F-4D97-AF65-F5344CB8AC3E}">
        <p14:creationId xmlns:p14="http://schemas.microsoft.com/office/powerpoint/2010/main" val="380265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dirty="0">
                <a:solidFill>
                  <a:srgbClr val="FFFFFF"/>
                </a:solidFill>
                <a:latin typeface="Times New Roman" panose="02020603050405020304" pitchFamily="18" charset="0"/>
                <a:cs typeface="Times New Roman" panose="02020603050405020304" pitchFamily="18" charset="0"/>
              </a:rPr>
              <a:t>Key Findings</a:t>
            </a: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BA78DE-0B0E-B474-2961-4BEC7C329412}"/>
              </a:ext>
            </a:extLst>
          </p:cNvPr>
          <p:cNvSpPr>
            <a:spLocks noGrp="1"/>
          </p:cNvSpPr>
          <p:nvPr>
            <p:ph type="subTitle" idx="1"/>
          </p:nvPr>
        </p:nvSpPr>
        <p:spPr>
          <a:xfrm>
            <a:off x="2309900" y="1634260"/>
            <a:ext cx="8019348" cy="693360"/>
          </a:xfrm>
        </p:spPr>
        <p:txBody>
          <a:bodyPr vert="horz" lIns="91440" tIns="45720" rIns="91440" bIns="45720" rtlCol="0" anchor="ctr">
            <a:normAutofit/>
          </a:bodyPr>
          <a:lstStyle/>
          <a:p>
            <a:pPr algn="l">
              <a:lnSpc>
                <a:spcPct val="150000"/>
              </a:lnSpc>
            </a:pPr>
            <a:r>
              <a:rPr lang="en-US" sz="2800" dirty="0">
                <a:latin typeface="Times New Roman" panose="02020603050405020304" pitchFamily="18" charset="0"/>
                <a:cs typeface="Times New Roman" panose="02020603050405020304" pitchFamily="18" charset="0"/>
              </a:rPr>
              <a:t>Website Traffic Proportion for each Food Category</a:t>
            </a:r>
          </a:p>
        </p:txBody>
      </p:sp>
      <p:sp>
        <p:nvSpPr>
          <p:cNvPr id="6" name="TextBox 5">
            <a:extLst>
              <a:ext uri="{FF2B5EF4-FFF2-40B4-BE49-F238E27FC236}">
                <a16:creationId xmlns:a16="http://schemas.microsoft.com/office/drawing/2014/main" id="{A77A281F-E178-BEC5-F682-AEECC678119C}"/>
              </a:ext>
            </a:extLst>
          </p:cNvPr>
          <p:cNvSpPr txBox="1"/>
          <p:nvPr/>
        </p:nvSpPr>
        <p:spPr>
          <a:xfrm flipH="1">
            <a:off x="7084087" y="3071191"/>
            <a:ext cx="4840356" cy="2532040"/>
          </a:xfrm>
          <a:prstGeom prst="rect">
            <a:avLst/>
          </a:prstGeom>
          <a:noFill/>
        </p:spPr>
        <p:txBody>
          <a:bodyPr wrap="square" rtlCol="0">
            <a:spAutoFit/>
          </a:bodyPr>
          <a:lstStyle/>
          <a:p>
            <a:pPr>
              <a:lnSpc>
                <a:spcPct val="150000"/>
              </a:lnSpc>
            </a:pPr>
            <a:r>
              <a:rPr lang="en-US" dirty="0">
                <a:effectLst/>
                <a:latin typeface="Helvetica Neue" panose="02000503000000020004" pitchFamily="2" charset="0"/>
              </a:rPr>
              <a:t>The plot below shows how the website traffic is distributed for each food category. It shows that the food categories 'Potato', 'Vegetable' and 'Pork' are the most popular ones, while 'Beverages', 'Breakfast' and 'One Dish Meal' being the least popular.</a:t>
            </a:r>
          </a:p>
        </p:txBody>
      </p:sp>
      <p:pic>
        <p:nvPicPr>
          <p:cNvPr id="5" name="Picture 4" descr="A graph of food distribution&#10;&#10;Description automatically generated with medium confidence">
            <a:extLst>
              <a:ext uri="{FF2B5EF4-FFF2-40B4-BE49-F238E27FC236}">
                <a16:creationId xmlns:a16="http://schemas.microsoft.com/office/drawing/2014/main" id="{7B78FF2D-5749-10DF-53B8-B693EE7FE92D}"/>
              </a:ext>
            </a:extLst>
          </p:cNvPr>
          <p:cNvPicPr>
            <a:picLocks noChangeAspect="1"/>
          </p:cNvPicPr>
          <p:nvPr/>
        </p:nvPicPr>
        <p:blipFill>
          <a:blip r:embed="rId2"/>
          <a:stretch>
            <a:fillRect/>
          </a:stretch>
        </p:blipFill>
        <p:spPr>
          <a:xfrm>
            <a:off x="482927" y="2494851"/>
            <a:ext cx="6333604" cy="4363149"/>
          </a:xfrm>
          <a:prstGeom prst="rect">
            <a:avLst/>
          </a:prstGeom>
        </p:spPr>
      </p:pic>
    </p:spTree>
    <p:extLst>
      <p:ext uri="{BB962C8B-B14F-4D97-AF65-F5344CB8AC3E}">
        <p14:creationId xmlns:p14="http://schemas.microsoft.com/office/powerpoint/2010/main" val="58679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dirty="0">
                <a:solidFill>
                  <a:srgbClr val="FFFFFF"/>
                </a:solidFill>
                <a:latin typeface="Times New Roman" panose="02020603050405020304" pitchFamily="18" charset="0"/>
                <a:cs typeface="Times New Roman" panose="02020603050405020304" pitchFamily="18" charset="0"/>
              </a:rPr>
              <a:t>Model Development and Evaluation</a:t>
            </a:r>
          </a:p>
        </p:txBody>
      </p:sp>
      <p:sp>
        <p:nvSpPr>
          <p:cNvPr id="6" name="TextBox 5">
            <a:extLst>
              <a:ext uri="{FF2B5EF4-FFF2-40B4-BE49-F238E27FC236}">
                <a16:creationId xmlns:a16="http://schemas.microsoft.com/office/drawing/2014/main" id="{A77A281F-E178-BEC5-F682-AEECC678119C}"/>
              </a:ext>
            </a:extLst>
          </p:cNvPr>
          <p:cNvSpPr txBox="1"/>
          <p:nvPr/>
        </p:nvSpPr>
        <p:spPr>
          <a:xfrm flipH="1">
            <a:off x="710593" y="1546341"/>
            <a:ext cx="11217961" cy="5362750"/>
          </a:xfrm>
          <a:prstGeom prst="rect">
            <a:avLst/>
          </a:prstGeom>
          <a:noFill/>
        </p:spPr>
        <p:txBody>
          <a:bodyPr wrap="square" rtlCol="0">
            <a:spAutoFit/>
          </a:bodyPr>
          <a:lstStyle/>
          <a:p>
            <a:pPr>
              <a:lnSpc>
                <a:spcPct val="150000"/>
              </a:lnSpc>
            </a:pPr>
            <a:r>
              <a:rPr lang="en-US" sz="1600" b="1" dirty="0">
                <a:effectLst/>
                <a:latin typeface="Times New Roman" panose="02020603050405020304" pitchFamily="18" charset="0"/>
                <a:cs typeface="Times New Roman" panose="02020603050405020304" pitchFamily="18" charset="0"/>
              </a:rPr>
              <a:t>Data Preprocessing:</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Standardized numeric features.</a:t>
            </a:r>
          </a:p>
          <a:p>
            <a:pPr marL="285750"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Encoded categorical features using one-hot encoding</a:t>
            </a: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600" b="1" dirty="0">
                <a:effectLst/>
                <a:latin typeface="Times New Roman" panose="02020603050405020304" pitchFamily="18" charset="0"/>
                <a:cs typeface="Times New Roman" panose="02020603050405020304" pitchFamily="18" charset="0"/>
              </a:rPr>
              <a:t>Model Development:</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Baseline Model</a:t>
            </a:r>
            <a:r>
              <a:rPr lang="en-US" sz="1400" dirty="0">
                <a:latin typeface="Times New Roman" panose="02020603050405020304" pitchFamily="18" charset="0"/>
                <a:cs typeface="Times New Roman" panose="02020603050405020304" pitchFamily="18" charset="0"/>
              </a:rPr>
              <a:t>: Logistic Regression</a:t>
            </a:r>
          </a:p>
          <a:p>
            <a:pPr marL="285750" indent="-285750">
              <a:lnSpc>
                <a:spcPct val="150000"/>
              </a:lnSpc>
              <a:buFont typeface="Arial" panose="020B0604020202020204" pitchFamily="34" charset="0"/>
              <a:buChar char="•"/>
            </a:pPr>
            <a:r>
              <a:rPr lang="en-US" sz="1400" b="1" dirty="0">
                <a:effectLst/>
                <a:latin typeface="Times New Roman" panose="02020603050405020304" pitchFamily="18" charset="0"/>
                <a:cs typeface="Times New Roman" panose="02020603050405020304" pitchFamily="18" charset="0"/>
              </a:rPr>
              <a:t>Comparative Model</a:t>
            </a:r>
            <a:r>
              <a:rPr lang="en-US" sz="1400" dirty="0">
                <a:latin typeface="Times New Roman" panose="02020603050405020304" pitchFamily="18" charset="0"/>
                <a:cs typeface="Times New Roman" panose="02020603050405020304" pitchFamily="18" charset="0"/>
              </a:rPr>
              <a:t>:</a:t>
            </a:r>
            <a:r>
              <a:rPr lang="en-US" sz="1400" dirty="0">
                <a:effectLst/>
                <a:latin typeface="Times New Roman" panose="02020603050405020304" pitchFamily="18" charset="0"/>
                <a:cs typeface="Times New Roman" panose="02020603050405020304" pitchFamily="18" charset="0"/>
              </a:rPr>
              <a:t> Random Forest </a:t>
            </a:r>
          </a:p>
          <a:p>
            <a:pPr marL="285750" indent="-285750">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600" b="1" dirty="0">
                <a:effectLst/>
                <a:latin typeface="Times New Roman" panose="02020603050405020304" pitchFamily="18" charset="0"/>
                <a:cs typeface="Times New Roman" panose="02020603050405020304" pitchFamily="18" charset="0"/>
              </a:rPr>
              <a:t>Evaluation Metrics: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Recall</a:t>
            </a:r>
            <a:r>
              <a:rPr lang="en-US" sz="1400" dirty="0">
                <a:latin typeface="Times New Roman" panose="02020603050405020304" pitchFamily="18" charset="0"/>
                <a:cs typeface="Times New Roman" panose="02020603050405020304" pitchFamily="18" charset="0"/>
              </a:rPr>
              <a:t>: Ensures most high-traffic recipes are identified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F1 Score</a:t>
            </a:r>
            <a:r>
              <a:rPr lang="en-US" sz="1400" dirty="0">
                <a:latin typeface="Times New Roman" panose="02020603050405020304" pitchFamily="18" charset="0"/>
                <a:cs typeface="Times New Roman" panose="02020603050405020304" pitchFamily="18" charset="0"/>
              </a:rPr>
              <a:t>: Balances precision and recall for overall prediction quality.</a:t>
            </a:r>
          </a:p>
          <a:p>
            <a:pPr>
              <a:lnSpc>
                <a:spcPct val="150000"/>
              </a:lnSpc>
            </a:pPr>
            <a:endParaRPr lang="en-US" sz="1400" b="1" dirty="0">
              <a:effectLst/>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Results:</a:t>
            </a:r>
          </a:p>
          <a:p>
            <a:pPr>
              <a:lnSpc>
                <a:spcPct val="150000"/>
              </a:lnSpc>
            </a:pPr>
            <a:r>
              <a:rPr lang="en-US" sz="1400" dirty="0">
                <a:effectLst/>
                <a:latin typeface="Times New Roman" panose="02020603050405020304" pitchFamily="18" charset="0"/>
                <a:cs typeface="Times New Roman" panose="02020603050405020304" pitchFamily="18" charset="0"/>
              </a:rPr>
              <a:t>The bas</a:t>
            </a:r>
            <a:r>
              <a:rPr lang="en-US" sz="1400" dirty="0">
                <a:latin typeface="Times New Roman" panose="02020603050405020304" pitchFamily="18" charset="0"/>
                <a:cs typeface="Times New Roman" panose="02020603050405020304" pitchFamily="18" charset="0"/>
              </a:rPr>
              <a:t>eline and the comparative model both have similar performance in terms of recall, but the baseline or Logistic Regression model outperforms the comparative model or Random Forest model in terms of F1 Score. Another important thing to note is that the logistic regression model wasn’t fine-tuned, but the Random Forest model was fine-tuned. Surprisingly, the baseline model, Logistic Regression model,  is the model of choice.</a:t>
            </a:r>
            <a:endParaRPr lang="en-US" sz="1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93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dirty="0">
                <a:solidFill>
                  <a:srgbClr val="FFFFFF"/>
                </a:solidFill>
                <a:latin typeface="Times New Roman" panose="02020603050405020304" pitchFamily="18" charset="0"/>
                <a:cs typeface="Times New Roman" panose="02020603050405020304" pitchFamily="18" charset="0"/>
              </a:rPr>
              <a:t>Business Metrics</a:t>
            </a:r>
          </a:p>
        </p:txBody>
      </p:sp>
      <p:sp>
        <p:nvSpPr>
          <p:cNvPr id="6" name="TextBox 5">
            <a:extLst>
              <a:ext uri="{FF2B5EF4-FFF2-40B4-BE49-F238E27FC236}">
                <a16:creationId xmlns:a16="http://schemas.microsoft.com/office/drawing/2014/main" id="{A77A281F-E178-BEC5-F682-AEECC678119C}"/>
              </a:ext>
            </a:extLst>
          </p:cNvPr>
          <p:cNvSpPr txBox="1"/>
          <p:nvPr/>
        </p:nvSpPr>
        <p:spPr>
          <a:xfrm flipH="1">
            <a:off x="308111" y="1590741"/>
            <a:ext cx="12192001" cy="5028556"/>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Key Metrics to Monitor</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Recall (0.82)</a:t>
            </a:r>
            <a:r>
              <a:rPr lang="en-US" dirty="0">
                <a:latin typeface="Times New Roman" panose="02020603050405020304" pitchFamily="18" charset="0"/>
                <a:cs typeface="Times New Roman" panose="02020603050405020304" pitchFamily="18" charset="0"/>
              </a:rPr>
              <a:t>: Ensures 82% of high-traffic recipes are identified, maximizing opportunities for user engagement and revenue.</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F1 Score (0.81)</a:t>
            </a:r>
            <a:r>
              <a:rPr lang="en-US" dirty="0">
                <a:latin typeface="Times New Roman" panose="02020603050405020304" pitchFamily="18" charset="0"/>
                <a:cs typeface="Times New Roman" panose="02020603050405020304" pitchFamily="18" charset="0"/>
              </a:rPr>
              <a:t>: Balances recall with precision, minimizing the risk of featuring less popular recipes.</a:t>
            </a:r>
          </a:p>
          <a:p>
            <a:pPr lvl="1">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Impact on Decision-Making</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Recipe Selection</a:t>
            </a:r>
            <a:r>
              <a:rPr lang="en-US" dirty="0">
                <a:latin typeface="Times New Roman" panose="02020603050405020304" pitchFamily="18" charset="0"/>
                <a:cs typeface="Times New Roman" panose="02020603050405020304" pitchFamily="18" charset="0"/>
              </a:rPr>
              <a:t>: High recall drives user engagement by ensuring popular recipes are featured.</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Monitoring</a:t>
            </a:r>
            <a:r>
              <a:rPr lang="en-US" dirty="0">
                <a:latin typeface="Times New Roman" panose="02020603050405020304" pitchFamily="18" charset="0"/>
                <a:cs typeface="Times New Roman" panose="02020603050405020304" pitchFamily="18" charset="0"/>
              </a:rPr>
              <a:t>: Regularly track these metrics to adjust the model and maintain optimal website traffic.</a:t>
            </a:r>
          </a:p>
          <a:p>
            <a:pPr lvl="1">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Monitoring Strategy</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Regular Tracking</a:t>
            </a:r>
            <a:r>
              <a:rPr lang="en-US" dirty="0">
                <a:latin typeface="Times New Roman" panose="02020603050405020304" pitchFamily="18" charset="0"/>
                <a:cs typeface="Times New Roman" panose="02020603050405020304" pitchFamily="18" charset="0"/>
              </a:rPr>
              <a:t>: Monthly evaluation of recall and F1 score.</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Adjustment</a:t>
            </a:r>
            <a:r>
              <a:rPr lang="en-US" dirty="0">
                <a:latin typeface="Times New Roman" panose="02020603050405020304" pitchFamily="18" charset="0"/>
                <a:cs typeface="Times New Roman" panose="02020603050405020304" pitchFamily="18" charset="0"/>
              </a:rPr>
              <a:t>: Fine-tune decision thresholds and retrain as needed.</a:t>
            </a:r>
          </a:p>
        </p:txBody>
      </p:sp>
    </p:spTree>
    <p:extLst>
      <p:ext uri="{BB962C8B-B14F-4D97-AF65-F5344CB8AC3E}">
        <p14:creationId xmlns:p14="http://schemas.microsoft.com/office/powerpoint/2010/main" val="11115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B66C-E467-4920-004F-1B50CDD0A9F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dirty="0">
                <a:solidFill>
                  <a:srgbClr val="FFFFFF"/>
                </a:solidFill>
                <a:latin typeface="Times New Roman" panose="02020603050405020304" pitchFamily="18" charset="0"/>
                <a:cs typeface="Times New Roman" panose="02020603050405020304" pitchFamily="18" charset="0"/>
              </a:rPr>
              <a:t>Recommendations</a:t>
            </a: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7A281F-E178-BEC5-F682-AEECC678119C}"/>
              </a:ext>
            </a:extLst>
          </p:cNvPr>
          <p:cNvSpPr txBox="1"/>
          <p:nvPr/>
        </p:nvSpPr>
        <p:spPr>
          <a:xfrm flipH="1">
            <a:off x="1782361" y="1717615"/>
            <a:ext cx="9253330" cy="4846327"/>
          </a:xfrm>
          <a:prstGeom prst="rect">
            <a:avLst/>
          </a:prstGeom>
          <a:noFill/>
        </p:spPr>
        <p:txBody>
          <a:bodyPr wrap="square" rtlCol="0">
            <a:spAutoFit/>
          </a:bodyPr>
          <a:lstStyle/>
          <a:p>
            <a:pPr>
              <a:lnSpc>
                <a:spcPct val="150000"/>
              </a:lnSpc>
            </a:pPr>
            <a:r>
              <a:rPr lang="en-US" sz="1600" dirty="0">
                <a:effectLst/>
                <a:latin typeface="Helvetica Neue" panose="02000503000000020004" pitchFamily="2" charset="0"/>
              </a:rPr>
              <a:t>To maximize site traffic and engagement, the business should:</a:t>
            </a:r>
          </a:p>
          <a:p>
            <a:pPr>
              <a:lnSpc>
                <a:spcPct val="150000"/>
              </a:lnSpc>
            </a:pPr>
            <a:endParaRPr lang="en-US" sz="1600" dirty="0">
              <a:effectLst/>
              <a:latin typeface="Helvetica Neue" panose="02000503000000020004" pitchFamily="2" charset="0"/>
            </a:endParaRPr>
          </a:p>
          <a:p>
            <a:pPr marL="342900" indent="-342900">
              <a:lnSpc>
                <a:spcPct val="150000"/>
              </a:lnSpc>
              <a:buFont typeface="Arial" panose="020B0604020202020204" pitchFamily="34" charset="0"/>
              <a:buChar char="•"/>
            </a:pPr>
            <a:r>
              <a:rPr lang="en-US" sz="1600" dirty="0">
                <a:effectLst/>
                <a:latin typeface="Helvetica Neue" panose="02000503000000020004" pitchFamily="2" charset="0"/>
              </a:rPr>
              <a:t>Fine-tune the logistic regression model to improve performance and metrics.</a:t>
            </a:r>
          </a:p>
          <a:p>
            <a:pPr marL="342900" indent="-342900">
              <a:lnSpc>
                <a:spcPct val="150000"/>
              </a:lnSpc>
              <a:buFont typeface="Arial" panose="020B0604020202020204" pitchFamily="34" charset="0"/>
              <a:buChar char="•"/>
            </a:pPr>
            <a:r>
              <a:rPr lang="en-US" sz="1600" dirty="0">
                <a:effectLst/>
                <a:latin typeface="Helvetica Neue" panose="02000503000000020004" pitchFamily="2" charset="0"/>
              </a:rPr>
              <a:t>Implement the Logistic Regression Model by deploying it on the website, for selecting homepage recipes.</a:t>
            </a:r>
          </a:p>
          <a:p>
            <a:pPr marL="342900" indent="-342900">
              <a:lnSpc>
                <a:spcPct val="150000"/>
              </a:lnSpc>
              <a:buFont typeface="Arial" panose="020B0604020202020204" pitchFamily="34" charset="0"/>
              <a:buChar char="•"/>
            </a:pPr>
            <a:r>
              <a:rPr lang="en-US" sz="1600" dirty="0">
                <a:effectLst/>
                <a:latin typeface="Helvetica Neue" panose="02000503000000020004" pitchFamily="2" charset="0"/>
              </a:rPr>
              <a:t>Retrain the Model with new data to adapt to trends.</a:t>
            </a:r>
          </a:p>
          <a:p>
            <a:pPr marL="342900" indent="-342900">
              <a:lnSpc>
                <a:spcPct val="150000"/>
              </a:lnSpc>
              <a:buFont typeface="Arial" panose="020B0604020202020204" pitchFamily="34" charset="0"/>
              <a:buChar char="•"/>
            </a:pPr>
            <a:r>
              <a:rPr lang="en-US" sz="1600" dirty="0">
                <a:effectLst/>
                <a:latin typeface="Helvetica Neue" panose="02000503000000020004" pitchFamily="2" charset="0"/>
              </a:rPr>
              <a:t>Monitor Recall and F1 Score regularly to maintain performance.</a:t>
            </a:r>
          </a:p>
          <a:p>
            <a:pPr marL="342900" indent="-342900">
              <a:lnSpc>
                <a:spcPct val="150000"/>
              </a:lnSpc>
              <a:buFont typeface="Arial" panose="020B0604020202020204" pitchFamily="34" charset="0"/>
              <a:buChar char="•"/>
            </a:pPr>
            <a:r>
              <a:rPr lang="en-US" sz="1600" dirty="0">
                <a:effectLst/>
                <a:latin typeface="Helvetica Neue" panose="02000503000000020004" pitchFamily="2" charset="0"/>
              </a:rPr>
              <a:t>Incorporate User Feedback for refining predictions.</a:t>
            </a:r>
          </a:p>
          <a:p>
            <a:pPr marL="342900" indent="-342900">
              <a:lnSpc>
                <a:spcPct val="150000"/>
              </a:lnSpc>
              <a:buFont typeface="Arial" panose="020B0604020202020204" pitchFamily="34" charset="0"/>
              <a:buChar char="•"/>
            </a:pPr>
            <a:r>
              <a:rPr lang="en-US" sz="1600" dirty="0">
                <a:latin typeface="Helvetica Neue" panose="02000503000000020004" pitchFamily="2" charset="0"/>
              </a:rPr>
              <a:t>T</a:t>
            </a:r>
            <a:r>
              <a:rPr lang="en-US" sz="1600" dirty="0">
                <a:effectLst/>
                <a:latin typeface="Helvetica Neue" panose="02000503000000020004" pitchFamily="2" charset="0"/>
              </a:rPr>
              <a:t>he analysis, indicates that the food categories 'Potato', 'Vegetable' and 'Pork' are the most popular ones and result in high traffic, so these should be used mostly as the homepage recipes.</a:t>
            </a:r>
          </a:p>
          <a:p>
            <a:pPr>
              <a:lnSpc>
                <a:spcPct val="150000"/>
              </a:lnSpc>
            </a:pPr>
            <a:endParaRPr lang="en-US" sz="1600" dirty="0">
              <a:effectLst/>
              <a:latin typeface="Helvetica Neue" panose="02000503000000020004" pitchFamily="2" charset="0"/>
            </a:endParaRPr>
          </a:p>
          <a:p>
            <a:pPr>
              <a:lnSpc>
                <a:spcPct val="150000"/>
              </a:lnSpc>
            </a:pPr>
            <a:r>
              <a:rPr lang="en-US" sz="1600" dirty="0">
                <a:effectLst/>
                <a:latin typeface="Helvetica Neue" panose="02000503000000020004" pitchFamily="2" charset="0"/>
              </a:rPr>
              <a:t>These actions will help sustain high user engagement and increase subscription rates.</a:t>
            </a:r>
          </a:p>
        </p:txBody>
      </p:sp>
    </p:spTree>
    <p:extLst>
      <p:ext uri="{BB962C8B-B14F-4D97-AF65-F5344CB8AC3E}">
        <p14:creationId xmlns:p14="http://schemas.microsoft.com/office/powerpoint/2010/main" val="3895685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TotalTime>
  <Words>887</Words>
  <Application>Microsoft Macintosh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Times New Roman</vt:lpstr>
      <vt:lpstr>Office Theme</vt:lpstr>
      <vt:lpstr>Predicting High-Traffic Recipes for Increased User Engagement</vt:lpstr>
      <vt:lpstr>Business Goals</vt:lpstr>
      <vt:lpstr>Project Overview</vt:lpstr>
      <vt:lpstr>Data Analysis</vt:lpstr>
      <vt:lpstr>Key Findings</vt:lpstr>
      <vt:lpstr>Key Findings</vt:lpstr>
      <vt:lpstr>Model Development and Evaluation</vt:lpstr>
      <vt:lpstr>Business Metrics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Strategy Selection for New Product Line</dc:title>
  <dc:creator>Hamza Ali</dc:creator>
  <cp:lastModifiedBy>Hamza Ali</cp:lastModifiedBy>
  <cp:revision>2</cp:revision>
  <dcterms:created xsi:type="dcterms:W3CDTF">2024-06-24T00:13:58Z</dcterms:created>
  <dcterms:modified xsi:type="dcterms:W3CDTF">2024-08-17T02:26:29Z</dcterms:modified>
</cp:coreProperties>
</file>