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6" r:id="rId27"/>
    <p:sldId id="285" r:id="rId28"/>
    <p:sldId id="284" r:id="rId29"/>
    <p:sldId id="283" r:id="rId30"/>
    <p:sldId id="282" r:id="rId31"/>
    <p:sldId id="293" r:id="rId32"/>
    <p:sldId id="292" r:id="rId33"/>
    <p:sldId id="301" r:id="rId34"/>
    <p:sldId id="291" r:id="rId35"/>
    <p:sldId id="290" r:id="rId36"/>
    <p:sldId id="289" r:id="rId37"/>
    <p:sldId id="288" r:id="rId38"/>
    <p:sldId id="299" r:id="rId39"/>
    <p:sldId id="298" r:id="rId40"/>
    <p:sldId id="297"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0" autoAdjust="0"/>
  </p:normalViewPr>
  <p:slideViewPr>
    <p:cSldViewPr snapToGrid="0">
      <p:cViewPr varScale="1">
        <p:scale>
          <a:sx n="66" d="100"/>
          <a:sy n="66" d="100"/>
        </p:scale>
        <p:origin x="321" y="65"/>
      </p:cViewPr>
      <p:guideLst/>
    </p:cSldViewPr>
  </p:slideViewPr>
  <p:outlineViewPr>
    <p:cViewPr>
      <p:scale>
        <a:sx n="33" d="100"/>
        <a:sy n="33" d="100"/>
      </p:scale>
      <p:origin x="0" y="-3030"/>
    </p:cViewPr>
  </p:outlineViewPr>
  <p:notesTextViewPr>
    <p:cViewPr>
      <p:scale>
        <a:sx n="1" d="1"/>
        <a:sy n="1" d="1"/>
      </p:scale>
      <p:origin x="0" y="0"/>
    </p:cViewPr>
  </p:notesTextViewPr>
  <p:sorterViewPr>
    <p:cViewPr>
      <p:scale>
        <a:sx n="100" d="100"/>
        <a:sy n="100" d="100"/>
      </p:scale>
      <p:origin x="0" y="-164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792131580"/>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D698E-1D2E-471C-B23B-483519AB1E44}"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7036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48145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296980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67279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FD698E-1D2E-471C-B23B-483519AB1E44}" type="datetimeFigureOut">
              <a:rPr lang="en-US" smtClean="0"/>
              <a:t>10-Dec-24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222091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FD698E-1D2E-471C-B23B-483519AB1E44}" type="datetimeFigureOut">
              <a:rPr lang="en-US" smtClean="0"/>
              <a:t>10-Dec-24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483428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726340840"/>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253972732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2010119926"/>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D698E-1D2E-471C-B23B-483519AB1E44}" type="datetimeFigureOut">
              <a:rPr lang="en-US" smtClean="0"/>
              <a:t>10-Dec-24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1615912160"/>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FD698E-1D2E-471C-B23B-483519AB1E44}"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4006258818"/>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FD698E-1D2E-471C-B23B-483519AB1E44}" type="datetimeFigureOut">
              <a:rPr lang="en-US" smtClean="0"/>
              <a:t>10-Dec-24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4164074122"/>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D698E-1D2E-471C-B23B-483519AB1E44}" type="datetimeFigureOut">
              <a:rPr lang="en-US" smtClean="0"/>
              <a:t>10-Dec-24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3819773446"/>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D698E-1D2E-471C-B23B-483519AB1E44}" type="datetimeFigureOut">
              <a:rPr lang="en-US" smtClean="0"/>
              <a:t>10-Dec-24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4106074703"/>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D698E-1D2E-471C-B23B-483519AB1E44}"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1052117980"/>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D698E-1D2E-471C-B23B-483519AB1E44}" type="datetimeFigureOut">
              <a:rPr lang="en-US" smtClean="0"/>
              <a:t>10-Dec-24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ED8325-F5D5-4C00-A770-CA86078133DD}" type="slidenum">
              <a:rPr lang="en-US" smtClean="0"/>
              <a:t>‹#›</a:t>
            </a:fld>
            <a:endParaRPr lang="en-US"/>
          </a:p>
        </p:txBody>
      </p:sp>
    </p:spTree>
    <p:extLst>
      <p:ext uri="{BB962C8B-B14F-4D97-AF65-F5344CB8AC3E}">
        <p14:creationId xmlns:p14="http://schemas.microsoft.com/office/powerpoint/2010/main" val="1420742151"/>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2FD698E-1D2E-471C-B23B-483519AB1E44}" type="datetimeFigureOut">
              <a:rPr lang="en-US" smtClean="0"/>
              <a:t>10-Dec-24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ED8325-F5D5-4C00-A770-CA86078133DD}" type="slidenum">
              <a:rPr lang="en-US" smtClean="0"/>
              <a:t>‹#›</a:t>
            </a:fld>
            <a:endParaRPr lang="en-US"/>
          </a:p>
        </p:txBody>
      </p:sp>
    </p:spTree>
    <p:extLst>
      <p:ext uri="{BB962C8B-B14F-4D97-AF65-F5344CB8AC3E}">
        <p14:creationId xmlns:p14="http://schemas.microsoft.com/office/powerpoint/2010/main" val="204308391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ransition spd="slow">
    <p:push dir="u"/>
  </p:transition>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t>Assignment 03</a:t>
            </a: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85000" lnSpcReduction="20000"/>
          </a:bodyPr>
          <a:lstStyle/>
          <a:p>
            <a:r>
              <a:rPr lang="en-US" sz="4400" dirty="0" smtClean="0"/>
              <a:t>Hamza Aslam </a:t>
            </a:r>
            <a:r>
              <a:rPr lang="en-US" sz="2800" dirty="0"/>
              <a:t/>
            </a:r>
            <a:br>
              <a:rPr lang="en-US" sz="2800" dirty="0"/>
            </a:br>
            <a:endParaRPr lang="en-US" sz="2800" dirty="0"/>
          </a:p>
        </p:txBody>
      </p:sp>
    </p:spTree>
    <p:extLst>
      <p:ext uri="{BB962C8B-B14F-4D97-AF65-F5344CB8AC3E}">
        <p14:creationId xmlns:p14="http://schemas.microsoft.com/office/powerpoint/2010/main" val="18696324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872"/>
            <a:ext cx="10515600" cy="1325563"/>
          </a:xfrm>
        </p:spPr>
        <p:txBody>
          <a:bodyPr/>
          <a:lstStyle/>
          <a:p>
            <a:r>
              <a:rPr lang="en-US" b="1" dirty="0" smtClean="0"/>
              <a:t>Quantitative Data?</a:t>
            </a:r>
            <a:endParaRPr lang="en-US" b="1" dirty="0"/>
          </a:p>
        </p:txBody>
      </p:sp>
      <p:sp>
        <p:nvSpPr>
          <p:cNvPr id="3" name="Content Placeholder 2"/>
          <p:cNvSpPr>
            <a:spLocks noGrp="1"/>
          </p:cNvSpPr>
          <p:nvPr>
            <p:ph idx="1"/>
          </p:nvPr>
        </p:nvSpPr>
        <p:spPr>
          <a:xfrm>
            <a:off x="838200" y="2470333"/>
            <a:ext cx="10872537" cy="5592429"/>
          </a:xfrm>
        </p:spPr>
        <p:txBody>
          <a:bodyPr>
            <a:normAutofit/>
          </a:bodyPr>
          <a:lstStyle/>
          <a:p>
            <a:pPr marL="0" indent="0">
              <a:buNone/>
            </a:pPr>
            <a:r>
              <a:rPr lang="en-US" dirty="0" smtClean="0"/>
              <a:t>Quantitative data refers to information that may be quantified and expressed numerically. It denotes numbers or amounts and is utilized in statistical analysis, mathematical calculations, and data modelling. Quantitative data can be counted or measured, and it supports basic arithmetic operations such as addition, subtraction, multiplication, and division.</a:t>
            </a:r>
          </a:p>
          <a:p>
            <a:pPr marL="0" indent="0">
              <a:buNone/>
            </a:pPr>
            <a:endParaRPr lang="en-US" sz="800" dirty="0" smtClean="0"/>
          </a:p>
          <a:p>
            <a:pPr marL="0" indent="0">
              <a:buNone/>
            </a:pPr>
            <a:r>
              <a:rPr lang="en-US" b="1" dirty="0" smtClean="0"/>
              <a:t>Examples</a:t>
            </a:r>
            <a:r>
              <a:rPr lang="en-US" dirty="0" smtClean="0"/>
              <a:t>:</a:t>
            </a:r>
          </a:p>
          <a:p>
            <a:r>
              <a:rPr lang="en-US" dirty="0" smtClean="0"/>
              <a:t>Age: 25 years.</a:t>
            </a:r>
          </a:p>
          <a:p>
            <a:r>
              <a:rPr lang="en-US" dirty="0" smtClean="0"/>
              <a:t>Salary: Rs50,000.</a:t>
            </a:r>
          </a:p>
          <a:p>
            <a:pPr marL="0" indent="0">
              <a:buNone/>
            </a:pPr>
            <a:endParaRPr lang="en-US" sz="600" dirty="0" smtClean="0"/>
          </a:p>
          <a:p>
            <a:pPr marL="0" indent="0">
              <a:buNone/>
            </a:pPr>
            <a:r>
              <a:rPr lang="en-US" b="1" dirty="0" smtClean="0"/>
              <a:t>Subcategories</a:t>
            </a:r>
            <a:r>
              <a:rPr lang="en-US" dirty="0" smtClean="0"/>
              <a:t>:</a:t>
            </a:r>
          </a:p>
          <a:p>
            <a:pPr marL="514350" indent="-514350">
              <a:buAutoNum type="arabicPeriod"/>
            </a:pPr>
            <a:r>
              <a:rPr lang="en-US" dirty="0" smtClean="0"/>
              <a:t>Discrete Data</a:t>
            </a:r>
          </a:p>
          <a:p>
            <a:pPr marL="514350" indent="-514350">
              <a:buAutoNum type="arabicPeriod"/>
            </a:pPr>
            <a:r>
              <a:rPr lang="en-US" dirty="0" smtClean="0"/>
              <a:t>Continuous Data</a:t>
            </a:r>
            <a:endParaRPr lang="en-US" dirty="0"/>
          </a:p>
        </p:txBody>
      </p:sp>
    </p:spTree>
    <p:extLst>
      <p:ext uri="{BB962C8B-B14F-4D97-AF65-F5344CB8AC3E}">
        <p14:creationId xmlns:p14="http://schemas.microsoft.com/office/powerpoint/2010/main" val="191104744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Statistics? </a:t>
            </a:r>
            <a:endParaRPr lang="en-US" b="1" dirty="0"/>
          </a:p>
        </p:txBody>
      </p:sp>
      <p:sp>
        <p:nvSpPr>
          <p:cNvPr id="3" name="Content Placeholder 2"/>
          <p:cNvSpPr>
            <a:spLocks noGrp="1"/>
          </p:cNvSpPr>
          <p:nvPr>
            <p:ph idx="1"/>
          </p:nvPr>
        </p:nvSpPr>
        <p:spPr/>
        <p:txBody>
          <a:bodyPr/>
          <a:lstStyle/>
          <a:p>
            <a:pPr marL="0" indent="0">
              <a:buNone/>
            </a:pPr>
            <a:r>
              <a:rPr lang="en-US" dirty="0" smtClean="0"/>
              <a:t>Data collection, analysis, interpretation, presentation, and organization are the main goals of the mathematical field of statistics. It entails using mathematical ideas and methods to evaluate evidence, derive findings, and make defensible choices. Numerous disciplines, including research, business, healthcare, economics, and the social sciences, depend on statistics.</a:t>
            </a:r>
          </a:p>
          <a:p>
            <a:pPr marL="0" indent="0">
              <a:buNone/>
            </a:pPr>
            <a:endParaRPr lang="en-US" dirty="0"/>
          </a:p>
        </p:txBody>
      </p:sp>
    </p:spTree>
    <p:extLst>
      <p:ext uri="{BB962C8B-B14F-4D97-AF65-F5344CB8AC3E}">
        <p14:creationId xmlns:p14="http://schemas.microsoft.com/office/powerpoint/2010/main" val="9656732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7"/>
            <a:ext cx="10515600" cy="1325563"/>
          </a:xfrm>
        </p:spPr>
        <p:txBody>
          <a:bodyPr/>
          <a:lstStyle/>
          <a:p>
            <a:r>
              <a:rPr lang="en-US" b="1" dirty="0" smtClean="0"/>
              <a:t>Basic Terminologies in Statistics?</a:t>
            </a:r>
            <a:endParaRPr lang="en-US" b="1" dirty="0"/>
          </a:p>
        </p:txBody>
      </p:sp>
      <p:sp>
        <p:nvSpPr>
          <p:cNvPr id="3" name="Content Placeholder 2"/>
          <p:cNvSpPr>
            <a:spLocks noGrp="1"/>
          </p:cNvSpPr>
          <p:nvPr>
            <p:ph idx="1"/>
          </p:nvPr>
        </p:nvSpPr>
        <p:spPr>
          <a:xfrm>
            <a:off x="838200" y="2262579"/>
            <a:ext cx="10515600" cy="5518485"/>
          </a:xfrm>
        </p:spPr>
        <p:txBody>
          <a:bodyPr>
            <a:normAutofit/>
          </a:bodyPr>
          <a:lstStyle/>
          <a:p>
            <a:pPr marL="0" indent="0">
              <a:buNone/>
            </a:pPr>
            <a:r>
              <a:rPr lang="en-US" dirty="0" smtClean="0"/>
              <a:t>There are numerous key terminology and concepts in the broad discipline of statistics that are used to characterize, examine, and interpret data. Understanding  these foundational terms facilitates efficient data analysis, research, and well-informed decision-making.</a:t>
            </a:r>
          </a:p>
          <a:p>
            <a:pPr marL="514350" indent="-514350">
              <a:buAutoNum type="arabicPeriod"/>
            </a:pPr>
            <a:r>
              <a:rPr lang="en-US" dirty="0" smtClean="0"/>
              <a:t>Population			10.  Data</a:t>
            </a:r>
          </a:p>
          <a:p>
            <a:pPr marL="514350" indent="-514350">
              <a:buAutoNum type="arabicPeriod"/>
            </a:pPr>
            <a:r>
              <a:rPr lang="en-US" dirty="0" smtClean="0"/>
              <a:t>Sample   			11.  Mean (Average)</a:t>
            </a:r>
          </a:p>
          <a:p>
            <a:pPr marL="514350" indent="-514350">
              <a:buAutoNum type="arabicPeriod"/>
            </a:pPr>
            <a:r>
              <a:rPr lang="en-US" dirty="0" smtClean="0"/>
              <a:t>Parameter			12.  Median</a:t>
            </a:r>
          </a:p>
          <a:p>
            <a:pPr marL="514350" indent="-514350">
              <a:buAutoNum type="arabicPeriod"/>
            </a:pPr>
            <a:r>
              <a:rPr lang="en-US" dirty="0" smtClean="0"/>
              <a:t>Statistic				13.  Mode</a:t>
            </a:r>
          </a:p>
          <a:p>
            <a:pPr marL="514350" indent="-514350">
              <a:buAutoNum type="arabicPeriod"/>
            </a:pPr>
            <a:r>
              <a:rPr lang="en-US" dirty="0" smtClean="0"/>
              <a:t>Variable			14.  Range</a:t>
            </a:r>
          </a:p>
          <a:p>
            <a:pPr marL="514350" indent="-514350">
              <a:buAutoNum type="arabicPeriod"/>
            </a:pPr>
            <a:r>
              <a:rPr lang="en-US" dirty="0" smtClean="0"/>
              <a:t>Variance			15.  Standard Deviation</a:t>
            </a:r>
          </a:p>
          <a:p>
            <a:pPr marL="514350" indent="-514350">
              <a:buAutoNum type="arabicPeriod"/>
            </a:pPr>
            <a:r>
              <a:rPr lang="en-US" dirty="0" smtClean="0"/>
              <a:t>Probability			16.  Hypothesis</a:t>
            </a:r>
          </a:p>
          <a:p>
            <a:pPr marL="514350" indent="-514350">
              <a:buAutoNum type="arabicPeriod"/>
            </a:pPr>
            <a:r>
              <a:rPr lang="en-US" dirty="0" smtClean="0"/>
              <a:t>P-Value			17.  Confidence Interval</a:t>
            </a:r>
          </a:p>
          <a:p>
            <a:pPr marL="514350" indent="-514350">
              <a:buAutoNum type="arabicPeriod"/>
            </a:pPr>
            <a:r>
              <a:rPr lang="en-US" dirty="0" smtClean="0"/>
              <a:t>Correlation			18. Regression</a:t>
            </a:r>
            <a:endParaRPr lang="en-US" dirty="0"/>
          </a:p>
        </p:txBody>
      </p:sp>
    </p:spTree>
    <p:extLst>
      <p:ext uri="{BB962C8B-B14F-4D97-AF65-F5344CB8AC3E}">
        <p14:creationId xmlns:p14="http://schemas.microsoft.com/office/powerpoint/2010/main" val="39164231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Sampling Techniques?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process of choosing a subset (sample) of people or things from a larger population in order to draw conclusions about the total population is known as sampling. In research and statistics, it is crucial when it is not feasible to analyze the complete population.</a:t>
            </a:r>
          </a:p>
          <a:p>
            <a:pPr marL="0" indent="0">
              <a:buNone/>
            </a:pPr>
            <a:endParaRPr lang="en-US" sz="1200" b="1" dirty="0" smtClean="0"/>
          </a:p>
          <a:p>
            <a:pPr marL="0" indent="0">
              <a:buNone/>
            </a:pPr>
            <a:r>
              <a:rPr lang="en-US" b="1" dirty="0" smtClean="0"/>
              <a:t>Types of Sampling Techniques</a:t>
            </a:r>
          </a:p>
          <a:p>
            <a:pPr marL="0" indent="0">
              <a:buNone/>
            </a:pPr>
            <a:endParaRPr lang="en-US" sz="800" b="1" dirty="0" smtClean="0"/>
          </a:p>
          <a:p>
            <a:pPr marL="514350" indent="-514350">
              <a:buAutoNum type="arabicPeriod"/>
            </a:pPr>
            <a:r>
              <a:rPr lang="en-US" dirty="0" smtClean="0"/>
              <a:t>Probability Sampling</a:t>
            </a:r>
          </a:p>
          <a:p>
            <a:pPr marL="514350" indent="-514350">
              <a:buAutoNum type="arabicPeriod"/>
            </a:pPr>
            <a:r>
              <a:rPr lang="en-US" dirty="0" smtClean="0"/>
              <a:t>Non-Probability Sampling</a:t>
            </a:r>
            <a:endParaRPr lang="en-US" dirty="0"/>
          </a:p>
        </p:txBody>
      </p:sp>
    </p:spTree>
    <p:extLst>
      <p:ext uri="{BB962C8B-B14F-4D97-AF65-F5344CB8AC3E}">
        <p14:creationId xmlns:p14="http://schemas.microsoft.com/office/powerpoint/2010/main" val="236615742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Random Sampling?</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basic technique in research and statistics for choosing a subset (sample) from a larger population is random sampling. The fundamental feature of random sampling is that each member of the population has an equal chance of being chosen, guaranteeing impartiality and minimizing prejudice.</a:t>
            </a:r>
          </a:p>
          <a:p>
            <a:pPr marL="0" indent="0">
              <a:buNone/>
            </a:pPr>
            <a:endParaRPr lang="en-US" sz="700" dirty="0"/>
          </a:p>
          <a:p>
            <a:pPr marL="0" indent="0">
              <a:buNone/>
            </a:pPr>
            <a:r>
              <a:rPr lang="en-US" b="1" dirty="0" smtClean="0"/>
              <a:t>Types of Random Sampling</a:t>
            </a:r>
          </a:p>
          <a:p>
            <a:pPr marL="514350" indent="-514350">
              <a:buAutoNum type="arabicPeriod"/>
            </a:pPr>
            <a:r>
              <a:rPr lang="en-US" dirty="0" smtClean="0"/>
              <a:t>Simple Random Sampling</a:t>
            </a:r>
          </a:p>
          <a:p>
            <a:pPr marL="514350" indent="-514350">
              <a:buAutoNum type="arabicPeriod"/>
            </a:pPr>
            <a:r>
              <a:rPr lang="en-US" dirty="0" smtClean="0"/>
              <a:t>Systematic Random Sampling</a:t>
            </a:r>
          </a:p>
          <a:p>
            <a:pPr marL="514350" indent="-514350">
              <a:buAutoNum type="arabicPeriod"/>
            </a:pPr>
            <a:r>
              <a:rPr lang="en-US" dirty="0" smtClean="0"/>
              <a:t>Stratified Random Sampling</a:t>
            </a:r>
          </a:p>
          <a:p>
            <a:pPr marL="514350" indent="-514350">
              <a:buAutoNum type="arabicPeriod"/>
            </a:pPr>
            <a:r>
              <a:rPr lang="en-US" dirty="0" smtClean="0"/>
              <a:t>Cluster Random Sampling</a:t>
            </a:r>
            <a:endParaRPr lang="en-US" b="1" dirty="0"/>
          </a:p>
          <a:p>
            <a:pPr marL="0" indent="0">
              <a:buNone/>
            </a:pPr>
            <a:endParaRPr lang="en-US" dirty="0"/>
          </a:p>
        </p:txBody>
      </p:sp>
    </p:spTree>
    <p:extLst>
      <p:ext uri="{BB962C8B-B14F-4D97-AF65-F5344CB8AC3E}">
        <p14:creationId xmlns:p14="http://schemas.microsoft.com/office/powerpoint/2010/main" val="260515999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Systematic Sampling?</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One kind of probability sampling technique is systematic sampling, in which members of a population are chosen at predetermined intervals. It is easy to use, fast, and appropriate in situations where a comprehensive population list is provided.</a:t>
            </a:r>
          </a:p>
          <a:p>
            <a:pPr marL="0" indent="0">
              <a:buNone/>
            </a:pPr>
            <a:r>
              <a:rPr lang="en-US" b="1" dirty="0" smtClean="0"/>
              <a:t>Applications of Systematic Sampling</a:t>
            </a:r>
          </a:p>
          <a:p>
            <a:pPr marL="0" indent="0">
              <a:buNone/>
            </a:pPr>
            <a:r>
              <a:rPr lang="en-US" b="1" dirty="0" smtClean="0"/>
              <a:t>1. Quality Control</a:t>
            </a:r>
            <a:r>
              <a:rPr lang="en-US" dirty="0" smtClean="0"/>
              <a:t>:</a:t>
            </a:r>
          </a:p>
          <a:p>
            <a:pPr lvl="1"/>
            <a:r>
              <a:rPr lang="en-US" dirty="0" smtClean="0"/>
              <a:t>Inspecting every 10th item on a production line.</a:t>
            </a:r>
          </a:p>
          <a:p>
            <a:pPr marL="0" indent="0">
              <a:buNone/>
            </a:pPr>
            <a:r>
              <a:rPr lang="en-US" b="1" dirty="0" smtClean="0"/>
              <a:t>2. Customer Surveys</a:t>
            </a:r>
            <a:r>
              <a:rPr lang="en-US" dirty="0" smtClean="0"/>
              <a:t>:</a:t>
            </a:r>
          </a:p>
          <a:p>
            <a:pPr lvl="1"/>
            <a:r>
              <a:rPr lang="en-US" dirty="0" smtClean="0"/>
              <a:t>Selecting every 20th customer in a queue for feedback.</a:t>
            </a:r>
          </a:p>
          <a:p>
            <a:pPr marL="0" indent="0">
              <a:buNone/>
            </a:pPr>
            <a:r>
              <a:rPr lang="en-US" b="1" dirty="0" smtClean="0"/>
              <a:t>3. Environmental Studies</a:t>
            </a:r>
            <a:r>
              <a:rPr lang="en-US" dirty="0" smtClean="0"/>
              <a:t>:</a:t>
            </a:r>
          </a:p>
          <a:p>
            <a:pPr lvl="1"/>
            <a:r>
              <a:rPr lang="en-US" dirty="0" smtClean="0"/>
              <a:t>Sampling every 5th tree in a forest to assess health.</a:t>
            </a:r>
            <a:endParaRPr lang="en-US" dirty="0"/>
          </a:p>
        </p:txBody>
      </p:sp>
    </p:spTree>
    <p:extLst>
      <p:ext uri="{BB962C8B-B14F-4D97-AF65-F5344CB8AC3E}">
        <p14:creationId xmlns:p14="http://schemas.microsoft.com/office/powerpoint/2010/main" val="30899919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Stratified Sampling?</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 probability sampling method known as stratified sampling divides the population into subgroups, or strata, according to shared traits. Samples are then selected at random from every stratum. This approach is particularly helpful for varied populations since it guarantees that every subgroup is fairly represented in the sample.</a:t>
            </a:r>
          </a:p>
          <a:p>
            <a:pPr marL="0" indent="0">
              <a:buNone/>
            </a:pPr>
            <a:endParaRPr lang="en-US" sz="700" dirty="0" smtClean="0"/>
          </a:p>
          <a:p>
            <a:pPr marL="0" indent="0">
              <a:buNone/>
            </a:pPr>
            <a:r>
              <a:rPr lang="en-US" b="1" dirty="0" smtClean="0"/>
              <a:t>Types of Stratified Sampling</a:t>
            </a:r>
          </a:p>
          <a:p>
            <a:pPr marL="0" indent="0">
              <a:buNone/>
            </a:pPr>
            <a:endParaRPr lang="en-US" sz="800" b="1" dirty="0" smtClean="0"/>
          </a:p>
          <a:p>
            <a:pPr marL="514350" indent="-514350">
              <a:buAutoNum type="arabicPeriod"/>
            </a:pPr>
            <a:r>
              <a:rPr lang="en-US" dirty="0" smtClean="0"/>
              <a:t>Proportionate Stratified Sampling</a:t>
            </a:r>
          </a:p>
          <a:p>
            <a:pPr marL="514350" indent="-514350">
              <a:buAutoNum type="arabicPeriod"/>
            </a:pPr>
            <a:r>
              <a:rPr lang="en-US" dirty="0" smtClean="0"/>
              <a:t>Disproportionate Stratified Sampling</a:t>
            </a:r>
          </a:p>
          <a:p>
            <a:pPr marL="514350" indent="-514350">
              <a:buAutoNum type="arabicPeriod"/>
            </a:pPr>
            <a:endParaRPr lang="en-US" b="1" dirty="0"/>
          </a:p>
        </p:txBody>
      </p:sp>
    </p:spTree>
    <p:extLst>
      <p:ext uri="{BB962C8B-B14F-4D97-AF65-F5344CB8AC3E}">
        <p14:creationId xmlns:p14="http://schemas.microsoft.com/office/powerpoint/2010/main" val="317038618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Statistics?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smtClean="0"/>
              <a:t>Based on its approach and goal, statistics can be roughly divided into two types:</a:t>
            </a:r>
          </a:p>
          <a:p>
            <a:pPr marL="0" indent="0">
              <a:buNone/>
            </a:pPr>
            <a:endParaRPr lang="en-US" sz="600" dirty="0"/>
          </a:p>
          <a:p>
            <a:pPr marL="0" indent="0">
              <a:buNone/>
            </a:pPr>
            <a:r>
              <a:rPr lang="en-US" dirty="0" smtClean="0"/>
              <a:t>1. </a:t>
            </a:r>
            <a:r>
              <a:rPr lang="en-US" sz="3000" b="1" dirty="0" smtClean="0"/>
              <a:t>Descriptive Statistics</a:t>
            </a:r>
          </a:p>
          <a:p>
            <a:pPr marL="0" indent="0">
              <a:buNone/>
            </a:pPr>
            <a:r>
              <a:rPr lang="en-US" sz="2400" dirty="0" smtClean="0"/>
              <a:t>The primary characteristics of a dataset are summed up and described by descriptive statistics. They offer a succinct and straightforward depiction of the data.</a:t>
            </a:r>
          </a:p>
          <a:p>
            <a:pPr marL="0" indent="0">
              <a:buNone/>
            </a:pPr>
            <a:endParaRPr lang="en-US" sz="500" dirty="0" smtClean="0"/>
          </a:p>
          <a:p>
            <a:pPr marL="0" indent="0">
              <a:buNone/>
            </a:pPr>
            <a:r>
              <a:rPr lang="en-US" dirty="0" smtClean="0"/>
              <a:t>2. </a:t>
            </a:r>
            <a:r>
              <a:rPr lang="en-US" sz="3000" b="1" dirty="0" smtClean="0"/>
              <a:t>Inferential Statistics</a:t>
            </a:r>
          </a:p>
          <a:p>
            <a:pPr marL="0" indent="0">
              <a:buNone/>
            </a:pPr>
            <a:r>
              <a:rPr lang="en-US" sz="2400" dirty="0" smtClean="0"/>
              <a:t>Using a sample of data, inferential statistics forecast or draw conclusions about the population.</a:t>
            </a:r>
          </a:p>
          <a:p>
            <a:pPr marL="0" indent="0">
              <a:buNone/>
            </a:pPr>
            <a:endParaRPr lang="en-US" b="1" dirty="0"/>
          </a:p>
        </p:txBody>
      </p:sp>
    </p:spTree>
    <p:extLst>
      <p:ext uri="{BB962C8B-B14F-4D97-AF65-F5344CB8AC3E}">
        <p14:creationId xmlns:p14="http://schemas.microsoft.com/office/powerpoint/2010/main" val="319588846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Descriptive Statistics?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By outlining the key features of a dataset, descriptive statistics offer an overview of it. Data is arranged, examined, and presented in a meaningful manner using these statistics. Instead of drawing inferences outside of the dataset, they offer insights into its distribution, variability, and central tendency.</a:t>
            </a:r>
          </a:p>
          <a:p>
            <a:pPr marL="0" indent="0">
              <a:buNone/>
            </a:pPr>
            <a:endParaRPr lang="en-US" sz="500" dirty="0" smtClean="0"/>
          </a:p>
          <a:p>
            <a:pPr marL="0" indent="0">
              <a:buNone/>
            </a:pPr>
            <a:r>
              <a:rPr lang="en-US" b="1" dirty="0" smtClean="0"/>
              <a:t>Key Components of Descriptive Statistics</a:t>
            </a:r>
          </a:p>
          <a:p>
            <a:pPr marL="514350" indent="-514350">
              <a:buAutoNum type="arabicPeriod"/>
            </a:pPr>
            <a:r>
              <a:rPr lang="en-US" dirty="0" smtClean="0"/>
              <a:t>Measures of Central Tendency</a:t>
            </a:r>
          </a:p>
          <a:p>
            <a:pPr marL="514350" indent="-514350">
              <a:buAutoNum type="arabicPeriod"/>
            </a:pPr>
            <a:r>
              <a:rPr lang="en-US" dirty="0" smtClean="0"/>
              <a:t>Measures of Dispersion</a:t>
            </a:r>
          </a:p>
          <a:p>
            <a:pPr marL="514350" indent="-514350">
              <a:buAutoNum type="arabicPeriod"/>
            </a:pPr>
            <a:r>
              <a:rPr lang="en-US" dirty="0" smtClean="0"/>
              <a:t>Measures of Shape</a:t>
            </a:r>
          </a:p>
          <a:p>
            <a:pPr marL="514350" indent="-514350">
              <a:buAutoNum type="arabicPeriod"/>
            </a:pPr>
            <a:r>
              <a:rPr lang="en-US" dirty="0" smtClean="0"/>
              <a:t>Data Visualization</a:t>
            </a:r>
            <a:endParaRPr lang="en-US" b="1" dirty="0"/>
          </a:p>
        </p:txBody>
      </p:sp>
    </p:spTree>
    <p:extLst>
      <p:ext uri="{BB962C8B-B14F-4D97-AF65-F5344CB8AC3E}">
        <p14:creationId xmlns:p14="http://schemas.microsoft.com/office/powerpoint/2010/main" val="117571010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Measures of Spread?</a:t>
            </a:r>
            <a:endParaRPr lang="en-US" b="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Measures of variability or dispersion within a dataset are referred to as measures of spread. In order to comprehend the consistency or variability of the data, they offer insights into the degree to which the data points diverge from the central tendency.</a:t>
            </a:r>
          </a:p>
          <a:p>
            <a:pPr marL="0" indent="0">
              <a:buNone/>
            </a:pPr>
            <a:endParaRPr lang="en-US" sz="1050" dirty="0" smtClean="0"/>
          </a:p>
          <a:p>
            <a:pPr marL="0" indent="0">
              <a:buNone/>
            </a:pPr>
            <a:r>
              <a:rPr lang="en-US" b="1" dirty="0" smtClean="0"/>
              <a:t>Key Measures of Spread</a:t>
            </a:r>
          </a:p>
          <a:p>
            <a:pPr marL="514350" indent="-514350">
              <a:buAutoNum type="arabicPeriod"/>
            </a:pPr>
            <a:r>
              <a:rPr lang="en-US" dirty="0" smtClean="0"/>
              <a:t>Range</a:t>
            </a:r>
          </a:p>
          <a:p>
            <a:pPr marL="514350" indent="-514350">
              <a:buAutoNum type="arabicPeriod"/>
            </a:pPr>
            <a:r>
              <a:rPr lang="en-US" dirty="0" smtClean="0"/>
              <a:t>Standard Deviation</a:t>
            </a:r>
          </a:p>
          <a:p>
            <a:pPr marL="514350" indent="-514350">
              <a:buAutoNum type="arabicPeriod"/>
            </a:pPr>
            <a:r>
              <a:rPr lang="en-US" dirty="0" smtClean="0"/>
              <a:t>Coefficient of Variation (CV)</a:t>
            </a:r>
          </a:p>
          <a:p>
            <a:pPr marL="514350" indent="-514350">
              <a:buAutoNum type="arabicPeriod"/>
            </a:pPr>
            <a:r>
              <a:rPr lang="en-US" dirty="0" smtClean="0"/>
              <a:t>Mean Absolute Deviation (MAD)</a:t>
            </a:r>
          </a:p>
          <a:p>
            <a:pPr marL="514350" indent="-514350">
              <a:buAutoNum type="arabicPeriod"/>
            </a:pPr>
            <a:r>
              <a:rPr lang="en-US" dirty="0" smtClean="0"/>
              <a:t>Variance</a:t>
            </a:r>
          </a:p>
          <a:p>
            <a:pPr marL="514350" indent="-514350">
              <a:buAutoNum type="arabicPeriod"/>
            </a:pPr>
            <a:r>
              <a:rPr lang="en-US" dirty="0" smtClean="0"/>
              <a:t>Interquartile Range (IQR)</a:t>
            </a:r>
            <a:endParaRPr lang="en-US" b="1" dirty="0"/>
          </a:p>
        </p:txBody>
      </p:sp>
    </p:spTree>
    <p:extLst>
      <p:ext uri="{BB962C8B-B14F-4D97-AF65-F5344CB8AC3E}">
        <p14:creationId xmlns:p14="http://schemas.microsoft.com/office/powerpoint/2010/main" val="22105065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Science?</a:t>
            </a:r>
            <a:endParaRPr lang="en-US" b="1" dirty="0"/>
          </a:p>
        </p:txBody>
      </p:sp>
      <p:sp>
        <p:nvSpPr>
          <p:cNvPr id="3" name="Content Placeholder 2"/>
          <p:cNvSpPr>
            <a:spLocks noGrp="1"/>
          </p:cNvSpPr>
          <p:nvPr>
            <p:ph idx="1"/>
          </p:nvPr>
        </p:nvSpPr>
        <p:spPr/>
        <p:txBody>
          <a:bodyPr/>
          <a:lstStyle/>
          <a:p>
            <a:pPr marL="0" indent="0" algn="just">
              <a:buNone/>
            </a:pPr>
            <a:r>
              <a:rPr lang="en-US" dirty="0" smtClean="0"/>
              <a:t>Data Science is a multidisciplinary field that employs scientific methods, processes, algorithms, and systems to extract knowledge and insights from both structured and unstructured data. </a:t>
            </a:r>
          </a:p>
          <a:p>
            <a:pPr marL="0" indent="0" algn="just">
              <a:buNone/>
            </a:pPr>
            <a:r>
              <a:rPr lang="en-US" dirty="0" smtClean="0"/>
              <a:t>It combines principles from statistics, computer science, and domain-specific expertise to analyze and interpret data for decision-making and problem solving.</a:t>
            </a:r>
            <a:endParaRPr lang="en-US" dirty="0"/>
          </a:p>
        </p:txBody>
      </p:sp>
    </p:spTree>
    <p:extLst>
      <p:ext uri="{BB962C8B-B14F-4D97-AF65-F5344CB8AC3E}">
        <p14:creationId xmlns:p14="http://schemas.microsoft.com/office/powerpoint/2010/main" val="6877806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Range?</a:t>
            </a:r>
            <a:endParaRPr lang="en-US" b="1" dirty="0"/>
          </a:p>
        </p:txBody>
      </p:sp>
      <p:sp>
        <p:nvSpPr>
          <p:cNvPr id="3" name="Content Placeholder 2"/>
          <p:cNvSpPr>
            <a:spLocks noGrp="1"/>
          </p:cNvSpPr>
          <p:nvPr>
            <p:ph idx="1"/>
          </p:nvPr>
        </p:nvSpPr>
        <p:spPr/>
        <p:txBody>
          <a:bodyPr/>
          <a:lstStyle/>
          <a:p>
            <a:pPr marL="0" indent="0">
              <a:buNone/>
            </a:pPr>
            <a:r>
              <a:rPr lang="en-US" dirty="0" smtClean="0"/>
              <a:t>The range is the simplest measure of spread in a dataset. It calculates the difference between the greatest and lowest values, giving the entire spread of the data.</a:t>
            </a:r>
          </a:p>
          <a:p>
            <a:pPr marL="0" indent="0">
              <a:buNone/>
            </a:pPr>
            <a:endParaRPr lang="en-US" dirty="0"/>
          </a:p>
          <a:p>
            <a:pPr marL="0" indent="0">
              <a:buNone/>
            </a:pPr>
            <a:r>
              <a:rPr lang="en-US" b="1" dirty="0" smtClean="0"/>
              <a:t>Formula:</a:t>
            </a:r>
          </a:p>
          <a:p>
            <a:pPr marL="0" indent="0">
              <a:buNone/>
            </a:pPr>
            <a:endParaRPr lang="en-US" sz="200" b="1" dirty="0"/>
          </a:p>
          <a:p>
            <a:pPr marL="0" indent="0">
              <a:buNone/>
            </a:pPr>
            <a:r>
              <a:rPr lang="en-US" dirty="0" smtClean="0"/>
              <a:t>                  Range =  Maximum Value  −  Minimum Value</a:t>
            </a:r>
            <a:endParaRPr lang="en-US" b="1" dirty="0" smtClean="0"/>
          </a:p>
        </p:txBody>
      </p:sp>
    </p:spTree>
    <p:extLst>
      <p:ext uri="{BB962C8B-B14F-4D97-AF65-F5344CB8AC3E}">
        <p14:creationId xmlns:p14="http://schemas.microsoft.com/office/powerpoint/2010/main" val="279485174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 Quartile Range?</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reliable indicator of spread that displays the range of a dataset's middle 50% is the Interquartile Range (IQR). It concentrates on the middle section of the data and is less susceptible to outliers than the range.</a:t>
            </a:r>
          </a:p>
          <a:p>
            <a:pPr marL="0" indent="0">
              <a:buNone/>
            </a:pPr>
            <a:endParaRPr lang="en-US" dirty="0" smtClean="0"/>
          </a:p>
          <a:p>
            <a:pPr marL="0" indent="0">
              <a:buNone/>
            </a:pPr>
            <a:r>
              <a:rPr lang="en-US" b="1" dirty="0" smtClean="0"/>
              <a:t>Formula:</a:t>
            </a:r>
          </a:p>
          <a:p>
            <a:pPr marL="0" indent="0">
              <a:buNone/>
            </a:pPr>
            <a:endParaRPr lang="en-US" sz="800" b="1" dirty="0"/>
          </a:p>
          <a:p>
            <a:pPr marL="0" indent="0">
              <a:buNone/>
            </a:pPr>
            <a:r>
              <a:rPr lang="en-US" b="1" dirty="0" smtClean="0"/>
              <a:t>		</a:t>
            </a:r>
            <a:r>
              <a:rPr lang="en-US" dirty="0" smtClean="0"/>
              <a:t>IQR  =  Q3  −  Q1</a:t>
            </a:r>
          </a:p>
          <a:p>
            <a:pPr marL="0" indent="0">
              <a:buNone/>
            </a:pPr>
            <a:r>
              <a:rPr lang="en-US" b="1" dirty="0" smtClean="0"/>
              <a:t>Where:</a:t>
            </a:r>
          </a:p>
          <a:p>
            <a:r>
              <a:rPr lang="en-US" dirty="0" smtClean="0"/>
              <a:t>Q1: The first quartile (25th percentile), the median of the lower half of the data.</a:t>
            </a:r>
          </a:p>
          <a:p>
            <a:r>
              <a:rPr lang="en-US" dirty="0" smtClean="0"/>
              <a:t>Q3: The third quartile (75th percentile), the median of the upper half of the data.</a:t>
            </a:r>
          </a:p>
          <a:p>
            <a:pPr marL="0" indent="0">
              <a:buNone/>
            </a:pPr>
            <a:endParaRPr lang="en-US" b="1" dirty="0"/>
          </a:p>
        </p:txBody>
      </p:sp>
    </p:spTree>
    <p:extLst>
      <p:ext uri="{BB962C8B-B14F-4D97-AF65-F5344CB8AC3E}">
        <p14:creationId xmlns:p14="http://schemas.microsoft.com/office/powerpoint/2010/main" val="2885877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Variance?</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sz="3200" dirty="0" smtClean="0"/>
              <a:t>A statistical metric called variance measures how widely distributed or dispersed a dataset is. It shows the average of the squared deviations between the dataset mean and each data point. The degree to which the data points diverge from the average value is shown by variance.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1264794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Deviation?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An indicator of a dataset's dispersion or spread is the Standard Deviation (SD). It shows the average separation between each data point and the mean. In contrast to variance, standard deviation is more interpretable because it is expressed in the same units as the data.</a:t>
            </a:r>
            <a:endParaRPr lang="en-US" sz="3200" dirty="0"/>
          </a:p>
        </p:txBody>
      </p:sp>
    </p:spTree>
    <p:extLst>
      <p:ext uri="{BB962C8B-B14F-4D97-AF65-F5344CB8AC3E}">
        <p14:creationId xmlns:p14="http://schemas.microsoft.com/office/powerpoint/2010/main" val="116002036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Confusion Matrix?</a:t>
            </a:r>
            <a:endParaRPr lang="en-US" b="1" dirty="0"/>
          </a:p>
        </p:txBody>
      </p:sp>
      <p:sp>
        <p:nvSpPr>
          <p:cNvPr id="3" name="Content Placeholder 2"/>
          <p:cNvSpPr>
            <a:spLocks noGrp="1"/>
          </p:cNvSpPr>
          <p:nvPr>
            <p:ph idx="1"/>
          </p:nvPr>
        </p:nvSpPr>
        <p:spPr>
          <a:xfrm>
            <a:off x="838200" y="2849752"/>
            <a:ext cx="10646664" cy="4831207"/>
          </a:xfrm>
        </p:spPr>
        <p:txBody>
          <a:bodyPr>
            <a:normAutofit/>
          </a:bodyPr>
          <a:lstStyle/>
          <a:p>
            <a:pPr marL="0" indent="0">
              <a:buNone/>
            </a:pPr>
            <a:r>
              <a:rPr lang="en-US" dirty="0" smtClean="0"/>
              <a:t>A Confusion Matrix is a tool used to evaluate classification models' performance. It is a table that compares projected and actual classifications to assess a model's accuracy.</a:t>
            </a:r>
            <a:endParaRPr lang="en-US" sz="3200" dirty="0" smtClean="0"/>
          </a:p>
          <a:p>
            <a:pPr marL="0" indent="0">
              <a:buNone/>
            </a:pPr>
            <a:r>
              <a:rPr lang="en-US" sz="3200" b="1" dirty="0" smtClean="0"/>
              <a:t>Structure:</a:t>
            </a:r>
          </a:p>
          <a:p>
            <a:pPr marL="0" indent="0">
              <a:buNone/>
            </a:pPr>
            <a:r>
              <a:rPr lang="en-US" dirty="0" smtClean="0"/>
              <a:t>The confusion matrix is a 2×2 table for binary classification. The rows represent actual values, and the columns represent predicted values.</a:t>
            </a:r>
          </a:p>
          <a:p>
            <a:pPr marL="0" indent="0">
              <a:buNone/>
            </a:pPr>
            <a:endParaRPr lang="en-US" sz="500" dirty="0" smtClean="0"/>
          </a:p>
          <a:p>
            <a:pPr marL="0" indent="0">
              <a:buNone/>
            </a:pPr>
            <a:r>
              <a:rPr lang="en-US" sz="3000" b="1" dirty="0" smtClean="0"/>
              <a:t>Actual / Predicted            Positive                 Negative</a:t>
            </a:r>
          </a:p>
          <a:p>
            <a:pPr marL="0" indent="0">
              <a:buNone/>
            </a:pPr>
            <a:r>
              <a:rPr lang="en-US" dirty="0" smtClean="0"/>
              <a:t>Positive (Actual)	       		            	        	  True Positive (TP)	         False Negative (FN)</a:t>
            </a:r>
          </a:p>
          <a:p>
            <a:pPr marL="0" indent="0">
              <a:buNone/>
            </a:pPr>
            <a:r>
              <a:rPr lang="en-US" dirty="0" smtClean="0"/>
              <a:t>Negative (Actual)	  				       False Positive (FP)</a:t>
            </a:r>
            <a:r>
              <a:rPr lang="en-US" dirty="0"/>
              <a:t> </a:t>
            </a:r>
            <a:r>
              <a:rPr lang="en-US" dirty="0" smtClean="0"/>
              <a:t>              True Negative (TN)</a:t>
            </a:r>
            <a:endParaRPr lang="en-US" dirty="0"/>
          </a:p>
          <a:p>
            <a:pPr marL="0" indent="0">
              <a:buNone/>
            </a:pPr>
            <a:endParaRPr lang="en-US" dirty="0"/>
          </a:p>
        </p:txBody>
      </p:sp>
    </p:spTree>
    <p:extLst>
      <p:ext uri="{BB962C8B-B14F-4D97-AF65-F5344CB8AC3E}">
        <p14:creationId xmlns:p14="http://schemas.microsoft.com/office/powerpoint/2010/main" val="365100093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Probability?</a:t>
            </a:r>
            <a:endParaRPr lang="en-US" b="1" dirty="0"/>
          </a:p>
        </p:txBody>
      </p:sp>
      <p:sp>
        <p:nvSpPr>
          <p:cNvPr id="3" name="Content Placeholder 2"/>
          <p:cNvSpPr>
            <a:spLocks noGrp="1"/>
          </p:cNvSpPr>
          <p:nvPr>
            <p:ph idx="1"/>
          </p:nvPr>
        </p:nvSpPr>
        <p:spPr>
          <a:xfrm>
            <a:off x="838200" y="2861945"/>
            <a:ext cx="11207496" cy="4351338"/>
          </a:xfrm>
        </p:spPr>
        <p:txBody>
          <a:bodyPr/>
          <a:lstStyle/>
          <a:p>
            <a:pPr marL="0" indent="0">
              <a:buNone/>
            </a:pPr>
            <a:r>
              <a:rPr lang="en-US" dirty="0" smtClean="0"/>
              <a:t>Probability is the study of uncertainty and chance. It expresses the probability of an event occurring as a number between 0 and 1:</a:t>
            </a:r>
          </a:p>
          <a:p>
            <a:pPr marL="0" indent="0">
              <a:buNone/>
            </a:pPr>
            <a:endParaRPr lang="en-US" sz="600" dirty="0"/>
          </a:p>
          <a:p>
            <a:pPr marL="0" indent="0">
              <a:buNone/>
            </a:pPr>
            <a:r>
              <a:rPr lang="en-US" b="1" dirty="0" smtClean="0"/>
              <a:t>0</a:t>
            </a:r>
            <a:r>
              <a:rPr lang="en-US" dirty="0" smtClean="0"/>
              <a:t>: The event is impossible.</a:t>
            </a:r>
          </a:p>
          <a:p>
            <a:pPr marL="0" indent="0">
              <a:buNone/>
            </a:pPr>
            <a:r>
              <a:rPr lang="en-US" b="1" dirty="0" smtClean="0"/>
              <a:t>1</a:t>
            </a:r>
            <a:r>
              <a:rPr lang="en-US" dirty="0" smtClean="0"/>
              <a:t>: The event is certain.</a:t>
            </a:r>
          </a:p>
          <a:p>
            <a:pPr marL="0" indent="0">
              <a:buNone/>
            </a:pPr>
            <a:endParaRPr lang="en-US" sz="100" dirty="0" smtClean="0"/>
          </a:p>
          <a:p>
            <a:pPr marL="0" indent="0">
              <a:buNone/>
            </a:pPr>
            <a:r>
              <a:rPr lang="en-US" b="1" dirty="0" smtClean="0"/>
              <a:t>Probability Formula:</a:t>
            </a:r>
          </a:p>
          <a:p>
            <a:pPr marL="0" indent="0">
              <a:buNone/>
            </a:pPr>
            <a:endParaRPr lang="en-US" sz="100" b="1" dirty="0" smtClean="0"/>
          </a:p>
          <a:p>
            <a:pPr marL="0" indent="0">
              <a:buNone/>
            </a:pPr>
            <a:r>
              <a:rPr lang="en-US" dirty="0" smtClean="0"/>
              <a:t>The probability of an event E is calculated using the formula:</a:t>
            </a:r>
          </a:p>
          <a:p>
            <a:pPr marL="0" indent="0">
              <a:buNone/>
            </a:pPr>
            <a:endParaRPr lang="en-US" dirty="0" smtClean="0"/>
          </a:p>
          <a:p>
            <a:pPr marL="0" indent="0">
              <a:buNone/>
            </a:pPr>
            <a:r>
              <a:rPr lang="en-US" b="1" dirty="0" smtClean="0"/>
              <a:t>P(E) </a:t>
            </a:r>
            <a:r>
              <a:rPr lang="en-US" dirty="0" smtClean="0"/>
              <a:t>= </a:t>
            </a:r>
            <a:r>
              <a:rPr lang="en-US" sz="2000" dirty="0" smtClean="0"/>
              <a:t>Number of Favorable Outcomes  /  Total Number of Outcomes in Sample Space</a:t>
            </a:r>
          </a:p>
          <a:p>
            <a:pPr marL="0" indent="0">
              <a:buNone/>
            </a:pPr>
            <a:endParaRPr lang="en-US" b="1" dirty="0"/>
          </a:p>
        </p:txBody>
      </p:sp>
    </p:spTree>
    <p:extLst>
      <p:ext uri="{BB962C8B-B14F-4D97-AF65-F5344CB8AC3E}">
        <p14:creationId xmlns:p14="http://schemas.microsoft.com/office/powerpoint/2010/main" val="147771005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Probability? </a:t>
            </a:r>
            <a:endParaRPr lang="en-US" b="1" dirty="0"/>
          </a:p>
        </p:txBody>
      </p:sp>
      <p:sp>
        <p:nvSpPr>
          <p:cNvPr id="3" name="Content Placeholder 2"/>
          <p:cNvSpPr>
            <a:spLocks noGrp="1"/>
          </p:cNvSpPr>
          <p:nvPr>
            <p:ph idx="1"/>
          </p:nvPr>
        </p:nvSpPr>
        <p:spPr>
          <a:xfrm>
            <a:off x="1154954" y="2603500"/>
            <a:ext cx="8825659" cy="4053332"/>
          </a:xfrm>
        </p:spPr>
        <p:txBody>
          <a:bodyPr>
            <a:normAutofit/>
          </a:bodyPr>
          <a:lstStyle/>
          <a:p>
            <a:pPr marL="0" indent="0">
              <a:buNone/>
            </a:pPr>
            <a:r>
              <a:rPr lang="en-US" dirty="0" smtClean="0"/>
              <a:t>Probability is the study of uncertainty and chance. It expresses the probability of an event occurring as a number between 0 and 1:</a:t>
            </a:r>
          </a:p>
          <a:p>
            <a:pPr marL="0" indent="0">
              <a:buNone/>
            </a:pPr>
            <a:endParaRPr lang="en-US" sz="500" dirty="0" smtClean="0"/>
          </a:p>
          <a:p>
            <a:pPr marL="0" indent="0">
              <a:buNone/>
            </a:pPr>
            <a:r>
              <a:rPr lang="en-US" b="1" dirty="0" smtClean="0"/>
              <a:t>0</a:t>
            </a:r>
            <a:r>
              <a:rPr lang="en-US" dirty="0" smtClean="0"/>
              <a:t>: The event is impossible.</a:t>
            </a:r>
          </a:p>
          <a:p>
            <a:pPr marL="0" indent="0">
              <a:buNone/>
            </a:pPr>
            <a:r>
              <a:rPr lang="en-US" b="1" dirty="0" smtClean="0"/>
              <a:t>1</a:t>
            </a:r>
            <a:r>
              <a:rPr lang="en-US" dirty="0" smtClean="0"/>
              <a:t>: The event is certain.</a:t>
            </a:r>
          </a:p>
          <a:p>
            <a:pPr marL="0" indent="0">
              <a:buNone/>
            </a:pPr>
            <a:endParaRPr lang="en-US" sz="1600" dirty="0" smtClean="0"/>
          </a:p>
          <a:p>
            <a:pPr marL="0" indent="0">
              <a:buNone/>
            </a:pPr>
            <a:r>
              <a:rPr lang="en-US" sz="2400" b="1" dirty="0" smtClean="0"/>
              <a:t>Types of Probability:</a:t>
            </a:r>
          </a:p>
          <a:p>
            <a:pPr marL="0" indent="0">
              <a:buNone/>
            </a:pPr>
            <a:endParaRPr lang="en-US" sz="100" b="1" dirty="0" smtClean="0"/>
          </a:p>
          <a:p>
            <a:pPr marL="514350" indent="-514350">
              <a:buAutoNum type="arabicPeriod"/>
            </a:pPr>
            <a:r>
              <a:rPr lang="en-US" sz="2200" dirty="0" smtClean="0"/>
              <a:t>Theoretical Probability</a:t>
            </a:r>
          </a:p>
          <a:p>
            <a:pPr marL="514350" indent="-514350">
              <a:buAutoNum type="arabicPeriod"/>
            </a:pPr>
            <a:r>
              <a:rPr lang="en-US" sz="2200" dirty="0" smtClean="0"/>
              <a:t>Experimental Probability</a:t>
            </a:r>
          </a:p>
          <a:p>
            <a:pPr marL="514350" indent="-514350">
              <a:buAutoNum type="arabicPeriod"/>
            </a:pPr>
            <a:r>
              <a:rPr lang="en-US" sz="2200" dirty="0" smtClean="0"/>
              <a:t>Subjective Probability</a:t>
            </a:r>
            <a:endParaRPr lang="en-US" sz="2200" dirty="0"/>
          </a:p>
        </p:txBody>
      </p:sp>
    </p:spTree>
    <p:extLst>
      <p:ext uri="{BB962C8B-B14F-4D97-AF65-F5344CB8AC3E}">
        <p14:creationId xmlns:p14="http://schemas.microsoft.com/office/powerpoint/2010/main" val="299533145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Events?</a:t>
            </a:r>
            <a:endParaRPr lang="en-US" b="1" dirty="0"/>
          </a:p>
        </p:txBody>
      </p:sp>
      <p:sp>
        <p:nvSpPr>
          <p:cNvPr id="3" name="Content Placeholder 2"/>
          <p:cNvSpPr>
            <a:spLocks noGrp="1"/>
          </p:cNvSpPr>
          <p:nvPr>
            <p:ph idx="1"/>
          </p:nvPr>
        </p:nvSpPr>
        <p:spPr>
          <a:xfrm>
            <a:off x="1154954" y="2630296"/>
            <a:ext cx="10695432" cy="5032375"/>
          </a:xfrm>
        </p:spPr>
        <p:txBody>
          <a:bodyPr>
            <a:normAutofit/>
          </a:bodyPr>
          <a:lstStyle/>
          <a:p>
            <a:pPr marL="0" indent="0">
              <a:buNone/>
            </a:pPr>
            <a:r>
              <a:rPr lang="en-US" dirty="0" smtClean="0"/>
              <a:t>In probability, an event is a specific outcome or a series of outcomes of an experiment that can be classified based on its characteristics and correlations with other events. The following are the basic types of events:</a:t>
            </a:r>
          </a:p>
          <a:p>
            <a:pPr marL="514350" indent="-514350">
              <a:buAutoNum type="arabicPeriod"/>
            </a:pPr>
            <a:r>
              <a:rPr lang="en-US" dirty="0" smtClean="0"/>
              <a:t>Simple Event					      6. Dependent Events</a:t>
            </a:r>
          </a:p>
          <a:p>
            <a:pPr marL="514350" indent="-514350">
              <a:buFont typeface="Arial" panose="020B0604020202020204" pitchFamily="34" charset="0"/>
              <a:buAutoNum type="arabicPeriod"/>
            </a:pPr>
            <a:r>
              <a:rPr lang="en-US" dirty="0" smtClean="0"/>
              <a:t>Compound Event				      7. Exhaustive Events</a:t>
            </a:r>
          </a:p>
          <a:p>
            <a:pPr marL="514350" indent="-514350">
              <a:buAutoNum type="arabicPeriod"/>
            </a:pPr>
            <a:r>
              <a:rPr lang="en-US" dirty="0" smtClean="0"/>
              <a:t>Non-Mutually Exclusive Events		8. Conditional Events</a:t>
            </a:r>
          </a:p>
          <a:p>
            <a:pPr marL="514350" indent="-514350">
              <a:buAutoNum type="arabicPeriod"/>
            </a:pPr>
            <a:r>
              <a:rPr lang="en-US" dirty="0" smtClean="0"/>
              <a:t>Independent Events				9. Complementary Events</a:t>
            </a:r>
          </a:p>
          <a:p>
            <a:pPr marL="514350" indent="-514350">
              <a:buFont typeface="Arial" panose="020B0604020202020204" pitchFamily="34" charset="0"/>
              <a:buAutoNum type="arabicPeriod"/>
            </a:pPr>
            <a:r>
              <a:rPr lang="en-US" dirty="0" smtClean="0"/>
              <a:t>Mutually Exclusive Events (Disjoint Events)</a:t>
            </a:r>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394590442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Probability Distribution?</a:t>
            </a:r>
            <a:endParaRPr lang="en-US" b="1" dirty="0"/>
          </a:p>
        </p:txBody>
      </p:sp>
      <p:sp>
        <p:nvSpPr>
          <p:cNvPr id="3" name="Content Placeholder 2"/>
          <p:cNvSpPr>
            <a:spLocks noGrp="1"/>
          </p:cNvSpPr>
          <p:nvPr>
            <p:ph idx="1"/>
          </p:nvPr>
        </p:nvSpPr>
        <p:spPr/>
        <p:txBody>
          <a:bodyPr/>
          <a:lstStyle/>
          <a:p>
            <a:pPr marL="0" indent="0">
              <a:buNone/>
            </a:pPr>
            <a:r>
              <a:rPr lang="en-US" dirty="0" smtClean="0"/>
              <a:t>A probability distribution is a mathematical function or rule that explains the likelihood of various outcomes for a random variable. It defines a paradigm for assigning probability to all possible outcomes of a random experiment. </a:t>
            </a:r>
          </a:p>
          <a:p>
            <a:pPr marL="0" indent="0">
              <a:buNone/>
            </a:pPr>
            <a:endParaRPr lang="en-US" sz="700" dirty="0" smtClean="0"/>
          </a:p>
          <a:p>
            <a:pPr marL="0" indent="0">
              <a:buNone/>
            </a:pPr>
            <a:r>
              <a:rPr lang="en-US" dirty="0" smtClean="0"/>
              <a:t>There are two primary types of probability distributions: </a:t>
            </a:r>
          </a:p>
          <a:p>
            <a:pPr marL="0" indent="0">
              <a:buNone/>
            </a:pPr>
            <a:endParaRPr lang="en-US" sz="600" dirty="0" smtClean="0"/>
          </a:p>
          <a:p>
            <a:pPr marL="514350" indent="-514350">
              <a:buAutoNum type="arabicPeriod"/>
            </a:pPr>
            <a:r>
              <a:rPr lang="en-US" dirty="0"/>
              <a:t>D</a:t>
            </a:r>
            <a:r>
              <a:rPr lang="en-US" dirty="0" smtClean="0"/>
              <a:t>iscrete probability distributions  </a:t>
            </a:r>
          </a:p>
          <a:p>
            <a:pPr marL="514350" indent="-514350">
              <a:buAutoNum type="arabicPeriod"/>
            </a:pPr>
            <a:r>
              <a:rPr lang="en-US" dirty="0"/>
              <a:t>C</a:t>
            </a:r>
            <a:r>
              <a:rPr lang="en-US" dirty="0" smtClean="0"/>
              <a:t>ontinuous probability distributions.</a:t>
            </a:r>
            <a:endParaRPr lang="en-US" dirty="0"/>
          </a:p>
        </p:txBody>
      </p:sp>
    </p:spTree>
    <p:extLst>
      <p:ext uri="{BB962C8B-B14F-4D97-AF65-F5344CB8AC3E}">
        <p14:creationId xmlns:p14="http://schemas.microsoft.com/office/powerpoint/2010/main" val="24016419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Probability Density Function?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 probability density function (PDF) describes the probability distribution of a continuous random variable. Unlike discrete distributions, which provide probabilities for specific outcomes, a PDF provides the probability that a random variable will take on a value within a certain range.</a:t>
            </a:r>
          </a:p>
          <a:p>
            <a:pPr marL="0" indent="0">
              <a:buNone/>
            </a:pPr>
            <a:endParaRPr lang="en-US" sz="800" b="1" dirty="0"/>
          </a:p>
          <a:p>
            <a:pPr marL="0" indent="0">
              <a:buNone/>
            </a:pPr>
            <a:r>
              <a:rPr lang="en-US" sz="2000" b="1" dirty="0" smtClean="0"/>
              <a:t>The PDF has the following key properties:</a:t>
            </a:r>
          </a:p>
          <a:p>
            <a:pPr marL="0" indent="0">
              <a:buNone/>
            </a:pPr>
            <a:endParaRPr lang="en-US" sz="100" b="1" dirty="0" smtClean="0"/>
          </a:p>
          <a:p>
            <a:pPr marL="514350" indent="-514350">
              <a:buAutoNum type="arabicPeriod"/>
            </a:pPr>
            <a:r>
              <a:rPr lang="en-US" dirty="0" smtClean="0"/>
              <a:t>Non-negative</a:t>
            </a:r>
          </a:p>
          <a:p>
            <a:pPr marL="514350" indent="-514350">
              <a:buAutoNum type="arabicPeriod"/>
            </a:pPr>
            <a:r>
              <a:rPr lang="en-US" dirty="0" smtClean="0"/>
              <a:t>Area under the curve equals 1</a:t>
            </a:r>
          </a:p>
          <a:p>
            <a:pPr marL="514350" indent="-514350">
              <a:buAutoNum type="arabicPeriod"/>
            </a:pPr>
            <a:r>
              <a:rPr lang="en-US" dirty="0" smtClean="0"/>
              <a:t>Probability in an interval</a:t>
            </a:r>
          </a:p>
          <a:p>
            <a:pPr marL="0" indent="0">
              <a:buNone/>
            </a:pPr>
            <a:endParaRPr lang="en-US" dirty="0"/>
          </a:p>
        </p:txBody>
      </p:sp>
    </p:spTree>
    <p:extLst>
      <p:ext uri="{BB962C8B-B14F-4D97-AF65-F5344CB8AC3E}">
        <p14:creationId xmlns:p14="http://schemas.microsoft.com/office/powerpoint/2010/main" val="247425547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is a Data Scientist?</a:t>
            </a:r>
            <a:endParaRPr lang="en-US" b="1" dirty="0"/>
          </a:p>
        </p:txBody>
      </p:sp>
      <p:sp>
        <p:nvSpPr>
          <p:cNvPr id="3" name="Content Placeholder 2"/>
          <p:cNvSpPr>
            <a:spLocks noGrp="1"/>
          </p:cNvSpPr>
          <p:nvPr>
            <p:ph idx="1"/>
          </p:nvPr>
        </p:nvSpPr>
        <p:spPr/>
        <p:txBody>
          <a:bodyPr/>
          <a:lstStyle/>
          <a:p>
            <a:pPr marL="0" indent="0" algn="just">
              <a:buNone/>
            </a:pPr>
            <a:r>
              <a:rPr lang="en-US" dirty="0" smtClean="0"/>
              <a:t>A Data Scientist is a highly skilled individual who analyses and interprets data to identify patterns, trends, and insights that can help businesses make decisions and solve complicated challenges.</a:t>
            </a:r>
          </a:p>
          <a:p>
            <a:pPr marL="0" indent="0" algn="just">
              <a:buNone/>
            </a:pPr>
            <a:r>
              <a:rPr lang="en-US" dirty="0" smtClean="0"/>
              <a:t>They serve as a link between data and actionable knowledge, utilizing competence in programming, analytics, machine learning, and domain knowledge.</a:t>
            </a:r>
          </a:p>
        </p:txBody>
      </p:sp>
    </p:spTree>
    <p:extLst>
      <p:ext uri="{BB962C8B-B14F-4D97-AF65-F5344CB8AC3E}">
        <p14:creationId xmlns:p14="http://schemas.microsoft.com/office/powerpoint/2010/main" val="98106687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 Distribution?</a:t>
            </a:r>
            <a:endParaRPr lang="en-US" b="1" dirty="0"/>
          </a:p>
        </p:txBody>
      </p:sp>
      <p:sp>
        <p:nvSpPr>
          <p:cNvPr id="3" name="Content Placeholder 2"/>
          <p:cNvSpPr>
            <a:spLocks noGrp="1"/>
          </p:cNvSpPr>
          <p:nvPr>
            <p:ph idx="1"/>
          </p:nvPr>
        </p:nvSpPr>
        <p:spPr>
          <a:xfrm>
            <a:off x="1280160" y="2947289"/>
            <a:ext cx="9022080" cy="4351338"/>
          </a:xfrm>
        </p:spPr>
        <p:txBody>
          <a:bodyPr/>
          <a:lstStyle/>
          <a:p>
            <a:pPr marL="0" indent="0">
              <a:buNone/>
            </a:pPr>
            <a:r>
              <a:rPr lang="en-US" sz="2800" dirty="0" smtClean="0"/>
              <a:t>The normal distribution is an important notion in statistics, with several applications in real-world data processing, machine learning, and scientific study. Its features, including symmetry, the 68-95-99.7 rule, and the Central Limit Theorem, make it critical for comprehending and analyzing continuous data.</a:t>
            </a:r>
          </a:p>
          <a:p>
            <a:pPr marL="0" indent="0">
              <a:buNone/>
            </a:pPr>
            <a:endParaRPr lang="en-US" dirty="0"/>
          </a:p>
        </p:txBody>
      </p:sp>
    </p:spTree>
    <p:extLst>
      <p:ext uri="{BB962C8B-B14F-4D97-AF65-F5344CB8AC3E}">
        <p14:creationId xmlns:p14="http://schemas.microsoft.com/office/powerpoint/2010/main" val="343618840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Deviation &amp; Curve?</a:t>
            </a:r>
            <a:endParaRPr lang="en-US" b="1" dirty="0"/>
          </a:p>
        </p:txBody>
      </p:sp>
      <p:sp>
        <p:nvSpPr>
          <p:cNvPr id="3" name="Content Placeholder 2"/>
          <p:cNvSpPr>
            <a:spLocks noGrp="1"/>
          </p:cNvSpPr>
          <p:nvPr>
            <p:ph idx="1"/>
          </p:nvPr>
        </p:nvSpPr>
        <p:spPr>
          <a:xfrm>
            <a:off x="1463040" y="3093593"/>
            <a:ext cx="8705088" cy="4351338"/>
          </a:xfrm>
        </p:spPr>
        <p:txBody>
          <a:bodyPr>
            <a:normAutofit/>
          </a:bodyPr>
          <a:lstStyle/>
          <a:p>
            <a:pPr marL="0" indent="0">
              <a:buNone/>
            </a:pPr>
            <a:r>
              <a:rPr lang="en-US" sz="2400" dirty="0" smtClean="0"/>
              <a:t>The Standard Deviation is a useful measure of variability in a dataset. In the context of the Normal Distribution, it specifies the spread of the bell-shaped curve. A lower standard deviation produces a narrow and tall curve, indicating that the majority of data points are close to the mean, whereas a higher standard deviation produces a wider and flatter curve, indicating that the data points are more evenly distributed.</a:t>
            </a:r>
            <a:endParaRPr lang="en-US" sz="2400" dirty="0"/>
          </a:p>
        </p:txBody>
      </p:sp>
    </p:spTree>
    <p:extLst>
      <p:ext uri="{BB962C8B-B14F-4D97-AF65-F5344CB8AC3E}">
        <p14:creationId xmlns:p14="http://schemas.microsoft.com/office/powerpoint/2010/main" val="263634983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Central Limit Theorem?</a:t>
            </a:r>
            <a:endParaRPr lang="en-US" b="1" dirty="0"/>
          </a:p>
        </p:txBody>
      </p:sp>
      <p:sp>
        <p:nvSpPr>
          <p:cNvPr id="3" name="Content Placeholder 2"/>
          <p:cNvSpPr>
            <a:spLocks noGrp="1"/>
          </p:cNvSpPr>
          <p:nvPr>
            <p:ph idx="1"/>
          </p:nvPr>
        </p:nvSpPr>
        <p:spPr>
          <a:xfrm>
            <a:off x="1411224" y="2762694"/>
            <a:ext cx="8939784" cy="4351338"/>
          </a:xfrm>
        </p:spPr>
        <p:txBody>
          <a:bodyPr>
            <a:normAutofit/>
          </a:bodyPr>
          <a:lstStyle/>
          <a:p>
            <a:pPr marL="0" indent="0">
              <a:buNone/>
            </a:pPr>
            <a:r>
              <a:rPr lang="en-US" sz="2400" dirty="0" smtClean="0"/>
              <a:t>The Central Limit Theorem is a useful statistical tool that allows us to draw conclusions about population parameters even when the distribution is unknown or non-normal. It indicates that, for sufficiently large sample sizes, the distribution of the sample mean will be roughly normal, regardless of the form of the original population distribution.</a:t>
            </a:r>
            <a:endParaRPr lang="en-US" sz="2400" dirty="0"/>
          </a:p>
        </p:txBody>
      </p:sp>
    </p:spTree>
    <p:extLst>
      <p:ext uri="{BB962C8B-B14F-4D97-AF65-F5344CB8AC3E}">
        <p14:creationId xmlns:p14="http://schemas.microsoft.com/office/powerpoint/2010/main" val="25059941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Statement of the Central Limit Theorem</a:t>
            </a:r>
          </a:p>
        </p:txBody>
      </p:sp>
      <p:sp>
        <p:nvSpPr>
          <p:cNvPr id="3" name="Content Placeholder 2"/>
          <p:cNvSpPr>
            <a:spLocks noGrp="1"/>
          </p:cNvSpPr>
          <p:nvPr>
            <p:ph idx="1"/>
          </p:nvPr>
        </p:nvSpPr>
        <p:spPr>
          <a:xfrm>
            <a:off x="1154954" y="2603500"/>
            <a:ext cx="8825659" cy="3943604"/>
          </a:xfrm>
        </p:spPr>
        <p:txBody>
          <a:bodyPr>
            <a:normAutofit/>
          </a:bodyPr>
          <a:lstStyle/>
          <a:p>
            <a:pPr marL="0" indent="0">
              <a:buNone/>
            </a:pPr>
            <a:endParaRPr lang="en-US" sz="100" b="1" dirty="0"/>
          </a:p>
          <a:p>
            <a:pPr marL="0" indent="0">
              <a:buNone/>
            </a:pPr>
            <a:r>
              <a:rPr lang="en-US" dirty="0"/>
              <a:t>The </a:t>
            </a:r>
            <a:r>
              <a:rPr lang="en-US" b="1" dirty="0"/>
              <a:t>Central Limit Theorem</a:t>
            </a:r>
            <a:r>
              <a:rPr lang="en-US" dirty="0"/>
              <a:t> states that:</a:t>
            </a:r>
          </a:p>
          <a:p>
            <a:pPr marL="0" indent="0">
              <a:buNone/>
            </a:pPr>
            <a:endParaRPr lang="en-US" sz="100" dirty="0"/>
          </a:p>
          <a:p>
            <a:r>
              <a:rPr lang="en-US" b="1" dirty="0"/>
              <a:t>For a sufficiently large sample size</a:t>
            </a:r>
            <a:r>
              <a:rPr lang="en-US" dirty="0"/>
              <a:t>, the sampling distribution of the sample mean will approach a </a:t>
            </a:r>
            <a:r>
              <a:rPr lang="en-US" b="1" dirty="0"/>
              <a:t>normal distribution</a:t>
            </a:r>
            <a:r>
              <a:rPr lang="en-US" dirty="0"/>
              <a:t>, regardless of the shape of the population distribution.</a:t>
            </a:r>
          </a:p>
          <a:p>
            <a:r>
              <a:rPr lang="en-US" dirty="0"/>
              <a:t>This approximation improves as the sample size increases.</a:t>
            </a:r>
          </a:p>
          <a:p>
            <a:r>
              <a:rPr lang="en-US" dirty="0"/>
              <a:t>The mean of the sampling distribution will be equal to the population mean.</a:t>
            </a:r>
          </a:p>
          <a:p>
            <a:r>
              <a:rPr lang="en-US" dirty="0"/>
              <a:t>The standard deviation of the sampling distribution (known as the </a:t>
            </a:r>
            <a:r>
              <a:rPr lang="en-US" b="1" dirty="0"/>
              <a:t>standard error</a:t>
            </a:r>
            <a:r>
              <a:rPr lang="en-US" dirty="0"/>
              <a:t>) will be the population standard deviation divided by the square root of the sample size.</a:t>
            </a:r>
          </a:p>
          <a:p>
            <a:pPr marL="0" indent="0">
              <a:buNone/>
            </a:pPr>
            <a:endParaRPr lang="en-US" dirty="0"/>
          </a:p>
        </p:txBody>
      </p:sp>
    </p:spTree>
    <p:extLst>
      <p:ext uri="{BB962C8B-B14F-4D97-AF65-F5344CB8AC3E}">
        <p14:creationId xmlns:p14="http://schemas.microsoft.com/office/powerpoint/2010/main" val="3122916514"/>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Probability?</a:t>
            </a:r>
            <a:endParaRPr lang="en-US" b="1" dirty="0"/>
          </a:p>
        </p:txBody>
      </p:sp>
      <p:sp>
        <p:nvSpPr>
          <p:cNvPr id="3" name="Content Placeholder 2"/>
          <p:cNvSpPr>
            <a:spLocks noGrp="1"/>
          </p:cNvSpPr>
          <p:nvPr>
            <p:ph idx="1"/>
          </p:nvPr>
        </p:nvSpPr>
        <p:spPr>
          <a:xfrm>
            <a:off x="1154954" y="2603500"/>
            <a:ext cx="8825659" cy="3894836"/>
          </a:xfrm>
        </p:spPr>
        <p:txBody>
          <a:bodyPr/>
          <a:lstStyle/>
          <a:p>
            <a:pPr marL="0" indent="0">
              <a:buNone/>
            </a:pPr>
            <a:r>
              <a:rPr lang="en-US" sz="2000" dirty="0" smtClean="0"/>
              <a:t>In probability theory, there are various forms of probability depending on the context or nature of the occurrences under consideration. The main types are:</a:t>
            </a:r>
          </a:p>
          <a:p>
            <a:pPr marL="0" indent="0">
              <a:buNone/>
            </a:pPr>
            <a:endParaRPr lang="en-US" sz="100" dirty="0" smtClean="0"/>
          </a:p>
          <a:p>
            <a:pPr marL="514350" indent="-514350">
              <a:buAutoNum type="arabicPeriod"/>
            </a:pPr>
            <a:r>
              <a:rPr lang="en-US" sz="2000" dirty="0" smtClean="0"/>
              <a:t>Classical Probability				5. Marginal Probability</a:t>
            </a:r>
          </a:p>
          <a:p>
            <a:pPr marL="514350" indent="-514350">
              <a:buAutoNum type="arabicPeriod"/>
            </a:pPr>
            <a:r>
              <a:rPr lang="en-US" sz="2000" dirty="0" smtClean="0"/>
              <a:t>Subjective Probability		</a:t>
            </a:r>
            <a:r>
              <a:rPr lang="en-US" sz="2000" smtClean="0"/>
              <a:t>		6</a:t>
            </a:r>
            <a:r>
              <a:rPr lang="en-US" sz="2000" dirty="0" smtClean="0"/>
              <a:t>. Conditional Probability</a:t>
            </a:r>
          </a:p>
          <a:p>
            <a:pPr marL="514350" indent="-514350">
              <a:buAutoNum type="arabicPeriod"/>
            </a:pPr>
            <a:r>
              <a:rPr lang="en-US" sz="2000" dirty="0" smtClean="0"/>
              <a:t>Empirical Probability				7. Joint Probability</a:t>
            </a:r>
          </a:p>
          <a:p>
            <a:pPr marL="514350" indent="-514350">
              <a:buAutoNum type="arabicPeriod"/>
            </a:pPr>
            <a:r>
              <a:rPr lang="en-US" sz="2000" dirty="0" smtClean="0"/>
              <a:t>Bayesian Probability</a:t>
            </a:r>
            <a:endParaRPr lang="en-US" sz="2000" dirty="0"/>
          </a:p>
        </p:txBody>
      </p:sp>
    </p:spTree>
    <p:extLst>
      <p:ext uri="{BB962C8B-B14F-4D97-AF65-F5344CB8AC3E}">
        <p14:creationId xmlns:p14="http://schemas.microsoft.com/office/powerpoint/2010/main" val="328201163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Marginal Probability?</a:t>
            </a:r>
            <a:endParaRPr lang="en-US" b="1" dirty="0"/>
          </a:p>
        </p:txBody>
      </p:sp>
      <p:sp>
        <p:nvSpPr>
          <p:cNvPr id="3" name="Content Placeholder 2"/>
          <p:cNvSpPr>
            <a:spLocks noGrp="1"/>
          </p:cNvSpPr>
          <p:nvPr>
            <p:ph idx="1"/>
          </p:nvPr>
        </p:nvSpPr>
        <p:spPr/>
        <p:txBody>
          <a:bodyPr/>
          <a:lstStyle/>
          <a:p>
            <a:pPr marL="0" indent="0">
              <a:buNone/>
            </a:pPr>
            <a:r>
              <a:rPr lang="en-US" dirty="0" smtClean="0"/>
              <a:t>Marginal probability is the likelihood of an event occurring regardless of the results of other events. It is the likelihood of a single occurrence when the effects of other variables or events are ignored or "marginalized" out.</a:t>
            </a:r>
          </a:p>
          <a:p>
            <a:pPr marL="0" indent="0">
              <a:buNone/>
            </a:pPr>
            <a:endParaRPr lang="en-US" sz="400" dirty="0" smtClean="0"/>
          </a:p>
          <a:p>
            <a:pPr marL="0" indent="0">
              <a:buNone/>
            </a:pPr>
            <a:r>
              <a:rPr lang="en-US" dirty="0" smtClean="0"/>
              <a:t>In other words, marginal probability calculates the likelihood of an occurrence without regard for its link to other events, focusing simply on that event.</a:t>
            </a:r>
          </a:p>
          <a:p>
            <a:pPr marL="0" indent="0">
              <a:buNone/>
            </a:pPr>
            <a:endParaRPr lang="en-US" dirty="0"/>
          </a:p>
        </p:txBody>
      </p:sp>
    </p:spTree>
    <p:extLst>
      <p:ext uri="{BB962C8B-B14F-4D97-AF65-F5344CB8AC3E}">
        <p14:creationId xmlns:p14="http://schemas.microsoft.com/office/powerpoint/2010/main" val="1970371380"/>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Joint Probability?</a:t>
            </a:r>
            <a:endParaRPr lang="en-US" b="1" dirty="0"/>
          </a:p>
        </p:txBody>
      </p:sp>
      <p:sp>
        <p:nvSpPr>
          <p:cNvPr id="3" name="Content Placeholder 2"/>
          <p:cNvSpPr>
            <a:spLocks noGrp="1"/>
          </p:cNvSpPr>
          <p:nvPr>
            <p:ph idx="1"/>
          </p:nvPr>
        </p:nvSpPr>
        <p:spPr>
          <a:xfrm>
            <a:off x="716280" y="2253828"/>
            <a:ext cx="11012424" cy="5032375"/>
          </a:xfrm>
        </p:spPr>
        <p:txBody>
          <a:bodyPr>
            <a:normAutofit/>
          </a:bodyPr>
          <a:lstStyle/>
          <a:p>
            <a:pPr marL="0" indent="0">
              <a:buNone/>
            </a:pPr>
            <a:r>
              <a:rPr lang="en-US" dirty="0" smtClean="0"/>
              <a:t>The possibility that two or more events will occur at the same time is referred to as joint probability. It indicates the probability that event </a:t>
            </a:r>
            <a:r>
              <a:rPr lang="en-US" dirty="0" smtClean="0"/>
              <a:t> 𝑴 </a:t>
            </a:r>
            <a:r>
              <a:rPr lang="en-US" dirty="0" smtClean="0"/>
              <a:t>and event </a:t>
            </a:r>
            <a:r>
              <a:rPr lang="en-US" dirty="0" smtClean="0"/>
              <a:t>𝑵 </a:t>
            </a:r>
            <a:r>
              <a:rPr lang="en-US" dirty="0" smtClean="0"/>
              <a:t>(or more events) occur simultaneously.</a:t>
            </a:r>
          </a:p>
          <a:p>
            <a:pPr marL="0" indent="0">
              <a:buNone/>
            </a:pPr>
            <a:endParaRPr lang="en-US" sz="100" dirty="0" smtClean="0"/>
          </a:p>
          <a:p>
            <a:pPr marL="0" indent="0">
              <a:buNone/>
            </a:pPr>
            <a:r>
              <a:rPr lang="en-US" dirty="0" smtClean="0"/>
              <a:t>The joint probability of two occurrences 𝑴 and 𝑵 is indicated as 𝑃(𝑴∩𝑵), which indicates the likelihood that both events 𝑴 and 𝑵 occur simultaneously.</a:t>
            </a:r>
          </a:p>
          <a:p>
            <a:pPr marL="0" indent="0">
              <a:buNone/>
            </a:pPr>
            <a:r>
              <a:rPr lang="en-US" b="1" dirty="0" smtClean="0"/>
              <a:t>Summary Formula:</a:t>
            </a:r>
          </a:p>
          <a:p>
            <a:pPr marL="0" indent="0">
              <a:buNone/>
            </a:pPr>
            <a:r>
              <a:rPr lang="en-US" dirty="0" smtClean="0"/>
              <a:t>For two events </a:t>
            </a:r>
            <a:r>
              <a:rPr lang="en-US" dirty="0" smtClean="0"/>
              <a:t>𝑴 </a:t>
            </a:r>
            <a:r>
              <a:rPr lang="en-US" dirty="0" smtClean="0"/>
              <a:t>and </a:t>
            </a:r>
            <a:r>
              <a:rPr lang="en-US" dirty="0" smtClean="0"/>
              <a:t>𝑵</a:t>
            </a:r>
            <a:r>
              <a:rPr lang="en-US" dirty="0" smtClean="0"/>
              <a:t>:</a:t>
            </a:r>
          </a:p>
          <a:p>
            <a:pPr marL="514350" indent="-514350">
              <a:buAutoNum type="arabicPeriod"/>
            </a:pPr>
            <a:r>
              <a:rPr lang="en-US" dirty="0" smtClean="0"/>
              <a:t>Independent:</a:t>
            </a:r>
          </a:p>
          <a:p>
            <a:pPr marL="0" indent="0">
              <a:buNone/>
            </a:pPr>
            <a:r>
              <a:rPr lang="en-US" dirty="0" smtClean="0"/>
              <a:t>			P(</a:t>
            </a:r>
            <a:r>
              <a:rPr lang="en-US" dirty="0" smtClean="0"/>
              <a:t>𝑴</a:t>
            </a:r>
            <a:r>
              <a:rPr lang="en-US" dirty="0" smtClean="0"/>
              <a:t>∩</a:t>
            </a:r>
            <a:r>
              <a:rPr lang="en-US" dirty="0" smtClean="0"/>
              <a:t>𝑵</a:t>
            </a:r>
            <a:r>
              <a:rPr lang="en-US" dirty="0" smtClean="0"/>
              <a:t>)=P(</a:t>
            </a:r>
            <a:r>
              <a:rPr lang="en-US" dirty="0" smtClean="0"/>
              <a:t>𝑴</a:t>
            </a:r>
            <a:r>
              <a:rPr lang="en-US" dirty="0" smtClean="0"/>
              <a:t>)×P(</a:t>
            </a:r>
            <a:r>
              <a:rPr lang="en-US" dirty="0" smtClean="0"/>
              <a:t>𝑵</a:t>
            </a:r>
            <a:r>
              <a:rPr lang="en-US" dirty="0" smtClean="0"/>
              <a:t>)</a:t>
            </a:r>
          </a:p>
          <a:p>
            <a:pPr marL="514350" indent="-514350">
              <a:buAutoNum type="arabicPeriod" startAt="2"/>
            </a:pPr>
            <a:r>
              <a:rPr lang="en-US" dirty="0" smtClean="0"/>
              <a:t>Dependent:</a:t>
            </a:r>
          </a:p>
          <a:p>
            <a:pPr marL="0" indent="0">
              <a:buNone/>
            </a:pPr>
            <a:r>
              <a:rPr lang="en-US" dirty="0"/>
              <a:t>	</a:t>
            </a:r>
            <a:r>
              <a:rPr lang="en-US" dirty="0" smtClean="0"/>
              <a:t>		 P(</a:t>
            </a:r>
            <a:r>
              <a:rPr lang="en-US" dirty="0" smtClean="0"/>
              <a:t>𝑴</a:t>
            </a:r>
            <a:r>
              <a:rPr lang="en-US" dirty="0" smtClean="0"/>
              <a:t>∩</a:t>
            </a:r>
            <a:r>
              <a:rPr lang="en-US" dirty="0" smtClean="0"/>
              <a:t>𝑵</a:t>
            </a:r>
            <a:r>
              <a:rPr lang="en-US" dirty="0" smtClean="0"/>
              <a:t>)=P(</a:t>
            </a:r>
            <a:r>
              <a:rPr lang="en-US" dirty="0" smtClean="0"/>
              <a:t>𝑴</a:t>
            </a:r>
            <a:r>
              <a:rPr lang="en-US" dirty="0" smtClean="0"/>
              <a:t>∣</a:t>
            </a:r>
            <a:r>
              <a:rPr lang="en-US" dirty="0" smtClean="0"/>
              <a:t>𝑵</a:t>
            </a:r>
            <a:r>
              <a:rPr lang="en-US" dirty="0" smtClean="0"/>
              <a:t>)×P(</a:t>
            </a:r>
            <a:r>
              <a:rPr lang="en-US" dirty="0" smtClean="0"/>
              <a:t>𝑵</a:t>
            </a:r>
            <a:r>
              <a:rPr lang="en-US" dirty="0" smtClean="0"/>
              <a:t>)</a:t>
            </a:r>
          </a:p>
          <a:p>
            <a:pPr marL="0" indent="0">
              <a:buNone/>
            </a:pPr>
            <a:r>
              <a:rPr lang="en-US" dirty="0"/>
              <a:t>	</a:t>
            </a:r>
            <a:r>
              <a:rPr lang="en-US" dirty="0" smtClean="0"/>
              <a:t>	or</a:t>
            </a:r>
          </a:p>
          <a:p>
            <a:pPr marL="0" indent="0">
              <a:buNone/>
            </a:pPr>
            <a:r>
              <a:rPr lang="en-US" dirty="0"/>
              <a:t>	</a:t>
            </a:r>
            <a:r>
              <a:rPr lang="en-US" dirty="0" smtClean="0"/>
              <a:t>		 P(</a:t>
            </a:r>
            <a:r>
              <a:rPr lang="en-US" dirty="0" smtClean="0"/>
              <a:t>𝑴</a:t>
            </a:r>
            <a:r>
              <a:rPr lang="en-US" dirty="0" smtClean="0"/>
              <a:t>∩</a:t>
            </a:r>
            <a:r>
              <a:rPr lang="en-US" dirty="0" smtClean="0"/>
              <a:t>𝑵</a:t>
            </a:r>
            <a:r>
              <a:rPr lang="en-US" dirty="0" smtClean="0"/>
              <a:t>)=P(</a:t>
            </a:r>
            <a:r>
              <a:rPr lang="en-US" dirty="0" smtClean="0"/>
              <a:t>𝑵</a:t>
            </a:r>
            <a:r>
              <a:rPr lang="en-US" dirty="0" smtClean="0"/>
              <a:t>∣</a:t>
            </a:r>
            <a:r>
              <a:rPr lang="en-US" dirty="0" smtClean="0"/>
              <a:t>𝑴</a:t>
            </a:r>
            <a:r>
              <a:rPr lang="en-US" dirty="0" smtClean="0"/>
              <a:t>)×P(</a:t>
            </a:r>
            <a:r>
              <a:rPr lang="en-US" dirty="0" smtClean="0"/>
              <a:t>𝑴</a:t>
            </a:r>
            <a:r>
              <a:rPr lang="en-US" dirty="0" smtClean="0"/>
              <a:t>)</a:t>
            </a:r>
          </a:p>
          <a:p>
            <a:pPr marL="0" indent="0">
              <a:buNone/>
            </a:pPr>
            <a:endParaRPr lang="en-US" dirty="0" smtClean="0"/>
          </a:p>
        </p:txBody>
      </p:sp>
    </p:spTree>
    <p:extLst>
      <p:ext uri="{BB962C8B-B14F-4D97-AF65-F5344CB8AC3E}">
        <p14:creationId xmlns:p14="http://schemas.microsoft.com/office/powerpoint/2010/main" val="410056139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Conditional Probability?</a:t>
            </a:r>
            <a:endParaRPr lang="en-US" b="1" dirty="0"/>
          </a:p>
        </p:txBody>
      </p:sp>
      <p:sp>
        <p:nvSpPr>
          <p:cNvPr id="3" name="Content Placeholder 2"/>
          <p:cNvSpPr>
            <a:spLocks noGrp="1"/>
          </p:cNvSpPr>
          <p:nvPr>
            <p:ph idx="1"/>
          </p:nvPr>
        </p:nvSpPr>
        <p:spPr/>
        <p:txBody>
          <a:bodyPr/>
          <a:lstStyle/>
          <a:p>
            <a:pPr marL="0" indent="0">
              <a:buNone/>
            </a:pPr>
            <a:r>
              <a:rPr lang="en-US" dirty="0" smtClean="0"/>
              <a:t>Conditional probability is the likelihood of an event occurring provided that another event has already occurred. It allows us to calculate the likelihood of one event occurring in the presence of another event.</a:t>
            </a:r>
          </a:p>
          <a:p>
            <a:pPr marL="0" indent="0">
              <a:buNone/>
            </a:pPr>
            <a:r>
              <a:rPr lang="en-US" dirty="0" smtClean="0"/>
              <a:t>The conditional probability of event </a:t>
            </a:r>
            <a:r>
              <a:rPr lang="en-US" dirty="0" smtClean="0"/>
              <a:t>𝑴 </a:t>
            </a:r>
            <a:r>
              <a:rPr lang="en-US" dirty="0" smtClean="0"/>
              <a:t>after event </a:t>
            </a:r>
            <a:r>
              <a:rPr lang="en-US" dirty="0" smtClean="0"/>
              <a:t>𝑵</a:t>
            </a:r>
            <a:r>
              <a:rPr lang="en-US" dirty="0" smtClean="0"/>
              <a:t> occurs is denoted as P(</a:t>
            </a:r>
            <a:r>
              <a:rPr lang="en-US" dirty="0" smtClean="0"/>
              <a:t>𝑴</a:t>
            </a:r>
            <a:r>
              <a:rPr lang="en-US" dirty="0" smtClean="0"/>
              <a:t>∣</a:t>
            </a:r>
            <a:r>
              <a:rPr lang="en-US" dirty="0" smtClean="0"/>
              <a:t>𝑵</a:t>
            </a:r>
            <a:r>
              <a:rPr lang="en-US" dirty="0" smtClean="0"/>
              <a:t>) and defined as:</a:t>
            </a:r>
          </a:p>
          <a:p>
            <a:pPr marL="0" indent="0">
              <a:buNone/>
            </a:pPr>
            <a:endParaRPr lang="en-US" dirty="0" smtClean="0"/>
          </a:p>
          <a:p>
            <a:pPr marL="0" indent="0">
              <a:buNone/>
            </a:pPr>
            <a:r>
              <a:rPr lang="en-US" sz="3200" b="1" dirty="0" smtClean="0"/>
              <a:t>Formula:</a:t>
            </a:r>
          </a:p>
          <a:p>
            <a:pPr marL="0" indent="0">
              <a:buNone/>
            </a:pPr>
            <a:r>
              <a:rPr lang="en-US" dirty="0"/>
              <a:t>	</a:t>
            </a:r>
            <a:r>
              <a:rPr lang="en-US" dirty="0" smtClean="0"/>
              <a:t>	</a:t>
            </a:r>
            <a:r>
              <a:rPr lang="en-US" dirty="0" smtClean="0"/>
              <a:t> 	P(𝑴∣𝑵)  =  P(𝑴∩𝑵) / P(𝑵)</a:t>
            </a:r>
            <a:endParaRPr lang="en-US" dirty="0" smtClean="0"/>
          </a:p>
          <a:p>
            <a:pPr marL="0" indent="0">
              <a:buNone/>
            </a:pPr>
            <a:endParaRPr lang="en-US" dirty="0"/>
          </a:p>
        </p:txBody>
      </p:sp>
    </p:spTree>
    <p:extLst>
      <p:ext uri="{BB962C8B-B14F-4D97-AF65-F5344CB8AC3E}">
        <p14:creationId xmlns:p14="http://schemas.microsoft.com/office/powerpoint/2010/main" val="207355702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146" y="937092"/>
            <a:ext cx="8761413" cy="706964"/>
          </a:xfrm>
        </p:spPr>
        <p:txBody>
          <a:bodyPr/>
          <a:lstStyle/>
          <a:p>
            <a:r>
              <a:rPr lang="en-US" b="1" dirty="0" smtClean="0"/>
              <a:t>Use-Case?</a:t>
            </a:r>
            <a:endParaRPr lang="en-US" b="1" dirty="0"/>
          </a:p>
        </p:txBody>
      </p:sp>
      <p:sp>
        <p:nvSpPr>
          <p:cNvPr id="3" name="Content Placeholder 2"/>
          <p:cNvSpPr>
            <a:spLocks noGrp="1"/>
          </p:cNvSpPr>
          <p:nvPr>
            <p:ph idx="1"/>
          </p:nvPr>
        </p:nvSpPr>
        <p:spPr>
          <a:xfrm>
            <a:off x="850392" y="2508376"/>
            <a:ext cx="10515600" cy="5032375"/>
          </a:xfrm>
        </p:spPr>
        <p:txBody>
          <a:bodyPr/>
          <a:lstStyle/>
          <a:p>
            <a:pPr marL="0" indent="0">
              <a:buNone/>
            </a:pPr>
            <a:r>
              <a:rPr lang="en-US" dirty="0" smtClean="0"/>
              <a:t>Conditional probability is used in a variety of industries to make educated judgments based on prior knowledge. It enables businesses, healthcare providers, marketers, and analysts to more correctly predict outcomes and adjust to changing conditions.</a:t>
            </a:r>
          </a:p>
          <a:p>
            <a:pPr marL="0" indent="0">
              <a:buNone/>
            </a:pPr>
            <a:endParaRPr lang="en-US" sz="800" dirty="0" smtClean="0"/>
          </a:p>
          <a:p>
            <a:pPr marL="0" indent="0">
              <a:buNone/>
            </a:pPr>
            <a:r>
              <a:rPr lang="en-US" b="1" dirty="0" smtClean="0"/>
              <a:t>Summary of Use-Cases:</a:t>
            </a:r>
          </a:p>
          <a:p>
            <a:pPr marL="514350" indent="-514350">
              <a:buAutoNum type="arabicPeriod"/>
            </a:pPr>
            <a:r>
              <a:rPr lang="en-US" dirty="0" smtClean="0"/>
              <a:t>Medical Diagnosis				5. Fraud Detection</a:t>
            </a:r>
          </a:p>
          <a:p>
            <a:pPr marL="514350" indent="-514350">
              <a:buAutoNum type="arabicPeriod"/>
            </a:pPr>
            <a:r>
              <a:rPr lang="en-US" dirty="0" smtClean="0"/>
              <a:t>Weather Forecasting			6. Marketing</a:t>
            </a:r>
          </a:p>
          <a:p>
            <a:pPr marL="514350" indent="-514350">
              <a:buAutoNum type="arabicPeriod"/>
            </a:pPr>
            <a:r>
              <a:rPr lang="en-US" dirty="0" smtClean="0"/>
              <a:t>Sports Analytics					7. Machine Learning</a:t>
            </a:r>
          </a:p>
          <a:p>
            <a:pPr marL="514350" indent="-514350">
              <a:buAutoNum type="arabicPeriod"/>
            </a:pPr>
            <a:r>
              <a:rPr lang="en-US" dirty="0" smtClean="0"/>
              <a:t>Risk Management				8. Traffic Prediction</a:t>
            </a:r>
          </a:p>
          <a:p>
            <a:pPr marL="514350" indent="-514350">
              <a:buAutoNum type="arabicPeriod"/>
            </a:pPr>
            <a:endParaRPr lang="en-US" b="1" dirty="0"/>
          </a:p>
        </p:txBody>
      </p:sp>
    </p:spTree>
    <p:extLst>
      <p:ext uri="{BB962C8B-B14F-4D97-AF65-F5344CB8AC3E}">
        <p14:creationId xmlns:p14="http://schemas.microsoft.com/office/powerpoint/2010/main" val="15596275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Bayes Theorem?</a:t>
            </a:r>
            <a:endParaRPr lang="en-US" b="1" dirty="0"/>
          </a:p>
        </p:txBody>
      </p:sp>
      <p:sp>
        <p:nvSpPr>
          <p:cNvPr id="3" name="Content Placeholder 2"/>
          <p:cNvSpPr>
            <a:spLocks noGrp="1"/>
          </p:cNvSpPr>
          <p:nvPr>
            <p:ph idx="1"/>
          </p:nvPr>
        </p:nvSpPr>
        <p:spPr/>
        <p:txBody>
          <a:bodyPr/>
          <a:lstStyle/>
          <a:p>
            <a:pPr marL="0" indent="0">
              <a:buNone/>
            </a:pPr>
            <a:r>
              <a:rPr lang="en-US" dirty="0" smtClean="0"/>
              <a:t>Bayes' Theorem is an important idea in probability theory and statistics. It describes the likelihood of an occurrence based on past knowledge of conditions that may be relevant to the event. It lets you to change the likelihood of an event as new information becomes available.</a:t>
            </a:r>
          </a:p>
          <a:p>
            <a:pPr marL="0" indent="0">
              <a:buNone/>
            </a:pPr>
            <a:r>
              <a:rPr lang="en-US" dirty="0" smtClean="0"/>
              <a:t>Bayes' Theorem allows you to compute the conditional probability of an occurrence using prior information about related events. It is especially beneficial for decision-making, risk assessment, and machine learning.</a:t>
            </a:r>
          </a:p>
          <a:p>
            <a:pPr marL="0" indent="0">
              <a:buNone/>
            </a:pPr>
            <a:r>
              <a:rPr lang="en-US" b="1" dirty="0" smtClean="0"/>
              <a:t>Mathematical Formula:</a:t>
            </a:r>
          </a:p>
          <a:p>
            <a:pPr marL="0" indent="0">
              <a:buNone/>
            </a:pPr>
            <a:r>
              <a:rPr lang="en-US" dirty="0" smtClean="0"/>
              <a:t>			</a:t>
            </a:r>
            <a:r>
              <a:rPr lang="en-US" dirty="0" smtClean="0"/>
              <a:t> P(𝑴∣𝑵)   =  </a:t>
            </a:r>
            <a:r>
              <a:rPr lang="en-US" dirty="0" smtClean="0"/>
              <a:t>P(</a:t>
            </a:r>
            <a:r>
              <a:rPr lang="en-US" dirty="0" smtClean="0"/>
              <a:t>𝑵</a:t>
            </a:r>
            <a:r>
              <a:rPr lang="en-US" dirty="0" smtClean="0"/>
              <a:t>∣</a:t>
            </a:r>
            <a:r>
              <a:rPr lang="en-US" dirty="0" smtClean="0"/>
              <a:t>𝑴</a:t>
            </a:r>
            <a:r>
              <a:rPr lang="en-US" dirty="0" smtClean="0"/>
              <a:t>) ⋅ P(</a:t>
            </a:r>
            <a:r>
              <a:rPr lang="en-US" dirty="0" smtClean="0"/>
              <a:t>𝑴</a:t>
            </a:r>
            <a:r>
              <a:rPr lang="en-US" dirty="0" smtClean="0"/>
              <a:t>)​ / P(</a:t>
            </a:r>
            <a:r>
              <a:rPr lang="en-US" dirty="0" smtClean="0"/>
              <a:t>𝑵)</a:t>
            </a:r>
            <a:endParaRPr lang="en-US" dirty="0"/>
          </a:p>
        </p:txBody>
      </p:sp>
    </p:spTree>
    <p:extLst>
      <p:ext uri="{BB962C8B-B14F-4D97-AF65-F5344CB8AC3E}">
        <p14:creationId xmlns:p14="http://schemas.microsoft.com/office/powerpoint/2010/main" val="2279579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Skill Set? </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A competent data scientist combines technical, analytical, and soft capabilities. </a:t>
            </a:r>
          </a:p>
          <a:p>
            <a:pPr marL="0" indent="0" algn="just">
              <a:buNone/>
            </a:pPr>
            <a:r>
              <a:rPr lang="en-US" dirty="0" smtClean="0"/>
              <a:t>These abilities allow them to extract insights, solve complicated challenges, </a:t>
            </a:r>
          </a:p>
          <a:p>
            <a:pPr marL="0" indent="0" algn="just">
              <a:buNone/>
            </a:pPr>
            <a:r>
              <a:rPr lang="en-US" dirty="0" smtClean="0"/>
              <a:t>and effectively interact with stakeholders.</a:t>
            </a:r>
          </a:p>
          <a:p>
            <a:pPr marL="0" indent="0" algn="just">
              <a:buNone/>
            </a:pPr>
            <a:endParaRPr lang="en-US" sz="600" dirty="0" smtClean="0"/>
          </a:p>
          <a:p>
            <a:pPr marL="514350" indent="-514350" algn="just">
              <a:buAutoNum type="arabicPeriod"/>
            </a:pPr>
            <a:r>
              <a:rPr lang="en-US" dirty="0" smtClean="0"/>
              <a:t>Core Technical Skills</a:t>
            </a:r>
          </a:p>
          <a:p>
            <a:pPr marL="514350" indent="-514350" algn="just">
              <a:buAutoNum type="arabicPeriod"/>
            </a:pPr>
            <a:r>
              <a:rPr lang="en-US" dirty="0" smtClean="0"/>
              <a:t>Analytical and Mathematical Skills</a:t>
            </a:r>
            <a:endParaRPr lang="en-US" dirty="0"/>
          </a:p>
          <a:p>
            <a:pPr marL="514350" indent="-514350" algn="just">
              <a:buAutoNum type="arabicPeriod"/>
            </a:pPr>
            <a:r>
              <a:rPr lang="en-US" dirty="0" smtClean="0"/>
              <a:t>Domain Knowledge</a:t>
            </a:r>
          </a:p>
          <a:p>
            <a:pPr marL="514350" indent="-514350" algn="just">
              <a:buAutoNum type="arabicPeriod"/>
            </a:pPr>
            <a:r>
              <a:rPr lang="en-US" dirty="0" smtClean="0"/>
              <a:t>Soft Skills</a:t>
            </a:r>
          </a:p>
          <a:p>
            <a:pPr marL="514350" indent="-514350" algn="just">
              <a:buAutoNum type="arabicPeriod"/>
            </a:pPr>
            <a:r>
              <a:rPr lang="en-US" dirty="0" smtClean="0"/>
              <a:t>Tools and Technologies</a:t>
            </a:r>
          </a:p>
        </p:txBody>
      </p:sp>
    </p:spTree>
    <p:extLst>
      <p:ext uri="{BB962C8B-B14F-4D97-AF65-F5344CB8AC3E}">
        <p14:creationId xmlns:p14="http://schemas.microsoft.com/office/powerpoint/2010/main" val="338036295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Inferential Statistics?</a:t>
            </a:r>
            <a:endParaRPr lang="en-US" b="1" dirty="0"/>
          </a:p>
        </p:txBody>
      </p:sp>
      <p:sp>
        <p:nvSpPr>
          <p:cNvPr id="3" name="Content Placeholder 2"/>
          <p:cNvSpPr>
            <a:spLocks noGrp="1"/>
          </p:cNvSpPr>
          <p:nvPr>
            <p:ph idx="1"/>
          </p:nvPr>
        </p:nvSpPr>
        <p:spPr/>
        <p:txBody>
          <a:bodyPr/>
          <a:lstStyle/>
          <a:p>
            <a:pPr marL="0" indent="0">
              <a:buNone/>
            </a:pPr>
            <a:r>
              <a:rPr lang="en-US" dirty="0" smtClean="0"/>
              <a:t>Inferential statistics is a discipline of statistics that focusses on drawing conclusions or making predictions about a population from a sample of data. In contrast to descriptive statistics, which summaries or explain the characteristics of a data set, inferential statistics uses sample data to form generalizations or conclusions about a wider population.</a:t>
            </a:r>
          </a:p>
          <a:p>
            <a:pPr marL="0" indent="0">
              <a:buNone/>
            </a:pPr>
            <a:r>
              <a:rPr lang="en-US" dirty="0" smtClean="0"/>
              <a:t>Inferential statistics employs procedures such as hypothesis testing, confidence intervals, and regression analysis to derive probabilistic conclusions about populations from sample data.</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3661307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 Testing?</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Hypothesis testing is a statistical strategy for making inferences or drawing conclusions about a population using sample data. It is a method of determining if a sample contains enough evidence to support a specific hypothesis about the population.</a:t>
            </a:r>
          </a:p>
          <a:p>
            <a:pPr marL="0" indent="0">
              <a:buNone/>
            </a:pPr>
            <a:r>
              <a:rPr lang="en-US" dirty="0" smtClean="0"/>
              <a:t>The purpose of hypothesis testing is to see if the data available gives enough evidence to reject a null hypothesis in favor of an alternative hypothesis.</a:t>
            </a:r>
          </a:p>
          <a:p>
            <a:pPr marL="0" indent="0">
              <a:buNone/>
            </a:pPr>
            <a:r>
              <a:rPr lang="en-US" b="1" dirty="0" smtClean="0"/>
              <a:t>Types of Hypothesis Tests:</a:t>
            </a:r>
            <a:endParaRPr lang="en-US" b="1" dirty="0"/>
          </a:p>
          <a:p>
            <a:pPr marL="514350" indent="-514350">
              <a:buAutoNum type="arabicPeriod"/>
            </a:pPr>
            <a:r>
              <a:rPr lang="en-US" dirty="0" smtClean="0"/>
              <a:t>One-Tailed Test</a:t>
            </a:r>
          </a:p>
          <a:p>
            <a:pPr marL="514350" indent="-514350">
              <a:buAutoNum type="arabicPeriod"/>
            </a:pPr>
            <a:r>
              <a:rPr lang="en-US" dirty="0" smtClean="0"/>
              <a:t>Two-Tailed Test</a:t>
            </a:r>
          </a:p>
          <a:p>
            <a:pPr marL="514350" indent="-514350">
              <a:buAutoNum type="arabicPeriod"/>
            </a:pPr>
            <a:r>
              <a:rPr lang="en-US" dirty="0" smtClean="0"/>
              <a:t>Paired vs. Independent Tests</a:t>
            </a:r>
            <a:endParaRPr lang="en-US" b="1" dirty="0"/>
          </a:p>
        </p:txBody>
      </p:sp>
    </p:spTree>
    <p:extLst>
      <p:ext uri="{BB962C8B-B14F-4D97-AF65-F5344CB8AC3E}">
        <p14:creationId xmlns:p14="http://schemas.microsoft.com/office/powerpoint/2010/main" val="23310269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423" y="246888"/>
            <a:ext cx="10018713" cy="1752599"/>
          </a:xfrm>
        </p:spPr>
        <p:txBody>
          <a:bodyPr/>
          <a:lstStyle/>
          <a:p>
            <a:r>
              <a:rPr lang="en-US" b="1" dirty="0" smtClean="0"/>
              <a:t>Data Science Job Roles?</a:t>
            </a:r>
            <a:endParaRPr lang="en-US" b="1" dirty="0"/>
          </a:p>
        </p:txBody>
      </p:sp>
      <p:sp>
        <p:nvSpPr>
          <p:cNvPr id="3" name="Content Placeholder 2"/>
          <p:cNvSpPr>
            <a:spLocks noGrp="1"/>
          </p:cNvSpPr>
          <p:nvPr>
            <p:ph idx="1"/>
          </p:nvPr>
        </p:nvSpPr>
        <p:spPr>
          <a:xfrm>
            <a:off x="982579" y="2580704"/>
            <a:ext cx="11209421" cy="5216859"/>
          </a:xfrm>
        </p:spPr>
        <p:txBody>
          <a:bodyPr>
            <a:normAutofit/>
          </a:bodyPr>
          <a:lstStyle/>
          <a:p>
            <a:pPr marL="0" indent="0" algn="just">
              <a:buNone/>
            </a:pPr>
            <a:r>
              <a:rPr lang="en-US" dirty="0" smtClean="0"/>
              <a:t>Data Scientists analyze and understand complicated data to inform organizational choices.</a:t>
            </a:r>
          </a:p>
          <a:p>
            <a:pPr marL="0" indent="0" algn="just">
              <a:buNone/>
            </a:pPr>
            <a:r>
              <a:rPr lang="en-US" dirty="0" smtClean="0"/>
              <a:t>They use statistical approaches, machine learning algorithms, and data visualization techniques to extract useful information.</a:t>
            </a:r>
          </a:p>
          <a:p>
            <a:pPr marL="0" indent="0" algn="just">
              <a:buNone/>
            </a:pPr>
            <a:r>
              <a:rPr lang="en-US" b="1" dirty="0" smtClean="0"/>
              <a:t>Responsibilities:</a:t>
            </a:r>
          </a:p>
          <a:p>
            <a:pPr marL="0" indent="0" algn="just">
              <a:buNone/>
            </a:pPr>
            <a:r>
              <a:rPr lang="en-US" dirty="0" smtClean="0"/>
              <a:t>Perform data analysis and predictive modeling.</a:t>
            </a:r>
          </a:p>
          <a:p>
            <a:pPr marL="0" indent="0" algn="just">
              <a:buNone/>
            </a:pPr>
            <a:r>
              <a:rPr lang="en-US" dirty="0" smtClean="0"/>
              <a:t>Create machine learning algorithms.</a:t>
            </a:r>
          </a:p>
          <a:p>
            <a:pPr marL="0" indent="0" algn="just">
              <a:buNone/>
            </a:pPr>
            <a:r>
              <a:rPr lang="en-US" dirty="0" smtClean="0"/>
              <a:t>Visualize data and present findings.</a:t>
            </a:r>
          </a:p>
          <a:p>
            <a:pPr marL="0" indent="0" algn="just">
              <a:buNone/>
            </a:pPr>
            <a:r>
              <a:rPr lang="en-US" b="1" dirty="0" smtClean="0"/>
              <a:t>Skills:</a:t>
            </a:r>
          </a:p>
          <a:p>
            <a:pPr marL="0" indent="0" algn="just">
              <a:buNone/>
            </a:pPr>
            <a:r>
              <a:rPr lang="en-US" dirty="0" smtClean="0"/>
              <a:t> Python/R, statistics, machine learning, data visualization tools.</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17947922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Life Cycle?</a:t>
            </a:r>
            <a:endParaRPr lang="en-US" b="1" dirty="0"/>
          </a:p>
        </p:txBody>
      </p:sp>
      <p:sp>
        <p:nvSpPr>
          <p:cNvPr id="3" name="Content Placeholder 2"/>
          <p:cNvSpPr>
            <a:spLocks noGrp="1"/>
          </p:cNvSpPr>
          <p:nvPr>
            <p:ph idx="1"/>
          </p:nvPr>
        </p:nvSpPr>
        <p:spPr>
          <a:xfrm>
            <a:off x="1154954" y="2603500"/>
            <a:ext cx="8825659" cy="4394708"/>
          </a:xfrm>
        </p:spPr>
        <p:txBody>
          <a:bodyPr>
            <a:normAutofit fontScale="70000" lnSpcReduction="20000"/>
          </a:bodyPr>
          <a:lstStyle/>
          <a:p>
            <a:pPr marL="0" indent="0" algn="just">
              <a:buNone/>
            </a:pPr>
            <a:r>
              <a:rPr lang="en-US" sz="3000" dirty="0" smtClean="0"/>
              <a:t>The Data Life Cycle describes the stages that data goes through,</a:t>
            </a:r>
          </a:p>
          <a:p>
            <a:pPr marL="0" indent="0" algn="just">
              <a:buNone/>
            </a:pPr>
            <a:r>
              <a:rPr lang="en-US" sz="3000" dirty="0" smtClean="0"/>
              <a:t>from production or collection to eventual use, storage, and disposal. </a:t>
            </a:r>
          </a:p>
          <a:p>
            <a:pPr marL="0" indent="0" algn="just">
              <a:buNone/>
            </a:pPr>
            <a:r>
              <a:rPr lang="en-US" sz="3000" dirty="0" smtClean="0"/>
              <a:t>It defines a framework for efficiently managing data while assuring quality, security, and compliance.</a:t>
            </a:r>
          </a:p>
          <a:p>
            <a:pPr marL="0" indent="0" algn="just">
              <a:buNone/>
            </a:pPr>
            <a:endParaRPr lang="en-US" sz="500" dirty="0" smtClean="0"/>
          </a:p>
          <a:p>
            <a:pPr marL="0" indent="0" algn="just">
              <a:buNone/>
            </a:pPr>
            <a:r>
              <a:rPr lang="en-US" sz="3500" b="1" dirty="0" smtClean="0"/>
              <a:t>Stages of the Data Life Cycle</a:t>
            </a:r>
          </a:p>
          <a:p>
            <a:pPr marL="0" indent="0" algn="just">
              <a:buNone/>
            </a:pPr>
            <a:endParaRPr lang="en-US" sz="500" b="1" dirty="0" smtClean="0"/>
          </a:p>
          <a:p>
            <a:pPr marL="514350" indent="-514350">
              <a:buFont typeface="Arial" panose="020B0604020202020204" pitchFamily="34" charset="0"/>
              <a:buAutoNum type="arabicPeriod"/>
            </a:pPr>
            <a:r>
              <a:rPr lang="en-US" sz="2500" dirty="0" smtClean="0"/>
              <a:t>Data Generation			6. </a:t>
            </a:r>
            <a:r>
              <a:rPr lang="en-US" sz="2500" dirty="0" smtClean="0"/>
              <a:t>Data Utilization</a:t>
            </a:r>
            <a:endParaRPr lang="en-US" sz="2500" dirty="0" smtClean="0"/>
          </a:p>
          <a:p>
            <a:pPr marL="514350" indent="-514350">
              <a:buFont typeface="Arial" panose="020B0604020202020204" pitchFamily="34" charset="0"/>
              <a:buAutoNum type="arabicPeriod"/>
            </a:pPr>
            <a:r>
              <a:rPr lang="en-US" sz="2500" dirty="0" smtClean="0"/>
              <a:t>Data Storage				7. </a:t>
            </a:r>
            <a:r>
              <a:rPr lang="en-US" sz="2500" dirty="0" smtClean="0"/>
              <a:t>Data Sharing</a:t>
            </a:r>
            <a:endParaRPr lang="en-US" sz="2500" dirty="0" smtClean="0"/>
          </a:p>
          <a:p>
            <a:pPr marL="514350" indent="-514350">
              <a:buFont typeface="Arial" panose="020B0604020202020204" pitchFamily="34" charset="0"/>
              <a:buAutoNum type="arabicPeriod"/>
            </a:pPr>
            <a:r>
              <a:rPr lang="en-US" sz="2500" dirty="0" smtClean="0"/>
              <a:t>Data Processing			8. </a:t>
            </a:r>
            <a:r>
              <a:rPr lang="en-US" sz="2500" dirty="0" smtClean="0"/>
              <a:t>Data Archiving</a:t>
            </a:r>
            <a:endParaRPr lang="en-US" sz="2500" dirty="0" smtClean="0"/>
          </a:p>
          <a:p>
            <a:pPr marL="514350" indent="-514350">
              <a:buFont typeface="Arial" panose="020B0604020202020204" pitchFamily="34" charset="0"/>
              <a:buAutoNum type="arabicPeriod"/>
            </a:pPr>
            <a:r>
              <a:rPr lang="en-US" sz="2500" dirty="0" smtClean="0"/>
              <a:t>Data Analysis				9.</a:t>
            </a:r>
            <a:r>
              <a:rPr lang="en-US" sz="2500" dirty="0" smtClean="0"/>
              <a:t> Data Destruction</a:t>
            </a:r>
            <a:endParaRPr lang="en-US" sz="2500" dirty="0" smtClean="0"/>
          </a:p>
          <a:p>
            <a:pPr marL="514350" indent="-514350">
              <a:buAutoNum type="arabicPeriod"/>
            </a:pPr>
            <a:r>
              <a:rPr lang="en-US" sz="2500" dirty="0" smtClean="0"/>
              <a:t>Data Visualization	</a:t>
            </a:r>
            <a:r>
              <a:rPr lang="en-US" dirty="0" smtClean="0"/>
              <a:t>			</a:t>
            </a:r>
          </a:p>
        </p:txBody>
      </p:sp>
    </p:spTree>
    <p:extLst>
      <p:ext uri="{BB962C8B-B14F-4D97-AF65-F5344CB8AC3E}">
        <p14:creationId xmlns:p14="http://schemas.microsoft.com/office/powerpoint/2010/main" val="8198729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Categories of Data?</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is classed according to its qualities and usage. </a:t>
            </a:r>
          </a:p>
          <a:p>
            <a:pPr marL="0" indent="0">
              <a:buNone/>
            </a:pPr>
            <a:r>
              <a:rPr lang="en-US" dirty="0" smtClean="0"/>
              <a:t>These categories aid in choosing acceptable methods of collection, processing, and analysis.</a:t>
            </a:r>
          </a:p>
          <a:p>
            <a:pPr marL="0" indent="0">
              <a:buNone/>
            </a:pPr>
            <a:endParaRPr lang="en-US" sz="800" dirty="0" smtClean="0"/>
          </a:p>
          <a:p>
            <a:pPr marL="514350" indent="-514350">
              <a:buAutoNum type="arabicPeriod"/>
            </a:pPr>
            <a:r>
              <a:rPr lang="en-US" dirty="0" smtClean="0"/>
              <a:t>Qualitative Data			6. Big Data</a:t>
            </a:r>
          </a:p>
          <a:p>
            <a:pPr marL="514350" indent="-514350">
              <a:buAutoNum type="arabicPeriod"/>
            </a:pPr>
            <a:r>
              <a:rPr lang="en-US" dirty="0" smtClean="0"/>
              <a:t>Quantitative Data			7. Geospatial Data</a:t>
            </a:r>
          </a:p>
          <a:p>
            <a:pPr marL="514350" indent="-514350">
              <a:buAutoNum type="arabicPeriod"/>
            </a:pPr>
            <a:r>
              <a:rPr lang="en-US" dirty="0" smtClean="0"/>
              <a:t>Structured Data				8. Labelled Data</a:t>
            </a:r>
          </a:p>
          <a:p>
            <a:pPr marL="514350" indent="-514350">
              <a:buAutoNum type="arabicPeriod"/>
            </a:pPr>
            <a:r>
              <a:rPr lang="en-US" dirty="0" smtClean="0"/>
              <a:t>Unstructured Data</a:t>
            </a:r>
          </a:p>
          <a:p>
            <a:pPr marL="514350" indent="-514350">
              <a:buAutoNum type="arabicPeriod"/>
            </a:pPr>
            <a:r>
              <a:rPr lang="en-US" dirty="0" smtClean="0"/>
              <a:t>Time-Series Data</a:t>
            </a:r>
          </a:p>
        </p:txBody>
      </p:sp>
    </p:spTree>
    <p:extLst>
      <p:ext uri="{BB962C8B-B14F-4D97-AF65-F5344CB8AC3E}">
        <p14:creationId xmlns:p14="http://schemas.microsoft.com/office/powerpoint/2010/main" val="115872546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Statistics &amp; Probability?</a:t>
            </a:r>
            <a:endParaRPr lang="en-US" sz="4800" b="1" dirty="0"/>
          </a:p>
        </p:txBody>
      </p:sp>
      <p:sp>
        <p:nvSpPr>
          <p:cNvPr id="3" name="Content Placeholder 2"/>
          <p:cNvSpPr>
            <a:spLocks noGrp="1"/>
          </p:cNvSpPr>
          <p:nvPr>
            <p:ph idx="1"/>
          </p:nvPr>
        </p:nvSpPr>
        <p:spPr>
          <a:xfrm>
            <a:off x="1154954" y="2603500"/>
            <a:ext cx="8761413" cy="4138676"/>
          </a:xfrm>
        </p:spPr>
        <p:txBody>
          <a:bodyPr>
            <a:normAutofit/>
          </a:bodyPr>
          <a:lstStyle/>
          <a:p>
            <a:pPr marL="0" indent="0">
              <a:buNone/>
            </a:pPr>
            <a:r>
              <a:rPr lang="en-US" sz="2000" dirty="0" smtClean="0"/>
              <a:t>Statistics and probability are two closely linked parts of mathematics that are widely applied in data science, research, engineering, and a variety of other fields. They include the collection, analysis, interpretation, and presentation of data (statistics) and the study of uncertainty (probability).</a:t>
            </a:r>
            <a:endParaRPr lang="en-US" sz="2000" dirty="0"/>
          </a:p>
        </p:txBody>
      </p:sp>
    </p:spTree>
    <p:extLst>
      <p:ext uri="{BB962C8B-B14F-4D97-AF65-F5344CB8AC3E}">
        <p14:creationId xmlns:p14="http://schemas.microsoft.com/office/powerpoint/2010/main" val="101682414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Qualitative Data?</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Qualitative data, often known as category data, is non-numerical information on attributes or characteristics. It is used to categories or classify data into categories based on shared characteristics, rather than measuring or counting quantities.</a:t>
            </a:r>
          </a:p>
          <a:p>
            <a:pPr marL="0" indent="0">
              <a:buNone/>
            </a:pPr>
            <a:endParaRPr lang="en-US" sz="500" dirty="0" smtClean="0"/>
          </a:p>
          <a:p>
            <a:pPr marL="0" indent="0">
              <a:buNone/>
            </a:pPr>
            <a:r>
              <a:rPr lang="en-US" b="1" dirty="0" smtClean="0"/>
              <a:t>Examples</a:t>
            </a:r>
            <a:r>
              <a:rPr lang="en-US" dirty="0" smtClean="0"/>
              <a:t>:</a:t>
            </a:r>
          </a:p>
          <a:p>
            <a:r>
              <a:rPr lang="en-US" dirty="0" smtClean="0"/>
              <a:t>Gender: Male, Female.</a:t>
            </a:r>
          </a:p>
          <a:p>
            <a:r>
              <a:rPr lang="en-US" dirty="0" smtClean="0"/>
              <a:t>Colors: Red, Blue, Green.</a:t>
            </a:r>
          </a:p>
          <a:p>
            <a:pPr marL="0" indent="0">
              <a:buNone/>
            </a:pPr>
            <a:endParaRPr lang="en-US" sz="1000" dirty="0" smtClean="0"/>
          </a:p>
          <a:p>
            <a:pPr marL="0" indent="0">
              <a:buNone/>
            </a:pPr>
            <a:r>
              <a:rPr lang="en-US" b="1" dirty="0" smtClean="0"/>
              <a:t>Subcategories</a:t>
            </a:r>
            <a:r>
              <a:rPr lang="en-US" dirty="0" smtClean="0"/>
              <a:t>:</a:t>
            </a:r>
          </a:p>
          <a:p>
            <a:pPr marL="514350" indent="-514350">
              <a:buAutoNum type="arabicPeriod"/>
            </a:pPr>
            <a:r>
              <a:rPr lang="en-US" dirty="0" smtClean="0"/>
              <a:t>Nominal Data</a:t>
            </a:r>
          </a:p>
          <a:p>
            <a:pPr marL="514350" indent="-514350">
              <a:buAutoNum type="arabicPeriod"/>
            </a:pPr>
            <a:r>
              <a:rPr lang="en-US" dirty="0" smtClean="0"/>
              <a:t>Ordinal Data</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96645526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2627</TotalTime>
  <Words>2538</Words>
  <Application>Microsoft Office PowerPoint</Application>
  <PresentationFormat>Widescreen</PresentationFormat>
  <Paragraphs>279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Wingdings 3</vt:lpstr>
      <vt:lpstr>Ion Boardroom</vt:lpstr>
      <vt:lpstr>Assignment 03 </vt:lpstr>
      <vt:lpstr>What is Data Science?</vt:lpstr>
      <vt:lpstr>Who is a Data Scientist?</vt:lpstr>
      <vt:lpstr>Data Science Skill Set? </vt:lpstr>
      <vt:lpstr>Data Science Job Roles?</vt:lpstr>
      <vt:lpstr>Data Life Cycle?</vt:lpstr>
      <vt:lpstr>Categories of Data?</vt:lpstr>
      <vt:lpstr>Statistics &amp; Probability?</vt:lpstr>
      <vt:lpstr>Qualitative Data?</vt:lpstr>
      <vt:lpstr>Quantitative Data?</vt:lpstr>
      <vt:lpstr>What is Statistics? </vt:lpstr>
      <vt:lpstr>Basic Terminologies in Statistics?</vt:lpstr>
      <vt:lpstr>Sampling Techniques?</vt:lpstr>
      <vt:lpstr>Random Sampling?</vt:lpstr>
      <vt:lpstr>Systematic Sampling?</vt:lpstr>
      <vt:lpstr>Stratified Sampling?</vt:lpstr>
      <vt:lpstr>Types of Statistics?</vt:lpstr>
      <vt:lpstr>Descriptive Statistics?</vt:lpstr>
      <vt:lpstr>Measures of Spread?</vt:lpstr>
      <vt:lpstr>Range?</vt:lpstr>
      <vt:lpstr>Inter Quartile Range?</vt:lpstr>
      <vt:lpstr>Variance?</vt:lpstr>
      <vt:lpstr>Standard Deviation?</vt:lpstr>
      <vt:lpstr>Confusion Matrix?</vt:lpstr>
      <vt:lpstr>Probability?</vt:lpstr>
      <vt:lpstr>What is Probability? </vt:lpstr>
      <vt:lpstr>Types of Events?</vt:lpstr>
      <vt:lpstr>Probability Distribution?</vt:lpstr>
      <vt:lpstr>Probability Density Function?</vt:lpstr>
      <vt:lpstr>Normal Distribution?</vt:lpstr>
      <vt:lpstr>Standard Deviation &amp; Curve?</vt:lpstr>
      <vt:lpstr>Central Limit Theorem?</vt:lpstr>
      <vt:lpstr>Statement of the Central Limit Theorem</vt:lpstr>
      <vt:lpstr>Types of Probability?</vt:lpstr>
      <vt:lpstr>Marginal Probability?</vt:lpstr>
      <vt:lpstr>Joint Probability?</vt:lpstr>
      <vt:lpstr>Conditional Probability?</vt:lpstr>
      <vt:lpstr>Use-Case?</vt:lpstr>
      <vt:lpstr>Bayes Theorem?</vt:lpstr>
      <vt:lpstr>Inferential Statistics?</vt:lpstr>
      <vt:lpstr>Hypothesis Testing?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03 </dc:title>
  <dc:creator>Windows User</dc:creator>
  <cp:lastModifiedBy>Windows User</cp:lastModifiedBy>
  <cp:revision>48</cp:revision>
  <dcterms:created xsi:type="dcterms:W3CDTF">2024-12-10T17:34:20Z</dcterms:created>
  <dcterms:modified xsi:type="dcterms:W3CDTF">2024-12-12T13:21:25Z</dcterms:modified>
</cp:coreProperties>
</file>