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83" r:id="rId6"/>
    <p:sldId id="261" r:id="rId7"/>
    <p:sldId id="262" r:id="rId8"/>
    <p:sldId id="263" r:id="rId9"/>
    <p:sldId id="266" r:id="rId10"/>
    <p:sldId id="267" r:id="rId11"/>
    <p:sldId id="268" r:id="rId12"/>
    <p:sldId id="269" r:id="rId13"/>
    <p:sldId id="271" r:id="rId14"/>
    <p:sldId id="270" r:id="rId15"/>
    <p:sldId id="272"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27F932-1DD4-EE7D-3A4A-6FAFB9842931}" v="1" dt="2025-01-29T08:27:20.826"/>
    <p1510:client id="{B8A1332F-F744-9CCC-BC17-9F7C49EC2E91}" v="7" dt="2025-01-28T09:56:38.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hyperlink" Target="http://www.themenufy.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hyperlink" Target="http://www.themenufy.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hyperlink" Target="http://www.themenufy.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hyperlink" Target="http://www.themenufy.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circle with black border&#10;&#10;Description automatically generated">
            <a:extLst>
              <a:ext uri="{FF2B5EF4-FFF2-40B4-BE49-F238E27FC236}">
                <a16:creationId xmlns:a16="http://schemas.microsoft.com/office/drawing/2014/main" id="{71097A22-F0FC-19AD-9C4A-A27A61263A37}"/>
              </a:ext>
            </a:extLst>
          </p:cNvPr>
          <p:cNvPicPr>
            <a:picLocks noChangeAspect="1"/>
          </p:cNvPicPr>
          <p:nvPr/>
        </p:nvPicPr>
        <p:blipFill>
          <a:blip r:embed="rId2"/>
          <a:stretch>
            <a:fillRect/>
          </a:stretch>
        </p:blipFill>
        <p:spPr>
          <a:xfrm>
            <a:off x="4762" y="0"/>
            <a:ext cx="6086475" cy="6858000"/>
          </a:xfrm>
          <a:prstGeom prst="rect">
            <a:avLst/>
          </a:prstGeom>
        </p:spPr>
      </p:pic>
      <p:pic>
        <p:nvPicPr>
          <p:cNvPr id="5" name="Picture 4">
            <a:extLst>
              <a:ext uri="{FF2B5EF4-FFF2-40B4-BE49-F238E27FC236}">
                <a16:creationId xmlns:a16="http://schemas.microsoft.com/office/drawing/2014/main" id="{B7645205-CFA4-360C-550E-CBA6C21B1837}"/>
              </a:ext>
            </a:extLst>
          </p:cNvPr>
          <p:cNvPicPr>
            <a:picLocks noChangeAspect="1"/>
          </p:cNvPicPr>
          <p:nvPr/>
        </p:nvPicPr>
        <p:blipFill>
          <a:blip r:embed="rId3"/>
          <a:stretch>
            <a:fillRect/>
          </a:stretch>
        </p:blipFill>
        <p:spPr>
          <a:xfrm>
            <a:off x="419471" y="754887"/>
            <a:ext cx="704850" cy="142875"/>
          </a:xfrm>
          <a:prstGeom prst="rect">
            <a:avLst/>
          </a:prstGeom>
        </p:spPr>
      </p:pic>
      <p:sp>
        <p:nvSpPr>
          <p:cNvPr id="6" name="TextBox 5">
            <a:extLst>
              <a:ext uri="{FF2B5EF4-FFF2-40B4-BE49-F238E27FC236}">
                <a16:creationId xmlns:a16="http://schemas.microsoft.com/office/drawing/2014/main" id="{4FB69F41-2FFD-47ED-1373-1693A9320667}"/>
              </a:ext>
            </a:extLst>
          </p:cNvPr>
          <p:cNvSpPr txBox="1"/>
          <p:nvPr/>
        </p:nvSpPr>
        <p:spPr>
          <a:xfrm>
            <a:off x="657101" y="1834738"/>
            <a:ext cx="3514492"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Arial"/>
                <a:cs typeface="Arial"/>
              </a:rPr>
              <a:t>PI Full stack JS 4TWIN :</a:t>
            </a:r>
            <a:r>
              <a:rPr lang="en-US" b="1"/>
              <a:t> </a:t>
            </a:r>
            <a:r>
              <a:rPr lang="en-US" sz="3600" b="1">
                <a:solidFill>
                  <a:schemeClr val="accent2"/>
                </a:solidFill>
                <a:latin typeface="Arial"/>
                <a:cs typeface="Arial"/>
              </a:rPr>
              <a:t>Projects Book</a:t>
            </a:r>
          </a:p>
          <a:p>
            <a:r>
              <a:rPr lang="en-US" sz="3600" b="1">
                <a:solidFill>
                  <a:schemeClr val="accent2"/>
                </a:solidFill>
                <a:latin typeface="Arial"/>
                <a:cs typeface="Arial"/>
              </a:rPr>
              <a:t>2024-2025</a:t>
            </a:r>
          </a:p>
        </p:txBody>
      </p:sp>
      <p:sp>
        <p:nvSpPr>
          <p:cNvPr id="7" name="TextBox 6">
            <a:extLst>
              <a:ext uri="{FF2B5EF4-FFF2-40B4-BE49-F238E27FC236}">
                <a16:creationId xmlns:a16="http://schemas.microsoft.com/office/drawing/2014/main" id="{6C53A58B-49EF-5FCD-D5BE-585A8F4DCA6F}"/>
              </a:ext>
            </a:extLst>
          </p:cNvPr>
          <p:cNvSpPr txBox="1"/>
          <p:nvPr/>
        </p:nvSpPr>
        <p:spPr>
          <a:xfrm>
            <a:off x="1035205" y="5662961"/>
            <a:ext cx="32821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Arial"/>
                <a:cs typeface="Arial"/>
              </a:rPr>
              <a:t>Contact : piweb@esprit.tn</a:t>
            </a:r>
          </a:p>
        </p:txBody>
      </p:sp>
      <p:pic>
        <p:nvPicPr>
          <p:cNvPr id="8" name="Picture 7">
            <a:extLst>
              <a:ext uri="{FF2B5EF4-FFF2-40B4-BE49-F238E27FC236}">
                <a16:creationId xmlns:a16="http://schemas.microsoft.com/office/drawing/2014/main" id="{6F2E651F-08C0-036C-BDC6-3A28FBDCEF35}"/>
              </a:ext>
            </a:extLst>
          </p:cNvPr>
          <p:cNvPicPr>
            <a:picLocks noChangeAspect="1"/>
          </p:cNvPicPr>
          <p:nvPr/>
        </p:nvPicPr>
        <p:blipFill>
          <a:blip r:embed="rId4"/>
          <a:stretch>
            <a:fillRect/>
          </a:stretch>
        </p:blipFill>
        <p:spPr>
          <a:xfrm>
            <a:off x="538163" y="4683280"/>
            <a:ext cx="5019675" cy="19050"/>
          </a:xfrm>
          <a:prstGeom prst="rect">
            <a:avLst/>
          </a:prstGeom>
        </p:spPr>
      </p:pic>
      <p:pic>
        <p:nvPicPr>
          <p:cNvPr id="10" name="Picture 9" descr="A black and red logo&#10;&#10;Description automatically generated">
            <a:extLst>
              <a:ext uri="{FF2B5EF4-FFF2-40B4-BE49-F238E27FC236}">
                <a16:creationId xmlns:a16="http://schemas.microsoft.com/office/drawing/2014/main" id="{5BBE2A6D-1DE9-13AC-B260-153595318A48}"/>
              </a:ext>
            </a:extLst>
          </p:cNvPr>
          <p:cNvPicPr>
            <a:picLocks noChangeAspect="1"/>
          </p:cNvPicPr>
          <p:nvPr/>
        </p:nvPicPr>
        <p:blipFill>
          <a:blip r:embed="rId5"/>
          <a:stretch>
            <a:fillRect/>
          </a:stretch>
        </p:blipFill>
        <p:spPr>
          <a:xfrm>
            <a:off x="6094235" y="256406"/>
            <a:ext cx="5600004" cy="2155206"/>
          </a:xfrm>
          <a:prstGeom prst="rect">
            <a:avLst/>
          </a:prstGeom>
        </p:spPr>
      </p:pic>
      <p:sp>
        <p:nvSpPr>
          <p:cNvPr id="18" name="Slide Number Placeholder 17">
            <a:extLst>
              <a:ext uri="{FF2B5EF4-FFF2-40B4-BE49-F238E27FC236}">
                <a16:creationId xmlns:a16="http://schemas.microsoft.com/office/drawing/2014/main" id="{CB265110-9554-9755-6D6A-18C3CC58F9EB}"/>
              </a:ext>
            </a:extLst>
          </p:cNvPr>
          <p:cNvSpPr>
            <a:spLocks noGrp="1"/>
          </p:cNvSpPr>
          <p:nvPr>
            <p:ph type="sldNum" sz="quarter" idx="12"/>
          </p:nvPr>
        </p:nvSpPr>
        <p:spPr/>
        <p:txBody>
          <a:bodyPr/>
          <a:lstStyle/>
          <a:p>
            <a:fld id="{330EA680-D336-4FF7-8B7A-9848BB0A1C32}" type="slidenum">
              <a:rPr lang="en-US" smtClean="0"/>
              <a:t>1</a:t>
            </a:fld>
            <a:endParaRPr lang="en-US"/>
          </a:p>
        </p:txBody>
      </p:sp>
      <p:pic>
        <p:nvPicPr>
          <p:cNvPr id="3" name="Image 2" descr="Une image contenant Graphique, capture d’écran, logo, Caractère coloré&#10;&#10;Le contenu généré par l’IA peut être incorrect.">
            <a:extLst>
              <a:ext uri="{FF2B5EF4-FFF2-40B4-BE49-F238E27FC236}">
                <a16:creationId xmlns:a16="http://schemas.microsoft.com/office/drawing/2014/main" id="{1696C68D-C6EA-C75A-58BB-971711B4C69E}"/>
              </a:ext>
            </a:extLst>
          </p:cNvPr>
          <p:cNvPicPr>
            <a:picLocks noChangeAspect="1"/>
          </p:cNvPicPr>
          <p:nvPr/>
        </p:nvPicPr>
        <p:blipFill>
          <a:blip r:embed="rId6"/>
          <a:stretch>
            <a:fillRect/>
          </a:stretch>
        </p:blipFill>
        <p:spPr>
          <a:xfrm>
            <a:off x="6786169" y="3202883"/>
            <a:ext cx="1819276" cy="1704111"/>
          </a:xfrm>
          <a:prstGeom prst="rect">
            <a:avLst/>
          </a:prstGeom>
        </p:spPr>
      </p:pic>
      <p:pic>
        <p:nvPicPr>
          <p:cNvPr id="11" name="Image 10" descr="Une image contenant texte, cercle, logo&#10;&#10;Le contenu généré par l’IA peut être incorrect.">
            <a:extLst>
              <a:ext uri="{FF2B5EF4-FFF2-40B4-BE49-F238E27FC236}">
                <a16:creationId xmlns:a16="http://schemas.microsoft.com/office/drawing/2014/main" id="{3A2690B8-9D63-96AC-5A3C-D61839E639AD}"/>
              </a:ext>
            </a:extLst>
          </p:cNvPr>
          <p:cNvPicPr>
            <a:picLocks noChangeAspect="1"/>
          </p:cNvPicPr>
          <p:nvPr/>
        </p:nvPicPr>
        <p:blipFill>
          <a:blip r:embed="rId7"/>
          <a:stretch>
            <a:fillRect/>
          </a:stretch>
        </p:blipFill>
        <p:spPr>
          <a:xfrm>
            <a:off x="8895032" y="3200835"/>
            <a:ext cx="2244437" cy="1502960"/>
          </a:xfrm>
          <a:prstGeom prst="rect">
            <a:avLst/>
          </a:prstGeom>
        </p:spPr>
      </p:pic>
      <p:pic>
        <p:nvPicPr>
          <p:cNvPr id="13" name="Image 12" descr="Une image contenant diagramme, ligne, conception&#10;&#10;Le contenu généré par l’IA peut être incorrect.">
            <a:extLst>
              <a:ext uri="{FF2B5EF4-FFF2-40B4-BE49-F238E27FC236}">
                <a16:creationId xmlns:a16="http://schemas.microsoft.com/office/drawing/2014/main" id="{17D620B8-393C-9CCD-6DF7-F09EDC6D24B8}"/>
              </a:ext>
            </a:extLst>
          </p:cNvPr>
          <p:cNvPicPr>
            <a:picLocks noChangeAspect="1"/>
          </p:cNvPicPr>
          <p:nvPr/>
        </p:nvPicPr>
        <p:blipFill>
          <a:blip r:embed="rId8"/>
          <a:stretch>
            <a:fillRect/>
          </a:stretch>
        </p:blipFill>
        <p:spPr>
          <a:xfrm>
            <a:off x="8101882" y="4890968"/>
            <a:ext cx="1598762" cy="153040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a:ea typeface="+mn-lt"/>
                <a:cs typeface="+mn-lt"/>
              </a:rPr>
              <a:t>Smart Parking Spot Management Application</a:t>
            </a: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04086"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endParaRPr lang="en-US" b="1">
              <a:latin typeface="Arial"/>
              <a:ea typeface="+mn-lt"/>
              <a:cs typeface="+mn-lt"/>
            </a:endParaRPr>
          </a:p>
          <a:p>
            <a:r>
              <a:rPr lang="en-US" sz="2000">
                <a:ea typeface="+mn-lt"/>
                <a:cs typeface="+mn-lt"/>
              </a:rPr>
              <a:t>The Smart Parking Spot Management App aims to revolutionize the parking experience by leveraging real-time data, interactive parking maps, and intuitive user interfaces. The app will serve as a centralized platform to bridge the </a:t>
            </a:r>
            <a:r>
              <a:rPr lang="en-US" sz="2000" err="1">
                <a:ea typeface="+mn-lt"/>
                <a:cs typeface="+mn-lt"/>
              </a:rPr>
              <a:t>gp</a:t>
            </a:r>
            <a:r>
              <a:rPr lang="en-US" sz="2000">
                <a:ea typeface="+mn-lt"/>
                <a:cs typeface="+mn-lt"/>
              </a:rPr>
              <a:t> between parking operators and users, promoting efficient parking utilization and reducing the stress and time spent searching for parking.</a:t>
            </a:r>
          </a:p>
          <a:p>
            <a:endParaRPr lang="en-US" sz="2000">
              <a:ea typeface="Calibri"/>
              <a:cs typeface="Calibri"/>
            </a:endParaRPr>
          </a:p>
          <a:p>
            <a:r>
              <a:rPr lang="en-US" b="1">
                <a:latin typeface="Arial"/>
                <a:ea typeface="Calibri"/>
                <a:cs typeface="Calibri"/>
              </a:rPr>
              <a:t>Key features:</a:t>
            </a:r>
          </a:p>
          <a:p>
            <a:pPr marL="342900" indent="-342900">
              <a:buFont typeface="Calibri"/>
              <a:buChar char="-"/>
            </a:pPr>
            <a:r>
              <a:rPr lang="en-US">
                <a:ea typeface="Calibri"/>
                <a:cs typeface="Calibri"/>
              </a:rPr>
              <a:t>Real-Time Spot Management</a:t>
            </a:r>
          </a:p>
          <a:p>
            <a:pPr marL="342900" indent="-342900">
              <a:buFont typeface="Calibri"/>
              <a:buChar char="-"/>
            </a:pPr>
            <a:r>
              <a:rPr lang="en-US">
                <a:ea typeface="Calibri"/>
                <a:cs typeface="Calibri"/>
              </a:rPr>
              <a:t>Interactive Parking Maps</a:t>
            </a:r>
          </a:p>
          <a:p>
            <a:pPr marL="342900" indent="-342900">
              <a:buFont typeface="Calibri"/>
              <a:buChar char="-"/>
            </a:pPr>
            <a:r>
              <a:rPr lang="en-US">
                <a:ea typeface="Calibri"/>
                <a:cs typeface="Calibri"/>
              </a:rPr>
              <a:t>Reservation System</a:t>
            </a:r>
          </a:p>
          <a:p>
            <a:pPr marL="342900" indent="-342900">
              <a:buFont typeface="Calibri"/>
              <a:buChar char="-"/>
            </a:pPr>
            <a:r>
              <a:rPr lang="en-US">
                <a:ea typeface="Calibri"/>
                <a:cs typeface="Calibri"/>
              </a:rPr>
              <a:t>Payment System</a:t>
            </a:r>
          </a:p>
          <a:p>
            <a:pPr marL="342900" indent="-342900">
              <a:buFont typeface="Calibri"/>
              <a:buChar char="-"/>
            </a:pPr>
            <a:r>
              <a:rPr lang="en-US">
                <a:ea typeface="Calibri"/>
                <a:cs typeface="Calibri"/>
              </a:rPr>
              <a:t>User Notifications</a:t>
            </a:r>
          </a:p>
          <a:p>
            <a:pPr marL="342900" indent="-342900">
              <a:buFont typeface="Calibri"/>
              <a:buChar char="-"/>
            </a:pPr>
            <a:r>
              <a:rPr lang="en-US">
                <a:ea typeface="Calibri"/>
                <a:cs typeface="Calibri"/>
              </a:rPr>
              <a:t>Smart Parking Analytics</a:t>
            </a: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n°9</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2397CD48-F41F-09A8-F556-64966ACE0C8D}"/>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85C029A8-304C-F344-2B83-887E2A10CD81}"/>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967C420A-6531-0000-5F5F-16E5DFCC7E1C}"/>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273641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a:ea typeface="+mn-lt"/>
                <a:cs typeface="+mn-lt"/>
              </a:rPr>
              <a:t>Skill Exchange Application</a:t>
            </a: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04086"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endParaRPr lang="en-US" b="1">
              <a:latin typeface="Arial"/>
              <a:ea typeface="+mn-lt"/>
              <a:cs typeface="+mn-lt"/>
            </a:endParaRPr>
          </a:p>
          <a:p>
            <a:r>
              <a:rPr lang="en-US" sz="2000">
                <a:ea typeface="+mn-lt"/>
                <a:cs typeface="+mn-lt"/>
              </a:rPr>
              <a:t>Develop a web application where individuals can exchange skills and learn from each other, guided by an AI mentor. The platform allows users to create profiles, list their skills, and request skills they want to learn. AI features include personalized learning recommendations, a chatbot mentor, and skill matchmaking.</a:t>
            </a:r>
            <a:endParaRPr lang="en-US"/>
          </a:p>
          <a:p>
            <a:endParaRPr lang="en-US" sz="2000">
              <a:ea typeface="Calibri"/>
              <a:cs typeface="Calibri"/>
            </a:endParaRPr>
          </a:p>
          <a:p>
            <a:r>
              <a:rPr lang="en-US" b="1">
                <a:latin typeface="Arial"/>
                <a:ea typeface="Calibri"/>
                <a:cs typeface="Calibri"/>
              </a:rPr>
              <a:t>Key features:</a:t>
            </a:r>
          </a:p>
          <a:p>
            <a:pPr marL="342900" indent="-342900">
              <a:buFont typeface="Calibri"/>
              <a:buChar char="-"/>
            </a:pPr>
            <a:r>
              <a:rPr lang="en-US">
                <a:ea typeface="Calibri"/>
                <a:cs typeface="Calibri"/>
              </a:rPr>
              <a:t>Skill Marketplace</a:t>
            </a:r>
          </a:p>
          <a:p>
            <a:pPr marL="342900" indent="-342900">
              <a:buFont typeface="Calibri"/>
              <a:buChar char="-"/>
            </a:pPr>
            <a:r>
              <a:rPr lang="en-US">
                <a:ea typeface="Calibri"/>
                <a:cs typeface="Calibri"/>
              </a:rPr>
              <a:t>Real-Time Collaboration Tools</a:t>
            </a:r>
          </a:p>
          <a:p>
            <a:pPr marL="342900" indent="-342900">
              <a:buFont typeface="Calibri"/>
              <a:buChar char="-"/>
            </a:pPr>
            <a:r>
              <a:rPr lang="en-US">
                <a:ea typeface="Calibri"/>
                <a:cs typeface="Calibri"/>
              </a:rPr>
              <a:t>Payment System</a:t>
            </a:r>
          </a:p>
          <a:p>
            <a:pPr marL="342900" indent="-342900">
              <a:buFont typeface="Calibri"/>
              <a:buChar char="-"/>
            </a:pPr>
            <a:r>
              <a:rPr lang="en-US">
                <a:ea typeface="Calibri"/>
                <a:cs typeface="Calibri"/>
              </a:rPr>
              <a:t>User Notifications</a:t>
            </a:r>
          </a:p>
          <a:p>
            <a:pPr marL="342900" indent="-342900">
              <a:buFont typeface="Calibri"/>
              <a:buChar char="-"/>
            </a:pPr>
            <a:r>
              <a:rPr lang="en-US">
                <a:ea typeface="Calibri"/>
                <a:cs typeface="Calibri"/>
              </a:rPr>
              <a:t>Feedback System</a:t>
            </a:r>
          </a:p>
          <a:p>
            <a:pPr marL="342900" indent="-342900">
              <a:buFont typeface="Calibri"/>
              <a:buChar char="-"/>
            </a:pPr>
            <a:r>
              <a:rPr lang="en-US">
                <a:ea typeface="Calibri"/>
                <a:cs typeface="Calibri"/>
              </a:rPr>
              <a:t>Gamification and Progress Tracking</a:t>
            </a: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11</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n°10</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C7DAC7C7-E40B-FD9B-766F-68ACBDFC6ABE}"/>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E541C2EA-DFF7-9D2F-E0E8-3712BE277AAB}"/>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24666CFF-3EAD-4F0C-4CB1-045AB1CF00E5}"/>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4141801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03953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026330" y="328925"/>
            <a:ext cx="81452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err="1">
                <a:ea typeface="+mn-lt"/>
                <a:cs typeface="+mn-lt"/>
              </a:rPr>
              <a:t>SustainaFood</a:t>
            </a:r>
            <a:r>
              <a:rPr lang="en-US" sz="2000">
                <a:ea typeface="+mn-lt"/>
                <a:cs typeface="+mn-lt"/>
              </a:rPr>
              <a:t>: Application for Sustainable Food Redistribution and Waste Reduction</a:t>
            </a:r>
            <a:r>
              <a:rPr lang="en-US" sz="2000" b="1">
                <a:latin typeface="Arial"/>
                <a:ea typeface="Calibri"/>
                <a:cs typeface="Calibri"/>
              </a:rPr>
              <a:t>  </a:t>
            </a:r>
            <a:endParaRPr lang="en-US" sz="2000" b="1">
              <a:ea typeface="+mn-lt"/>
              <a:cs typeface="+mn-lt"/>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243568" y="1429144"/>
            <a:ext cx="9304086"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libri"/>
                <a:ea typeface="Calibri"/>
                <a:cs typeface="Calibri"/>
              </a:rPr>
              <a:t>Description : </a:t>
            </a:r>
            <a:endParaRPr lang="en-US"/>
          </a:p>
          <a:p>
            <a:r>
              <a:rPr lang="en-US" sz="2000">
                <a:ea typeface="+mn-lt"/>
                <a:cs typeface="+mn-lt"/>
              </a:rPr>
              <a:t>The "Rescue Food" project aims to develop a web platform that connects supermarkets, restaurants, and other stakeholders to efficiently redistribute unsold food items, minimizing food waste. The integration of artificial intelligence (AI) enhances collection, sorting, and redistribution processes, ensuring optimal resource utilization and environmental impact reduction.</a:t>
            </a:r>
            <a:endParaRPr lang="en-US"/>
          </a:p>
          <a:p>
            <a:r>
              <a:rPr lang="en-US" sz="2000" b="1">
                <a:ea typeface="+mn-lt"/>
                <a:cs typeface="+mn-lt"/>
              </a:rPr>
              <a:t>Key Features</a:t>
            </a:r>
            <a:endParaRPr lang="en-US"/>
          </a:p>
          <a:p>
            <a:pPr marL="285750" indent="-285750">
              <a:buFont typeface="Arial"/>
              <a:buChar char="•"/>
            </a:pPr>
            <a:r>
              <a:rPr lang="en-US" sz="2000">
                <a:ea typeface="+mn-lt"/>
                <a:cs typeface="+mn-lt"/>
              </a:rPr>
              <a:t>Inventory Management</a:t>
            </a:r>
            <a:endParaRPr lang="en-US">
              <a:ea typeface="+mn-lt"/>
              <a:cs typeface="+mn-lt"/>
            </a:endParaRPr>
          </a:p>
          <a:p>
            <a:pPr marL="285750" indent="-285750">
              <a:buFont typeface="Arial"/>
              <a:buChar char="•"/>
            </a:pPr>
            <a:r>
              <a:rPr lang="en-US" sz="2000">
                <a:ea typeface="+mn-lt"/>
                <a:cs typeface="+mn-lt"/>
              </a:rPr>
              <a:t>Logistics Planning</a:t>
            </a:r>
            <a:endParaRPr lang="en-US" sz="2000">
              <a:ea typeface="Calibri"/>
              <a:cs typeface="Calibri"/>
            </a:endParaRPr>
          </a:p>
          <a:p>
            <a:pPr marL="285750" indent="-285750">
              <a:buFont typeface="Arial"/>
              <a:buChar char="•"/>
            </a:pPr>
            <a:r>
              <a:rPr lang="en-US" sz="2000">
                <a:ea typeface="+mn-lt"/>
                <a:cs typeface="+mn-lt"/>
              </a:rPr>
              <a:t>Intelligent Sorting</a:t>
            </a:r>
            <a:endParaRPr lang="en-US" sz="2000">
              <a:ea typeface="Calibri" panose="020F0502020204030204"/>
              <a:cs typeface="Calibri" panose="020F0502020204030204"/>
            </a:endParaRPr>
          </a:p>
          <a:p>
            <a:pPr marL="285750" indent="-285750">
              <a:buFont typeface="Arial"/>
              <a:buChar char="•"/>
            </a:pPr>
            <a:r>
              <a:rPr lang="en-US" sz="2000">
                <a:ea typeface="+mn-lt"/>
                <a:cs typeface="+mn-lt"/>
              </a:rPr>
              <a:t>Notifications</a:t>
            </a:r>
            <a:endParaRPr lang="en-US" sz="2000">
              <a:ea typeface="Calibri" panose="020F0502020204030204"/>
              <a:cs typeface="Calibri" panose="020F0502020204030204"/>
            </a:endParaRPr>
          </a:p>
          <a:p>
            <a:pPr marL="285750" indent="-285750">
              <a:buFont typeface="Arial"/>
              <a:buChar char="•"/>
            </a:pPr>
            <a:r>
              <a:rPr lang="en-US" sz="2000">
                <a:ea typeface="+mn-lt"/>
                <a:cs typeface="+mn-lt"/>
              </a:rPr>
              <a:t>Reports and Analytics</a:t>
            </a:r>
            <a:endParaRPr lang="en-US">
              <a:ea typeface="+mn-lt"/>
              <a:cs typeface="+mn-lt"/>
            </a:endParaRPr>
          </a:p>
          <a:p>
            <a:r>
              <a:rPr lang="en-US" sz="2000" b="1">
                <a:ea typeface="+mn-lt"/>
                <a:cs typeface="+mn-lt"/>
              </a:rPr>
              <a:t>AI Integration</a:t>
            </a:r>
            <a:r>
              <a:rPr lang="en-US" sz="2000">
                <a:ea typeface="+mn-lt"/>
                <a:cs typeface="+mn-lt"/>
              </a:rPr>
              <a:t>:</a:t>
            </a:r>
            <a:endParaRPr lang="en-US">
              <a:ea typeface="Calibri" panose="020F0502020204030204"/>
              <a:cs typeface="Calibri" panose="020F0502020204030204"/>
            </a:endParaRPr>
          </a:p>
          <a:p>
            <a:pPr marL="742950" lvl="1" indent="-285750">
              <a:buFont typeface="Arial"/>
              <a:buChar char="•"/>
            </a:pPr>
            <a:r>
              <a:rPr lang="en-US" sz="2000">
                <a:ea typeface="+mn-lt"/>
                <a:cs typeface="+mn-lt"/>
              </a:rPr>
              <a:t>Predictive models for supply and demand.</a:t>
            </a:r>
            <a:endParaRPr lang="en-US"/>
          </a:p>
          <a:p>
            <a:pPr marL="742950" lvl="1" indent="-285750">
              <a:buFont typeface="Arial"/>
              <a:buChar char="•"/>
            </a:pPr>
            <a:r>
              <a:rPr lang="en-US" sz="2000">
                <a:ea typeface="+mn-lt"/>
                <a:cs typeface="+mn-lt"/>
              </a:rPr>
              <a:t>Route optimization for transport logistics.</a:t>
            </a:r>
            <a:endParaRPr lang="en-US"/>
          </a:p>
          <a:p>
            <a:pPr marL="742950" lvl="1" indent="-285750">
              <a:buFont typeface="Arial"/>
              <a:buChar char="•"/>
            </a:pPr>
            <a:r>
              <a:rPr lang="en-US" sz="2000">
                <a:ea typeface="+mn-lt"/>
                <a:cs typeface="+mn-lt"/>
              </a:rPr>
              <a:t>Food classification through image analysis</a:t>
            </a:r>
            <a:endParaRPr lang="en-US"/>
          </a:p>
          <a:p>
            <a:pPr marL="342900" indent="-342900">
              <a:buFont typeface="Calibri"/>
              <a:buChar char="-"/>
            </a:pPr>
            <a:endParaRPr lang="en-US">
              <a:ea typeface="Calibri"/>
              <a:cs typeface="Calibri"/>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12</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n°11</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5209D10E-D202-7C40-22BC-BCF11A4409E7}"/>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B66B30BE-3AFC-CBC9-76D6-090097D824A2}"/>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C806549C-66D7-D960-5524-0F91CA241D43}"/>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3733309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80137" y="817755"/>
            <a:ext cx="82396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b="1">
                <a:ea typeface="+mn-lt"/>
                <a:cs typeface="+mn-lt"/>
              </a:rPr>
              <a:t>Integrating LMS Data for </a:t>
            </a:r>
            <a:r>
              <a:rPr lang="en-US" b="1" err="1">
                <a:ea typeface="+mn-lt"/>
                <a:cs typeface="+mn-lt"/>
              </a:rPr>
              <a:t>Personalised</a:t>
            </a:r>
            <a:r>
              <a:rPr lang="en-US" b="1">
                <a:ea typeface="+mn-lt"/>
                <a:cs typeface="+mn-lt"/>
              </a:rPr>
              <a:t> Learning and Student Success</a:t>
            </a:r>
            <a:endParaRPr lang="en-US" b="1">
              <a:latin typeface="Calibri"/>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04086"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endParaRPr lang="en-US" b="1">
              <a:latin typeface="Arial"/>
              <a:ea typeface="+mn-lt"/>
              <a:cs typeface="+mn-lt"/>
            </a:endParaRPr>
          </a:p>
          <a:p>
            <a:r>
              <a:rPr lang="en-US">
                <a:ea typeface="+mn-lt"/>
                <a:cs typeface="+mn-lt"/>
              </a:rPr>
              <a:t>The application offers an innovative solution to monitor students' academic progress by integrating data from learning management systems (LMS), whether from an internal system or popular platforms such as Moodle or Blackboard. Through the analysis of collected academic data, the system automatically evaluates each student's performance and </a:t>
            </a:r>
            <a:r>
              <a:rPr lang="en-US" err="1">
                <a:ea typeface="+mn-lt"/>
                <a:cs typeface="+mn-lt"/>
              </a:rPr>
              <a:t>behaviour</a:t>
            </a:r>
            <a:r>
              <a:rPr lang="en-US">
                <a:ea typeface="+mn-lt"/>
                <a:cs typeface="+mn-lt"/>
              </a:rPr>
              <a:t>.  </a:t>
            </a:r>
            <a:endParaRPr lang="en-US"/>
          </a:p>
          <a:p>
            <a:r>
              <a:rPr lang="en-US">
                <a:ea typeface="+mn-lt"/>
                <a:cs typeface="+mn-lt"/>
              </a:rPr>
              <a:t>Based on these evaluations and the student’s preferences, the application generates </a:t>
            </a:r>
            <a:r>
              <a:rPr lang="en-US" err="1">
                <a:ea typeface="+mn-lt"/>
                <a:cs typeface="+mn-lt"/>
              </a:rPr>
              <a:t>personalised</a:t>
            </a:r>
            <a:r>
              <a:rPr lang="en-US">
                <a:ea typeface="+mn-lt"/>
                <a:cs typeface="+mn-lt"/>
              </a:rPr>
              <a:t> recommendations, such as additional resources, tailored exercises, or specific educational guidance. The main objective is to promote a </a:t>
            </a:r>
            <a:r>
              <a:rPr lang="en-US" err="1">
                <a:ea typeface="+mn-lt"/>
                <a:cs typeface="+mn-lt"/>
              </a:rPr>
              <a:t>customised</a:t>
            </a:r>
            <a:r>
              <a:rPr lang="en-US">
                <a:ea typeface="+mn-lt"/>
                <a:cs typeface="+mn-lt"/>
              </a:rPr>
              <a:t> learning experience, enhancing student engagement and success.</a:t>
            </a:r>
            <a:endParaRPr lang="en-US"/>
          </a:p>
          <a:p>
            <a:r>
              <a:rPr lang="en-US" sz="2000" b="1">
                <a:latin typeface="Calibri" panose="020F0502020204030204"/>
                <a:ea typeface="+mn-lt"/>
                <a:cs typeface="+mn-lt"/>
              </a:rPr>
              <a:t>Key Features</a:t>
            </a:r>
            <a:endParaRPr lang="en-US" sz="2000">
              <a:latin typeface="Calibri" panose="020F0502020204030204"/>
              <a:ea typeface="+mn-lt"/>
              <a:cs typeface="+mn-lt"/>
            </a:endParaRPr>
          </a:p>
          <a:p>
            <a:pPr marL="285750" indent="-285750">
              <a:buFont typeface="Arial,Sans-Serif"/>
              <a:buChar char="•"/>
            </a:pPr>
            <a:r>
              <a:rPr lang="en-US" sz="2000">
                <a:ea typeface="Calibri"/>
                <a:cs typeface="Calibri"/>
              </a:rPr>
              <a:t>User management</a:t>
            </a:r>
          </a:p>
          <a:p>
            <a:pPr marL="285750" indent="-285750">
              <a:buFont typeface="Arial,Sans-Serif"/>
              <a:buChar char="•"/>
            </a:pPr>
            <a:r>
              <a:rPr lang="en-US" sz="2000">
                <a:ea typeface="Calibri"/>
                <a:cs typeface="Calibri"/>
              </a:rPr>
              <a:t>Content management ( </a:t>
            </a:r>
            <a:r>
              <a:rPr lang="en-US" sz="2000" err="1">
                <a:ea typeface="Calibri"/>
                <a:cs typeface="Calibri"/>
              </a:rPr>
              <a:t>modue</a:t>
            </a:r>
            <a:r>
              <a:rPr lang="en-US" sz="2000">
                <a:ea typeface="Calibri"/>
                <a:cs typeface="Calibri"/>
              </a:rPr>
              <a:t>, </a:t>
            </a:r>
            <a:r>
              <a:rPr lang="en-US" sz="2000" err="1">
                <a:ea typeface="Calibri"/>
                <a:cs typeface="Calibri"/>
              </a:rPr>
              <a:t>course,chapter</a:t>
            </a:r>
            <a:r>
              <a:rPr lang="en-US" sz="2000">
                <a:ea typeface="Calibri"/>
                <a:cs typeface="Calibri"/>
              </a:rPr>
              <a:t>, task, quiz … )</a:t>
            </a:r>
          </a:p>
          <a:p>
            <a:pPr marL="285750" indent="-285750">
              <a:buFont typeface="Arial,Sans-Serif"/>
              <a:buChar char="•"/>
            </a:pPr>
            <a:r>
              <a:rPr lang="en-US" sz="2000">
                <a:ea typeface="+mn-lt"/>
                <a:cs typeface="+mn-lt"/>
              </a:rPr>
              <a:t>Integration with LMS Platforms (</a:t>
            </a:r>
            <a:r>
              <a:rPr lang="en-US" sz="2000" err="1">
                <a:ea typeface="+mn-lt"/>
                <a:cs typeface="+mn-lt"/>
              </a:rPr>
              <a:t>moodle</a:t>
            </a:r>
            <a:r>
              <a:rPr lang="en-US" sz="2000">
                <a:ea typeface="+mn-lt"/>
                <a:cs typeface="+mn-lt"/>
              </a:rPr>
              <a:t>, </a:t>
            </a:r>
            <a:r>
              <a:rPr lang="en-US" sz="2000" err="1">
                <a:ea typeface="+mn-lt"/>
                <a:cs typeface="+mn-lt"/>
              </a:rPr>
              <a:t>blackborad</a:t>
            </a:r>
            <a:r>
              <a:rPr lang="en-US" sz="2000">
                <a:ea typeface="+mn-lt"/>
                <a:cs typeface="+mn-lt"/>
              </a:rPr>
              <a:t>, </a:t>
            </a:r>
            <a:r>
              <a:rPr lang="en-US" sz="2000" err="1">
                <a:ea typeface="+mn-lt"/>
                <a:cs typeface="+mn-lt"/>
              </a:rPr>
              <a:t>github</a:t>
            </a:r>
            <a:r>
              <a:rPr lang="en-US" sz="2000">
                <a:ea typeface="+mn-lt"/>
                <a:cs typeface="+mn-lt"/>
              </a:rPr>
              <a:t> classroom ... ) </a:t>
            </a:r>
            <a:endParaRPr lang="en-US" sz="2000">
              <a:latin typeface="Calibri"/>
              <a:ea typeface="+mn-lt"/>
              <a:cs typeface="+mn-lt"/>
            </a:endParaRPr>
          </a:p>
          <a:p>
            <a:pPr marL="285750" indent="-285750">
              <a:buFont typeface="Arial,Sans-Serif"/>
              <a:buChar char="•"/>
            </a:pPr>
            <a:r>
              <a:rPr lang="en-US" sz="2000">
                <a:ea typeface="+mn-lt"/>
                <a:cs typeface="+mn-lt"/>
              </a:rPr>
              <a:t>Evaluation management  with gamification elements</a:t>
            </a:r>
          </a:p>
          <a:p>
            <a:pPr marL="285750" indent="-285750">
              <a:buFont typeface="Arial,Sans-Serif"/>
              <a:buChar char="•"/>
            </a:pPr>
            <a:r>
              <a:rPr lang="en-US" sz="2000">
                <a:ea typeface="+mn-lt"/>
                <a:cs typeface="+mn-lt"/>
              </a:rPr>
              <a:t>Student Performance Analysis</a:t>
            </a:r>
          </a:p>
          <a:p>
            <a:pPr marL="285750" indent="-285750">
              <a:buFont typeface="Arial,Sans-Serif"/>
              <a:buChar char="•"/>
            </a:pPr>
            <a:r>
              <a:rPr lang="en-US" sz="2000" err="1">
                <a:ea typeface="+mn-lt"/>
                <a:cs typeface="+mn-lt"/>
              </a:rPr>
              <a:t>Personalised</a:t>
            </a:r>
            <a:r>
              <a:rPr lang="en-US" sz="2000">
                <a:ea typeface="+mn-lt"/>
                <a:cs typeface="+mn-lt"/>
              </a:rPr>
              <a:t> Recommendations</a:t>
            </a:r>
          </a:p>
          <a:p>
            <a:pPr marL="285750" indent="-285750">
              <a:buFont typeface="Arial,Sans-Serif"/>
              <a:buChar char="•"/>
            </a:pPr>
            <a:endParaRPr lang="en-US" sz="2000">
              <a:latin typeface="Calibri"/>
              <a:ea typeface="+mn-lt"/>
              <a:cs typeface="+mn-lt"/>
            </a:endParaRPr>
          </a:p>
          <a:p>
            <a:pPr marL="285750" indent="-285750">
              <a:buFont typeface="Arial,Sans-Serif"/>
              <a:buChar char="•"/>
            </a:pPr>
            <a:endParaRPr lang="en-US" sz="2000">
              <a:latin typeface="Calibri"/>
              <a:ea typeface="+mn-lt"/>
              <a:cs typeface="+mn-lt"/>
            </a:endParaRPr>
          </a:p>
          <a:p>
            <a:pPr marL="285750" indent="-285750">
              <a:buFont typeface="Arial,Sans-Serif"/>
              <a:buChar char="•"/>
            </a:pPr>
            <a:endParaRPr lang="en-US" sz="2000">
              <a:latin typeface="Calibri"/>
              <a:ea typeface="+mn-lt"/>
              <a:cs typeface="+mn-lt"/>
            </a:endParaRPr>
          </a:p>
          <a:p>
            <a:endParaRPr lang="en-US" b="1">
              <a:latin typeface="Arial"/>
              <a:ea typeface="+mn-lt"/>
              <a:cs typeface="+mn-lt"/>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13</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n°12</a:t>
            </a:r>
            <a:endParaRPr lang="en-US" sz="1400" b="1">
              <a:latin typeface="Arial"/>
              <a:ea typeface="Calibri"/>
              <a:cs typeface="Calibri"/>
            </a:endParaRPr>
          </a:p>
        </p:txBody>
      </p:sp>
      <p:pic>
        <p:nvPicPr>
          <p:cNvPr id="14" name="Image 13" descr="Une image contenant texte, cercle, logo&#10;&#10;Le contenu généré par l’IA peut être incorrect.">
            <a:extLst>
              <a:ext uri="{FF2B5EF4-FFF2-40B4-BE49-F238E27FC236}">
                <a16:creationId xmlns:a16="http://schemas.microsoft.com/office/drawing/2014/main" id="{B06B3579-1292-AE11-EF94-9C751ADA25A2}"/>
              </a:ext>
            </a:extLst>
          </p:cNvPr>
          <p:cNvPicPr>
            <a:picLocks noChangeAspect="1"/>
          </p:cNvPicPr>
          <p:nvPr/>
        </p:nvPicPr>
        <p:blipFill>
          <a:blip r:embed="rId5"/>
          <a:stretch>
            <a:fillRect/>
          </a:stretch>
        </p:blipFill>
        <p:spPr>
          <a:xfrm>
            <a:off x="0" y="1312848"/>
            <a:ext cx="2244437" cy="1502960"/>
          </a:xfrm>
          <a:prstGeom prst="rect">
            <a:avLst/>
          </a:prstGeom>
        </p:spPr>
      </p:pic>
      <p:pic>
        <p:nvPicPr>
          <p:cNvPr id="16" name="Image 15" descr="Une image contenant Graphique, capture d’écran, logo, Caractère coloré&#10;&#10;Le contenu généré par l’IA peut être incorrect.">
            <a:extLst>
              <a:ext uri="{FF2B5EF4-FFF2-40B4-BE49-F238E27FC236}">
                <a16:creationId xmlns:a16="http://schemas.microsoft.com/office/drawing/2014/main" id="{30584EFE-F533-E5AE-EF3A-0C143675A0DA}"/>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18" name="Image 17" descr="Une image contenant diagramme, ligne, conception&#10;&#10;Le contenu généré par l’IA peut être incorrect.">
            <a:extLst>
              <a:ext uri="{FF2B5EF4-FFF2-40B4-BE49-F238E27FC236}">
                <a16:creationId xmlns:a16="http://schemas.microsoft.com/office/drawing/2014/main" id="{C4E650F4-9D85-DDD8-8ABD-A5D45F918ED1}"/>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297949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a:latin typeface="Arial"/>
                <a:ea typeface="+mn-lt"/>
                <a:cs typeface="+mn-lt"/>
              </a:rPr>
              <a:t>Smart</a:t>
            </a:r>
            <a:r>
              <a:rPr lang="en-US" sz="2000" b="1">
                <a:latin typeface="Calibri"/>
                <a:ea typeface="+mn-lt"/>
                <a:cs typeface="+mn-lt"/>
              </a:rPr>
              <a:t>-Evaluation</a:t>
            </a:r>
            <a:r>
              <a:rPr lang="en-US" sz="2000" b="1">
                <a:ea typeface="+mn-lt"/>
                <a:cs typeface="+mn-lt"/>
              </a:rPr>
              <a:t> System</a:t>
            </a:r>
            <a:endParaRPr lang="en-US" sz="2000" b="1">
              <a:latin typeface="Calibri"/>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0408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endParaRPr lang="en-US" b="1">
              <a:latin typeface="Arial"/>
              <a:ea typeface="+mn-lt"/>
              <a:cs typeface="+mn-lt"/>
            </a:endParaRPr>
          </a:p>
          <a:p>
            <a:r>
              <a:rPr lang="en-US">
                <a:ea typeface="+mn-lt"/>
                <a:cs typeface="+mn-lt"/>
              </a:rPr>
              <a:t>The Smart-Evaluation-System application is an innovative, learner-focused solution designed to optimize and simplify the student evaluation process. It incorporates advanced tools to efficiently manage evaluation sessions, structure and customize evaluation rubrics, generate precise rankings based on learners' performance, and produce detailed and tailored reports.</a:t>
            </a:r>
          </a:p>
          <a:p>
            <a:r>
              <a:rPr lang="en-US">
                <a:ea typeface="+mn-lt"/>
                <a:cs typeface="+mn-lt"/>
              </a:rPr>
              <a:t>With its comprehensive and data-driven approach, this platform aims to enhance learner engagement, boost their motivation, and provide in-depth analyses to support their educational progress and foster their overall development.</a:t>
            </a:r>
          </a:p>
          <a:p>
            <a:endParaRPr lang="en-US" b="1">
              <a:latin typeface="Arial"/>
              <a:ea typeface="+mn-lt"/>
              <a:cs typeface="+mn-lt"/>
            </a:endParaRPr>
          </a:p>
          <a:p>
            <a:r>
              <a:rPr lang="en-US" b="1">
                <a:latin typeface="Arial"/>
                <a:ea typeface="+mn-lt"/>
                <a:cs typeface="+mn-lt"/>
              </a:rPr>
              <a:t>Key Features: </a:t>
            </a:r>
          </a:p>
          <a:p>
            <a:pPr marL="285750" indent="-285750">
              <a:buFont typeface="Arial"/>
              <a:buChar char="•"/>
            </a:pPr>
            <a:r>
              <a:rPr lang="en-US">
                <a:latin typeface="Calibri"/>
                <a:ea typeface="+mn-lt"/>
                <a:cs typeface="+mn-lt"/>
              </a:rPr>
              <a:t>User, class and group  management </a:t>
            </a:r>
            <a:r>
              <a:rPr lang="en-US">
                <a:latin typeface="Arial"/>
                <a:ea typeface="+mn-lt"/>
                <a:cs typeface="+mn-lt"/>
              </a:rPr>
              <a:t> </a:t>
            </a:r>
          </a:p>
          <a:p>
            <a:pPr marL="285750" indent="-285750">
              <a:buFont typeface="Arial"/>
              <a:buChar char="•"/>
            </a:pPr>
            <a:r>
              <a:rPr lang="en-US">
                <a:ea typeface="+mn-lt"/>
                <a:cs typeface="+mn-lt"/>
              </a:rPr>
              <a:t>Evaluation Session Management </a:t>
            </a:r>
            <a:endParaRPr lang="en-US"/>
          </a:p>
          <a:p>
            <a:pPr marL="285750" indent="-285750">
              <a:buFont typeface="Arial"/>
              <a:buChar char="•"/>
            </a:pPr>
            <a:endParaRPr lang="en-US">
              <a:ea typeface="+mn-lt"/>
              <a:cs typeface="+mn-lt"/>
            </a:endParaRPr>
          </a:p>
          <a:p>
            <a:pPr marL="285750" indent="-285750">
              <a:buFont typeface="Arial"/>
              <a:buChar char="•"/>
            </a:pPr>
            <a:endParaRPr lang="en-US">
              <a:latin typeface="Calibri"/>
              <a:ea typeface="+mn-lt"/>
              <a:cs typeface="+mn-lt"/>
            </a:endParaRPr>
          </a:p>
          <a:p>
            <a:pPr marL="285750" indent="-285750">
              <a:buFont typeface="Arial"/>
              <a:buChar char="•"/>
            </a:pPr>
            <a:endParaRPr lang="en-US">
              <a:latin typeface="Calibri"/>
              <a:ea typeface="+mn-lt"/>
              <a:cs typeface="+mn-lt"/>
            </a:endParaRPr>
          </a:p>
          <a:p>
            <a:endParaRPr lang="en-US" b="1">
              <a:latin typeface="Arial"/>
              <a:ea typeface="+mn-lt"/>
              <a:cs typeface="+mn-lt"/>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n°13</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08B359AD-7D20-F40E-E103-3035234D9ACB}"/>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60A4B829-7BDB-96EB-33E7-A96DD1341003}"/>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10DFF7A3-2346-38DB-6824-82FB138B46BF}"/>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280457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err="1">
                <a:latin typeface="Arial"/>
                <a:ea typeface="Calibri"/>
                <a:cs typeface="Calibri"/>
              </a:rPr>
              <a:t>UniMindCare</a:t>
            </a:r>
            <a:endParaRPr lang="en-US" sz="2000" b="1" err="1">
              <a:latin typeface="Calibri"/>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0408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endParaRPr lang="en-US" b="1">
              <a:latin typeface="Arial"/>
              <a:ea typeface="+mn-lt"/>
              <a:cs typeface="+mn-lt"/>
            </a:endParaRPr>
          </a:p>
          <a:p>
            <a:pPr algn="just"/>
            <a:r>
              <a:rPr lang="en-US">
                <a:ea typeface="+mn-lt"/>
                <a:cs typeface="+mn-lt"/>
              </a:rPr>
              <a:t>The goal of this project is to provide a structured, secure and efficient platform for universities to manage psychological support for students facing difficulties. The system facilitates collaboration between students, teachers, and university psychologists to ensure timely identification of troubled students, collection of necessary feedback, and tailored follow-up actions for each case. The app also provides general guidance to teachers on addressing psychological issues effectively.</a:t>
            </a:r>
            <a:endParaRPr lang="fr-FR">
              <a:ea typeface="+mn-lt"/>
              <a:cs typeface="+mn-lt"/>
            </a:endParaRPr>
          </a:p>
          <a:p>
            <a:endParaRPr lang="en-US">
              <a:ea typeface="+mn-lt"/>
              <a:cs typeface="+mn-lt"/>
            </a:endParaRPr>
          </a:p>
          <a:p>
            <a:endParaRPr lang="en-US" b="1">
              <a:latin typeface="Arial"/>
              <a:ea typeface="+mn-lt"/>
              <a:cs typeface="+mn-lt"/>
            </a:endParaRPr>
          </a:p>
          <a:p>
            <a:r>
              <a:rPr lang="en-US" b="1">
                <a:latin typeface="Arial"/>
                <a:ea typeface="+mn-lt"/>
                <a:cs typeface="Arial"/>
              </a:rPr>
              <a:t>Key features:</a:t>
            </a:r>
            <a:endParaRPr lang="en-US">
              <a:latin typeface="Arial"/>
              <a:ea typeface="+mn-lt"/>
              <a:cs typeface="Arial"/>
            </a:endParaRPr>
          </a:p>
          <a:p>
            <a:pPr marL="342900" indent="-342900">
              <a:buFont typeface="Calibri,Sans-Serif"/>
              <a:buChar char="-"/>
            </a:pPr>
            <a:r>
              <a:rPr lang="en-US">
                <a:latin typeface="Calibri"/>
                <a:ea typeface="+mn-lt"/>
                <a:cs typeface="+mn-lt"/>
              </a:rPr>
              <a:t>Anonymous reporting / Security features</a:t>
            </a:r>
          </a:p>
          <a:p>
            <a:pPr marL="342900" indent="-342900">
              <a:buFont typeface="Calibri,Sans-Serif"/>
              <a:buChar char="-"/>
            </a:pPr>
            <a:r>
              <a:rPr lang="en-US">
                <a:latin typeface="Calibri"/>
                <a:ea typeface="+mn-lt"/>
                <a:cs typeface="+mn-lt"/>
              </a:rPr>
              <a:t>Guidance Tools</a:t>
            </a:r>
          </a:p>
          <a:p>
            <a:pPr marL="342900" indent="-342900">
              <a:buFont typeface="Calibri,Sans-Serif"/>
              <a:buChar char="-"/>
            </a:pPr>
            <a:r>
              <a:rPr lang="en-US">
                <a:latin typeface="Calibri"/>
                <a:ea typeface="+mn-lt"/>
                <a:cs typeface="+mn-lt"/>
              </a:rPr>
              <a:t>Resources Management System</a:t>
            </a:r>
          </a:p>
          <a:p>
            <a:pPr marL="342900" indent="-342900">
              <a:buFont typeface="Calibri,Sans-Serif"/>
              <a:buChar char="-"/>
            </a:pPr>
            <a:r>
              <a:rPr lang="en-US">
                <a:latin typeface="Calibri"/>
                <a:ea typeface="+mn-lt"/>
                <a:cs typeface="+mn-lt"/>
              </a:rPr>
              <a:t>User Notifications</a:t>
            </a:r>
            <a:endParaRPr lang="en-US"/>
          </a:p>
          <a:p>
            <a:pPr marL="342900" indent="-342900">
              <a:buFont typeface="Calibri,Sans-Serif"/>
              <a:buChar char="-"/>
            </a:pPr>
            <a:r>
              <a:rPr lang="en-US">
                <a:latin typeface="Calibri"/>
                <a:ea typeface="+mn-lt"/>
                <a:cs typeface="+mn-lt"/>
              </a:rPr>
              <a:t>Feedback System</a:t>
            </a:r>
          </a:p>
          <a:p>
            <a:pPr marL="342900" indent="-342900">
              <a:buFont typeface="Calibri,Sans-Serif"/>
              <a:buChar char="-"/>
            </a:pPr>
            <a:r>
              <a:rPr lang="en-US">
                <a:ea typeface="+mn-lt"/>
                <a:cs typeface="+mn-lt"/>
              </a:rPr>
              <a:t>Progress Tracking</a:t>
            </a:r>
            <a:endParaRPr lang="en-US"/>
          </a:p>
          <a:p>
            <a:pPr marL="342900" indent="-342900">
              <a:buFont typeface="Calibri,Sans-Serif"/>
              <a:buChar char="-"/>
            </a:pPr>
            <a:r>
              <a:rPr lang="en-US">
                <a:ea typeface="+mn-lt"/>
                <a:cs typeface="+mn-lt"/>
              </a:rPr>
              <a:t>Insights &amp; Analytics</a:t>
            </a:r>
          </a:p>
          <a:p>
            <a:pPr marL="285750" indent="-285750">
              <a:buFont typeface="Arial"/>
              <a:buChar char="•"/>
            </a:pPr>
            <a:endParaRPr lang="en-US">
              <a:latin typeface="Calibri"/>
              <a:ea typeface="+mn-lt"/>
              <a:cs typeface="+mn-lt"/>
            </a:endParaRPr>
          </a:p>
          <a:p>
            <a:pPr marL="285750" indent="-285750">
              <a:buFont typeface="Arial"/>
              <a:buChar char="•"/>
            </a:pPr>
            <a:endParaRPr lang="en-US">
              <a:latin typeface="Calibri"/>
              <a:ea typeface="+mn-lt"/>
              <a:cs typeface="+mn-lt"/>
            </a:endParaRPr>
          </a:p>
          <a:p>
            <a:endParaRPr lang="en-US" b="1">
              <a:latin typeface="Arial"/>
              <a:ea typeface="+mn-lt"/>
              <a:cs typeface="+mn-lt"/>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15</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n°14</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278AC26F-FFA2-3A0B-C5A3-4B247F43AAA6}"/>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750579F4-E1C0-EFC0-A9E6-60DE4B3CAFD5}"/>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9C87F4BE-5CC4-A144-750A-897131142AD1}"/>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1436327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07023"/>
            <a:ext cx="8504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err="1">
                <a:latin typeface="Arial"/>
                <a:ea typeface="+mn-lt"/>
                <a:cs typeface="+mn-lt"/>
              </a:rPr>
              <a:t>StudCont</a:t>
            </a:r>
            <a:r>
              <a:rPr lang="en-US" sz="2000" b="1">
                <a:latin typeface="Arial"/>
                <a:ea typeface="+mn-lt"/>
                <a:cs typeface="+mn-lt"/>
              </a:rPr>
              <a:t>: Academic study contracts management system</a:t>
            </a:r>
            <a:endParaRPr lang="en-US" sz="2000" b="1" err="1">
              <a:latin typeface="Calibri"/>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0408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pPr algn="just"/>
            <a:r>
              <a:rPr lang="en-US">
                <a:ea typeface="+mn-lt"/>
                <a:cs typeface="+mn-lt"/>
              </a:rPr>
              <a:t>The goal of this project is to design a structured, secure, and efficient digital platform to manage academic study contracts for students participating in international exchange programs. These contracts serve as formal agreements that outline the obligations of students, including the specific modules they are required to undertake during their study period abroad with academic partners. The system will streamline the management of these contracts, ensuring clarity, compliance, and seamless communication between the home institution, partner universities, and students.</a:t>
            </a:r>
            <a:endParaRPr lang="en-US"/>
          </a:p>
          <a:p>
            <a:r>
              <a:rPr lang="en-US" b="1">
                <a:latin typeface="Arial"/>
                <a:ea typeface="+mn-lt"/>
                <a:cs typeface="Arial"/>
              </a:rPr>
              <a:t>Key features:</a:t>
            </a:r>
            <a:endParaRPr lang="en-US">
              <a:latin typeface="Arial"/>
              <a:ea typeface="+mn-lt"/>
              <a:cs typeface="Arial"/>
            </a:endParaRPr>
          </a:p>
          <a:p>
            <a:pPr marL="342900" indent="-342900">
              <a:buFont typeface="Calibri,Sans-Serif"/>
              <a:buChar char="-"/>
            </a:pPr>
            <a:r>
              <a:rPr lang="en-US">
                <a:latin typeface="Calibri"/>
                <a:ea typeface="+mn-lt"/>
                <a:cs typeface="+mn-lt"/>
              </a:rPr>
              <a:t>Simplified and transparent process for managing academic study contracts.</a:t>
            </a:r>
          </a:p>
          <a:p>
            <a:pPr marL="342900" indent="-342900">
              <a:buFont typeface="Calibri,Sans-Serif"/>
              <a:buChar char="-"/>
            </a:pPr>
            <a:r>
              <a:rPr lang="en-US">
                <a:latin typeface="Calibri"/>
                <a:ea typeface="+mn-lt"/>
                <a:cs typeface="+mn-lt"/>
              </a:rPr>
              <a:t>Enhanced collaboration between all stakeholders.</a:t>
            </a:r>
            <a:endParaRPr lang="en-US"/>
          </a:p>
          <a:p>
            <a:pPr marL="342900" indent="-342900">
              <a:buFont typeface="Calibri,Sans-Serif"/>
              <a:buChar char="-"/>
            </a:pPr>
            <a:r>
              <a:rPr lang="en-US">
                <a:latin typeface="Calibri"/>
                <a:ea typeface="+mn-lt"/>
                <a:cs typeface="+mn-lt"/>
              </a:rPr>
              <a:t>Improved compliance and reduced administrative workload.</a:t>
            </a:r>
            <a:endParaRPr lang="en-US"/>
          </a:p>
          <a:p>
            <a:pPr marL="342900" indent="-342900">
              <a:buFont typeface="Calibri,Sans-Serif"/>
              <a:buChar char="-"/>
            </a:pPr>
            <a:r>
              <a:rPr lang="en-US">
                <a:latin typeface="Calibri"/>
                <a:ea typeface="+mn-lt"/>
                <a:cs typeface="+mn-lt"/>
              </a:rPr>
              <a:t>Better student experience through timely communication and tailored guidance.</a:t>
            </a:r>
            <a:endParaRPr lang="en-US">
              <a:ea typeface="+mn-lt"/>
              <a:cs typeface="+mn-lt"/>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n°15</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17F98513-37A9-F6CB-8023-A19462FA5C94}"/>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5B4434C4-E0C8-7215-6147-94EDC42B90E3}"/>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7E76A437-4637-4308-9E26-C784CE56DCE7}"/>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1041411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08230"/>
            <a:ext cx="87332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err="1">
                <a:latin typeface="Arial"/>
                <a:ea typeface="+mn-lt"/>
                <a:cs typeface="+mn-lt"/>
              </a:rPr>
              <a:t>StudMob</a:t>
            </a:r>
            <a:r>
              <a:rPr lang="en-US" sz="2000" b="1">
                <a:latin typeface="Arial"/>
                <a:ea typeface="+mn-lt"/>
                <a:cs typeface="+mn-lt"/>
              </a:rPr>
              <a:t>: International study mobility management system</a:t>
            </a:r>
            <a:endParaRPr lang="en-US" sz="2000" b="1" err="1">
              <a:latin typeface="Calibri"/>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0408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pPr algn="just"/>
            <a:r>
              <a:rPr lang="en-US">
                <a:ea typeface="+mn-lt"/>
                <a:cs typeface="+mn-lt"/>
              </a:rPr>
              <a:t>The goal of this project is to develop a structured, secure, and efficient digital platform to manage the entire process of international study mobility for students. The system will streamline all phases of the mobility program, including the call for applications, selection process, validation of study plans, and follow-up on students during their time abroad. This platform aims to enhance transparency, simplify administrative tasks, and improve the overall experience for students, partner institutions, and administrators.</a:t>
            </a:r>
            <a:endParaRPr lang="en-US"/>
          </a:p>
          <a:p>
            <a:pPr algn="just"/>
            <a:endParaRPr lang="en-US">
              <a:ea typeface="Calibri"/>
              <a:cs typeface="Calibri"/>
            </a:endParaRPr>
          </a:p>
          <a:p>
            <a:r>
              <a:rPr lang="en-US" b="1">
                <a:latin typeface="Arial"/>
                <a:ea typeface="+mn-lt"/>
                <a:cs typeface="Arial"/>
              </a:rPr>
              <a:t>Key features:</a:t>
            </a:r>
            <a:endParaRPr lang="en-US">
              <a:latin typeface="Arial"/>
              <a:ea typeface="+mn-lt"/>
              <a:cs typeface="Arial"/>
            </a:endParaRPr>
          </a:p>
          <a:p>
            <a:pPr marL="342900" indent="-342900">
              <a:buFont typeface="Calibri,Sans-Serif"/>
              <a:buChar char="-"/>
            </a:pPr>
            <a:r>
              <a:rPr lang="en-US">
                <a:ea typeface="+mn-lt"/>
                <a:cs typeface="+mn-lt"/>
              </a:rPr>
              <a:t>A comprehensive platform to manage all aspects of the international mobility process.</a:t>
            </a:r>
            <a:endParaRPr lang="en-US"/>
          </a:p>
          <a:p>
            <a:pPr marL="342900" indent="-342900">
              <a:buFont typeface="Calibri,Sans-Serif"/>
              <a:buChar char="-"/>
            </a:pPr>
            <a:r>
              <a:rPr lang="en-US">
                <a:ea typeface="+mn-lt"/>
                <a:cs typeface="+mn-lt"/>
              </a:rPr>
              <a:t>Enhanced transparency and communication between students, administrators, and partners.</a:t>
            </a:r>
            <a:endParaRPr lang="en-US"/>
          </a:p>
          <a:p>
            <a:pPr marL="342900" indent="-342900">
              <a:buFont typeface="Calibri,Sans-Serif"/>
              <a:buChar char="-"/>
            </a:pPr>
            <a:r>
              <a:rPr lang="en-US">
                <a:ea typeface="+mn-lt"/>
                <a:cs typeface="+mn-lt"/>
              </a:rPr>
              <a:t>Streamlined workflows, reducing administrative overhead and errors.</a:t>
            </a:r>
            <a:endParaRPr lang="en-US"/>
          </a:p>
          <a:p>
            <a:pPr marL="342900" indent="-342900">
              <a:buFont typeface="Calibri,Sans-Serif"/>
              <a:buChar char="-"/>
            </a:pPr>
            <a:r>
              <a:rPr lang="en-US">
                <a:ea typeface="+mn-lt"/>
                <a:cs typeface="+mn-lt"/>
              </a:rPr>
              <a:t>Improved student satisfaction and success rates in international programs.</a:t>
            </a:r>
            <a:endParaRPr lang="en-US"/>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17</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n°16</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F38F13CA-EF32-11D1-FCF2-5099F095510A}"/>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C7FE9B0D-2A94-3779-69D5-E4C28927BB58}"/>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A7A60CED-EAF9-CE3B-651B-967A6981728C}"/>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116976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798705"/>
            <a:ext cx="98476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err="1">
                <a:latin typeface="Arial"/>
                <a:ea typeface="+mn-lt"/>
                <a:cs typeface="+mn-lt"/>
              </a:rPr>
              <a:t>AcaPro</a:t>
            </a:r>
            <a:r>
              <a:rPr lang="en-US" sz="2000" b="1">
                <a:latin typeface="Arial"/>
                <a:ea typeface="+mn-lt"/>
                <a:cs typeface="+mn-lt"/>
              </a:rPr>
              <a:t>: Academic and professional partnership management system</a:t>
            </a:r>
            <a:endParaRPr lang="en-US" sz="2000" b="1" err="1">
              <a:latin typeface="Calibri"/>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0408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pPr algn="just"/>
            <a:r>
              <a:rPr lang="en-US">
                <a:ea typeface="+mn-lt"/>
                <a:cs typeface="+mn-lt"/>
              </a:rPr>
              <a:t>The goal of this project is to develop a structured, secure, and efficient platform to manage academic and professional partnerships. The system will streamline the process of creating, signing, and monitoring partnership agreements, ensuring efficient collaboration between the institution and its partners. This platform will facilitate transparent communication, track agreement compliance, and provide tools for periodic evaluation and renewal of partnerships.</a:t>
            </a:r>
            <a:endParaRPr lang="en-US"/>
          </a:p>
          <a:p>
            <a:pPr algn="just"/>
            <a:endParaRPr lang="en-US">
              <a:ea typeface="Calibri"/>
              <a:cs typeface="Calibri"/>
            </a:endParaRPr>
          </a:p>
          <a:p>
            <a:r>
              <a:rPr lang="en-US" b="1">
                <a:latin typeface="Arial"/>
                <a:ea typeface="+mn-lt"/>
                <a:cs typeface="Arial"/>
              </a:rPr>
              <a:t>Key features:</a:t>
            </a:r>
            <a:endParaRPr lang="en-US">
              <a:latin typeface="Arial"/>
              <a:ea typeface="+mn-lt"/>
              <a:cs typeface="Arial"/>
            </a:endParaRPr>
          </a:p>
          <a:p>
            <a:pPr marL="342900" indent="-342900">
              <a:buFont typeface="Calibri,Sans-Serif"/>
              <a:buChar char="-"/>
            </a:pPr>
            <a:r>
              <a:rPr lang="en-US">
                <a:ea typeface="+mn-lt"/>
                <a:cs typeface="+mn-lt"/>
              </a:rPr>
              <a:t>A centralized platform for managing all aspects of academic and professional partnerships.</a:t>
            </a:r>
          </a:p>
          <a:p>
            <a:pPr marL="342900" indent="-342900">
              <a:buFont typeface="Calibri,Sans-Serif"/>
              <a:buChar char="-"/>
            </a:pPr>
            <a:r>
              <a:rPr lang="en-US">
                <a:ea typeface="+mn-lt"/>
                <a:cs typeface="+mn-lt"/>
              </a:rPr>
              <a:t>Improved efficiency in creating, tracking, and renewing agreements.</a:t>
            </a:r>
            <a:endParaRPr lang="en-US"/>
          </a:p>
          <a:p>
            <a:pPr marL="342900" indent="-342900">
              <a:buFont typeface="Calibri,Sans-Serif"/>
              <a:buChar char="-"/>
            </a:pPr>
            <a:r>
              <a:rPr lang="en-US">
                <a:ea typeface="+mn-lt"/>
                <a:cs typeface="+mn-lt"/>
              </a:rPr>
              <a:t>Enhanced collaboration and communication with partners.</a:t>
            </a:r>
            <a:endParaRPr lang="en-US"/>
          </a:p>
          <a:p>
            <a:pPr marL="342900" indent="-342900">
              <a:buFont typeface="Calibri,Sans-Serif"/>
              <a:buChar char="-"/>
            </a:pPr>
            <a:r>
              <a:rPr lang="en-US">
                <a:ea typeface="+mn-lt"/>
                <a:cs typeface="+mn-lt"/>
              </a:rPr>
              <a:t>Reduced administrative </a:t>
            </a:r>
            <a:r>
              <a:rPr lang="en-US">
                <a:ea typeface="Calibri"/>
                <a:cs typeface="Calibri"/>
              </a:rPr>
              <a:t>workload </a:t>
            </a:r>
            <a:r>
              <a:rPr lang="en-US">
                <a:ea typeface="+mn-lt"/>
                <a:cs typeface="+mn-lt"/>
              </a:rPr>
              <a:t>and </a:t>
            </a:r>
            <a:r>
              <a:rPr lang="en-US">
                <a:ea typeface="Calibri"/>
                <a:cs typeface="Calibri"/>
              </a:rPr>
              <a:t>increased compliance with partnership obligations</a:t>
            </a:r>
            <a:r>
              <a:rPr lang="en-US">
                <a:ea typeface="+mn-lt"/>
                <a:cs typeface="+mn-lt"/>
              </a:rPr>
              <a:t>.</a:t>
            </a:r>
            <a:endParaRPr lang="en-US"/>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18</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n°17</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5A9CFB63-A1D4-9964-A5CC-CD24E4FC63EE}"/>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57A1C335-D629-4B1D-5E47-B43DD4D12C12}"/>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44BC2E65-8456-0D65-A979-E194BB17D6C0}"/>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2522947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3048066" y="1024383"/>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1988906" y="246255"/>
            <a:ext cx="84262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Project : </a:t>
            </a:r>
            <a:r>
              <a:rPr lang="en-US" b="1">
                <a:ea typeface="+mn-lt"/>
                <a:cs typeface="+mn-lt"/>
              </a:rPr>
              <a:t>Development of an Intelligent Food Module in the </a:t>
            </a:r>
            <a:r>
              <a:rPr lang="en-US" b="1">
                <a:ea typeface="+mn-lt"/>
                <a:cs typeface="+mn-lt"/>
                <a:hlinkClick r:id="rId4"/>
              </a:rPr>
              <a:t>www.themenufy.com</a:t>
            </a:r>
            <a:r>
              <a:rPr lang="en-US" b="1">
                <a:ea typeface="+mn-lt"/>
                <a:cs typeface="+mn-lt"/>
              </a:rPr>
              <a:t> </a:t>
            </a:r>
          </a:p>
          <a:p>
            <a:r>
              <a:rPr lang="en-US" i="1">
                <a:ea typeface="+mn-lt"/>
                <a:cs typeface="+mn-lt"/>
              </a:rPr>
              <a:t>Optimize recipe management and reduce waste through culinary innovation</a:t>
            </a:r>
            <a:endParaRPr lang="en-US" i="1">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395502" y="1521236"/>
            <a:ext cx="939676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r>
              <a:rPr lang="en-US" err="1">
                <a:ea typeface="+mn-lt"/>
                <a:cs typeface="+mn-lt"/>
              </a:rPr>
              <a:t>TheMenuFy</a:t>
            </a:r>
            <a:r>
              <a:rPr lang="en-US">
                <a:ea typeface="+mn-lt"/>
                <a:cs typeface="+mn-lt"/>
              </a:rPr>
              <a:t> is a web and mobile application for restaurant menu management, offering easy customization, real-time updates, QR code integration, and multilingual options to enhance customer experience and streamline operations.</a:t>
            </a:r>
          </a:p>
          <a:p>
            <a:r>
              <a:rPr lang="en-US" b="1">
                <a:ea typeface="Calibri"/>
                <a:cs typeface="Calibri"/>
              </a:rPr>
              <a:t>Key Goals:</a:t>
            </a:r>
            <a:endParaRPr lang="en-US">
              <a:ea typeface="Calibri"/>
              <a:cs typeface="Calibri"/>
            </a:endParaRPr>
          </a:p>
          <a:p>
            <a:pPr marL="285750" indent="-285750">
              <a:buFont typeface="Arial"/>
              <a:buChar char="•"/>
            </a:pPr>
            <a:r>
              <a:rPr lang="en-US" b="1">
                <a:ea typeface="+mn-lt"/>
                <a:cs typeface="+mn-lt"/>
              </a:rPr>
              <a:t>Recipe Creation and Standardization</a:t>
            </a:r>
            <a:endParaRPr lang="en-US"/>
          </a:p>
          <a:p>
            <a:pPr marL="285750" indent="-285750">
              <a:buFont typeface="Arial"/>
              <a:buChar char="•"/>
            </a:pPr>
            <a:r>
              <a:rPr lang="en-US">
                <a:ea typeface="+mn-lt"/>
                <a:cs typeface="+mn-lt"/>
              </a:rPr>
              <a:t>Allows creating a technical sheet for each dish or drink.</a:t>
            </a:r>
            <a:endParaRPr lang="en-US"/>
          </a:p>
          <a:p>
            <a:pPr marL="285750" indent="-285750">
              <a:buFont typeface="Arial"/>
              <a:buChar char="•"/>
            </a:pPr>
            <a:r>
              <a:rPr lang="en-US">
                <a:ea typeface="+mn-lt"/>
                <a:cs typeface="+mn-lt"/>
              </a:rPr>
              <a:t>Sheets include: required ingredients, exact quantities per portion, preparation steps, and cooking or preparation times.</a:t>
            </a:r>
            <a:endParaRPr lang="en-US"/>
          </a:p>
          <a:p>
            <a:pPr marL="285750" indent="-285750">
              <a:buFont typeface="Arial"/>
              <a:buChar char="•"/>
            </a:pPr>
            <a:r>
              <a:rPr lang="en-US" b="1">
                <a:ea typeface="+mn-lt"/>
                <a:cs typeface="+mn-lt"/>
              </a:rPr>
              <a:t>Support for Adjustments and Variants</a:t>
            </a:r>
            <a:endParaRPr lang="en-US"/>
          </a:p>
          <a:p>
            <a:pPr marL="285750" indent="-285750">
              <a:buFont typeface="Arial"/>
              <a:buChar char="•"/>
            </a:pPr>
            <a:r>
              <a:rPr lang="en-US">
                <a:ea typeface="+mn-lt"/>
                <a:cs typeface="+mn-lt"/>
              </a:rPr>
              <a:t>Option to create variants for a single recipe (e.g., vegetarian, gluten-free options, etc.).</a:t>
            </a:r>
            <a:endParaRPr lang="en-US"/>
          </a:p>
          <a:p>
            <a:pPr marL="285750" indent="-285750">
              <a:buFont typeface="Arial"/>
              <a:buChar char="•"/>
            </a:pPr>
            <a:r>
              <a:rPr lang="en-US">
                <a:ea typeface="+mn-lt"/>
                <a:cs typeface="+mn-lt"/>
              </a:rPr>
              <a:t>Portion management (e.g., half-portions or double-portions).</a:t>
            </a:r>
            <a:endParaRPr lang="en-US"/>
          </a:p>
          <a:p>
            <a:pPr marL="285750" indent="-285750">
              <a:buFont typeface="Arial"/>
              <a:buChar char="•"/>
            </a:pPr>
            <a:r>
              <a:rPr lang="en-US" b="1">
                <a:ea typeface="+mn-lt"/>
                <a:cs typeface="+mn-lt"/>
              </a:rPr>
              <a:t>Creating the Dish of the Day from Remaining Ingredients</a:t>
            </a:r>
            <a:endParaRPr lang="en-US"/>
          </a:p>
          <a:p>
            <a:pPr marL="285750" indent="-285750">
              <a:buFont typeface="Arial"/>
              <a:buChar char="•"/>
            </a:pPr>
            <a:r>
              <a:rPr lang="en-US">
                <a:ea typeface="+mn-lt"/>
                <a:cs typeface="+mn-lt"/>
              </a:rPr>
              <a:t>Automatically analyzes available and unused ingredients in stock.</a:t>
            </a:r>
            <a:endParaRPr lang="en-US"/>
          </a:p>
          <a:p>
            <a:pPr marL="285750" indent="-285750">
              <a:buFont typeface="Arial"/>
              <a:buChar char="•"/>
            </a:pPr>
            <a:r>
              <a:rPr lang="en-US">
                <a:ea typeface="+mn-lt"/>
                <a:cs typeface="+mn-lt"/>
              </a:rPr>
              <a:t>Suggests a dish of the day based on remaining quantities.</a:t>
            </a:r>
            <a:endParaRPr lang="en-US"/>
          </a:p>
          <a:p>
            <a:pPr marL="285750" indent="-285750">
              <a:buFont typeface="Arial"/>
              <a:buChar char="•"/>
            </a:pPr>
            <a:r>
              <a:rPr lang="en-US">
                <a:ea typeface="+mn-lt"/>
                <a:cs typeface="+mn-lt"/>
              </a:rPr>
              <a:t>Generates a technical sheet and sends notifications to the team.</a:t>
            </a:r>
            <a:endParaRPr lang="en-US"/>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19</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5"/>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n°18</a:t>
            </a:r>
            <a:endParaRPr lang="en-US" sz="1400" b="1">
              <a:latin typeface="Arial"/>
              <a:ea typeface="Calibri"/>
              <a:cs typeface="Calibri"/>
            </a:endParaRPr>
          </a:p>
        </p:txBody>
      </p:sp>
      <p:pic>
        <p:nvPicPr>
          <p:cNvPr id="14" name="Image 13" descr="Une image contenant texte, cercle, logo&#10;&#10;Le contenu généré par l’IA peut être incorrect.">
            <a:extLst>
              <a:ext uri="{FF2B5EF4-FFF2-40B4-BE49-F238E27FC236}">
                <a16:creationId xmlns:a16="http://schemas.microsoft.com/office/drawing/2014/main" id="{76464A23-152B-598A-D383-537E2B70665C}"/>
              </a:ext>
            </a:extLst>
          </p:cNvPr>
          <p:cNvPicPr>
            <a:picLocks noChangeAspect="1"/>
          </p:cNvPicPr>
          <p:nvPr/>
        </p:nvPicPr>
        <p:blipFill>
          <a:blip r:embed="rId6"/>
          <a:stretch>
            <a:fillRect/>
          </a:stretch>
        </p:blipFill>
        <p:spPr>
          <a:xfrm>
            <a:off x="0" y="1312848"/>
            <a:ext cx="2244437" cy="1502960"/>
          </a:xfrm>
          <a:prstGeom prst="rect">
            <a:avLst/>
          </a:prstGeom>
        </p:spPr>
      </p:pic>
      <p:pic>
        <p:nvPicPr>
          <p:cNvPr id="16" name="Image 15" descr="Une image contenant Graphique, capture d’écran, logo, Caractère coloré&#10;&#10;Le contenu généré par l’IA peut être incorrect.">
            <a:extLst>
              <a:ext uri="{FF2B5EF4-FFF2-40B4-BE49-F238E27FC236}">
                <a16:creationId xmlns:a16="http://schemas.microsoft.com/office/drawing/2014/main" id="{EFE872C6-A612-B279-DFFC-EC0827CB92DA}"/>
              </a:ext>
            </a:extLst>
          </p:cNvPr>
          <p:cNvPicPr>
            <a:picLocks noChangeAspect="1"/>
          </p:cNvPicPr>
          <p:nvPr/>
        </p:nvPicPr>
        <p:blipFill>
          <a:blip r:embed="rId7"/>
          <a:stretch>
            <a:fillRect/>
          </a:stretch>
        </p:blipFill>
        <p:spPr>
          <a:xfrm>
            <a:off x="218352" y="3058390"/>
            <a:ext cx="1819276" cy="1704111"/>
          </a:xfrm>
          <a:prstGeom prst="rect">
            <a:avLst/>
          </a:prstGeom>
        </p:spPr>
      </p:pic>
      <p:pic>
        <p:nvPicPr>
          <p:cNvPr id="18" name="Image 17" descr="Une image contenant diagramme, ligne, conception&#10;&#10;Le contenu généré par l’IA peut être incorrect.">
            <a:extLst>
              <a:ext uri="{FF2B5EF4-FFF2-40B4-BE49-F238E27FC236}">
                <a16:creationId xmlns:a16="http://schemas.microsoft.com/office/drawing/2014/main" id="{994E6B3E-8D40-06B4-5DAB-C4E3CDBD26B2}"/>
              </a:ext>
            </a:extLst>
          </p:cNvPr>
          <p:cNvPicPr>
            <a:picLocks noChangeAspect="1"/>
          </p:cNvPicPr>
          <p:nvPr/>
        </p:nvPicPr>
        <p:blipFill>
          <a:blip r:embed="rId8"/>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55123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a:ea typeface="+mn-lt"/>
                <a:cs typeface="+mn-lt"/>
              </a:rPr>
              <a:t>Optimizing the Recruitment Process and HR Department</a:t>
            </a:r>
            <a:endParaRPr lang="en-US" sz="2000">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96761"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r>
              <a:rPr lang="en-US">
                <a:ea typeface="+mn-lt"/>
                <a:cs typeface="+mn-lt"/>
              </a:rPr>
              <a:t>To enhance the efficiency, transparency, and effectiveness of the recruitment process while</a:t>
            </a:r>
            <a:endParaRPr lang="en-US"/>
          </a:p>
          <a:p>
            <a:r>
              <a:rPr lang="en-US">
                <a:ea typeface="+mn-lt"/>
                <a:cs typeface="+mn-lt"/>
              </a:rPr>
              <a:t>improving HR department operations through the adoption of advanced technologies and</a:t>
            </a:r>
            <a:endParaRPr lang="en-US"/>
          </a:p>
          <a:p>
            <a:r>
              <a:rPr lang="en-US">
                <a:ea typeface="+mn-lt"/>
                <a:cs typeface="+mn-lt"/>
              </a:rPr>
              <a:t>streamlined workflows.</a:t>
            </a:r>
            <a:endParaRPr lang="en-US"/>
          </a:p>
          <a:p>
            <a:r>
              <a:rPr lang="en-US" b="1">
                <a:ea typeface="+mn-lt"/>
                <a:cs typeface="+mn-lt"/>
              </a:rPr>
              <a:t>Key Goals:</a:t>
            </a:r>
            <a:endParaRPr lang="en-US" b="1"/>
          </a:p>
          <a:p>
            <a:r>
              <a:rPr lang="en-US">
                <a:ea typeface="+mn-lt"/>
                <a:cs typeface="+mn-lt"/>
              </a:rPr>
              <a:t>- Automate repetitive tasks to reduce administrative workload.</a:t>
            </a:r>
            <a:endParaRPr lang="en-US"/>
          </a:p>
          <a:p>
            <a:r>
              <a:rPr lang="en-US">
                <a:ea typeface="+mn-lt"/>
                <a:cs typeface="+mn-lt"/>
              </a:rPr>
              <a:t>- Improve candidate experience during the recruitment process.</a:t>
            </a:r>
            <a:endParaRPr lang="en-US"/>
          </a:p>
          <a:p>
            <a:r>
              <a:rPr lang="en-US">
                <a:ea typeface="+mn-lt"/>
                <a:cs typeface="+mn-lt"/>
              </a:rPr>
              <a:t>- Ensure data-driven decision-making for hiring and employee management.</a:t>
            </a:r>
            <a:endParaRPr lang="en-US"/>
          </a:p>
          <a:p>
            <a:r>
              <a:rPr lang="en-US">
                <a:ea typeface="+mn-lt"/>
                <a:cs typeface="+mn-lt"/>
              </a:rPr>
              <a:t>- Enhance communication and collaboration within the HR team.</a:t>
            </a:r>
            <a:endParaRPr lang="en-US"/>
          </a:p>
          <a:p>
            <a:r>
              <a:rPr lang="en-US">
                <a:ea typeface="+mn-lt"/>
                <a:cs typeface="+mn-lt"/>
              </a:rPr>
              <a:t>- Maintain compliance with labor laws and data security regulations.</a:t>
            </a:r>
            <a:endParaRPr lang="en-US"/>
          </a:p>
          <a:p>
            <a:r>
              <a:rPr lang="en-US" b="1">
                <a:ea typeface="+mn-lt"/>
                <a:cs typeface="+mn-lt"/>
              </a:rPr>
              <a:t>Deliverables:</a:t>
            </a:r>
            <a:endParaRPr lang="en-US" b="1"/>
          </a:p>
          <a:p>
            <a:r>
              <a:rPr lang="en-US">
                <a:ea typeface="+mn-lt"/>
                <a:cs typeface="+mn-lt"/>
              </a:rPr>
              <a:t>- A fully implemented Applicant Tracking System (ATS).</a:t>
            </a:r>
            <a:endParaRPr lang="en-US"/>
          </a:p>
          <a:p>
            <a:r>
              <a:rPr lang="en-US">
                <a:ea typeface="+mn-lt"/>
                <a:cs typeface="+mn-lt"/>
              </a:rPr>
              <a:t>- Digital HR dashboard for managing employee records, recruitment, and analytics.</a:t>
            </a:r>
            <a:endParaRPr lang="en-US"/>
          </a:p>
          <a:p>
            <a:r>
              <a:rPr lang="en-US">
                <a:ea typeface="+mn-lt"/>
                <a:cs typeface="+mn-lt"/>
              </a:rPr>
              <a:t>- Training materials and workshops for HR team members.</a:t>
            </a:r>
            <a:endParaRPr lang="en-US"/>
          </a:p>
          <a:p>
            <a:r>
              <a:rPr lang="en-US">
                <a:ea typeface="+mn-lt"/>
                <a:cs typeface="+mn-lt"/>
              </a:rPr>
              <a:t>- Documentation of optimized workflows and policies.</a:t>
            </a:r>
            <a:endParaRPr lang="en-US"/>
          </a:p>
          <a:p>
            <a:r>
              <a:rPr lang="en-US">
                <a:ea typeface="+mn-lt"/>
                <a:cs typeface="+mn-lt"/>
              </a:rPr>
              <a:t>- Reports highlighting improvements in recruitment efficiency and candidate satisfaction.</a:t>
            </a:r>
            <a:endParaRPr lang="en-US"/>
          </a:p>
          <a:p>
            <a:pPr algn="just"/>
            <a:endParaRPr lang="en-US" sz="1600">
              <a:latin typeface="Arial"/>
              <a:ea typeface="Calibri" panose="020F0502020204030204"/>
              <a:cs typeface="Calibri" panose="020F0502020204030204"/>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a:t>
            </a:r>
            <a:endParaRPr lang="en-US" sz="1400" b="1">
              <a:latin typeface="Arial"/>
              <a:ea typeface="Calibri"/>
              <a:cs typeface="Calibri"/>
            </a:endParaRPr>
          </a:p>
        </p:txBody>
      </p:sp>
      <p:pic>
        <p:nvPicPr>
          <p:cNvPr id="15" name="Image 14" descr="Une image contenant texte, cercle, logo&#10;&#10;Le contenu généré par l’IA peut être incorrect.">
            <a:extLst>
              <a:ext uri="{FF2B5EF4-FFF2-40B4-BE49-F238E27FC236}">
                <a16:creationId xmlns:a16="http://schemas.microsoft.com/office/drawing/2014/main" id="{3663C896-942E-59F3-F404-D51509D2DC56}"/>
              </a:ext>
            </a:extLst>
          </p:cNvPr>
          <p:cNvPicPr>
            <a:picLocks noChangeAspect="1"/>
          </p:cNvPicPr>
          <p:nvPr/>
        </p:nvPicPr>
        <p:blipFill>
          <a:blip r:embed="rId5"/>
          <a:stretch>
            <a:fillRect/>
          </a:stretch>
        </p:blipFill>
        <p:spPr>
          <a:xfrm>
            <a:off x="0" y="1312848"/>
            <a:ext cx="2244437" cy="1502960"/>
          </a:xfrm>
          <a:prstGeom prst="rect">
            <a:avLst/>
          </a:prstGeom>
        </p:spPr>
      </p:pic>
      <p:pic>
        <p:nvPicPr>
          <p:cNvPr id="17" name="Image 16" descr="Une image contenant Graphique, capture d’écran, logo, Caractère coloré&#10;&#10;Le contenu généré par l’IA peut être incorrect.">
            <a:extLst>
              <a:ext uri="{FF2B5EF4-FFF2-40B4-BE49-F238E27FC236}">
                <a16:creationId xmlns:a16="http://schemas.microsoft.com/office/drawing/2014/main" id="{F24459FD-6C90-E64D-794C-AEE8622CE159}"/>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19" name="Image 18" descr="Une image contenant diagramme, ligne, conception&#10;&#10;Le contenu généré par l’IA peut être incorrect.">
            <a:extLst>
              <a:ext uri="{FF2B5EF4-FFF2-40B4-BE49-F238E27FC236}">
                <a16:creationId xmlns:a16="http://schemas.microsoft.com/office/drawing/2014/main" id="{70BB4921-C992-E7B4-3652-010031389E8B}"/>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121968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3048066" y="1024383"/>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1988906" y="246255"/>
            <a:ext cx="84262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Project : </a:t>
            </a:r>
            <a:r>
              <a:rPr lang="en-US" b="1">
                <a:ea typeface="+mn-lt"/>
                <a:cs typeface="+mn-lt"/>
              </a:rPr>
              <a:t>Development of an Innovative Client Module in the </a:t>
            </a:r>
            <a:r>
              <a:rPr lang="en-US" b="1">
                <a:ea typeface="+mn-lt"/>
                <a:cs typeface="+mn-lt"/>
                <a:hlinkClick r:id="rId4"/>
              </a:rPr>
              <a:t>www.themenufy.com</a:t>
            </a:r>
            <a:r>
              <a:rPr lang="en-US" b="1">
                <a:ea typeface="+mn-lt"/>
                <a:cs typeface="+mn-lt"/>
              </a:rPr>
              <a:t> </a:t>
            </a:r>
          </a:p>
          <a:p>
            <a:r>
              <a:rPr lang="en-US" i="1">
                <a:ea typeface="+mn-lt"/>
                <a:cs typeface="+mn-lt"/>
              </a:rPr>
              <a:t>Customize the client experience with smart recommendations and ordering</a:t>
            </a:r>
            <a:endParaRPr lang="en-US">
              <a:ea typeface="+mn-lt"/>
              <a:cs typeface="+mn-lt"/>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480047"/>
            <a:ext cx="9396761"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r>
              <a:rPr lang="en-US" err="1">
                <a:ea typeface="+mn-lt"/>
                <a:cs typeface="+mn-lt"/>
              </a:rPr>
              <a:t>TheMenuFy</a:t>
            </a:r>
            <a:r>
              <a:rPr lang="en-US">
                <a:ea typeface="+mn-lt"/>
                <a:cs typeface="+mn-lt"/>
              </a:rPr>
              <a:t> is a web and mobile application for restaurant menu management, offering easy customization, real-time updates, QR code integration, and multilingual options to enhance customer experience and streamline operations.</a:t>
            </a:r>
          </a:p>
          <a:p>
            <a:r>
              <a:rPr lang="en-US" b="1">
                <a:ea typeface="+mn-lt"/>
                <a:cs typeface="+mn-lt"/>
              </a:rPr>
              <a:t>Key Goals:</a:t>
            </a:r>
            <a:endParaRPr lang="en-US" b="1"/>
          </a:p>
          <a:p>
            <a:pPr marL="285750" indent="-285750">
              <a:buFont typeface="Arial"/>
              <a:buChar char="•"/>
            </a:pPr>
            <a:r>
              <a:rPr lang="en-US" b="1">
                <a:ea typeface="+mn-lt"/>
                <a:cs typeface="+mn-lt"/>
              </a:rPr>
              <a:t>Nutritional Tracking</a:t>
            </a:r>
            <a:endParaRPr lang="en-US"/>
          </a:p>
          <a:p>
            <a:pPr marL="285750" indent="-285750">
              <a:buFont typeface="Arial"/>
              <a:buChar char="•"/>
            </a:pPr>
            <a:r>
              <a:rPr lang="en-US">
                <a:ea typeface="+mn-lt"/>
                <a:cs typeface="+mn-lt"/>
              </a:rPr>
              <a:t>Calculates nutritional values (calories, carbs, proteins, etc.) for each recipe.</a:t>
            </a:r>
            <a:endParaRPr lang="en-US"/>
          </a:p>
          <a:p>
            <a:pPr marL="285750" indent="-285750">
              <a:buFont typeface="Arial"/>
              <a:buChar char="•"/>
            </a:pPr>
            <a:r>
              <a:rPr lang="en-US">
                <a:ea typeface="+mn-lt"/>
                <a:cs typeface="+mn-lt"/>
              </a:rPr>
              <a:t>Responds to customer inquiries regarding nutritional information or allergies.</a:t>
            </a:r>
            <a:endParaRPr lang="en-US"/>
          </a:p>
          <a:p>
            <a:pPr marL="285750" indent="-285750">
              <a:buFont typeface="Arial"/>
              <a:buChar char="•"/>
            </a:pPr>
            <a:r>
              <a:rPr lang="en-US" b="1">
                <a:ea typeface="+mn-lt"/>
                <a:cs typeface="+mn-lt"/>
              </a:rPr>
              <a:t>Personalized Recommendations</a:t>
            </a:r>
            <a:endParaRPr lang="en-US"/>
          </a:p>
          <a:p>
            <a:pPr marL="285750" indent="-285750">
              <a:buFont typeface="Arial"/>
              <a:buChar char="•"/>
            </a:pPr>
            <a:r>
              <a:rPr lang="en-US">
                <a:ea typeface="+mn-lt"/>
                <a:cs typeface="+mn-lt"/>
              </a:rPr>
              <a:t>Automatically suggests dishes based on:</a:t>
            </a:r>
            <a:endParaRPr lang="en-US"/>
          </a:p>
          <a:p>
            <a:pPr marL="285750" indent="-285750">
              <a:buFont typeface="Arial"/>
              <a:buChar char="•"/>
            </a:pPr>
            <a:r>
              <a:rPr lang="en-US">
                <a:ea typeface="+mn-lt"/>
                <a:cs typeface="+mn-lt"/>
              </a:rPr>
              <a:t>The customer's personal preferences,</a:t>
            </a:r>
            <a:endParaRPr lang="en-US">
              <a:ea typeface="Calibri" panose="020F0502020204030204"/>
              <a:cs typeface="Calibri" panose="020F0502020204030204"/>
            </a:endParaRPr>
          </a:p>
          <a:p>
            <a:pPr marL="285750" indent="-285750">
              <a:buFont typeface="Arial"/>
              <a:buChar char="•"/>
            </a:pPr>
            <a:r>
              <a:rPr lang="en-US">
                <a:ea typeface="+mn-lt"/>
                <a:cs typeface="+mn-lt"/>
              </a:rPr>
              <a:t>Similar dishes they've already ordered,</a:t>
            </a:r>
            <a:endParaRPr lang="en-US">
              <a:ea typeface="Calibri" panose="020F0502020204030204"/>
              <a:cs typeface="Calibri" panose="020F0502020204030204"/>
            </a:endParaRPr>
          </a:p>
          <a:p>
            <a:pPr marL="285750" indent="-285750">
              <a:buFont typeface="Arial"/>
              <a:buChar char="•"/>
            </a:pPr>
            <a:r>
              <a:rPr lang="en-US">
                <a:ea typeface="+mn-lt"/>
                <a:cs typeface="+mn-lt"/>
              </a:rPr>
              <a:t>Relevant promotions or new items.</a:t>
            </a:r>
          </a:p>
          <a:p>
            <a:pPr marL="285750" indent="-285750">
              <a:buFont typeface="Arial"/>
              <a:buChar char="•"/>
            </a:pPr>
            <a:r>
              <a:rPr lang="en-US" b="1">
                <a:ea typeface="+mn-lt"/>
                <a:cs typeface="+mn-lt"/>
              </a:rPr>
              <a:t>Client Ordering</a:t>
            </a:r>
            <a:endParaRPr lang="en-US">
              <a:ea typeface="Calibri" panose="020F0502020204030204"/>
              <a:cs typeface="Calibri" panose="020F0502020204030204"/>
            </a:endParaRPr>
          </a:p>
          <a:p>
            <a:pPr marL="285750" indent="-285750">
              <a:buFont typeface="Arial"/>
              <a:buChar char="•"/>
            </a:pPr>
            <a:r>
              <a:rPr lang="en-US">
                <a:ea typeface="+mn-lt"/>
                <a:cs typeface="+mn-lt"/>
              </a:rPr>
              <a:t>Integration of an ordering system online and in-store.</a:t>
            </a:r>
            <a:endParaRPr lang="en-US"/>
          </a:p>
          <a:p>
            <a:pPr marL="285750" indent="-285750">
              <a:buFont typeface="Arial"/>
              <a:buChar char="•"/>
            </a:pPr>
            <a:r>
              <a:rPr lang="en-US">
                <a:ea typeface="+mn-lt"/>
                <a:cs typeface="+mn-lt"/>
              </a:rPr>
              <a:t>Real-time notifications for the team (kitchen and service).</a:t>
            </a:r>
            <a:endParaRPr lang="en-US"/>
          </a:p>
          <a:p>
            <a:pPr marL="285750" indent="-285750">
              <a:buFont typeface="Arial"/>
              <a:buChar char="•"/>
            </a:pPr>
            <a:r>
              <a:rPr lang="en-US">
                <a:ea typeface="+mn-lt"/>
                <a:cs typeface="+mn-lt"/>
              </a:rPr>
              <a:t>Order history for increased personalization.</a:t>
            </a:r>
          </a:p>
          <a:p>
            <a:endParaRPr lang="en-US">
              <a:ea typeface="Calibri"/>
              <a:cs typeface="Calibri"/>
            </a:endParaRPr>
          </a:p>
          <a:p>
            <a:pPr algn="just"/>
            <a:endParaRPr lang="en-US" sz="1600">
              <a:latin typeface="Arial"/>
              <a:ea typeface="Calibri"/>
              <a:cs typeface="Calibri"/>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20</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5"/>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n°19</a:t>
            </a:r>
            <a:endParaRPr lang="en-US" sz="1400" b="1">
              <a:latin typeface="Arial"/>
              <a:ea typeface="Calibri"/>
              <a:cs typeface="Calibri"/>
            </a:endParaRPr>
          </a:p>
        </p:txBody>
      </p:sp>
      <p:pic>
        <p:nvPicPr>
          <p:cNvPr id="6" name="Image 5" descr="Une image contenant texte, cercle, logo&#10;&#10;Le contenu généré par l’IA peut être incorrect.">
            <a:extLst>
              <a:ext uri="{FF2B5EF4-FFF2-40B4-BE49-F238E27FC236}">
                <a16:creationId xmlns:a16="http://schemas.microsoft.com/office/drawing/2014/main" id="{5A9CFB63-A1D4-9964-A5CC-CD24E4FC63EE}"/>
              </a:ext>
            </a:extLst>
          </p:cNvPr>
          <p:cNvPicPr>
            <a:picLocks noChangeAspect="1"/>
          </p:cNvPicPr>
          <p:nvPr/>
        </p:nvPicPr>
        <p:blipFill>
          <a:blip r:embed="rId6"/>
          <a:stretch>
            <a:fillRect/>
          </a:stretch>
        </p:blipFill>
        <p:spPr>
          <a:xfrm>
            <a:off x="0" y="1312848"/>
            <a:ext cx="2244437" cy="1502960"/>
          </a:xfrm>
          <a:prstGeom prst="rect">
            <a:avLst/>
          </a:prstGeom>
        </p:spPr>
      </p:pic>
      <p:pic>
        <p:nvPicPr>
          <p:cNvPr id="9" name="Image 8" descr="Une image contenant Graphique, capture d’écran, logo, Caractère coloré&#10;&#10;Le contenu généré par l’IA peut être incorrect.">
            <a:extLst>
              <a:ext uri="{FF2B5EF4-FFF2-40B4-BE49-F238E27FC236}">
                <a16:creationId xmlns:a16="http://schemas.microsoft.com/office/drawing/2014/main" id="{57A1C335-D629-4B1D-5E47-B43DD4D12C12}"/>
              </a:ext>
            </a:extLst>
          </p:cNvPr>
          <p:cNvPicPr>
            <a:picLocks noChangeAspect="1"/>
          </p:cNvPicPr>
          <p:nvPr/>
        </p:nvPicPr>
        <p:blipFill>
          <a:blip r:embed="rId7"/>
          <a:stretch>
            <a:fillRect/>
          </a:stretch>
        </p:blipFill>
        <p:spPr>
          <a:xfrm>
            <a:off x="218352" y="3058390"/>
            <a:ext cx="1819276" cy="1704111"/>
          </a:xfrm>
          <a:prstGeom prst="rect">
            <a:avLst/>
          </a:prstGeom>
        </p:spPr>
      </p:pic>
      <p:pic>
        <p:nvPicPr>
          <p:cNvPr id="14" name="Image 13" descr="Une image contenant diagramme, ligne, conception&#10;&#10;Le contenu généré par l’IA peut être incorrect.">
            <a:extLst>
              <a:ext uri="{FF2B5EF4-FFF2-40B4-BE49-F238E27FC236}">
                <a16:creationId xmlns:a16="http://schemas.microsoft.com/office/drawing/2014/main" id="{44BC2E65-8456-0D65-A979-E194BB17D6C0}"/>
              </a:ext>
            </a:extLst>
          </p:cNvPr>
          <p:cNvPicPr>
            <a:picLocks noChangeAspect="1"/>
          </p:cNvPicPr>
          <p:nvPr/>
        </p:nvPicPr>
        <p:blipFill>
          <a:blip r:embed="rId8"/>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44421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3048066" y="1024383"/>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1988906" y="246255"/>
            <a:ext cx="84262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Arial"/>
                <a:ea typeface="Calibri"/>
                <a:cs typeface="Calibri"/>
              </a:rPr>
              <a:t>Project : </a:t>
            </a:r>
            <a:r>
              <a:rPr lang="en-US" sz="1600" b="1">
                <a:ea typeface="+mn-lt"/>
                <a:cs typeface="+mn-lt"/>
              </a:rPr>
              <a:t>Development of a High-Performance Restaurant Module in the </a:t>
            </a:r>
            <a:r>
              <a:rPr lang="en-US" sz="1600" b="1">
                <a:ea typeface="+mn-lt"/>
                <a:cs typeface="+mn-lt"/>
                <a:hlinkClick r:id="rId4"/>
              </a:rPr>
              <a:t>www.themenufy.com</a:t>
            </a:r>
            <a:endParaRPr lang="en-US" sz="1600" b="1">
              <a:ea typeface="+mn-lt"/>
              <a:cs typeface="+mn-lt"/>
            </a:endParaRPr>
          </a:p>
          <a:p>
            <a:r>
              <a:rPr lang="en-US" sz="1600" i="1">
                <a:ea typeface="+mn-lt"/>
                <a:cs typeface="+mn-lt"/>
              </a:rPr>
              <a:t>Simplify cost, stock, and operations management for an efficient restaurant</a:t>
            </a:r>
            <a:endParaRPr lang="en-US" sz="1600">
              <a:ea typeface="+mn-lt"/>
              <a:cs typeface="+mn-lt"/>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05799" y="1397669"/>
            <a:ext cx="9396761"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r>
              <a:rPr lang="en-US" err="1">
                <a:ea typeface="+mn-lt"/>
                <a:cs typeface="+mn-lt"/>
              </a:rPr>
              <a:t>TheMenuFy</a:t>
            </a:r>
            <a:r>
              <a:rPr lang="en-US">
                <a:ea typeface="+mn-lt"/>
                <a:cs typeface="+mn-lt"/>
              </a:rPr>
              <a:t> is a web and mobile application for restaurant menu management, offering easy customization, real-time updates, QR code integration, and multilingual options to enhance customer experience and streamline operations.</a:t>
            </a:r>
          </a:p>
          <a:p>
            <a:r>
              <a:rPr lang="en-US" b="1">
                <a:latin typeface="Calibri" panose="020F0502020204030204"/>
                <a:ea typeface="Calibri"/>
                <a:cs typeface="Calibri"/>
              </a:rPr>
              <a:t>Key Goals:</a:t>
            </a:r>
            <a:endParaRPr lang="en-US">
              <a:latin typeface="Calibri" panose="020F0502020204030204"/>
              <a:ea typeface="Calibri"/>
              <a:cs typeface="Calibri"/>
            </a:endParaRPr>
          </a:p>
          <a:p>
            <a:pPr marL="285750" indent="-285750">
              <a:buFont typeface="Arial"/>
              <a:buChar char="•"/>
            </a:pPr>
            <a:r>
              <a:rPr lang="en-US" b="1">
                <a:ea typeface="+mn-lt"/>
                <a:cs typeface="+mn-lt"/>
              </a:rPr>
              <a:t>Cost Calculation</a:t>
            </a:r>
            <a:endParaRPr lang="en-US"/>
          </a:p>
          <a:p>
            <a:pPr marL="285750" indent="-285750">
              <a:buFont typeface="Arial"/>
              <a:buChar char="•"/>
            </a:pPr>
            <a:r>
              <a:rPr lang="en-US">
                <a:ea typeface="+mn-lt"/>
                <a:cs typeface="+mn-lt"/>
              </a:rPr>
              <a:t>Evaluates the total cost of a recipe based on ingredient prices.</a:t>
            </a:r>
            <a:endParaRPr lang="en-US"/>
          </a:p>
          <a:p>
            <a:pPr marL="285750" indent="-285750">
              <a:buFont typeface="Arial"/>
              <a:buChar char="•"/>
            </a:pPr>
            <a:r>
              <a:rPr lang="en-US">
                <a:ea typeface="+mn-lt"/>
                <a:cs typeface="+mn-lt"/>
              </a:rPr>
              <a:t>Helps set menu prices to ensure profit margins.</a:t>
            </a:r>
            <a:endParaRPr lang="en-US"/>
          </a:p>
          <a:p>
            <a:pPr marL="285750" indent="-285750">
              <a:buFont typeface="Arial"/>
              <a:buChar char="•"/>
            </a:pPr>
            <a:r>
              <a:rPr lang="en-US" b="1">
                <a:ea typeface="+mn-lt"/>
                <a:cs typeface="+mn-lt"/>
              </a:rPr>
              <a:t>Ingredient and Stock Management</a:t>
            </a:r>
            <a:endParaRPr lang="en-US"/>
          </a:p>
          <a:p>
            <a:pPr marL="285750" indent="-285750">
              <a:buFont typeface="Arial"/>
              <a:buChar char="•"/>
            </a:pPr>
            <a:r>
              <a:rPr lang="en-US">
                <a:ea typeface="+mn-lt"/>
                <a:cs typeface="+mn-lt"/>
              </a:rPr>
              <a:t>Tracks quantities used for each recipe.</a:t>
            </a:r>
            <a:endParaRPr lang="en-US"/>
          </a:p>
          <a:p>
            <a:pPr marL="285750" indent="-285750">
              <a:buFont typeface="Arial"/>
              <a:buChar char="•"/>
            </a:pPr>
            <a:r>
              <a:rPr lang="en-US">
                <a:ea typeface="+mn-lt"/>
                <a:cs typeface="+mn-lt"/>
              </a:rPr>
              <a:t>Automatically deducts stock based on orders.</a:t>
            </a:r>
            <a:endParaRPr lang="en-US"/>
          </a:p>
          <a:p>
            <a:pPr marL="285750" indent="-285750">
              <a:buFont typeface="Arial"/>
              <a:buChar char="•"/>
            </a:pPr>
            <a:r>
              <a:rPr lang="en-US">
                <a:ea typeface="+mn-lt"/>
                <a:cs typeface="+mn-lt"/>
              </a:rPr>
              <a:t>Alerts in case of ingredient shortages or the need for restocking.</a:t>
            </a:r>
            <a:endParaRPr lang="en-US"/>
          </a:p>
          <a:p>
            <a:pPr marL="285750" indent="-285750">
              <a:buFont typeface="Arial"/>
              <a:buChar char="•"/>
            </a:pPr>
            <a:r>
              <a:rPr lang="en-US" b="1">
                <a:ea typeface="+mn-lt"/>
                <a:cs typeface="+mn-lt"/>
              </a:rPr>
              <a:t>Planning and Optimization</a:t>
            </a:r>
            <a:endParaRPr lang="en-US"/>
          </a:p>
          <a:p>
            <a:pPr marL="285750" indent="-285750">
              <a:buFont typeface="Arial"/>
              <a:buChar char="•"/>
            </a:pPr>
            <a:r>
              <a:rPr lang="en-US">
                <a:ea typeface="+mn-lt"/>
                <a:cs typeface="+mn-lt"/>
              </a:rPr>
              <a:t>Prepares the required ingredient quantities based on sales forecasts.</a:t>
            </a:r>
            <a:endParaRPr lang="en-US"/>
          </a:p>
          <a:p>
            <a:pPr marL="285750" indent="-285750">
              <a:buFont typeface="Arial"/>
              <a:buChar char="•"/>
            </a:pPr>
            <a:r>
              <a:rPr lang="en-US">
                <a:ea typeface="+mn-lt"/>
                <a:cs typeface="+mn-lt"/>
              </a:rPr>
              <a:t>Helps reduce food waste by calculating needs accurately.</a:t>
            </a:r>
          </a:p>
          <a:p>
            <a:pPr algn="just"/>
            <a:endParaRPr lang="en-US" sz="1600">
              <a:latin typeface="Arial"/>
              <a:ea typeface="Calibri"/>
              <a:cs typeface="Calibri"/>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21</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5"/>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n°20</a:t>
            </a:r>
            <a:endParaRPr lang="en-US" sz="1400" b="1">
              <a:latin typeface="Arial"/>
              <a:ea typeface="Calibri"/>
              <a:cs typeface="Calibri"/>
            </a:endParaRPr>
          </a:p>
        </p:txBody>
      </p:sp>
      <p:pic>
        <p:nvPicPr>
          <p:cNvPr id="6" name="Image 5" descr="Une image contenant texte, cercle, logo&#10;&#10;Le contenu généré par l’IA peut être incorrect.">
            <a:extLst>
              <a:ext uri="{FF2B5EF4-FFF2-40B4-BE49-F238E27FC236}">
                <a16:creationId xmlns:a16="http://schemas.microsoft.com/office/drawing/2014/main" id="{5A9CFB63-A1D4-9964-A5CC-CD24E4FC63EE}"/>
              </a:ext>
            </a:extLst>
          </p:cNvPr>
          <p:cNvPicPr>
            <a:picLocks noChangeAspect="1"/>
          </p:cNvPicPr>
          <p:nvPr/>
        </p:nvPicPr>
        <p:blipFill>
          <a:blip r:embed="rId6"/>
          <a:stretch>
            <a:fillRect/>
          </a:stretch>
        </p:blipFill>
        <p:spPr>
          <a:xfrm>
            <a:off x="0" y="1312848"/>
            <a:ext cx="2244437" cy="1502960"/>
          </a:xfrm>
          <a:prstGeom prst="rect">
            <a:avLst/>
          </a:prstGeom>
        </p:spPr>
      </p:pic>
      <p:pic>
        <p:nvPicPr>
          <p:cNvPr id="9" name="Image 8" descr="Une image contenant Graphique, capture d’écran, logo, Caractère coloré&#10;&#10;Le contenu généré par l’IA peut être incorrect.">
            <a:extLst>
              <a:ext uri="{FF2B5EF4-FFF2-40B4-BE49-F238E27FC236}">
                <a16:creationId xmlns:a16="http://schemas.microsoft.com/office/drawing/2014/main" id="{57A1C335-D629-4B1D-5E47-B43DD4D12C12}"/>
              </a:ext>
            </a:extLst>
          </p:cNvPr>
          <p:cNvPicPr>
            <a:picLocks noChangeAspect="1"/>
          </p:cNvPicPr>
          <p:nvPr/>
        </p:nvPicPr>
        <p:blipFill>
          <a:blip r:embed="rId7"/>
          <a:stretch>
            <a:fillRect/>
          </a:stretch>
        </p:blipFill>
        <p:spPr>
          <a:xfrm>
            <a:off x="218352" y="3058390"/>
            <a:ext cx="1819276" cy="1704111"/>
          </a:xfrm>
          <a:prstGeom prst="rect">
            <a:avLst/>
          </a:prstGeom>
        </p:spPr>
      </p:pic>
      <p:pic>
        <p:nvPicPr>
          <p:cNvPr id="14" name="Image 13" descr="Une image contenant diagramme, ligne, conception&#10;&#10;Le contenu généré par l’IA peut être incorrect.">
            <a:extLst>
              <a:ext uri="{FF2B5EF4-FFF2-40B4-BE49-F238E27FC236}">
                <a16:creationId xmlns:a16="http://schemas.microsoft.com/office/drawing/2014/main" id="{44BC2E65-8456-0D65-A979-E194BB17D6C0}"/>
              </a:ext>
            </a:extLst>
          </p:cNvPr>
          <p:cNvPicPr>
            <a:picLocks noChangeAspect="1"/>
          </p:cNvPicPr>
          <p:nvPr/>
        </p:nvPicPr>
        <p:blipFill>
          <a:blip r:embed="rId8"/>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4249870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3048066" y="1024383"/>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1762366" y="246255"/>
            <a:ext cx="86218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Project : </a:t>
            </a:r>
            <a:r>
              <a:rPr lang="en-US" b="1">
                <a:ea typeface="+mn-lt"/>
                <a:cs typeface="+mn-lt"/>
              </a:rPr>
              <a:t>Development of a Strategic CRM Module in the </a:t>
            </a:r>
            <a:r>
              <a:rPr lang="en-US" b="1">
                <a:ea typeface="+mn-lt"/>
                <a:cs typeface="+mn-lt"/>
                <a:hlinkClick r:id="rId4"/>
              </a:rPr>
              <a:t>www.themenufy.com</a:t>
            </a:r>
            <a:endParaRPr lang="en-US" b="1">
              <a:ea typeface="+mn-lt"/>
              <a:cs typeface="+mn-lt"/>
            </a:endParaRPr>
          </a:p>
          <a:p>
            <a:r>
              <a:rPr lang="en-US" i="1">
                <a:ea typeface="+mn-lt"/>
                <a:cs typeface="+mn-lt"/>
              </a:rPr>
              <a:t>Strengthen customer relationships with optimized reservation and complaint management</a:t>
            </a:r>
            <a:endParaRPr lang="en-US">
              <a:ea typeface="+mn-lt"/>
              <a:cs typeface="+mn-lt"/>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407966"/>
            <a:ext cx="9396761"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r>
              <a:rPr lang="en-US" err="1">
                <a:ea typeface="+mn-lt"/>
                <a:cs typeface="+mn-lt"/>
              </a:rPr>
              <a:t>TheMenuFy</a:t>
            </a:r>
            <a:r>
              <a:rPr lang="en-US">
                <a:ea typeface="+mn-lt"/>
                <a:cs typeface="+mn-lt"/>
              </a:rPr>
              <a:t> is a web and mobile application for restaurant menu management, offering easy customization, real-time updates, QR code integration, and multilingual options to enhance customer experience and streamline operations.</a:t>
            </a:r>
          </a:p>
          <a:p>
            <a:r>
              <a:rPr lang="en-US" b="1">
                <a:latin typeface="Calibri" panose="020F0502020204030204"/>
                <a:ea typeface="Calibri"/>
                <a:cs typeface="Calibri"/>
              </a:rPr>
              <a:t>Key Goals:</a:t>
            </a:r>
            <a:endParaRPr lang="en-US">
              <a:latin typeface="Calibri" panose="020F0502020204030204"/>
              <a:ea typeface="Calibri"/>
              <a:cs typeface="Calibri"/>
            </a:endParaRPr>
          </a:p>
          <a:p>
            <a:pPr marL="285750" indent="-285750">
              <a:buFont typeface="Arial"/>
              <a:buChar char="•"/>
            </a:pPr>
            <a:r>
              <a:rPr lang="en-US" b="1">
                <a:ea typeface="+mn-lt"/>
                <a:cs typeface="+mn-lt"/>
              </a:rPr>
              <a:t>Table Reservation Management</a:t>
            </a:r>
            <a:endParaRPr lang="en-US"/>
          </a:p>
          <a:p>
            <a:pPr marL="285750" indent="-285750">
              <a:buFont typeface="Arial"/>
              <a:buChar char="•"/>
            </a:pPr>
            <a:r>
              <a:rPr lang="en-US">
                <a:ea typeface="+mn-lt"/>
                <a:cs typeface="+mn-lt"/>
              </a:rPr>
              <a:t>Online and in-person reservation options with an interactive table plan.</a:t>
            </a:r>
            <a:endParaRPr lang="en-US"/>
          </a:p>
          <a:p>
            <a:pPr marL="285750" indent="-285750">
              <a:buFont typeface="Arial"/>
              <a:buChar char="•"/>
            </a:pPr>
            <a:r>
              <a:rPr lang="en-US">
                <a:ea typeface="+mn-lt"/>
                <a:cs typeface="+mn-lt"/>
              </a:rPr>
              <a:t>Notifications and reminders for clients and coordination with the kitchen.</a:t>
            </a:r>
            <a:endParaRPr lang="en-US"/>
          </a:p>
          <a:p>
            <a:pPr marL="285750" indent="-285750">
              <a:buFont typeface="Arial"/>
              <a:buChar char="•"/>
            </a:pPr>
            <a:r>
              <a:rPr lang="en-US">
                <a:ea typeface="+mn-lt"/>
                <a:cs typeface="+mn-lt"/>
              </a:rPr>
              <a:t>Management of waiting lists and customization of client preferences.</a:t>
            </a:r>
            <a:endParaRPr lang="en-US"/>
          </a:p>
          <a:p>
            <a:pPr marL="285750" indent="-285750">
              <a:buFont typeface="Arial"/>
              <a:buChar char="•"/>
            </a:pPr>
            <a:r>
              <a:rPr lang="en-US" b="1">
                <a:ea typeface="+mn-lt"/>
                <a:cs typeface="+mn-lt"/>
              </a:rPr>
              <a:t>Complaint Management</a:t>
            </a:r>
            <a:endParaRPr lang="en-US"/>
          </a:p>
          <a:p>
            <a:pPr marL="285750" indent="-285750">
              <a:buFont typeface="Arial"/>
              <a:buChar char="•"/>
            </a:pPr>
            <a:r>
              <a:rPr lang="en-US">
                <a:ea typeface="+mn-lt"/>
                <a:cs typeface="+mn-lt"/>
              </a:rPr>
              <a:t>Online and in-store complaint form for easy customer feedback submission.</a:t>
            </a:r>
            <a:endParaRPr lang="en-US"/>
          </a:p>
          <a:p>
            <a:pPr marL="285750" indent="-285750">
              <a:buFont typeface="Arial"/>
              <a:buChar char="•"/>
            </a:pPr>
            <a:r>
              <a:rPr lang="en-US">
                <a:ea typeface="+mn-lt"/>
                <a:cs typeface="+mn-lt"/>
              </a:rPr>
              <a:t>Real-time tracking and response with tailored solutions (refunds, replacements, etc.).</a:t>
            </a:r>
            <a:endParaRPr lang="en-US"/>
          </a:p>
          <a:p>
            <a:pPr marL="285750" indent="-285750">
              <a:buFont typeface="Arial"/>
              <a:buChar char="•"/>
            </a:pPr>
            <a:r>
              <a:rPr lang="en-US">
                <a:ea typeface="+mn-lt"/>
                <a:cs typeface="+mn-lt"/>
              </a:rPr>
              <a:t>Analysis of feedback to improve services.</a:t>
            </a:r>
            <a:endParaRPr lang="en-US"/>
          </a:p>
          <a:p>
            <a:pPr marL="285750" indent="-285750">
              <a:buFont typeface="Arial"/>
              <a:buChar char="•"/>
            </a:pPr>
            <a:r>
              <a:rPr lang="en-US" b="1">
                <a:ea typeface="+mn-lt"/>
                <a:cs typeface="+mn-lt"/>
              </a:rPr>
              <a:t>Customer Loyalty</a:t>
            </a:r>
            <a:endParaRPr lang="en-US"/>
          </a:p>
          <a:p>
            <a:pPr marL="285750" indent="-285750">
              <a:buFont typeface="Arial"/>
              <a:buChar char="•"/>
            </a:pPr>
            <a:r>
              <a:rPr lang="en-US">
                <a:ea typeface="+mn-lt"/>
                <a:cs typeface="+mn-lt"/>
              </a:rPr>
              <a:t>Loyalty program with points accumulated for each order.</a:t>
            </a:r>
            <a:endParaRPr lang="en-US"/>
          </a:p>
          <a:p>
            <a:pPr marL="285750" indent="-285750">
              <a:buFont typeface="Arial"/>
              <a:buChar char="•"/>
            </a:pPr>
            <a:r>
              <a:rPr lang="en-US">
                <a:ea typeface="+mn-lt"/>
                <a:cs typeface="+mn-lt"/>
              </a:rPr>
              <a:t>Special offers and rewards for regular clients.</a:t>
            </a:r>
            <a:endParaRPr lang="en-US"/>
          </a:p>
          <a:p>
            <a:pPr marL="285750" indent="-285750">
              <a:buFont typeface="Arial"/>
              <a:buChar char="•"/>
            </a:pPr>
            <a:r>
              <a:rPr lang="en-US">
                <a:ea typeface="+mn-lt"/>
                <a:cs typeface="+mn-lt"/>
              </a:rPr>
              <a:t>Proactive communication to inform clients about promotions or events.</a:t>
            </a:r>
          </a:p>
          <a:p>
            <a:endParaRPr lang="en-US">
              <a:ea typeface="Calibri"/>
              <a:cs typeface="Calibri"/>
            </a:endParaRPr>
          </a:p>
          <a:p>
            <a:pPr algn="just"/>
            <a:endParaRPr lang="en-US" sz="1600">
              <a:latin typeface="Arial"/>
              <a:ea typeface="Calibri"/>
              <a:cs typeface="Calibri"/>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22</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5"/>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n°21</a:t>
            </a:r>
            <a:endParaRPr lang="en-US" sz="1400" b="1">
              <a:latin typeface="Arial"/>
              <a:ea typeface="Calibri"/>
              <a:cs typeface="Calibri"/>
            </a:endParaRPr>
          </a:p>
        </p:txBody>
      </p:sp>
      <p:pic>
        <p:nvPicPr>
          <p:cNvPr id="9" name="Image 8" descr="Une image contenant texte, cercle, logo&#10;&#10;Le contenu généré par l’IA peut être incorrect.">
            <a:extLst>
              <a:ext uri="{FF2B5EF4-FFF2-40B4-BE49-F238E27FC236}">
                <a16:creationId xmlns:a16="http://schemas.microsoft.com/office/drawing/2014/main" id="{1D68E12A-F78F-D52D-1C59-0B61C22DEA5D}"/>
              </a:ext>
            </a:extLst>
          </p:cNvPr>
          <p:cNvPicPr>
            <a:picLocks noChangeAspect="1"/>
          </p:cNvPicPr>
          <p:nvPr/>
        </p:nvPicPr>
        <p:blipFill>
          <a:blip r:embed="rId6"/>
          <a:stretch>
            <a:fillRect/>
          </a:stretch>
        </p:blipFill>
        <p:spPr>
          <a:xfrm>
            <a:off x="0" y="1312848"/>
            <a:ext cx="2244437" cy="1502960"/>
          </a:xfrm>
          <a:prstGeom prst="rect">
            <a:avLst/>
          </a:prstGeom>
        </p:spPr>
      </p:pic>
      <p:pic>
        <p:nvPicPr>
          <p:cNvPr id="15" name="Image 14" descr="Une image contenant Graphique, capture d’écran, logo, Caractère coloré&#10;&#10;Le contenu généré par l’IA peut être incorrect.">
            <a:extLst>
              <a:ext uri="{FF2B5EF4-FFF2-40B4-BE49-F238E27FC236}">
                <a16:creationId xmlns:a16="http://schemas.microsoft.com/office/drawing/2014/main" id="{D7041009-2294-2F08-2ED0-677167D953B4}"/>
              </a:ext>
            </a:extLst>
          </p:cNvPr>
          <p:cNvPicPr>
            <a:picLocks noChangeAspect="1"/>
          </p:cNvPicPr>
          <p:nvPr/>
        </p:nvPicPr>
        <p:blipFill>
          <a:blip r:embed="rId7"/>
          <a:stretch>
            <a:fillRect/>
          </a:stretch>
        </p:blipFill>
        <p:spPr>
          <a:xfrm>
            <a:off x="218352" y="3058390"/>
            <a:ext cx="1819276" cy="1704111"/>
          </a:xfrm>
          <a:prstGeom prst="rect">
            <a:avLst/>
          </a:prstGeom>
        </p:spPr>
      </p:pic>
      <p:pic>
        <p:nvPicPr>
          <p:cNvPr id="17" name="Image 16" descr="Une image contenant diagramme, ligne, conception&#10;&#10;Le contenu généré par l’IA peut être incorrect.">
            <a:extLst>
              <a:ext uri="{FF2B5EF4-FFF2-40B4-BE49-F238E27FC236}">
                <a16:creationId xmlns:a16="http://schemas.microsoft.com/office/drawing/2014/main" id="{E3BB63EF-236D-F80A-C4CE-2AF28B6D9613}"/>
              </a:ext>
            </a:extLst>
          </p:cNvPr>
          <p:cNvPicPr>
            <a:picLocks noChangeAspect="1"/>
          </p:cNvPicPr>
          <p:nvPr/>
        </p:nvPicPr>
        <p:blipFill>
          <a:blip r:embed="rId8"/>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395540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3048066" y="7919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1762366" y="246255"/>
            <a:ext cx="86218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Project : </a:t>
            </a:r>
            <a:r>
              <a:rPr lang="en-US" b="1">
                <a:ea typeface="+mn-lt"/>
                <a:cs typeface="+mn-lt"/>
              </a:rPr>
              <a:t>Development of an accounting management application</a:t>
            </a:r>
          </a:p>
          <a:p>
            <a:endParaRPr lang="en-US" i="1">
              <a:ea typeface="+mn-lt"/>
              <a:cs typeface="+mn-lt"/>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092784" y="930399"/>
            <a:ext cx="9361592" cy="5655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r>
              <a:rPr lang="en-US">
                <a:ea typeface="+mn-lt"/>
                <a:cs typeface="+mn-lt"/>
              </a:rPr>
              <a:t>The primary objective of this project is to develop an </a:t>
            </a:r>
            <a:r>
              <a:rPr lang="en-US" b="1">
                <a:ea typeface="+mn-lt"/>
                <a:cs typeface="+mn-lt"/>
              </a:rPr>
              <a:t>accounting management application </a:t>
            </a:r>
            <a:r>
              <a:rPr lang="en-US">
                <a:ea typeface="+mn-lt"/>
                <a:cs typeface="+mn-lt"/>
              </a:rPr>
              <a:t>tailored to the Tunisian accounting system. The platform will enable users (accountants, financial managers, business owners) to efficiently manage their accounting tasks, generate financial statements, and analyze their fiscal data. Additionally, it will incorporate artificial intelligence (AI) for enhanced automation, predictive analytics, and compliance with local regulations.</a:t>
            </a:r>
          </a:p>
          <a:p>
            <a:r>
              <a:rPr lang="en-US" b="1">
                <a:latin typeface="Calibri" panose="020F0502020204030204"/>
                <a:ea typeface="Calibri"/>
                <a:cs typeface="Calibri"/>
              </a:rPr>
              <a:t>Key Features:</a:t>
            </a:r>
            <a:endParaRPr lang="en-US">
              <a:latin typeface="Calibri" panose="020F0502020204030204"/>
              <a:ea typeface="Calibri"/>
              <a:cs typeface="Calibri"/>
            </a:endParaRPr>
          </a:p>
          <a:p>
            <a:pPr>
              <a:buFont typeface="Arial"/>
              <a:buChar char="•"/>
            </a:pPr>
            <a:r>
              <a:rPr lang="en-US">
                <a:ea typeface="+mn-lt"/>
                <a:cs typeface="+mn-lt"/>
              </a:rPr>
              <a:t>Authentication and Authorization</a:t>
            </a:r>
          </a:p>
          <a:p>
            <a:pPr>
              <a:buFont typeface="Arial"/>
              <a:buChar char="•"/>
            </a:pPr>
            <a:r>
              <a:rPr lang="en-US">
                <a:ea typeface="+mn-lt"/>
                <a:cs typeface="+mn-lt"/>
              </a:rPr>
              <a:t>Accounting Management</a:t>
            </a:r>
          </a:p>
          <a:p>
            <a:pPr>
              <a:buFont typeface="Arial"/>
              <a:buChar char="•"/>
            </a:pPr>
            <a:r>
              <a:rPr lang="en-US">
                <a:ea typeface="+mn-lt"/>
                <a:cs typeface="+mn-lt"/>
              </a:rPr>
              <a:t>Financial Statements Generation</a:t>
            </a:r>
          </a:p>
          <a:p>
            <a:pPr>
              <a:buFont typeface="Arial"/>
              <a:buChar char="•"/>
            </a:pPr>
            <a:r>
              <a:rPr lang="en-US">
                <a:ea typeface="+mn-lt"/>
                <a:cs typeface="+mn-lt"/>
              </a:rPr>
              <a:t>Dashboarding</a:t>
            </a:r>
            <a:endParaRPr lang="en-US"/>
          </a:p>
          <a:p>
            <a:pPr>
              <a:buFont typeface="Arial"/>
              <a:buChar char="•"/>
            </a:pPr>
            <a:r>
              <a:rPr lang="en-US" b="1">
                <a:ea typeface="Calibri"/>
                <a:cs typeface="Calibri"/>
              </a:rPr>
              <a:t> Fiscal Analysis: </a:t>
            </a:r>
          </a:p>
          <a:p>
            <a:pPr marL="285750" indent="-285750">
              <a:buFont typeface="Arial,Sans-Serif"/>
              <a:buChar char="•"/>
            </a:pPr>
            <a:r>
              <a:rPr lang="en-US">
                <a:ea typeface="Calibri"/>
                <a:cs typeface="Calibri"/>
              </a:rPr>
              <a:t>Alerts for tax deadlines and regulatory updates.</a:t>
            </a:r>
          </a:p>
          <a:p>
            <a:pPr marL="285750" indent="-285750">
              <a:buFont typeface="Arial,Sans-Serif"/>
              <a:buChar char="•"/>
            </a:pPr>
            <a:r>
              <a:rPr lang="en-US">
                <a:ea typeface="Calibri"/>
                <a:cs typeface="Calibri"/>
              </a:rPr>
              <a:t>Built-in validation to ensure compliance with the Tunisian accounting framework.</a:t>
            </a:r>
            <a:endParaRPr lang="en-US"/>
          </a:p>
          <a:p>
            <a:r>
              <a:rPr lang="en-US" b="1"/>
              <a:t> AI Modules: </a:t>
            </a:r>
            <a:endParaRPr lang="en-US">
              <a:ea typeface="Calibri" panose="020F0502020204030204"/>
              <a:cs typeface="Calibri" panose="020F0502020204030204"/>
            </a:endParaRPr>
          </a:p>
          <a:p>
            <a:pPr>
              <a:buFont typeface="Arial"/>
              <a:buChar char="•"/>
            </a:pPr>
            <a:r>
              <a:rPr lang="en-US" b="1">
                <a:ea typeface="+mn-lt"/>
                <a:cs typeface="+mn-lt"/>
              </a:rPr>
              <a:t>Smart Task Prioritization</a:t>
            </a:r>
            <a:r>
              <a:rPr lang="en-US">
                <a:ea typeface="+mn-lt"/>
                <a:cs typeface="+mn-lt"/>
              </a:rPr>
              <a:t>:</a:t>
            </a:r>
            <a:endParaRPr lang="en-US"/>
          </a:p>
          <a:p>
            <a:pPr lvl="1">
              <a:buFont typeface="Arial"/>
              <a:buChar char="•"/>
            </a:pPr>
            <a:r>
              <a:rPr lang="en-US">
                <a:ea typeface="+mn-lt"/>
                <a:cs typeface="+mn-lt"/>
              </a:rPr>
              <a:t>AI to identify and prioritize critical accounting tasks.</a:t>
            </a:r>
            <a:endParaRPr lang="en-US"/>
          </a:p>
          <a:p>
            <a:pPr>
              <a:buFont typeface="Arial"/>
              <a:buChar char="•"/>
            </a:pPr>
            <a:r>
              <a:rPr lang="en-US" b="1">
                <a:ea typeface="+mn-lt"/>
                <a:cs typeface="+mn-lt"/>
              </a:rPr>
              <a:t>Predictive Analytics</a:t>
            </a:r>
            <a:r>
              <a:rPr lang="en-US">
                <a:ea typeface="+mn-lt"/>
                <a:cs typeface="+mn-lt"/>
              </a:rPr>
              <a:t>:</a:t>
            </a:r>
            <a:endParaRPr lang="en-US"/>
          </a:p>
          <a:p>
            <a:pPr lvl="1">
              <a:buFont typeface="Arial"/>
              <a:buChar char="•"/>
            </a:pPr>
            <a:r>
              <a:rPr lang="en-US">
                <a:ea typeface="+mn-lt"/>
                <a:cs typeface="+mn-lt"/>
              </a:rPr>
              <a:t>Forecasting revenues, expenses, and liquidity needs.</a:t>
            </a:r>
            <a:endParaRPr lang="en-US"/>
          </a:p>
          <a:p>
            <a:pPr lvl="1">
              <a:buFont typeface="Arial"/>
              <a:buChar char="•"/>
            </a:pPr>
            <a:r>
              <a:rPr lang="en-US">
                <a:ea typeface="+mn-lt"/>
                <a:cs typeface="+mn-lt"/>
              </a:rPr>
              <a:t>Identifying potential delays or discrepancies in financial reporting.</a:t>
            </a:r>
            <a:endParaRPr lang="en-US"/>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23</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n°22</a:t>
            </a:r>
            <a:endParaRPr lang="en-US" sz="1400" b="1">
              <a:latin typeface="Arial"/>
              <a:ea typeface="Calibri"/>
              <a:cs typeface="Calibri"/>
            </a:endParaRPr>
          </a:p>
        </p:txBody>
      </p:sp>
      <p:pic>
        <p:nvPicPr>
          <p:cNvPr id="6" name="Image 5" descr="Une image contenant texte, cercle, logo&#10;&#10;Le contenu généré par l’IA peut être incorrect.">
            <a:extLst>
              <a:ext uri="{FF2B5EF4-FFF2-40B4-BE49-F238E27FC236}">
                <a16:creationId xmlns:a16="http://schemas.microsoft.com/office/drawing/2014/main" id="{6E3ADF72-6E52-A97C-A9AA-A4D8F5B878B2}"/>
              </a:ext>
            </a:extLst>
          </p:cNvPr>
          <p:cNvPicPr>
            <a:picLocks noChangeAspect="1"/>
          </p:cNvPicPr>
          <p:nvPr/>
        </p:nvPicPr>
        <p:blipFill>
          <a:blip r:embed="rId5"/>
          <a:stretch>
            <a:fillRect/>
          </a:stretch>
        </p:blipFill>
        <p:spPr>
          <a:xfrm>
            <a:off x="0" y="1312848"/>
            <a:ext cx="2244437" cy="1502960"/>
          </a:xfrm>
          <a:prstGeom prst="rect">
            <a:avLst/>
          </a:prstGeom>
        </p:spPr>
      </p:pic>
      <p:pic>
        <p:nvPicPr>
          <p:cNvPr id="14" name="Image 13" descr="Une image contenant Graphique, capture d’écran, logo, Caractère coloré&#10;&#10;Le contenu généré par l’IA peut être incorrect.">
            <a:extLst>
              <a:ext uri="{FF2B5EF4-FFF2-40B4-BE49-F238E27FC236}">
                <a16:creationId xmlns:a16="http://schemas.microsoft.com/office/drawing/2014/main" id="{133FC4B4-94FA-026B-C1FB-CA36629D4D5F}"/>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16" name="Image 15" descr="Une image contenant diagramme, ligne, conception&#10;&#10;Le contenu généré par l’IA peut être incorrect.">
            <a:extLst>
              <a:ext uri="{FF2B5EF4-FFF2-40B4-BE49-F238E27FC236}">
                <a16:creationId xmlns:a16="http://schemas.microsoft.com/office/drawing/2014/main" id="{CF3CFCAB-ADDF-28CE-5167-D88630C5867A}"/>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1881261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3048066" y="1024383"/>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1762366" y="246255"/>
            <a:ext cx="86218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Project : </a:t>
            </a:r>
            <a:r>
              <a:rPr lang="en-US" b="1">
                <a:ea typeface="+mn-lt"/>
                <a:cs typeface="+mn-lt"/>
              </a:rPr>
              <a:t>Web Application for a Bootcamp Formation Center with Credible Certificates, Interactive Learning, and Advanced Features</a:t>
            </a:r>
          </a:p>
          <a:p>
            <a:endParaRPr lang="en-US" i="1">
              <a:ea typeface="+mn-lt"/>
              <a:cs typeface="+mn-lt"/>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41496" y="1214535"/>
            <a:ext cx="936159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latin typeface="Arial"/>
              <a:ea typeface="Calibri"/>
              <a:cs typeface="Calibri"/>
            </a:endParaRPr>
          </a:p>
          <a:p>
            <a:r>
              <a:rPr lang="en-US" b="1">
                <a:latin typeface="Arial"/>
                <a:ea typeface="Calibri"/>
                <a:cs typeface="Calibri"/>
              </a:rPr>
              <a:t>Description :</a:t>
            </a:r>
            <a:endParaRPr lang="en-US">
              <a:latin typeface="Calibri" panose="020F0502020204030204"/>
              <a:ea typeface="Calibri"/>
              <a:cs typeface="Calibri"/>
            </a:endParaRPr>
          </a:p>
          <a:p>
            <a:endParaRPr lang="en-US" b="1">
              <a:latin typeface="Arial"/>
              <a:ea typeface="+mn-lt"/>
              <a:cs typeface="+mn-lt"/>
            </a:endParaRPr>
          </a:p>
          <a:p>
            <a:r>
              <a:rPr lang="en-US">
                <a:ea typeface="+mn-lt"/>
                <a:cs typeface="+mn-lt"/>
              </a:rPr>
              <a:t>This web application for a bootcamp formation center offers a comprehensive platform with credible certificate generation, interactive video-based learning, comparative pricing, and web scraping for market insights. The platform ensures learners not only acquire valuable skills but also receive industry-recognized and verifiable certificates to enhance their career prospects.</a:t>
            </a:r>
            <a:endParaRPr lang="en-US"/>
          </a:p>
          <a:p>
            <a:endParaRPr lang="en-US">
              <a:latin typeface="Calibri" panose="020F0502020204030204"/>
              <a:ea typeface="Calibri"/>
              <a:cs typeface="Calibri"/>
            </a:endParaRPr>
          </a:p>
          <a:p>
            <a:r>
              <a:rPr lang="en-US" b="1">
                <a:latin typeface="Calibri" panose="020F0502020204030204"/>
                <a:ea typeface="Calibri"/>
                <a:cs typeface="Calibri"/>
              </a:rPr>
              <a:t>Key Features:</a:t>
            </a:r>
            <a:endParaRPr lang="en-US">
              <a:latin typeface="Calibri" panose="020F0502020204030204"/>
              <a:ea typeface="Calibri"/>
              <a:cs typeface="Calibri"/>
            </a:endParaRPr>
          </a:p>
          <a:p>
            <a:pPr>
              <a:buFont typeface="Arial"/>
              <a:buChar char="•"/>
            </a:pPr>
            <a:r>
              <a:rPr lang="en-US">
                <a:ea typeface="+mn-lt"/>
                <a:cs typeface="+mn-lt"/>
              </a:rPr>
              <a:t>Credible Certificates with Verification</a:t>
            </a:r>
            <a:endParaRPr lang="en-US"/>
          </a:p>
          <a:p>
            <a:pPr>
              <a:buFont typeface="Arial"/>
              <a:buChar char="•"/>
            </a:pPr>
            <a:r>
              <a:rPr lang="en-US">
                <a:ea typeface="+mn-lt"/>
                <a:cs typeface="+mn-lt"/>
              </a:rPr>
              <a:t>Interactive Video Engagement with Focus Assurance</a:t>
            </a:r>
            <a:endParaRPr lang="en-US"/>
          </a:p>
          <a:p>
            <a:pPr>
              <a:buFont typeface="Arial"/>
              <a:buChar char="•"/>
            </a:pPr>
            <a:r>
              <a:rPr lang="en-US">
                <a:ea typeface="+mn-lt"/>
                <a:cs typeface="+mn-lt"/>
              </a:rPr>
              <a:t>Course Management and Progress Tracking</a:t>
            </a:r>
            <a:endParaRPr lang="en-US"/>
          </a:p>
          <a:p>
            <a:pPr>
              <a:buFont typeface="Arial"/>
              <a:buChar char="•"/>
            </a:pPr>
            <a:r>
              <a:rPr lang="en-US">
                <a:ea typeface="+mn-lt"/>
                <a:cs typeface="+mn-lt"/>
              </a:rPr>
              <a:t> Comparative Pricing</a:t>
            </a:r>
            <a:endParaRPr lang="en-US"/>
          </a:p>
          <a:p>
            <a:pPr>
              <a:buFont typeface="Arial"/>
              <a:buChar char="•"/>
            </a:pPr>
            <a:r>
              <a:rPr lang="en-US">
                <a:ea typeface="+mn-lt"/>
                <a:cs typeface="+mn-lt"/>
              </a:rPr>
              <a:t>Web Scraping for Market Insights</a:t>
            </a:r>
            <a:endParaRPr lang="en-US"/>
          </a:p>
          <a:p>
            <a:pPr>
              <a:buFont typeface="Arial"/>
              <a:buChar char="•"/>
            </a:pPr>
            <a:r>
              <a:rPr lang="en-US">
                <a:ea typeface="+mn-lt"/>
                <a:cs typeface="+mn-lt"/>
              </a:rPr>
              <a:t>Practice and Application</a:t>
            </a:r>
            <a:endParaRPr lang="en-US"/>
          </a:p>
          <a:p>
            <a:pPr>
              <a:buFont typeface="Arial"/>
              <a:buChar char="•"/>
            </a:pPr>
            <a:endParaRPr lang="en-US">
              <a:ea typeface="Calibri"/>
              <a:cs typeface="Calibri"/>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24</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n°23</a:t>
            </a:r>
            <a:endParaRPr lang="en-US" sz="1400" b="1">
              <a:latin typeface="Arial"/>
              <a:ea typeface="Calibri"/>
              <a:cs typeface="Calibri"/>
            </a:endParaRPr>
          </a:p>
        </p:txBody>
      </p:sp>
      <p:pic>
        <p:nvPicPr>
          <p:cNvPr id="6" name="Image 5" descr="Une image contenant texte, cercle, logo&#10;&#10;Le contenu généré par l’IA peut être incorrect.">
            <a:extLst>
              <a:ext uri="{FF2B5EF4-FFF2-40B4-BE49-F238E27FC236}">
                <a16:creationId xmlns:a16="http://schemas.microsoft.com/office/drawing/2014/main" id="{6E3ADF72-6E52-A97C-A9AA-A4D8F5B878B2}"/>
              </a:ext>
            </a:extLst>
          </p:cNvPr>
          <p:cNvPicPr>
            <a:picLocks noChangeAspect="1"/>
          </p:cNvPicPr>
          <p:nvPr/>
        </p:nvPicPr>
        <p:blipFill>
          <a:blip r:embed="rId5"/>
          <a:stretch>
            <a:fillRect/>
          </a:stretch>
        </p:blipFill>
        <p:spPr>
          <a:xfrm>
            <a:off x="0" y="1312848"/>
            <a:ext cx="2244437" cy="1502960"/>
          </a:xfrm>
          <a:prstGeom prst="rect">
            <a:avLst/>
          </a:prstGeom>
        </p:spPr>
      </p:pic>
      <p:pic>
        <p:nvPicPr>
          <p:cNvPr id="14" name="Image 13" descr="Une image contenant Graphique, capture d’écran, logo, Caractère coloré&#10;&#10;Le contenu généré par l’IA peut être incorrect.">
            <a:extLst>
              <a:ext uri="{FF2B5EF4-FFF2-40B4-BE49-F238E27FC236}">
                <a16:creationId xmlns:a16="http://schemas.microsoft.com/office/drawing/2014/main" id="{133FC4B4-94FA-026B-C1FB-CA36629D4D5F}"/>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16" name="Image 15" descr="Une image contenant diagramme, ligne, conception&#10;&#10;Le contenu généré par l’IA peut être incorrect.">
            <a:extLst>
              <a:ext uri="{FF2B5EF4-FFF2-40B4-BE49-F238E27FC236}">
                <a16:creationId xmlns:a16="http://schemas.microsoft.com/office/drawing/2014/main" id="{CF3CFCAB-ADDF-28CE-5167-D88630C5867A}"/>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189202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a:ea typeface="+mn-lt"/>
                <a:cs typeface="+mn-lt"/>
              </a:rPr>
              <a:t>Project Management Platform</a:t>
            </a:r>
            <a:endParaRPr lang="en-US" sz="2000">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9676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r>
              <a:rPr lang="en-US">
                <a:ea typeface="+mn-lt"/>
                <a:cs typeface="+mn-lt"/>
              </a:rPr>
              <a:t>The primary objective of this project is to develop a project management platform that allows users (engineers, project teams, project managers) to create, track, and manage their projects efficiently. Features will include project creation, task management, role assignment, team collaboration, and project progress tracking.</a:t>
            </a:r>
            <a:endParaRPr lang="en-US"/>
          </a:p>
          <a:p>
            <a:r>
              <a:rPr lang="en-US" b="1">
                <a:ea typeface="+mn-lt"/>
                <a:cs typeface="+mn-lt"/>
              </a:rPr>
              <a:t>Key Goals:</a:t>
            </a:r>
            <a:endParaRPr lang="en-US">
              <a:ea typeface="Calibri"/>
              <a:cs typeface="Calibri"/>
            </a:endParaRPr>
          </a:p>
          <a:p>
            <a:pPr marL="285750" indent="-285750">
              <a:buFont typeface="Calibri"/>
              <a:buChar char="-"/>
            </a:pPr>
            <a:r>
              <a:rPr lang="en-US">
                <a:ea typeface="+mn-lt"/>
                <a:cs typeface="+mn-lt"/>
              </a:rPr>
              <a:t>Authentication and Authorization</a:t>
            </a:r>
            <a:endParaRPr lang="en-US">
              <a:ea typeface="Calibri" panose="020F0502020204030204"/>
              <a:cs typeface="Calibri" panose="020F0502020204030204"/>
            </a:endParaRPr>
          </a:p>
          <a:p>
            <a:pPr marL="285750" indent="-285750">
              <a:buFont typeface="Calibri"/>
              <a:buChar char="-"/>
            </a:pPr>
            <a:r>
              <a:rPr lang="en-US">
                <a:ea typeface="+mn-lt"/>
                <a:cs typeface="+mn-lt"/>
              </a:rPr>
              <a:t>Project Management</a:t>
            </a:r>
            <a:endParaRPr lang="en-US">
              <a:ea typeface="Calibri"/>
              <a:cs typeface="Calibri"/>
            </a:endParaRPr>
          </a:p>
          <a:p>
            <a:pPr marL="285750" indent="-285750">
              <a:buFont typeface="Calibri"/>
              <a:buChar char="-"/>
            </a:pPr>
            <a:r>
              <a:rPr lang="en-US">
                <a:ea typeface="+mn-lt"/>
                <a:cs typeface="+mn-lt"/>
              </a:rPr>
              <a:t>Task Management:</a:t>
            </a:r>
            <a:endParaRPr lang="en-US">
              <a:ea typeface="Calibri" panose="020F0502020204030204"/>
              <a:cs typeface="Calibri" panose="020F0502020204030204"/>
            </a:endParaRPr>
          </a:p>
          <a:p>
            <a:pPr marL="285750" indent="-285750">
              <a:buFont typeface="Calibri"/>
              <a:buChar char="-"/>
            </a:pPr>
            <a:r>
              <a:rPr lang="en-US">
                <a:ea typeface="+mn-lt"/>
                <a:cs typeface="+mn-lt"/>
              </a:rPr>
              <a:t>Dashboarding</a:t>
            </a:r>
            <a:endParaRPr lang="en-US">
              <a:ea typeface="Calibri" panose="020F0502020204030204"/>
              <a:cs typeface="Calibri" panose="020F0502020204030204"/>
            </a:endParaRPr>
          </a:p>
          <a:p>
            <a:pPr marL="285750" indent="-285750">
              <a:buFont typeface="Calibri"/>
              <a:buChar char="-"/>
            </a:pPr>
            <a:r>
              <a:rPr lang="en-US">
                <a:ea typeface="+mn-lt"/>
                <a:cs typeface="+mn-lt"/>
              </a:rPr>
              <a:t>Team Collaboration</a:t>
            </a:r>
            <a:endParaRPr lang="en-US">
              <a:ea typeface="Calibri" panose="020F0502020204030204"/>
              <a:cs typeface="Calibri" panose="020F0502020204030204"/>
            </a:endParaRPr>
          </a:p>
          <a:p>
            <a:pPr marL="285750" indent="-285750">
              <a:buFont typeface="Calibri"/>
              <a:buChar char="-"/>
            </a:pPr>
            <a:r>
              <a:rPr lang="en-US">
                <a:ea typeface="+mn-lt"/>
                <a:cs typeface="+mn-lt"/>
              </a:rPr>
              <a:t>Activity Log and History</a:t>
            </a:r>
            <a:endParaRPr lang="en-US">
              <a:ea typeface="Calibri" panose="020F0502020204030204"/>
              <a:cs typeface="Calibri" panose="020F0502020204030204"/>
            </a:endParaRPr>
          </a:p>
          <a:p>
            <a:r>
              <a:rPr lang="en-US" b="1">
                <a:ea typeface="+mn-lt"/>
                <a:cs typeface="+mn-lt"/>
              </a:rPr>
              <a:t>Some IA Modules</a:t>
            </a:r>
          </a:p>
          <a:p>
            <a:pPr marL="285750" indent="-285750">
              <a:buFont typeface="Calibri"/>
              <a:buChar char="-"/>
            </a:pPr>
            <a:r>
              <a:rPr lang="en-US">
                <a:ea typeface="+mn-lt"/>
                <a:cs typeface="+mn-lt"/>
              </a:rPr>
              <a:t>Smart Task Prioritization</a:t>
            </a:r>
            <a:endParaRPr lang="en-US">
              <a:ea typeface="Calibri"/>
              <a:cs typeface="Calibri"/>
            </a:endParaRPr>
          </a:p>
          <a:p>
            <a:pPr marL="285750" indent="-285750">
              <a:buFont typeface="Calibri"/>
              <a:buChar char="-"/>
            </a:pPr>
            <a:r>
              <a:rPr lang="en-US">
                <a:ea typeface="+mn-lt"/>
                <a:cs typeface="+mn-lt"/>
              </a:rPr>
              <a:t>Predictive Analytics timelines, potential delays, and resource requirements</a:t>
            </a:r>
          </a:p>
          <a:p>
            <a:endParaRPr lang="en-US" b="1">
              <a:ea typeface="+mn-lt"/>
              <a:cs typeface="+mn-lt"/>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3</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n°2</a:t>
            </a:r>
            <a:endParaRPr lang="en-US" sz="1400" b="1">
              <a:latin typeface="Arial"/>
              <a:ea typeface="Calibri"/>
              <a:cs typeface="Calibri"/>
            </a:endParaRPr>
          </a:p>
        </p:txBody>
      </p:sp>
      <p:pic>
        <p:nvPicPr>
          <p:cNvPr id="6" name="Image 5" descr="Une image contenant texte, cercle, logo&#10;&#10;Le contenu généré par l’IA peut être incorrect.">
            <a:extLst>
              <a:ext uri="{FF2B5EF4-FFF2-40B4-BE49-F238E27FC236}">
                <a16:creationId xmlns:a16="http://schemas.microsoft.com/office/drawing/2014/main" id="{91C2DF37-BF58-C6D3-0408-BA83797A8A82}"/>
              </a:ext>
            </a:extLst>
          </p:cNvPr>
          <p:cNvPicPr>
            <a:picLocks noChangeAspect="1"/>
          </p:cNvPicPr>
          <p:nvPr/>
        </p:nvPicPr>
        <p:blipFill>
          <a:blip r:embed="rId5"/>
          <a:stretch>
            <a:fillRect/>
          </a:stretch>
        </p:blipFill>
        <p:spPr>
          <a:xfrm>
            <a:off x="0" y="1312848"/>
            <a:ext cx="2244437" cy="1502960"/>
          </a:xfrm>
          <a:prstGeom prst="rect">
            <a:avLst/>
          </a:prstGeom>
        </p:spPr>
      </p:pic>
      <p:pic>
        <p:nvPicPr>
          <p:cNvPr id="14" name="Image 13" descr="Une image contenant Graphique, capture d’écran, logo, Caractère coloré&#10;&#10;Le contenu généré par l’IA peut être incorrect.">
            <a:extLst>
              <a:ext uri="{FF2B5EF4-FFF2-40B4-BE49-F238E27FC236}">
                <a16:creationId xmlns:a16="http://schemas.microsoft.com/office/drawing/2014/main" id="{0E3F87DF-DD9B-553F-2DE3-9CA7C37A8642}"/>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16" name="Image 15" descr="Une image contenant diagramme, ligne, conception&#10;&#10;Le contenu généré par l’IA peut être incorrect.">
            <a:extLst>
              <a:ext uri="{FF2B5EF4-FFF2-40B4-BE49-F238E27FC236}">
                <a16:creationId xmlns:a16="http://schemas.microsoft.com/office/drawing/2014/main" id="{5DB55813-3288-E542-DAB5-2665EA1329F9}"/>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347683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a:latin typeface="Times New Roman"/>
                <a:ea typeface="+mn-lt"/>
                <a:cs typeface="Times New Roman"/>
              </a:rPr>
              <a:t>Intelligent emergency </a:t>
            </a:r>
            <a:r>
              <a:rPr lang="en-US" sz="2000" err="1">
                <a:latin typeface="Times New Roman"/>
                <a:ea typeface="+mn-lt"/>
                <a:cs typeface="Times New Roman"/>
              </a:rPr>
              <a:t>Departement</a:t>
            </a:r>
            <a:r>
              <a:rPr lang="en-US" sz="2000">
                <a:latin typeface="Times New Roman"/>
                <a:ea typeface="+mn-lt"/>
                <a:cs typeface="Times New Roman"/>
              </a:rPr>
              <a:t> Management System</a:t>
            </a:r>
            <a:endParaRPr lang="en-US" sz="2000">
              <a:ea typeface="Calibri"/>
              <a:cs typeface="Calibri"/>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4</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n°3</a:t>
            </a:r>
            <a:endParaRPr lang="en-US" sz="1400" b="1">
              <a:latin typeface="Arial"/>
              <a:ea typeface="Calibri"/>
              <a:cs typeface="Calibri"/>
            </a:endParaRPr>
          </a:p>
        </p:txBody>
      </p:sp>
      <p:pic>
        <p:nvPicPr>
          <p:cNvPr id="18" name="Image 17" descr="Une image contenant texte, cercle, logo&#10;&#10;Le contenu généré par l’IA peut être incorrect.">
            <a:extLst>
              <a:ext uri="{FF2B5EF4-FFF2-40B4-BE49-F238E27FC236}">
                <a16:creationId xmlns:a16="http://schemas.microsoft.com/office/drawing/2014/main" id="{003CE2E1-3AF7-CDFE-9368-6173B3AC2356}"/>
              </a:ext>
            </a:extLst>
          </p:cNvPr>
          <p:cNvPicPr>
            <a:picLocks noChangeAspect="1"/>
          </p:cNvPicPr>
          <p:nvPr/>
        </p:nvPicPr>
        <p:blipFill>
          <a:blip r:embed="rId5"/>
          <a:stretch>
            <a:fillRect/>
          </a:stretch>
        </p:blipFill>
        <p:spPr>
          <a:xfrm>
            <a:off x="0" y="1312848"/>
            <a:ext cx="2244437" cy="1502960"/>
          </a:xfrm>
          <a:prstGeom prst="rect">
            <a:avLst/>
          </a:prstGeom>
        </p:spPr>
      </p:pic>
      <p:pic>
        <p:nvPicPr>
          <p:cNvPr id="20" name="Image 19" descr="Une image contenant Graphique, capture d’écran, logo, Caractère coloré&#10;&#10;Le contenu généré par l’IA peut être incorrect.">
            <a:extLst>
              <a:ext uri="{FF2B5EF4-FFF2-40B4-BE49-F238E27FC236}">
                <a16:creationId xmlns:a16="http://schemas.microsoft.com/office/drawing/2014/main" id="{8BEAEB45-19E3-5132-7238-DCDD42FAB6CE}"/>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2" name="Image 21" descr="Une image contenant diagramme, ligne, conception&#10;&#10;Le contenu généré par l’IA peut être incorrect.">
            <a:extLst>
              <a:ext uri="{FF2B5EF4-FFF2-40B4-BE49-F238E27FC236}">
                <a16:creationId xmlns:a16="http://schemas.microsoft.com/office/drawing/2014/main" id="{5878228A-61B6-30AF-C831-30EDD0A83BC0}"/>
              </a:ext>
            </a:extLst>
          </p:cNvPr>
          <p:cNvPicPr>
            <a:picLocks noChangeAspect="1"/>
          </p:cNvPicPr>
          <p:nvPr/>
        </p:nvPicPr>
        <p:blipFill>
          <a:blip r:embed="rId7"/>
          <a:stretch>
            <a:fillRect/>
          </a:stretch>
        </p:blipFill>
        <p:spPr>
          <a:xfrm>
            <a:off x="596900" y="5164138"/>
            <a:ext cx="1066800" cy="1012825"/>
          </a:xfrm>
          <a:prstGeom prst="rect">
            <a:avLst/>
          </a:prstGeom>
        </p:spPr>
      </p:pic>
      <p:sp>
        <p:nvSpPr>
          <p:cNvPr id="4" name="TextBox 9">
            <a:extLst>
              <a:ext uri="{FF2B5EF4-FFF2-40B4-BE49-F238E27FC236}">
                <a16:creationId xmlns:a16="http://schemas.microsoft.com/office/drawing/2014/main" id="{CCB50782-3E21-684E-B7AB-F92F8BBA25BC}"/>
              </a:ext>
            </a:extLst>
          </p:cNvPr>
          <p:cNvSpPr txBox="1"/>
          <p:nvPr/>
        </p:nvSpPr>
        <p:spPr>
          <a:xfrm>
            <a:off x="2416096" y="1565060"/>
            <a:ext cx="9396761" cy="59093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Arial"/>
                <a:ea typeface="Calibri"/>
                <a:cs typeface="Calibri"/>
              </a:rPr>
              <a:t>Description :</a:t>
            </a:r>
            <a:endParaRPr lang="en-US">
              <a:latin typeface="Calibri" panose="020F0502020204030204"/>
              <a:ea typeface="Calibri"/>
              <a:cs typeface="Calibri"/>
            </a:endParaRPr>
          </a:p>
          <a:p>
            <a:r>
              <a:rPr lang="en-US" sz="1600">
                <a:latin typeface="Calibri"/>
                <a:ea typeface="+mn-lt"/>
                <a:cs typeface="Calibri"/>
              </a:rPr>
              <a:t>Emergency </a:t>
            </a:r>
            <a:r>
              <a:rPr lang="en-US" sz="1600" err="1">
                <a:latin typeface="Calibri"/>
                <a:ea typeface="+mn-lt"/>
                <a:cs typeface="Calibri"/>
              </a:rPr>
              <a:t>departements</a:t>
            </a:r>
            <a:r>
              <a:rPr lang="en-US" sz="1600">
                <a:latin typeface="Calibri"/>
                <a:ea typeface="+mn-lt"/>
                <a:cs typeface="Calibri"/>
              </a:rPr>
              <a:t> (ED) are the main entrance to hospitals, which provide Healthcare to different patient's categories (Immediate, very urgent, urgent, standard, Not urgent) threatened with death, and faces several issues, emphasized by resource limitation.</a:t>
            </a:r>
            <a:endParaRPr lang="en-US" sz="1600">
              <a:ea typeface="Calibri"/>
              <a:cs typeface="Calibri"/>
            </a:endParaRPr>
          </a:p>
          <a:p>
            <a:r>
              <a:rPr lang="en-US" sz="1600">
                <a:latin typeface="Calibri"/>
                <a:ea typeface="+mn-lt"/>
                <a:cs typeface="Calibri"/>
              </a:rPr>
              <a:t>The ED include many process: arrival to ED, registration, triage, examination, discharge/admission/tests (blood tests or imaging). ED usually lack sufficient resources in order to serve the unpredictable patient flow. Nowadays, ED worldwide face the challenges of overcrowding, patient satisfaction, waiting times, and cost containment. For that, a system is needed to incorporate models for management and sharing data in real time between the different actors (patients, doctors, nurses, triage nurses, ambulance drivers, …). Also, a web application can allow quick and accurate intervention of the emergency services.</a:t>
            </a:r>
            <a:endParaRPr lang="en-US" sz="1600"/>
          </a:p>
          <a:p>
            <a:r>
              <a:rPr lang="en-US" b="1">
                <a:ea typeface="Calibri"/>
                <a:cs typeface="Calibri"/>
              </a:rPr>
              <a:t>Key Goals:</a:t>
            </a:r>
            <a:endParaRPr lang="en-US">
              <a:ea typeface="Calibri"/>
              <a:cs typeface="Calibri"/>
            </a:endParaRPr>
          </a:p>
          <a:p>
            <a:pPr marL="285750" indent="-285750">
              <a:buFont typeface="Calibri"/>
              <a:buChar char="-"/>
            </a:pPr>
            <a:r>
              <a:rPr lang="en-US">
                <a:ea typeface="Calibri"/>
                <a:cs typeface="Calibri"/>
              </a:rPr>
              <a:t>Authentication and Authorization</a:t>
            </a:r>
          </a:p>
          <a:p>
            <a:pPr marL="285750" indent="-285750">
              <a:buFont typeface="Calibri"/>
              <a:buChar char="-"/>
            </a:pPr>
            <a:r>
              <a:rPr lang="en-US">
                <a:ea typeface="+mn-lt"/>
                <a:cs typeface="+mn-lt"/>
              </a:rPr>
              <a:t>Resource and patient planning management</a:t>
            </a:r>
          </a:p>
          <a:p>
            <a:pPr marL="285750" indent="-285750">
              <a:buFont typeface="Calibri"/>
              <a:buChar char="-"/>
            </a:pPr>
            <a:r>
              <a:rPr lang="en-US">
                <a:ea typeface="Calibri"/>
                <a:cs typeface="Calibri"/>
              </a:rPr>
              <a:t>Patient registration and patient flow management </a:t>
            </a:r>
          </a:p>
          <a:p>
            <a:pPr marL="285750" indent="-285750">
              <a:buFont typeface="Calibri"/>
              <a:buChar char="-"/>
            </a:pPr>
            <a:r>
              <a:rPr lang="en-US">
                <a:ea typeface="Calibri"/>
                <a:cs typeface="Calibri"/>
              </a:rPr>
              <a:t>Dashboarding </a:t>
            </a:r>
          </a:p>
          <a:p>
            <a:pPr marL="285750" indent="-285750">
              <a:buFont typeface="Calibri"/>
              <a:buChar char="-"/>
            </a:pPr>
            <a:r>
              <a:rPr lang="en-US">
                <a:ea typeface="Calibri"/>
                <a:cs typeface="Calibri"/>
              </a:rPr>
              <a:t>Document management</a:t>
            </a:r>
          </a:p>
          <a:p>
            <a:pPr marL="285750" indent="-285750">
              <a:buFont typeface="Calibri"/>
              <a:buChar char="-"/>
            </a:pPr>
            <a:r>
              <a:rPr lang="en-US">
                <a:ea typeface="+mn-lt"/>
                <a:cs typeface="+mn-lt"/>
              </a:rPr>
              <a:t>electronic health records</a:t>
            </a:r>
            <a:endParaRPr lang="en-US">
              <a:ea typeface="Calibri"/>
              <a:cs typeface="Calibri"/>
            </a:endParaRPr>
          </a:p>
          <a:p>
            <a:r>
              <a:rPr lang="en-US" b="1">
                <a:ea typeface="Calibri"/>
                <a:cs typeface="Calibri"/>
              </a:rPr>
              <a:t>Some IA Modules</a:t>
            </a:r>
            <a:endParaRPr lang="en-US">
              <a:ea typeface="Calibri"/>
              <a:cs typeface="Calibri"/>
            </a:endParaRPr>
          </a:p>
          <a:p>
            <a:pPr marL="285750" indent="-285750">
              <a:buFont typeface="Calibri"/>
              <a:buChar char="-"/>
            </a:pPr>
            <a:r>
              <a:rPr lang="en-US">
                <a:ea typeface="Calibri"/>
                <a:cs typeface="Calibri"/>
              </a:rPr>
              <a:t>Predictive Analytics timelines, </a:t>
            </a:r>
            <a:r>
              <a:rPr lang="en-US" err="1">
                <a:ea typeface="Calibri"/>
                <a:cs typeface="Calibri"/>
              </a:rPr>
              <a:t>wainting</a:t>
            </a:r>
            <a:r>
              <a:rPr lang="en-US">
                <a:ea typeface="Calibri"/>
                <a:cs typeface="Calibri"/>
              </a:rPr>
              <a:t> time prediction, and resource requirements</a:t>
            </a:r>
          </a:p>
          <a:p>
            <a:endParaRPr lang="en-US">
              <a:ea typeface="+mn-lt"/>
              <a:cs typeface="+mn-lt"/>
            </a:endParaRPr>
          </a:p>
          <a:p>
            <a:endParaRPr lang="en-US">
              <a:ea typeface="+mn-lt"/>
              <a:cs typeface="+mn-lt"/>
            </a:endParaRPr>
          </a:p>
          <a:p>
            <a:endParaRPr lang="en-US" b="1">
              <a:ea typeface="+mn-lt"/>
              <a:cs typeface="+mn-lt"/>
            </a:endParaRPr>
          </a:p>
        </p:txBody>
      </p:sp>
    </p:spTree>
    <p:extLst>
      <p:ext uri="{BB962C8B-B14F-4D97-AF65-F5344CB8AC3E}">
        <p14:creationId xmlns:p14="http://schemas.microsoft.com/office/powerpoint/2010/main" val="40773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135C-0707-B119-D7FE-1F4CD02F2DF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9484562-EF62-DC8D-AF3C-315C2E367DA1}"/>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65D647EF-7169-5801-6826-638B863719F4}"/>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146746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a:ea typeface="+mn-lt"/>
                <a:cs typeface="+mn-lt"/>
              </a:rPr>
              <a:t>Connected Weather Station with AI-Based Forecasting</a:t>
            </a:r>
            <a:endParaRPr lang="en-US" sz="2000" b="1">
              <a:latin typeface="Times New Roman"/>
              <a:ea typeface="Calibri"/>
              <a:cs typeface="Times New Roman"/>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6</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n°4</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4D088CCD-A561-EB30-BD41-32CF46987F9C}"/>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7552EACC-9235-3E54-032D-E4C23C4190B1}"/>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E7A45688-5AAA-EBC8-254D-30489C97A7CB}"/>
              </a:ext>
            </a:extLst>
          </p:cNvPr>
          <p:cNvPicPr>
            <a:picLocks noChangeAspect="1"/>
          </p:cNvPicPr>
          <p:nvPr/>
        </p:nvPicPr>
        <p:blipFill>
          <a:blip r:embed="rId7"/>
          <a:stretch>
            <a:fillRect/>
          </a:stretch>
        </p:blipFill>
        <p:spPr>
          <a:xfrm>
            <a:off x="596900" y="5164138"/>
            <a:ext cx="1066800" cy="1012825"/>
          </a:xfrm>
          <a:prstGeom prst="rect">
            <a:avLst/>
          </a:prstGeom>
        </p:spPr>
      </p:pic>
      <p:sp>
        <p:nvSpPr>
          <p:cNvPr id="4" name="TextBox 9">
            <a:extLst>
              <a:ext uri="{FF2B5EF4-FFF2-40B4-BE49-F238E27FC236}">
                <a16:creationId xmlns:a16="http://schemas.microsoft.com/office/drawing/2014/main" id="{CCB50782-3E21-684E-B7AB-F92F8BBA25BC}"/>
              </a:ext>
            </a:extLst>
          </p:cNvPr>
          <p:cNvSpPr txBox="1"/>
          <p:nvPr/>
        </p:nvSpPr>
        <p:spPr>
          <a:xfrm>
            <a:off x="2416096" y="1515408"/>
            <a:ext cx="9396761" cy="600164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Arial"/>
                <a:ea typeface="Calibri"/>
                <a:cs typeface="Calibri"/>
              </a:rPr>
              <a:t>Description :</a:t>
            </a:r>
            <a:endParaRPr lang="en-US">
              <a:latin typeface="Calibri" panose="020F0502020204030204"/>
              <a:ea typeface="Calibri"/>
              <a:cs typeface="Calibri"/>
            </a:endParaRPr>
          </a:p>
          <a:p>
            <a:r>
              <a:rPr lang="en-US">
                <a:ea typeface="+mn-lt"/>
                <a:cs typeface="+mn-lt"/>
              </a:rPr>
              <a:t>The project aims to develop a connected weather station capable of collecting local meteorological data and providing accurate forecasts based on artificial intelligence models. This system is designed for users such as farmers, researchers, weather enthusiasts, or anyone seeking personalized and location-specific forecasts.</a:t>
            </a:r>
            <a:endParaRPr lang="en-US">
              <a:ea typeface="Calibri"/>
              <a:cs typeface="Calibri"/>
            </a:endParaRPr>
          </a:p>
          <a:p>
            <a:r>
              <a:rPr lang="en-US">
                <a:ea typeface="+mn-lt"/>
                <a:cs typeface="+mn-lt"/>
              </a:rPr>
              <a:t>The primary goal is to combine physical sensors, data processing algorithms, and an intuitive user interface to enable informed decision-making</a:t>
            </a:r>
            <a:r>
              <a:rPr lang="en-US" sz="2400">
                <a:ea typeface="+mn-lt"/>
                <a:cs typeface="+mn-lt"/>
              </a:rPr>
              <a:t>.</a:t>
            </a:r>
            <a:endParaRPr lang="en-US" sz="2400"/>
          </a:p>
          <a:p>
            <a:r>
              <a:rPr lang="en-US" b="1">
                <a:ea typeface="+mn-lt"/>
                <a:cs typeface="+mn-lt"/>
              </a:rPr>
              <a:t>Key Features</a:t>
            </a:r>
            <a:endParaRPr lang="en-US" b="1">
              <a:ea typeface="Calibri"/>
              <a:cs typeface="Calibri"/>
            </a:endParaRPr>
          </a:p>
          <a:p>
            <a:r>
              <a:rPr lang="en-US">
                <a:ea typeface="+mn-lt"/>
                <a:cs typeface="+mn-lt"/>
              </a:rPr>
              <a:t>AI-Based Weather Forecasting</a:t>
            </a:r>
          </a:p>
          <a:p>
            <a:r>
              <a:rPr lang="en-US">
                <a:ea typeface="+mn-lt"/>
                <a:cs typeface="+mn-lt"/>
              </a:rPr>
              <a:t>Real-time Weather Data Collection</a:t>
            </a:r>
          </a:p>
          <a:p>
            <a:r>
              <a:rPr lang="en-US">
                <a:ea typeface="+mn-lt"/>
                <a:cs typeface="+mn-lt"/>
              </a:rPr>
              <a:t>Environment Monitoring</a:t>
            </a:r>
          </a:p>
          <a:p>
            <a:r>
              <a:rPr lang="en-US">
                <a:ea typeface="+mn-lt"/>
                <a:cs typeface="+mn-lt"/>
              </a:rPr>
              <a:t>Data Integration</a:t>
            </a:r>
          </a:p>
          <a:p>
            <a:r>
              <a:rPr lang="en-US">
                <a:ea typeface="+mn-lt"/>
                <a:cs typeface="+mn-lt"/>
              </a:rPr>
              <a:t>Analytics &amp; Reporting</a:t>
            </a:r>
          </a:p>
          <a:p>
            <a:r>
              <a:rPr lang="en-US" b="1">
                <a:ea typeface="+mn-lt"/>
                <a:cs typeface="+mn-lt"/>
              </a:rPr>
              <a:t>Deliverables</a:t>
            </a:r>
            <a:endParaRPr lang="en-US" b="1">
              <a:ea typeface="Calibri"/>
              <a:cs typeface="Calibri"/>
            </a:endParaRPr>
          </a:p>
          <a:p>
            <a:r>
              <a:rPr lang="en-US">
                <a:ea typeface="+mn-lt"/>
                <a:cs typeface="+mn-lt"/>
              </a:rPr>
              <a:t>Fully functional connected weather station prototype.</a:t>
            </a:r>
            <a:endParaRPr lang="en-US">
              <a:ea typeface="Calibri" panose="020F0502020204030204"/>
              <a:cs typeface="Calibri" panose="020F0502020204030204"/>
            </a:endParaRPr>
          </a:p>
          <a:p>
            <a:r>
              <a:rPr lang="en-US">
                <a:ea typeface="+mn-lt"/>
                <a:cs typeface="+mn-lt"/>
              </a:rPr>
              <a:t>Mobile and web applications for monitoring and forecasting.</a:t>
            </a:r>
            <a:endParaRPr lang="en-US">
              <a:ea typeface="Calibri" panose="020F0502020204030204"/>
              <a:cs typeface="Calibri" panose="020F0502020204030204"/>
            </a:endParaRPr>
          </a:p>
          <a:p>
            <a:r>
              <a:rPr lang="en-US">
                <a:ea typeface="+mn-lt"/>
                <a:cs typeface="+mn-lt"/>
              </a:rPr>
              <a:t>Cloud-based weather data storage and API integration.</a:t>
            </a:r>
            <a:endParaRPr lang="en-US">
              <a:ea typeface="Calibri" panose="020F0502020204030204"/>
              <a:cs typeface="Calibri" panose="020F0502020204030204"/>
            </a:endParaRPr>
          </a:p>
          <a:p>
            <a:r>
              <a:rPr lang="en-US">
                <a:ea typeface="+mn-lt"/>
                <a:cs typeface="+mn-lt"/>
              </a:rPr>
              <a:t>AI forecasting model with a documented training process.</a:t>
            </a:r>
            <a:endParaRPr lang="en-US">
              <a:ea typeface="Calibri" panose="020F0502020204030204"/>
              <a:cs typeface="Calibri" panose="020F0502020204030204"/>
            </a:endParaRPr>
          </a:p>
          <a:p>
            <a:r>
              <a:rPr lang="en-US">
                <a:ea typeface="+mn-lt"/>
                <a:cs typeface="+mn-lt"/>
              </a:rPr>
              <a:t>User manuals and training sessions for station setup and app usage.</a:t>
            </a:r>
            <a:endParaRPr lang="en-US">
              <a:ea typeface="Calibri" panose="020F0502020204030204"/>
              <a:cs typeface="Calibri" panose="020F0502020204030204"/>
            </a:endParaRPr>
          </a:p>
          <a:p>
            <a:endParaRPr lang="en-US">
              <a:ea typeface="+mn-lt"/>
              <a:cs typeface="+mn-lt"/>
            </a:endParaRPr>
          </a:p>
          <a:p>
            <a:endParaRPr lang="en-US" b="1">
              <a:ea typeface="+mn-lt"/>
              <a:cs typeface="+mn-lt"/>
            </a:endParaRPr>
          </a:p>
        </p:txBody>
      </p:sp>
    </p:spTree>
    <p:extLst>
      <p:ext uri="{BB962C8B-B14F-4D97-AF65-F5344CB8AC3E}">
        <p14:creationId xmlns:p14="http://schemas.microsoft.com/office/powerpoint/2010/main" val="10272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400">
                <a:latin typeface="Calibri"/>
                <a:ea typeface="Calibri"/>
                <a:cs typeface="Calibri"/>
              </a:rPr>
              <a:t>Ecological impact application</a:t>
            </a:r>
            <a:endParaRPr lang="en-US" sz="2000" err="1">
              <a:latin typeface="Times New Roman"/>
              <a:ea typeface="Calibri"/>
              <a:cs typeface="Times New Roman"/>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n°5</a:t>
            </a:r>
            <a:endParaRPr lang="en-US" sz="1400" b="1">
              <a:latin typeface="Arial"/>
              <a:ea typeface="Calibri"/>
              <a:cs typeface="Calibri"/>
            </a:endParaRPr>
          </a:p>
        </p:txBody>
      </p:sp>
      <p:pic>
        <p:nvPicPr>
          <p:cNvPr id="18" name="Image 17" descr="Une image contenant texte, cercle, logo&#10;&#10;Le contenu généré par l’IA peut être incorrect.">
            <a:extLst>
              <a:ext uri="{FF2B5EF4-FFF2-40B4-BE49-F238E27FC236}">
                <a16:creationId xmlns:a16="http://schemas.microsoft.com/office/drawing/2014/main" id="{E790FB81-A6FE-B564-9D12-D924E5F7E1C3}"/>
              </a:ext>
            </a:extLst>
          </p:cNvPr>
          <p:cNvPicPr>
            <a:picLocks noChangeAspect="1"/>
          </p:cNvPicPr>
          <p:nvPr/>
        </p:nvPicPr>
        <p:blipFill>
          <a:blip r:embed="rId5"/>
          <a:stretch>
            <a:fillRect/>
          </a:stretch>
        </p:blipFill>
        <p:spPr>
          <a:xfrm>
            <a:off x="0" y="1312848"/>
            <a:ext cx="2244437" cy="1502960"/>
          </a:xfrm>
          <a:prstGeom prst="rect">
            <a:avLst/>
          </a:prstGeom>
        </p:spPr>
      </p:pic>
      <p:pic>
        <p:nvPicPr>
          <p:cNvPr id="20" name="Image 19" descr="Une image contenant Graphique, capture d’écran, logo, Caractère coloré&#10;&#10;Le contenu généré par l’IA peut être incorrect.">
            <a:extLst>
              <a:ext uri="{FF2B5EF4-FFF2-40B4-BE49-F238E27FC236}">
                <a16:creationId xmlns:a16="http://schemas.microsoft.com/office/drawing/2014/main" id="{86366B53-24FE-BF21-545F-8FE42C028AD5}"/>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2" name="Image 21" descr="Une image contenant diagramme, ligne, conception&#10;&#10;Le contenu généré par l’IA peut être incorrect.">
            <a:extLst>
              <a:ext uri="{FF2B5EF4-FFF2-40B4-BE49-F238E27FC236}">
                <a16:creationId xmlns:a16="http://schemas.microsoft.com/office/drawing/2014/main" id="{B374325B-CDC3-BD7F-5F25-3D1D90964146}"/>
              </a:ext>
            </a:extLst>
          </p:cNvPr>
          <p:cNvPicPr>
            <a:picLocks noChangeAspect="1"/>
          </p:cNvPicPr>
          <p:nvPr/>
        </p:nvPicPr>
        <p:blipFill>
          <a:blip r:embed="rId7"/>
          <a:stretch>
            <a:fillRect/>
          </a:stretch>
        </p:blipFill>
        <p:spPr>
          <a:xfrm>
            <a:off x="596900" y="5164138"/>
            <a:ext cx="1066800" cy="1012825"/>
          </a:xfrm>
          <a:prstGeom prst="rect">
            <a:avLst/>
          </a:prstGeom>
        </p:spPr>
      </p:pic>
      <p:sp>
        <p:nvSpPr>
          <p:cNvPr id="4" name="TextBox 9">
            <a:extLst>
              <a:ext uri="{FF2B5EF4-FFF2-40B4-BE49-F238E27FC236}">
                <a16:creationId xmlns:a16="http://schemas.microsoft.com/office/drawing/2014/main" id="{CCB50782-3E21-684E-B7AB-F92F8BBA25BC}"/>
              </a:ext>
            </a:extLst>
          </p:cNvPr>
          <p:cNvSpPr txBox="1"/>
          <p:nvPr/>
        </p:nvSpPr>
        <p:spPr>
          <a:xfrm>
            <a:off x="2416096" y="1644804"/>
            <a:ext cx="9396761" cy="621708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latin typeface="Arial"/>
                <a:ea typeface="Calibri"/>
                <a:cs typeface="Calibri"/>
              </a:rPr>
              <a:t>Description :</a:t>
            </a:r>
            <a:endParaRPr lang="en-US" sz="1600">
              <a:latin typeface="Calibri" panose="020F0502020204030204"/>
              <a:ea typeface="Calibri"/>
              <a:cs typeface="Calibri"/>
            </a:endParaRPr>
          </a:p>
          <a:p>
            <a:r>
              <a:rPr lang="en-US" sz="1600">
                <a:ea typeface="+mn-lt"/>
                <a:cs typeface="+mn-lt"/>
              </a:rPr>
              <a:t>The ecological impact application is an interactive web platform that helps users understand and reduce their carbon footprint. The application analyzes daily choices such as transportation methods, dietary habits, energy consumption, and recycling practices. Using artificial intelligence algorithms, it calculates the overall environmental impact of their actions and provides personalized recommendations for adopting more sustainable alternatives.</a:t>
            </a:r>
          </a:p>
          <a:p>
            <a:r>
              <a:rPr lang="en-US" sz="1600">
                <a:ea typeface="+mn-lt"/>
                <a:cs typeface="+mn-lt"/>
              </a:rPr>
              <a:t>Users can visualize their progress through graphs, set ecological goals, and participate in collective challenges to encourage a more environmentally friendly lifestyle. The simulator also integrates databases on CO2 emissions per activity, behavior-based forecasts, and comparisons with regional or global averages to raise awareness and drive change.</a:t>
            </a:r>
          </a:p>
          <a:p>
            <a:r>
              <a:rPr lang="en-US" sz="1600" b="1">
                <a:latin typeface="Arial"/>
                <a:ea typeface="Calibri"/>
                <a:cs typeface="Calibri"/>
              </a:rPr>
              <a:t>Key Features</a:t>
            </a:r>
          </a:p>
          <a:p>
            <a:r>
              <a:rPr lang="en-US">
                <a:ea typeface="+mn-lt"/>
                <a:cs typeface="+mn-lt"/>
              </a:rPr>
              <a:t>1-Environmental Footprint Calculator/2- AI-Powered Suggestions/3- Data Visualization/ 4- Integration with IoT Devices</a:t>
            </a:r>
            <a:endParaRPr lang="en-US">
              <a:ea typeface="Calibri"/>
              <a:cs typeface="Calibri"/>
            </a:endParaRPr>
          </a:p>
          <a:p>
            <a:r>
              <a:rPr lang="en-US" b="1" err="1"/>
              <a:t>Deliverables</a:t>
            </a:r>
            <a:r>
              <a:rPr lang="en-US"/>
              <a:t>:</a:t>
            </a:r>
          </a:p>
          <a:p>
            <a:r>
              <a:rPr lang="en-US">
                <a:ea typeface="+mn-lt"/>
                <a:cs typeface="+mn-lt"/>
              </a:rPr>
              <a:t>Mobile application for ecological impact tracking and personalized advice.</a:t>
            </a:r>
            <a:endParaRPr lang="en-US">
              <a:ea typeface="Calibri" panose="020F0502020204030204"/>
              <a:cs typeface="Calibri" panose="020F0502020204030204"/>
            </a:endParaRPr>
          </a:p>
          <a:p>
            <a:r>
              <a:rPr lang="en-US">
                <a:ea typeface="+mn-lt"/>
                <a:cs typeface="+mn-lt"/>
              </a:rPr>
              <a:t>Backend system to collect and process user data.</a:t>
            </a:r>
            <a:endParaRPr lang="en-US">
              <a:ea typeface="Calibri" panose="020F0502020204030204"/>
              <a:cs typeface="Calibri" panose="020F0502020204030204"/>
            </a:endParaRPr>
          </a:p>
          <a:p>
            <a:r>
              <a:rPr lang="en-US">
                <a:ea typeface="+mn-lt"/>
                <a:cs typeface="+mn-lt"/>
              </a:rPr>
              <a:t>AI engine for recommendations and localized insights.</a:t>
            </a:r>
            <a:endParaRPr lang="en-US">
              <a:ea typeface="Calibri" panose="020F0502020204030204"/>
              <a:cs typeface="Calibri" panose="020F0502020204030204"/>
            </a:endParaRPr>
          </a:p>
          <a:p>
            <a:r>
              <a:rPr lang="en-US">
                <a:ea typeface="+mn-lt"/>
                <a:cs typeface="+mn-lt"/>
              </a:rPr>
              <a:t>Gamified features (e.g., challenges and leaderboards) integrated into the app.</a:t>
            </a:r>
            <a:endParaRPr lang="en-US">
              <a:ea typeface="Calibri" panose="020F0502020204030204"/>
              <a:cs typeface="Calibri" panose="020F0502020204030204"/>
            </a:endParaRPr>
          </a:p>
          <a:p>
            <a:r>
              <a:rPr lang="en-US">
                <a:ea typeface="+mn-lt"/>
                <a:cs typeface="+mn-lt"/>
              </a:rPr>
              <a:t>API for integration with IoT devices and other sustainability platforms.</a:t>
            </a:r>
            <a:endParaRPr lang="en-US">
              <a:ea typeface="Calibri" panose="020F0502020204030204"/>
              <a:cs typeface="Calibri" panose="020F0502020204030204"/>
            </a:endParaRPr>
          </a:p>
          <a:p>
            <a:r>
              <a:rPr lang="en-US">
                <a:ea typeface="+mn-lt"/>
                <a:cs typeface="+mn-lt"/>
              </a:rPr>
              <a:t>Documentation and user training materials</a:t>
            </a:r>
            <a:endParaRPr lang="en-US">
              <a:ea typeface="Calibri" panose="020F0502020204030204"/>
              <a:cs typeface="Calibri" panose="020F0502020204030204"/>
            </a:endParaRPr>
          </a:p>
          <a:p>
            <a:endParaRPr lang="en-US" sz="2400">
              <a:ea typeface="+mn-lt"/>
              <a:cs typeface="+mn-lt"/>
            </a:endParaRPr>
          </a:p>
          <a:p>
            <a:endParaRPr lang="en-US">
              <a:ea typeface="+mn-lt"/>
              <a:cs typeface="+mn-lt"/>
            </a:endParaRPr>
          </a:p>
          <a:p>
            <a:endParaRPr lang="en-US" b="1">
              <a:ea typeface="+mn-lt"/>
              <a:cs typeface="+mn-lt"/>
            </a:endParaRPr>
          </a:p>
        </p:txBody>
      </p:sp>
    </p:spTree>
    <p:extLst>
      <p:ext uri="{BB962C8B-B14F-4D97-AF65-F5344CB8AC3E}">
        <p14:creationId xmlns:p14="http://schemas.microsoft.com/office/powerpoint/2010/main" val="370243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a:ea typeface="+mn-lt"/>
                <a:cs typeface="+mn-lt"/>
              </a:rPr>
              <a:t>Event Management and Communication Portal</a:t>
            </a:r>
            <a:endParaRPr lang="en-US" sz="2400">
              <a:latin typeface="Calibri"/>
              <a:ea typeface="Calibri"/>
              <a:cs typeface="Calibri"/>
            </a:endParaRPr>
          </a:p>
        </p:txBody>
      </p:sp>
      <p:sp>
        <p:nvSpPr>
          <p:cNvPr id="10" name="TextBox 9">
            <a:extLst>
              <a:ext uri="{FF2B5EF4-FFF2-40B4-BE49-F238E27FC236}">
                <a16:creationId xmlns:a16="http://schemas.microsoft.com/office/drawing/2014/main" id="{CCB50782-3E21-684E-B7AB-F92F8BBA25BC}"/>
              </a:ext>
            </a:extLst>
          </p:cNvPr>
          <p:cNvSpPr txBox="1"/>
          <p:nvPr/>
        </p:nvSpPr>
        <p:spPr>
          <a:xfrm>
            <a:off x="2416096" y="1644804"/>
            <a:ext cx="9304086"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rial"/>
                <a:ea typeface="Calibri"/>
                <a:cs typeface="Calibri"/>
              </a:rPr>
              <a:t>Description :</a:t>
            </a:r>
            <a:endParaRPr lang="en-US">
              <a:latin typeface="Calibri" panose="020F0502020204030204"/>
              <a:ea typeface="Calibri"/>
              <a:cs typeface="Calibri"/>
            </a:endParaRPr>
          </a:p>
          <a:p>
            <a:endParaRPr lang="en-US">
              <a:ea typeface="+mn-lt"/>
              <a:cs typeface="+mn-lt"/>
            </a:endParaRPr>
          </a:p>
          <a:p>
            <a:r>
              <a:rPr lang="en-US">
                <a:ea typeface="+mn-lt"/>
                <a:cs typeface="+mn-lt"/>
              </a:rPr>
              <a:t>The Event Management and Communication Portal is a web application designed to streamline event organization and communication processes within an educational institution. It will facilitate the management of event requests, communication strategies, and collaboration between various stakeholders, including students, staff, and teachers. Additionally, the portal will incorporate AI functionalities to enhance user experience and improve decision-making processes, ensuring that all events are executed efficiently and aligned with institutional goals.</a:t>
            </a:r>
            <a:endParaRPr lang="en-US"/>
          </a:p>
          <a:p>
            <a:r>
              <a:rPr lang="en-US" sz="2000" b="1">
                <a:ea typeface="+mn-lt"/>
                <a:cs typeface="+mn-lt"/>
              </a:rPr>
              <a:t>Key Features</a:t>
            </a:r>
            <a:endParaRPr lang="en-US" sz="2000">
              <a:ea typeface="+mn-lt"/>
              <a:cs typeface="+mn-lt"/>
            </a:endParaRPr>
          </a:p>
          <a:p>
            <a:pPr marL="285750" indent="-285750">
              <a:buFont typeface="Calibri"/>
              <a:buChar char="-"/>
            </a:pPr>
            <a:r>
              <a:rPr lang="en-US">
                <a:ea typeface="+mn-lt"/>
                <a:cs typeface="+mn-lt"/>
              </a:rPr>
              <a:t>User management </a:t>
            </a:r>
          </a:p>
          <a:p>
            <a:pPr marL="285750" indent="-285750">
              <a:buFont typeface="Calibri"/>
              <a:buChar char="-"/>
            </a:pPr>
            <a:r>
              <a:rPr lang="en-US">
                <a:ea typeface="+mn-lt"/>
                <a:cs typeface="+mn-lt"/>
              </a:rPr>
              <a:t>Event Request Management</a:t>
            </a:r>
          </a:p>
          <a:p>
            <a:pPr marL="285750" indent="-285750">
              <a:buFont typeface="Calibri"/>
              <a:buChar char="-"/>
            </a:pPr>
            <a:r>
              <a:rPr lang="en-US">
                <a:ea typeface="+mn-lt"/>
                <a:cs typeface="+mn-lt"/>
              </a:rPr>
              <a:t>AI Functionalities: Incorporates artificial intelligence to enhance user experience and decision-making processes.</a:t>
            </a:r>
          </a:p>
          <a:p>
            <a:pPr marL="285750" indent="-285750">
              <a:buFont typeface="Calibri"/>
              <a:buChar char="-"/>
            </a:pPr>
            <a:endParaRPr lang="en-US">
              <a:ea typeface="+mn-lt"/>
              <a:cs typeface="+mn-lt"/>
            </a:endParaRPr>
          </a:p>
          <a:p>
            <a:endParaRPr lang="en-US">
              <a:ea typeface="+mn-lt"/>
              <a:cs typeface="+mn-lt"/>
            </a:endParaRPr>
          </a:p>
          <a:p>
            <a:endParaRPr lang="en-US" b="1">
              <a:ea typeface="+mn-lt"/>
              <a:cs typeface="+mn-lt"/>
            </a:endParaRP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n°6</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96ABDB64-2ED9-2353-2860-4D107B6D4D19}"/>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30947EF2-96F2-F200-6F89-F1FEE67891DC}"/>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AC6F053C-A54B-681E-846A-D0E865FC6B77}"/>
              </a:ext>
            </a:extLst>
          </p:cNvPr>
          <p:cNvPicPr>
            <a:picLocks noChangeAspect="1"/>
          </p:cNvPicPr>
          <p:nvPr/>
        </p:nvPicPr>
        <p:blipFill>
          <a:blip r:embed="rId7"/>
          <a:stretch>
            <a:fillRect/>
          </a:stretch>
        </p:blipFill>
        <p:spPr>
          <a:xfrm>
            <a:off x="596900" y="5164138"/>
            <a:ext cx="1066800" cy="1012825"/>
          </a:xfrm>
          <a:prstGeom prst="rect">
            <a:avLst/>
          </a:prstGeom>
        </p:spPr>
      </p:pic>
    </p:spTree>
    <p:extLst>
      <p:ext uri="{BB962C8B-B14F-4D97-AF65-F5344CB8AC3E}">
        <p14:creationId xmlns:p14="http://schemas.microsoft.com/office/powerpoint/2010/main" val="171019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red logo&#10;&#10;Description automatically generated">
            <a:extLst>
              <a:ext uri="{FF2B5EF4-FFF2-40B4-BE49-F238E27FC236}">
                <a16:creationId xmlns:a16="http://schemas.microsoft.com/office/drawing/2014/main" id="{4DF4622D-B02C-356E-9586-F84A49E12973}"/>
              </a:ext>
            </a:extLst>
          </p:cNvPr>
          <p:cNvPicPr>
            <a:picLocks noChangeAspect="1"/>
          </p:cNvPicPr>
          <p:nvPr/>
        </p:nvPicPr>
        <p:blipFill>
          <a:blip r:embed="rId2"/>
          <a:stretch>
            <a:fillRect/>
          </a:stretch>
        </p:blipFill>
        <p:spPr>
          <a:xfrm>
            <a:off x="10372377" y="181556"/>
            <a:ext cx="1594857" cy="621913"/>
          </a:xfrm>
          <a:prstGeom prst="rect">
            <a:avLst/>
          </a:prstGeom>
        </p:spPr>
      </p:pic>
      <p:pic>
        <p:nvPicPr>
          <p:cNvPr id="7" name="Picture 6">
            <a:extLst>
              <a:ext uri="{FF2B5EF4-FFF2-40B4-BE49-F238E27FC236}">
                <a16:creationId xmlns:a16="http://schemas.microsoft.com/office/drawing/2014/main" id="{FFE5D3EC-D3A8-3268-804E-313237C4C5AB}"/>
              </a:ext>
            </a:extLst>
          </p:cNvPr>
          <p:cNvPicPr>
            <a:picLocks noChangeAspect="1"/>
          </p:cNvPicPr>
          <p:nvPr/>
        </p:nvPicPr>
        <p:blipFill>
          <a:blip r:embed="rId3"/>
          <a:stretch>
            <a:fillRect/>
          </a:stretch>
        </p:blipFill>
        <p:spPr>
          <a:xfrm>
            <a:off x="2419931" y="1312708"/>
            <a:ext cx="5400675" cy="180975"/>
          </a:xfrm>
          <a:prstGeom prst="rect">
            <a:avLst/>
          </a:prstGeom>
        </p:spPr>
      </p:pic>
      <p:sp>
        <p:nvSpPr>
          <p:cNvPr id="8" name="TextBox 7">
            <a:extLst>
              <a:ext uri="{FF2B5EF4-FFF2-40B4-BE49-F238E27FC236}">
                <a16:creationId xmlns:a16="http://schemas.microsoft.com/office/drawing/2014/main" id="{F3A20803-DA6D-ABE3-37C4-9CD6AF851000}"/>
              </a:ext>
            </a:extLst>
          </p:cNvPr>
          <p:cNvSpPr txBox="1"/>
          <p:nvPr/>
        </p:nvSpPr>
        <p:spPr>
          <a:xfrm>
            <a:off x="2313877" y="817755"/>
            <a:ext cx="774266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a:ea typeface="Calibri"/>
                <a:cs typeface="Calibri"/>
              </a:rPr>
              <a:t>Project :  </a:t>
            </a:r>
            <a:r>
              <a:rPr lang="en-US" sz="2000" b="1">
                <a:ea typeface="+mn-lt"/>
                <a:cs typeface="+mn-lt"/>
              </a:rPr>
              <a:t>Integrated Project Management Application</a:t>
            </a:r>
          </a:p>
        </p:txBody>
      </p:sp>
      <p:sp>
        <p:nvSpPr>
          <p:cNvPr id="13" name="Slide Number Placeholder 12">
            <a:extLst>
              <a:ext uri="{FF2B5EF4-FFF2-40B4-BE49-F238E27FC236}">
                <a16:creationId xmlns:a16="http://schemas.microsoft.com/office/drawing/2014/main" id="{CD328921-B45E-9AF7-929E-38E0170DA8F2}"/>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2" name="Picture 1" descr="A close-up of a white rectangular object&#10;&#10;Description automatically generated">
            <a:extLst>
              <a:ext uri="{FF2B5EF4-FFF2-40B4-BE49-F238E27FC236}">
                <a16:creationId xmlns:a16="http://schemas.microsoft.com/office/drawing/2014/main" id="{7BA7A1AD-3553-77CC-6149-30DED71599AA}"/>
              </a:ext>
            </a:extLst>
          </p:cNvPr>
          <p:cNvPicPr>
            <a:picLocks noChangeAspect="1"/>
          </p:cNvPicPr>
          <p:nvPr/>
        </p:nvPicPr>
        <p:blipFill>
          <a:blip r:embed="rId4"/>
          <a:stretch>
            <a:fillRect/>
          </a:stretch>
        </p:blipFill>
        <p:spPr>
          <a:xfrm>
            <a:off x="28875" y="252320"/>
            <a:ext cx="1123950" cy="514350"/>
          </a:xfrm>
          <a:prstGeom prst="rect">
            <a:avLst/>
          </a:prstGeom>
        </p:spPr>
      </p:pic>
      <p:sp>
        <p:nvSpPr>
          <p:cNvPr id="3" name="TextBox 2">
            <a:extLst>
              <a:ext uri="{FF2B5EF4-FFF2-40B4-BE49-F238E27FC236}">
                <a16:creationId xmlns:a16="http://schemas.microsoft.com/office/drawing/2014/main" id="{35AEE658-5227-741B-8EAC-63CADE567D31}"/>
              </a:ext>
            </a:extLst>
          </p:cNvPr>
          <p:cNvSpPr txBox="1"/>
          <p:nvPr/>
        </p:nvSpPr>
        <p:spPr>
          <a:xfrm>
            <a:off x="58377" y="245326"/>
            <a:ext cx="9775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rPr>
              <a:t>Project n°8</a:t>
            </a:r>
            <a:endParaRPr lang="en-US" sz="1400" b="1">
              <a:latin typeface="Arial"/>
              <a:ea typeface="Calibri"/>
              <a:cs typeface="Calibri"/>
            </a:endParaRPr>
          </a:p>
        </p:txBody>
      </p:sp>
      <p:pic>
        <p:nvPicPr>
          <p:cNvPr id="16" name="Image 15" descr="Une image contenant texte, cercle, logo&#10;&#10;Le contenu généré par l’IA peut être incorrect.">
            <a:extLst>
              <a:ext uri="{FF2B5EF4-FFF2-40B4-BE49-F238E27FC236}">
                <a16:creationId xmlns:a16="http://schemas.microsoft.com/office/drawing/2014/main" id="{1C32020A-2082-69A8-1C6E-0367FD53F9E1}"/>
              </a:ext>
            </a:extLst>
          </p:cNvPr>
          <p:cNvPicPr>
            <a:picLocks noChangeAspect="1"/>
          </p:cNvPicPr>
          <p:nvPr/>
        </p:nvPicPr>
        <p:blipFill>
          <a:blip r:embed="rId5"/>
          <a:stretch>
            <a:fillRect/>
          </a:stretch>
        </p:blipFill>
        <p:spPr>
          <a:xfrm>
            <a:off x="0" y="1312848"/>
            <a:ext cx="2244437" cy="1502960"/>
          </a:xfrm>
          <a:prstGeom prst="rect">
            <a:avLst/>
          </a:prstGeom>
        </p:spPr>
      </p:pic>
      <p:pic>
        <p:nvPicPr>
          <p:cNvPr id="18" name="Image 17" descr="Une image contenant Graphique, capture d’écran, logo, Caractère coloré&#10;&#10;Le contenu généré par l’IA peut être incorrect.">
            <a:extLst>
              <a:ext uri="{FF2B5EF4-FFF2-40B4-BE49-F238E27FC236}">
                <a16:creationId xmlns:a16="http://schemas.microsoft.com/office/drawing/2014/main" id="{BFCA6B39-30E0-E1A6-8A46-AC9E1D2BB860}"/>
              </a:ext>
            </a:extLst>
          </p:cNvPr>
          <p:cNvPicPr>
            <a:picLocks noChangeAspect="1"/>
          </p:cNvPicPr>
          <p:nvPr/>
        </p:nvPicPr>
        <p:blipFill>
          <a:blip r:embed="rId6"/>
          <a:stretch>
            <a:fillRect/>
          </a:stretch>
        </p:blipFill>
        <p:spPr>
          <a:xfrm>
            <a:off x="218352" y="3058390"/>
            <a:ext cx="1819276" cy="1704111"/>
          </a:xfrm>
          <a:prstGeom prst="rect">
            <a:avLst/>
          </a:prstGeom>
        </p:spPr>
      </p:pic>
      <p:pic>
        <p:nvPicPr>
          <p:cNvPr id="20" name="Image 19" descr="Une image contenant diagramme, ligne, conception&#10;&#10;Le contenu généré par l’IA peut être incorrect.">
            <a:extLst>
              <a:ext uri="{FF2B5EF4-FFF2-40B4-BE49-F238E27FC236}">
                <a16:creationId xmlns:a16="http://schemas.microsoft.com/office/drawing/2014/main" id="{07B7EE2B-1AC3-359C-0974-B7447769178B}"/>
              </a:ext>
            </a:extLst>
          </p:cNvPr>
          <p:cNvPicPr>
            <a:picLocks noChangeAspect="1"/>
          </p:cNvPicPr>
          <p:nvPr/>
        </p:nvPicPr>
        <p:blipFill>
          <a:blip r:embed="rId7"/>
          <a:stretch>
            <a:fillRect/>
          </a:stretch>
        </p:blipFill>
        <p:spPr>
          <a:xfrm>
            <a:off x="596900" y="5164138"/>
            <a:ext cx="1066800" cy="1012825"/>
          </a:xfrm>
          <a:prstGeom prst="rect">
            <a:avLst/>
          </a:prstGeom>
        </p:spPr>
      </p:pic>
      <p:sp>
        <p:nvSpPr>
          <p:cNvPr id="4" name="TextBox 9">
            <a:extLst>
              <a:ext uri="{FF2B5EF4-FFF2-40B4-BE49-F238E27FC236}">
                <a16:creationId xmlns:a16="http://schemas.microsoft.com/office/drawing/2014/main" id="{CCB50782-3E21-684E-B7AB-F92F8BBA25BC}"/>
              </a:ext>
            </a:extLst>
          </p:cNvPr>
          <p:cNvSpPr txBox="1"/>
          <p:nvPr/>
        </p:nvSpPr>
        <p:spPr>
          <a:xfrm>
            <a:off x="2416096" y="1644804"/>
            <a:ext cx="9799990" cy="51398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latin typeface="Arial"/>
                <a:ea typeface="Calibri"/>
                <a:cs typeface="Calibri"/>
              </a:rPr>
              <a:t>Description :</a:t>
            </a:r>
            <a:endParaRPr lang="en-US">
              <a:latin typeface="Calibri" panose="020F0502020204030204"/>
              <a:ea typeface="Calibri"/>
              <a:cs typeface="Calibri"/>
            </a:endParaRPr>
          </a:p>
          <a:p>
            <a:r>
              <a:rPr lang="en-US">
                <a:ea typeface="+mn-lt"/>
                <a:cs typeface="+mn-lt"/>
              </a:rPr>
              <a:t>The development of the Integrated Project Management Application aims to provide a centralized platform for managing student projects within an academic institution. The application will enable users to add project topics, assign teams and tutors, monitor project progress, and evaluate results.</a:t>
            </a:r>
            <a:endParaRPr lang="en-US" b="1">
              <a:latin typeface="Arial"/>
              <a:ea typeface="+mn-lt"/>
              <a:cs typeface="+mn-lt"/>
            </a:endParaRPr>
          </a:p>
          <a:p>
            <a:r>
              <a:rPr lang="en-US">
                <a:ea typeface="+mn-lt"/>
                <a:cs typeface="+mn-lt"/>
              </a:rPr>
              <a:t>The goal is to streamline the tracking of each project by providing clear and accessible management for all stakeholders: students, tutors, and administrators.</a:t>
            </a:r>
          </a:p>
          <a:p>
            <a:r>
              <a:rPr lang="en-US" sz="2000" b="1">
                <a:ea typeface="+mn-lt"/>
                <a:cs typeface="+mn-lt"/>
              </a:rPr>
              <a:t>Key Features :</a:t>
            </a:r>
            <a:endParaRPr lang="en-US" sz="2000">
              <a:ea typeface="+mn-lt"/>
              <a:cs typeface="+mn-lt"/>
            </a:endParaRPr>
          </a:p>
          <a:p>
            <a:r>
              <a:rPr lang="en-US">
                <a:ea typeface="+mn-lt"/>
                <a:cs typeface="+mn-lt"/>
              </a:rPr>
              <a:t>Team and Tutor Assignment:</a:t>
            </a:r>
          </a:p>
          <a:p>
            <a:r>
              <a:rPr lang="en-US">
                <a:ea typeface="+mn-lt"/>
                <a:cs typeface="+mn-lt"/>
              </a:rPr>
              <a:t>Project Progress Tracking</a:t>
            </a:r>
            <a:endParaRPr lang="en-US" b="1">
              <a:ea typeface="Calibri" panose="020F0502020204030204"/>
              <a:cs typeface="Calibri" panose="020F0502020204030204"/>
            </a:endParaRPr>
          </a:p>
          <a:p>
            <a:r>
              <a:rPr lang="en-US">
                <a:ea typeface="+mn-lt"/>
                <a:cs typeface="+mn-lt"/>
              </a:rPr>
              <a:t>Deliverable Management</a:t>
            </a:r>
          </a:p>
          <a:p>
            <a:r>
              <a:rPr lang="en-US">
                <a:ea typeface="+mn-lt"/>
                <a:cs typeface="+mn-lt"/>
              </a:rPr>
              <a:t>Project Evaluation</a:t>
            </a:r>
          </a:p>
          <a:p>
            <a:r>
              <a:rPr lang="en-US" sz="2000" b="1">
                <a:ea typeface="+mn-lt"/>
                <a:cs typeface="+mn-lt"/>
              </a:rPr>
              <a:t>AI Functionalities: </a:t>
            </a:r>
          </a:p>
          <a:p>
            <a:r>
              <a:rPr lang="en-US">
                <a:ea typeface="+mn-lt"/>
                <a:cs typeface="+mn-lt"/>
              </a:rPr>
              <a:t>Smart Team Formation</a:t>
            </a:r>
          </a:p>
          <a:p>
            <a:r>
              <a:rPr lang="en-US">
                <a:ea typeface="+mn-lt"/>
                <a:cs typeface="+mn-lt"/>
              </a:rPr>
              <a:t>Automated Progress Tracking</a:t>
            </a:r>
          </a:p>
          <a:p>
            <a:r>
              <a:rPr lang="en-US">
                <a:ea typeface="+mn-lt"/>
                <a:cs typeface="+mn-lt"/>
              </a:rPr>
              <a:t>Predictive Performance Analytics</a:t>
            </a:r>
          </a:p>
          <a:p>
            <a:r>
              <a:rPr lang="en-US">
                <a:ea typeface="+mn-lt"/>
                <a:cs typeface="+mn-lt"/>
              </a:rPr>
              <a:t>Intelligent Tutor Matching</a:t>
            </a:r>
          </a:p>
          <a:p>
            <a:r>
              <a:rPr lang="en-US">
                <a:ea typeface="+mn-lt"/>
                <a:cs typeface="+mn-lt"/>
              </a:rPr>
              <a:t>Automated Scheduling and Reminders</a:t>
            </a:r>
          </a:p>
          <a:p>
            <a:r>
              <a:rPr lang="en-US">
                <a:ea typeface="+mn-lt"/>
                <a:cs typeface="+mn-lt"/>
              </a:rPr>
              <a:t>Personalized Learning Resources</a:t>
            </a:r>
          </a:p>
        </p:txBody>
      </p:sp>
    </p:spTree>
    <p:extLst>
      <p:ext uri="{BB962C8B-B14F-4D97-AF65-F5344CB8AC3E}">
        <p14:creationId xmlns:p14="http://schemas.microsoft.com/office/powerpoint/2010/main" val="1296870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0</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2024-01-02T15:28:11Z</dcterms:created>
  <dcterms:modified xsi:type="dcterms:W3CDTF">2025-04-02T16:40:46Z</dcterms:modified>
</cp:coreProperties>
</file>