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swald Medium"/>
      <p:regular r:id="rId18"/>
      <p:bold r:id="rId19"/>
    </p:embeddedFont>
    <p:embeddedFont>
      <p:font typeface="Caveat"/>
      <p:regular r:id="rId20"/>
      <p:bold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22" Type="http://schemas.openxmlformats.org/officeDocument/2006/relationships/font" Target="fonts/Lato-regular.fntdata"/><Relationship Id="rId21" Type="http://schemas.openxmlformats.org/officeDocument/2006/relationships/font" Target="fonts/Caveat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b19b75d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b19b75d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ab57729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ab57729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ab57729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ab57729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bbbb4f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bbbb4f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6708619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6708619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9d3f89ce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9d3f89ce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d3f89cea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9d3f89ce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9d3f89cea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9d3f89cea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67086192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67086192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9d3f89cea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9d3f89cea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64f8a1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64f8a1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ab57729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ab57729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-b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363700"/>
            <a:ext cx="85206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3600"/>
              <a:buFont typeface="Oswald Medium"/>
              <a:buNone/>
              <a:defRPr b="0" i="0" sz="3600" u="none" cap="none" strike="noStrike">
                <a:solidFill>
                  <a:srgbClr val="42466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796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None/>
              <a:defRPr b="1" i="0" sz="2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3" name="Google Shape;13;p2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Google Shape;15;p2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2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g">
  <p:cSld name="D-g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95" name="Google Shape;95;p11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96" name="Google Shape;9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11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Google Shape;98;p11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4534625" y="2171125"/>
            <a:ext cx="43542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11"/>
          <p:cNvSpPr txBox="1"/>
          <p:nvPr>
            <p:ph idx="2" type="title"/>
          </p:nvPr>
        </p:nvSpPr>
        <p:spPr>
          <a:xfrm>
            <a:off x="5119948" y="1317425"/>
            <a:ext cx="37689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>
            <a:off x="5112300" y="1451529"/>
            <a:ext cx="0" cy="317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b 1">
  <p:cSld name="B-b 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6096000" y="405500"/>
            <a:ext cx="30480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06" name="Google Shape;106;p12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07" name="Google Shape;107;p12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08" name="Google Shape;10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9" name="Google Shape;109;p12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0" name="Google Shape;110;p12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1" name="Google Shape;111;p12"/>
          <p:cNvCxnSpPr/>
          <p:nvPr/>
        </p:nvCxnSpPr>
        <p:spPr>
          <a:xfrm>
            <a:off x="60960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2"/>
          <p:cNvSpPr txBox="1"/>
          <p:nvPr>
            <p:ph idx="2" type="title"/>
          </p:nvPr>
        </p:nvSpPr>
        <p:spPr>
          <a:xfrm>
            <a:off x="312900" y="609800"/>
            <a:ext cx="5556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3" name="Google Shape;113;p12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301000" y="1235375"/>
            <a:ext cx="54555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-b">
  <p:cSld name="A-b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17" name="Google Shape;117;p13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18" name="Google Shape;118;p13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19" name="Google Shape;119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3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3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a">
  <p:cSld name="B-a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-3800" y="405500"/>
            <a:ext cx="30480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26" name="Google Shape;126;p14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27" name="Google Shape;12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14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14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0" name="Google Shape;130;p14"/>
          <p:cNvCxnSpPr/>
          <p:nvPr/>
        </p:nvCxnSpPr>
        <p:spPr>
          <a:xfrm>
            <a:off x="30442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b">
  <p:cSld name="B-b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6096000" y="405500"/>
            <a:ext cx="30480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35" name="Google Shape;135;p15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36" name="Google Shape;136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" name="Google Shape;137;p15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8" name="Google Shape;138;p15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9" name="Google Shape;139;p15"/>
          <p:cNvCxnSpPr/>
          <p:nvPr/>
        </p:nvCxnSpPr>
        <p:spPr>
          <a:xfrm>
            <a:off x="60960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c">
  <p:cSld name="B-c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43" name="Google Shape;143;p16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44" name="Google Shape;14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6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16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47" name="Google Shape;147;p16"/>
          <p:cNvCxnSpPr/>
          <p:nvPr/>
        </p:nvCxnSpPr>
        <p:spPr>
          <a:xfrm>
            <a:off x="60960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0442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d">
  <p:cSld name="B-d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394250"/>
            <a:ext cx="3048000" cy="474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53" name="Google Shape;153;p17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54" name="Google Shape;15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" name="Google Shape;155;p17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6" name="Google Shape;156;p17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e">
  <p:cSld name="B-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6096000" y="394250"/>
            <a:ext cx="3048000" cy="474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61" name="Google Shape;161;p18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62" name="Google Shape;16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3" name="Google Shape;163;p18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4" name="Google Shape;164;p18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312900" y="609800"/>
            <a:ext cx="5455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3" type="title"/>
          </p:nvPr>
        </p:nvSpPr>
        <p:spPr>
          <a:xfrm>
            <a:off x="312900" y="1043900"/>
            <a:ext cx="5455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01000" y="1664000"/>
            <a:ext cx="54555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68" name="Google Shape;168;p18"/>
          <p:cNvCxnSpPr/>
          <p:nvPr/>
        </p:nvCxnSpPr>
        <p:spPr>
          <a:xfrm>
            <a:off x="3010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f">
  <p:cSld name="B-f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394250"/>
            <a:ext cx="3048000" cy="474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72" name="Google Shape;172;p19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73" name="Google Shape;173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4" name="Google Shape;174;p19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" name="Google Shape;175;p19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3" type="title"/>
          </p:nvPr>
        </p:nvSpPr>
        <p:spPr>
          <a:xfrm>
            <a:off x="3432100" y="10439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420200" y="1664000"/>
            <a:ext cx="52341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79" name="Google Shape;179;p19"/>
          <p:cNvCxnSpPr/>
          <p:nvPr/>
        </p:nvCxnSpPr>
        <p:spPr>
          <a:xfrm>
            <a:off x="34202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g">
  <p:cSld name="B-g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84" name="Google Shape;184;p20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85" name="Google Shape;185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6" name="Google Shape;186;p20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8" name="Google Shape;188;p20"/>
          <p:cNvCxnSpPr/>
          <p:nvPr/>
        </p:nvCxnSpPr>
        <p:spPr>
          <a:xfrm>
            <a:off x="60960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30442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1">
  <p:cSld name="Mise en page personnalisée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2900" y="609800"/>
            <a:ext cx="8427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" name="Google Shape;21;p3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2" name="Google Shape;22;p3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3" name="Google Shape;2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3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" name="Google Shape;25;p3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-a">
  <p:cSld name="C-a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1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192" name="Google Shape;192;p21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193" name="Google Shape;193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Google Shape;194;p21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21"/>
          <p:cNvSpPr txBox="1"/>
          <p:nvPr>
            <p:ph type="ctrTitle"/>
          </p:nvPr>
        </p:nvSpPr>
        <p:spPr>
          <a:xfrm>
            <a:off x="311700" y="533600"/>
            <a:ext cx="8520600" cy="46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3600"/>
              <a:buFont typeface="Oswald Medium"/>
              <a:buNone/>
              <a:defRPr b="0" i="0" sz="3600" u="none" cap="none" strike="noStrike">
                <a:solidFill>
                  <a:srgbClr val="42466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a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4577650" y="405500"/>
            <a:ext cx="45726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01" name="Google Shape;201;p22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02" name="Google Shape;202;p22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03" name="Google Shape;203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Google Shape;204;p22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05" name="Google Shape;205;p22"/>
          <p:cNvCxnSpPr/>
          <p:nvPr/>
        </p:nvCxnSpPr>
        <p:spPr>
          <a:xfrm>
            <a:off x="4573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2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2" type="title"/>
          </p:nvPr>
        </p:nvSpPr>
        <p:spPr>
          <a:xfrm>
            <a:off x="309666" y="6098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3" type="title"/>
          </p:nvPr>
        </p:nvSpPr>
        <p:spPr>
          <a:xfrm>
            <a:off x="309666" y="10439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301000" y="1664000"/>
            <a:ext cx="3972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10" name="Google Shape;210;p22"/>
          <p:cNvCxnSpPr/>
          <p:nvPr/>
        </p:nvCxnSpPr>
        <p:spPr>
          <a:xfrm>
            <a:off x="3010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b">
  <p:cSld name="D-b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0" y="411500"/>
            <a:ext cx="45726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14" name="Google Shape;214;p23"/>
          <p:cNvCxnSpPr/>
          <p:nvPr/>
        </p:nvCxnSpPr>
        <p:spPr>
          <a:xfrm>
            <a:off x="4573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3"/>
          <p:cNvSpPr txBox="1"/>
          <p:nvPr>
            <p:ph type="title"/>
          </p:nvPr>
        </p:nvSpPr>
        <p:spPr>
          <a:xfrm>
            <a:off x="4882266" y="6098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3"/>
          <p:cNvSpPr txBox="1"/>
          <p:nvPr>
            <p:ph idx="2" type="title"/>
          </p:nvPr>
        </p:nvSpPr>
        <p:spPr>
          <a:xfrm>
            <a:off x="4882266" y="10439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873600" y="1664000"/>
            <a:ext cx="3972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18" name="Google Shape;218;p23"/>
          <p:cNvCxnSpPr/>
          <p:nvPr/>
        </p:nvCxnSpPr>
        <p:spPr>
          <a:xfrm>
            <a:off x="48736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p23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20" name="Google Shape;220;p23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21" name="Google Shape;221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Google Shape;222;p23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3" name="Google Shape;223;p23"/>
          <p:cNvSpPr txBox="1"/>
          <p:nvPr>
            <p:ph idx="3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c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26" name="Google Shape;226;p24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27" name="Google Shape;227;p24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28" name="Google Shape;228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p24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30" name="Google Shape;230;p24"/>
          <p:cNvCxnSpPr/>
          <p:nvPr/>
        </p:nvCxnSpPr>
        <p:spPr>
          <a:xfrm>
            <a:off x="4573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4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2" type="title"/>
          </p:nvPr>
        </p:nvSpPr>
        <p:spPr>
          <a:xfrm>
            <a:off x="309666" y="6098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3" type="title"/>
          </p:nvPr>
        </p:nvSpPr>
        <p:spPr>
          <a:xfrm>
            <a:off x="309666" y="10439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01000" y="1664000"/>
            <a:ext cx="3972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35" name="Google Shape;235;p24"/>
          <p:cNvCxnSpPr/>
          <p:nvPr/>
        </p:nvCxnSpPr>
        <p:spPr>
          <a:xfrm>
            <a:off x="3010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24"/>
          <p:cNvSpPr txBox="1"/>
          <p:nvPr>
            <p:ph idx="4" type="title"/>
          </p:nvPr>
        </p:nvSpPr>
        <p:spPr>
          <a:xfrm>
            <a:off x="4882266" y="6098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5" type="title"/>
          </p:nvPr>
        </p:nvSpPr>
        <p:spPr>
          <a:xfrm>
            <a:off x="4882266" y="1043900"/>
            <a:ext cx="397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idx="6" type="body"/>
          </p:nvPr>
        </p:nvSpPr>
        <p:spPr>
          <a:xfrm>
            <a:off x="4873600" y="1664000"/>
            <a:ext cx="39729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39" name="Google Shape;239;p24"/>
          <p:cNvCxnSpPr/>
          <p:nvPr/>
        </p:nvCxnSpPr>
        <p:spPr>
          <a:xfrm>
            <a:off x="48736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d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0" y="394250"/>
            <a:ext cx="3048000" cy="47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43" name="Google Shape;243;p25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44" name="Google Shape;2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5" name="Google Shape;245;p25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idx="3" type="title"/>
          </p:nvPr>
        </p:nvSpPr>
        <p:spPr>
          <a:xfrm>
            <a:off x="3432100" y="10439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3420200" y="1664000"/>
            <a:ext cx="52341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34202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>
            <a:off x="3049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e">
  <p:cSld name="D-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6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55" name="Google Shape;255;p26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56" name="Google Shape;256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26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8" name="Google Shape;258;p26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3" type="title"/>
          </p:nvPr>
        </p:nvSpPr>
        <p:spPr>
          <a:xfrm>
            <a:off x="3432100" y="10439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420200" y="1664000"/>
            <a:ext cx="52341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62" name="Google Shape;262;p26"/>
          <p:cNvCxnSpPr/>
          <p:nvPr/>
        </p:nvCxnSpPr>
        <p:spPr>
          <a:xfrm>
            <a:off x="34202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264" name="Google Shape;264;p26"/>
          <p:cNvCxnSpPr/>
          <p:nvPr/>
        </p:nvCxnSpPr>
        <p:spPr>
          <a:xfrm>
            <a:off x="3049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f">
  <p:cSld name="D-f 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2" type="title"/>
          </p:nvPr>
        </p:nvSpPr>
        <p:spPr>
          <a:xfrm>
            <a:off x="3432100" y="10439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3420200" y="1664000"/>
            <a:ext cx="52341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69" name="Google Shape;269;p27"/>
          <p:cNvCxnSpPr/>
          <p:nvPr/>
        </p:nvCxnSpPr>
        <p:spPr>
          <a:xfrm>
            <a:off x="3420200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71" name="Google Shape;271;p27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72" name="Google Shape;272;p27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73" name="Google Shape;27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Google Shape;274;p27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5" name="Google Shape;275;p27"/>
          <p:cNvSpPr txBox="1"/>
          <p:nvPr>
            <p:ph idx="3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-b 1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ctrTitle"/>
          </p:nvPr>
        </p:nvSpPr>
        <p:spPr>
          <a:xfrm>
            <a:off x="311700" y="1363700"/>
            <a:ext cx="8520600" cy="1432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3600"/>
              <a:buFont typeface="Oswald Medium"/>
              <a:buNone/>
              <a:defRPr sz="3600">
                <a:solidFill>
                  <a:srgbClr val="42466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Oswald Medium"/>
              <a:buNone/>
              <a:defRPr sz="3600">
                <a:solidFill>
                  <a:srgbClr val="4D4D4C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idx="1" type="subTitle"/>
          </p:nvPr>
        </p:nvSpPr>
        <p:spPr>
          <a:xfrm>
            <a:off x="311700" y="279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Lato"/>
              <a:buNone/>
              <a:defRPr b="1" sz="24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79" name="Google Shape;279;p28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80" name="Google Shape;280;p28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281" name="Google Shape;281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28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28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1 2">
  <p:cSld name="CUSTOM_4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2900" y="609800"/>
            <a:ext cx="8427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7" name="Google Shape;287;p29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" name="Google Shape;288;p29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89" name="Google Shape;289;p29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290" name="Google Shape;290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" name="Google Shape;291;p29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29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f 1">
  <p:cSld name="TITLE_ONLY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0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95" name="Google Shape;295;p30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296" name="Google Shape;296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p30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8" name="Google Shape;298;p30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30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420200" y="1256725"/>
            <a:ext cx="52341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01" name="Google Shape;301;p30"/>
          <p:cNvCxnSpPr/>
          <p:nvPr/>
        </p:nvCxnSpPr>
        <p:spPr>
          <a:xfrm>
            <a:off x="3420200" y="753025"/>
            <a:ext cx="0" cy="2967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303" name="Google Shape;303;p30"/>
          <p:cNvCxnSpPr/>
          <p:nvPr/>
        </p:nvCxnSpPr>
        <p:spPr>
          <a:xfrm>
            <a:off x="3049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f">
  <p:cSld name="D-f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28" name="Google Shape;28;p4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30;p4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" name="Google Shape;31;p4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420200" y="1256725"/>
            <a:ext cx="52341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3420200" y="753025"/>
            <a:ext cx="0" cy="2967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304915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-a 1">
  <p:cSld name="TITLE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07" name="Google Shape;307;p31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08" name="Google Shape;308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31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31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1 1 1">
  <p:cSld name="CUSTOM_4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312900" y="609800"/>
            <a:ext cx="8427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3" name="Google Shape;313;p32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" name="Google Shape;314;p32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15" name="Google Shape;315;p32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16" name="Google Shape;3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7" name="Google Shape;317;p32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" name="Google Shape;318;p32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01000" y="1235375"/>
            <a:ext cx="54555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c 1 1">
  <p:cSld name="CUSTOM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/>
          <p:nvPr/>
        </p:nvSpPr>
        <p:spPr>
          <a:xfrm>
            <a:off x="0" y="415788"/>
            <a:ext cx="9144000" cy="364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23" name="Google Shape;323;p33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24" name="Google Shape;324;p33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25" name="Google Shape;325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6" name="Google Shape;326;p33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" name="Google Shape;327;p33"/>
          <p:cNvSpPr txBox="1"/>
          <p:nvPr>
            <p:ph type="ctrTitle"/>
          </p:nvPr>
        </p:nvSpPr>
        <p:spPr>
          <a:xfrm>
            <a:off x="385975" y="650"/>
            <a:ext cx="774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d 1 1">
  <p:cSld name="TITLE_ONLY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0" y="394250"/>
            <a:ext cx="2277300" cy="47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31" name="Google Shape;331;p34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32" name="Google Shape;332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3" name="Google Shape;333;p34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" name="Google Shape;334;p34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34"/>
          <p:cNvSpPr txBox="1"/>
          <p:nvPr>
            <p:ph idx="2" type="title"/>
          </p:nvPr>
        </p:nvSpPr>
        <p:spPr>
          <a:xfrm>
            <a:off x="2660575" y="609800"/>
            <a:ext cx="636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34"/>
          <p:cNvSpPr txBox="1"/>
          <p:nvPr>
            <p:ph idx="3" type="title"/>
          </p:nvPr>
        </p:nvSpPr>
        <p:spPr>
          <a:xfrm>
            <a:off x="2660575" y="1043900"/>
            <a:ext cx="636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sz="2000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2648675" y="1664000"/>
            <a:ext cx="61467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38" name="Google Shape;338;p34"/>
          <p:cNvCxnSpPr/>
          <p:nvPr/>
        </p:nvCxnSpPr>
        <p:spPr>
          <a:xfrm>
            <a:off x="2648675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340" name="Google Shape;340;p34"/>
          <p:cNvCxnSpPr/>
          <p:nvPr/>
        </p:nvCxnSpPr>
        <p:spPr>
          <a:xfrm>
            <a:off x="2277625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2 1">
  <p:cSld name="CUSTOM_5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/>
          <p:nvPr/>
        </p:nvSpPr>
        <p:spPr>
          <a:xfrm>
            <a:off x="3916100" y="-18400"/>
            <a:ext cx="5236800" cy="2040900"/>
          </a:xfrm>
          <a:prstGeom prst="rect">
            <a:avLst/>
          </a:prstGeom>
          <a:solidFill>
            <a:srgbClr val="C7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3624550" y="2022500"/>
            <a:ext cx="5519100" cy="3120900"/>
          </a:xfrm>
          <a:prstGeom prst="rect">
            <a:avLst/>
          </a:prstGeom>
          <a:solidFill>
            <a:srgbClr val="4246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 rot="-5400000">
            <a:off x="-1307200" y="-602675"/>
            <a:ext cx="6951625" cy="5247975"/>
          </a:xfrm>
          <a:prstGeom prst="flowChartOffpageConnector">
            <a:avLst/>
          </a:prstGeom>
          <a:solidFill>
            <a:srgbClr val="2D2F42"/>
          </a:solidFill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46" name="Google Shape;346;p35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47" name="Google Shape;347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8" name="Google Shape;348;p35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9" name="Google Shape;349;p35"/>
          <p:cNvSpPr txBox="1"/>
          <p:nvPr>
            <p:ph type="ctrTitle"/>
          </p:nvPr>
        </p:nvSpPr>
        <p:spPr>
          <a:xfrm>
            <a:off x="48122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-d 1">
  <p:cSld name="TITLE_2_2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53" name="Google Shape;353;p36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54" name="Google Shape;354;p36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55" name="Google Shape;355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Google Shape;356;p36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6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301000" y="2915625"/>
            <a:ext cx="5455500" cy="2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59" name="Google Shape;359;p36"/>
          <p:cNvCxnSpPr/>
          <p:nvPr/>
        </p:nvCxnSpPr>
        <p:spPr>
          <a:xfrm>
            <a:off x="-14475" y="2763225"/>
            <a:ext cx="92052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g 1">
  <p:cSld name="TITLE_ONLY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7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62" name="Google Shape;362;p37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63" name="Google Shape;363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4" name="Google Shape;364;p37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37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534625" y="2171125"/>
            <a:ext cx="43542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37"/>
          <p:cNvSpPr txBox="1"/>
          <p:nvPr>
            <p:ph idx="2" type="title"/>
          </p:nvPr>
        </p:nvSpPr>
        <p:spPr>
          <a:xfrm>
            <a:off x="5119948" y="1317425"/>
            <a:ext cx="376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9" name="Google Shape;369;p37"/>
          <p:cNvCxnSpPr/>
          <p:nvPr/>
        </p:nvCxnSpPr>
        <p:spPr>
          <a:xfrm>
            <a:off x="5112300" y="1451529"/>
            <a:ext cx="0" cy="317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b 1 1">
  <p:cSld name="CUSTOM_1_1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/>
          <p:nvPr/>
        </p:nvSpPr>
        <p:spPr>
          <a:xfrm>
            <a:off x="6096000" y="405500"/>
            <a:ext cx="3048000" cy="47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73" name="Google Shape;373;p38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374" name="Google Shape;374;p38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ebia_Logo_White_CMYK-MD.png" id="375" name="Google Shape;375;p3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6" name="Google Shape;376;p38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38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78" name="Google Shape;378;p38"/>
          <p:cNvCxnSpPr/>
          <p:nvPr/>
        </p:nvCxnSpPr>
        <p:spPr>
          <a:xfrm>
            <a:off x="6096000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8"/>
          <p:cNvSpPr txBox="1"/>
          <p:nvPr>
            <p:ph idx="2" type="title"/>
          </p:nvPr>
        </p:nvSpPr>
        <p:spPr>
          <a:xfrm>
            <a:off x="312900" y="609800"/>
            <a:ext cx="5556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0" name="Google Shape;380;p38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301000" y="1235375"/>
            <a:ext cx="54555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-a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40" name="Google Shape;40;p5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41" name="Google Shape;41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" name="Google Shape;42;p5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" name="Google Shape;43;p5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1 1">
  <p:cSld name="Mise en page personnalisée 1 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2900" y="609800"/>
            <a:ext cx="8427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301000" y="753025"/>
            <a:ext cx="0" cy="2979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" name="Google Shape;47;p6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48" name="Google Shape;48;p6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" name="Google Shape;50;p6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1" name="Google Shape;51;p6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01000" y="1235375"/>
            <a:ext cx="54555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-c 1">
  <p:cSld name="B-c 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415788"/>
            <a:ext cx="9144000" cy="364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57" name="Google Shape;57;p7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" name="Google Shape;59;p7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7"/>
          <p:cNvSpPr txBox="1"/>
          <p:nvPr>
            <p:ph type="ctrTitle"/>
          </p:nvPr>
        </p:nvSpPr>
        <p:spPr>
          <a:xfrm>
            <a:off x="385975" y="650"/>
            <a:ext cx="7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-d 1">
  <p:cSld name="D-d 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394250"/>
            <a:ext cx="2277300" cy="47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64" name="Google Shape;64;p8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65" name="Google Shape;65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" name="Google Shape;66;p8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" name="Google Shape;67;p8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" type="title"/>
          </p:nvPr>
        </p:nvSpPr>
        <p:spPr>
          <a:xfrm>
            <a:off x="2660575" y="609800"/>
            <a:ext cx="6360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2800"/>
              <a:buFont typeface="Oswald"/>
              <a:buNone/>
              <a:defRPr b="0" i="0" sz="2800" u="none" cap="none" strike="noStrike">
                <a:solidFill>
                  <a:srgbClr val="4246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3" type="title"/>
          </p:nvPr>
        </p:nvSpPr>
        <p:spPr>
          <a:xfrm>
            <a:off x="2660575" y="1043900"/>
            <a:ext cx="6360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2000"/>
              <a:buFont typeface="Lato"/>
              <a:buNone/>
              <a:defRPr b="0" i="0" sz="2000" u="none" cap="none" strike="noStrike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2648675" y="1664000"/>
            <a:ext cx="61467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2648675" y="753025"/>
            <a:ext cx="0" cy="623400"/>
          </a:xfrm>
          <a:prstGeom prst="straightConnector1">
            <a:avLst/>
          </a:prstGeom>
          <a:noFill/>
          <a:ln cap="flat" cmpd="sng" w="38100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2277625" y="403850"/>
            <a:ext cx="0" cy="4753200"/>
          </a:xfrm>
          <a:prstGeom prst="straightConnector1">
            <a:avLst/>
          </a:prstGeom>
          <a:noFill/>
          <a:ln cap="flat" cmpd="sng" w="9525">
            <a:solidFill>
              <a:srgbClr val="C7B2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e en page personnalisée 2">
  <p:cSld name="Mise en page personnalisée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3916100" y="-18400"/>
            <a:ext cx="5236800" cy="2040900"/>
          </a:xfrm>
          <a:prstGeom prst="rect">
            <a:avLst/>
          </a:prstGeom>
          <a:solidFill>
            <a:srgbClr val="C7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3624550" y="2022500"/>
            <a:ext cx="5519100" cy="3120900"/>
          </a:xfrm>
          <a:prstGeom prst="rect">
            <a:avLst/>
          </a:prstGeom>
          <a:solidFill>
            <a:srgbClr val="4246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-5400000">
            <a:off x="-1307200" y="-602675"/>
            <a:ext cx="6951625" cy="5247975"/>
          </a:xfrm>
          <a:prstGeom prst="flowChartOffpageConnector">
            <a:avLst/>
          </a:prstGeom>
          <a:solidFill>
            <a:srgbClr val="2D2F42"/>
          </a:solidFill>
          <a:ln cap="flat" cmpd="sng" w="152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79" name="Google Shape;79;p9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80" name="Google Shape;80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9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9"/>
          <p:cNvSpPr txBox="1"/>
          <p:nvPr>
            <p:ph type="ctrTitle"/>
          </p:nvPr>
        </p:nvSpPr>
        <p:spPr>
          <a:xfrm>
            <a:off x="48122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-d">
  <p:cSld name="A-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661"/>
              </a:buClr>
              <a:buSzPts val="1400"/>
              <a:buFont typeface="Lato"/>
              <a:buNone/>
              <a:defRPr b="0" i="0" sz="1400" u="none" cap="none" strike="noStrike">
                <a:solidFill>
                  <a:srgbClr val="42466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86" name="Google Shape;86;p10"/>
          <p:cNvGrpSpPr/>
          <p:nvPr/>
        </p:nvGrpSpPr>
        <p:grpSpPr>
          <a:xfrm>
            <a:off x="-3800" y="-18400"/>
            <a:ext cx="9153900" cy="423900"/>
            <a:chOff x="-3800" y="-18400"/>
            <a:chExt cx="9153900" cy="423900"/>
          </a:xfrm>
        </p:grpSpPr>
        <p:sp>
          <p:nvSpPr>
            <p:cNvPr id="87" name="Google Shape;87;p10"/>
            <p:cNvSpPr/>
            <p:nvPr/>
          </p:nvSpPr>
          <p:spPr>
            <a:xfrm>
              <a:off x="-3800" y="-18400"/>
              <a:ext cx="9153900" cy="423900"/>
            </a:xfrm>
            <a:prstGeom prst="rect">
              <a:avLst/>
            </a:prstGeom>
            <a:solidFill>
              <a:srgbClr val="2D2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Xebia_Logo_White_CMYK-MD.png" id="88" name="Google Shape;88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244850" y="66131"/>
              <a:ext cx="719775" cy="253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0"/>
            <p:cNvCxnSpPr/>
            <p:nvPr/>
          </p:nvCxnSpPr>
          <p:spPr>
            <a:xfrm>
              <a:off x="-2625" y="40535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10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None/>
              <a:def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01000" y="2915625"/>
            <a:ext cx="54555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▼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000"/>
              <a:buFont typeface="Lato"/>
              <a:buChar char="▽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■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□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7B299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○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>
            <a:off x="-14475" y="2763225"/>
            <a:ext cx="92052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106.1813.pdf" TargetMode="External"/><Relationship Id="rId4" Type="http://schemas.openxmlformats.org/officeDocument/2006/relationships/hyperlink" Target="https://imbalanced-learn.org/en/stable/api.html#module-imblearn.over_sampling" TargetMode="External"/><Relationship Id="rId9" Type="http://schemas.openxmlformats.org/officeDocument/2006/relationships/hyperlink" Target="https://developers.google.com/machine-learning/crash-course/glossary?hl=fr#positive_class" TargetMode="External"/><Relationship Id="rId5" Type="http://schemas.openxmlformats.org/officeDocument/2006/relationships/hyperlink" Target="https://imbalanced-learn.org/en/stable/generated/imblearn.over_sampling.SMOTE.html" TargetMode="External"/><Relationship Id="rId6" Type="http://schemas.openxmlformats.org/officeDocument/2006/relationships/hyperlink" Target="https://imbalanced-learn.readthedocs.io/en/stable/generated/imblearn.combine.SMOTEENN.html" TargetMode="External"/><Relationship Id="rId7" Type="http://schemas.openxmlformats.org/officeDocument/2006/relationships/hyperlink" Target="https://imbalanced-learn.readthedocs.io/en/stable/generated/imblearn.combine.SMOTETomek.html" TargetMode="External"/><Relationship Id="rId8" Type="http://schemas.openxmlformats.org/officeDocument/2006/relationships/hyperlink" Target="https://imbalanced-learn.readthedocs.io/en/stable/generated/imblearn.over_sampling.SMOTENC.html" TargetMode="External"/><Relationship Id="rId11" Type="http://schemas.openxmlformats.org/officeDocument/2006/relationships/hyperlink" Target="https://imbalanced-learn.readthedocs.io/en/stable/generated/imblearn.over_sampling.ADASYN.html" TargetMode="External"/><Relationship Id="rId10" Type="http://schemas.openxmlformats.org/officeDocument/2006/relationships/hyperlink" Target="https://sci2s.ugr.es/keel/pdf/algorithm/congreso/2008-He-iee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Slides Xebia</a:t>
            </a:r>
            <a:endParaRPr/>
          </a:p>
        </p:txBody>
      </p:sp>
      <p:sp>
        <p:nvSpPr>
          <p:cNvPr id="387" name="Google Shape;387;p39"/>
          <p:cNvSpPr txBox="1"/>
          <p:nvPr>
            <p:ph idx="1" type="subTitle"/>
          </p:nvPr>
        </p:nvSpPr>
        <p:spPr>
          <a:xfrm>
            <a:off x="1759500" y="2667000"/>
            <a:ext cx="547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r" sz="3600">
                <a:solidFill>
                  <a:srgbClr val="424661"/>
                </a:solidFill>
                <a:latin typeface="Oswald Medium"/>
                <a:ea typeface="Oswald Medium"/>
                <a:cs typeface="Oswald Medium"/>
                <a:sym typeface="Oswald Medium"/>
              </a:rPr>
              <a:t>Enough with imbalanced data </a:t>
            </a:r>
            <a:endParaRPr b="0" sz="3600">
              <a:solidFill>
                <a:srgbClr val="42466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>
            <p:ph type="ctrTitle"/>
          </p:nvPr>
        </p:nvSpPr>
        <p:spPr>
          <a:xfrm>
            <a:off x="1828800" y="1447800"/>
            <a:ext cx="54864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More Fuel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67" name="Google Shape;567;p48"/>
          <p:cNvSpPr txBox="1"/>
          <p:nvPr/>
        </p:nvSpPr>
        <p:spPr>
          <a:xfrm>
            <a:off x="487185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lkjs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48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SMOTE</a:t>
            </a:r>
            <a:endParaRPr/>
          </a:p>
        </p:txBody>
      </p:sp>
      <p:sp>
        <p:nvSpPr>
          <p:cNvPr id="569" name="Google Shape;569;p48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</a:t>
            </a:r>
            <a:endParaRPr/>
          </a:p>
        </p:txBody>
      </p:sp>
      <p:pic>
        <p:nvPicPr>
          <p:cNvPr id="570" name="Google Shape;5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88" y="1659750"/>
            <a:ext cx="5969666" cy="22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400" y="1332625"/>
            <a:ext cx="14668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77" name="Google Shape;577;p49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Conclusion</a:t>
            </a:r>
            <a:r>
              <a:rPr lang="fr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578" name="Google Shape;578;p49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Tips</a:t>
            </a:r>
            <a:endParaRPr/>
          </a:p>
        </p:txBody>
      </p:sp>
      <p:sp>
        <p:nvSpPr>
          <p:cNvPr id="579" name="Google Shape;579;p49"/>
          <p:cNvSpPr txBox="1"/>
          <p:nvPr/>
        </p:nvSpPr>
        <p:spPr>
          <a:xfrm>
            <a:off x="258225" y="1460725"/>
            <a:ext cx="87630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368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Collecter plus de données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Vérifier les données synthétiques avec les experts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SMOTE viole l'hypothèse d'indépendance des données 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Ne testez jamais sur le jeu de données suréchantillonné ou sous-échantillonné.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Si nous voulons implémenter la validation croisée, pensez à sur-échantillonner vos données d'entraînement pendant la validation croisée, pas avant!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N'utilisez pas le score de précision comme une métrique avec des jeux de données déséquilibrés.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Utilisez plutôt le score f1, le score de précision / rappel ou la matrice de confusion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7394D"/>
              </a:buClr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ADASYN 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368300" rtl="0" algn="l">
              <a:lnSpc>
                <a:spcPct val="115000"/>
              </a:lnSpc>
              <a:spcBef>
                <a:spcPts val="1000"/>
              </a:spcBef>
              <a:spcAft>
                <a:spcPts val="900"/>
              </a:spcAft>
              <a:buClr>
                <a:srgbClr val="17394D"/>
              </a:buClr>
              <a:buSzPts val="1200"/>
              <a:buFont typeface="Comic Sans MS"/>
              <a:buChar char="➢"/>
            </a:pPr>
            <a:r>
              <a:rPr lang="fr" sz="1200">
                <a:solidFill>
                  <a:srgbClr val="173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Autoencoder</a:t>
            </a:r>
            <a:endParaRPr sz="1200">
              <a:solidFill>
                <a:srgbClr val="1739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487185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lkjs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50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587" name="Google Shape;587;p50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Recommandation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 rotWithShape="1">
          <a:blip r:embed="rId3">
            <a:alphaModFix/>
          </a:blip>
          <a:srcRect b="8888" l="11570" r="13342" t="21288"/>
          <a:stretch/>
        </p:blipFill>
        <p:spPr>
          <a:xfrm>
            <a:off x="685800" y="1752600"/>
            <a:ext cx="3429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69" y="1745950"/>
            <a:ext cx="3585231" cy="1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0"/>
          <p:cNvSpPr txBox="1"/>
          <p:nvPr/>
        </p:nvSpPr>
        <p:spPr>
          <a:xfrm>
            <a:off x="1828800" y="1202400"/>
            <a:ext cx="1524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87DA6"/>
                </a:solidFill>
                <a:latin typeface="Oswald"/>
                <a:ea typeface="Oswald"/>
                <a:cs typeface="Oswald"/>
                <a:sym typeface="Oswald"/>
              </a:rPr>
              <a:t>Tomek links</a:t>
            </a:r>
            <a:endParaRPr sz="2400">
              <a:solidFill>
                <a:srgbClr val="487DA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50"/>
          <p:cNvSpPr txBox="1"/>
          <p:nvPr/>
        </p:nvSpPr>
        <p:spPr>
          <a:xfrm>
            <a:off x="5486400" y="1143000"/>
            <a:ext cx="2895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487DA6"/>
                </a:solidFill>
                <a:latin typeface="Oswald"/>
                <a:ea typeface="Oswald"/>
                <a:cs typeface="Oswald"/>
                <a:sym typeface="Oswald"/>
              </a:rPr>
              <a:t>Edited Nearest </a:t>
            </a:r>
            <a:r>
              <a:rPr lang="fr" sz="2400">
                <a:solidFill>
                  <a:srgbClr val="487DA6"/>
                </a:solidFill>
                <a:latin typeface="Oswald"/>
                <a:ea typeface="Oswald"/>
                <a:cs typeface="Oswald"/>
                <a:sym typeface="Oswald"/>
              </a:rPr>
              <a:t>Neighbor</a:t>
            </a:r>
            <a:endParaRPr sz="2400">
              <a:solidFill>
                <a:srgbClr val="487DA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97" name="Google Shape;597;p51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598" name="Google Shape;598;p51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Helpful links</a:t>
            </a:r>
            <a:endParaRPr/>
          </a:p>
        </p:txBody>
      </p:sp>
      <p:sp>
        <p:nvSpPr>
          <p:cNvPr id="599" name="Google Shape;599;p51"/>
          <p:cNvSpPr txBox="1"/>
          <p:nvPr/>
        </p:nvSpPr>
        <p:spPr>
          <a:xfrm>
            <a:off x="228600" y="1219200"/>
            <a:ext cx="87462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accent5"/>
                </a:solidFill>
                <a:hlinkClick r:id="rId3"/>
              </a:rPr>
              <a:t>https://arxiv.org/pdf/1106.1813.pdf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4"/>
              </a:rPr>
              <a:t>https://imbalanced-learn.org/en/stable/api.html#module-imblearn.over_sampling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https://imbalanced-learn.org/en/stable/generated/imblearn.over_sampling.SMOTE.html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https://imbalanced-learn.readthedocs.io/en/stable/generated/imblearn.combine.SMOTEENN.html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https://imbalanced-learn.readthedocs.io/en/stable/generated/imblearn.combine.SMOTETomek.html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8"/>
              </a:rPr>
              <a:t>https://imbalanced-learn.readthedocs.io/en/stable/generated/imblearn.over_sampling.SMOTENC.html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9"/>
              </a:rPr>
              <a:t>https://developers.google.com/machine-learning/crash-course/glossary?hl=fr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10"/>
              </a:rPr>
              <a:t>https://sci2s.ugr.es/keel/pdf/algorithm/congreso/2008-He-ieee.pdf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u="sng">
                <a:solidFill>
                  <a:schemeClr val="hlink"/>
                </a:solidFill>
                <a:hlinkClick r:id="rId11"/>
              </a:rPr>
              <a:t>https://imbalanced-learn.readthedocs.io/en/stable/generated/imblearn.over_sampling.ADASYN.html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312900" y="609800"/>
            <a:ext cx="8427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394" name="Google Shape;394;p40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608798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Engineers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0"/>
          <p:cNvSpPr txBox="1"/>
          <p:nvPr/>
        </p:nvSpPr>
        <p:spPr>
          <a:xfrm>
            <a:off x="7304109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Scientists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312900" y="1428275"/>
            <a:ext cx="63951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fr">
                <a:solidFill>
                  <a:srgbClr val="6A205F"/>
                </a:solidFill>
              </a:rPr>
              <a:t>Problématique</a:t>
            </a:r>
            <a:r>
              <a:rPr lang="fr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D</a:t>
            </a:r>
            <a:r>
              <a:rPr lang="fr"/>
              <a:t>onnées déséquilibrées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Use cases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Approches de t</a:t>
            </a:r>
            <a:r>
              <a:rPr lang="fr"/>
              <a:t>raitement des données déséquilibrées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fr">
                <a:solidFill>
                  <a:srgbClr val="6A205F"/>
                </a:solidFill>
              </a:rPr>
              <a:t>SMOTE</a:t>
            </a:r>
            <a:r>
              <a:rPr lang="fr"/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Pseudo-code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Application théorique (avec visualisation)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Application pratique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fr">
                <a:solidFill>
                  <a:srgbClr val="6A205F"/>
                </a:solidFill>
              </a:rPr>
              <a:t>Conclusion</a:t>
            </a:r>
            <a:r>
              <a:rPr lang="fr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Comparer les résultats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Les avantages les inconvénients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</a:t>
            </a:r>
            <a:r>
              <a:rPr lang="fr"/>
              <a:t>déséquilibré</a:t>
            </a:r>
            <a:r>
              <a:rPr lang="fr"/>
              <a:t>es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3432100" y="1689875"/>
            <a:ext cx="52341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Leads to </a:t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▼"/>
            </a:pPr>
            <a:r>
              <a:rPr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▼"/>
            </a:pPr>
            <a:r>
              <a:rPr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1" lang="fr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Paradox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5" name="Google Shape;405;p41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pic>
        <p:nvPicPr>
          <p:cNvPr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4" y="1170200"/>
            <a:ext cx="28438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53" y="2738625"/>
            <a:ext cx="2645221" cy="215074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1"/>
          <p:cNvSpPr txBox="1"/>
          <p:nvPr/>
        </p:nvSpPr>
        <p:spPr>
          <a:xfrm>
            <a:off x="3208125" y="1278100"/>
            <a:ext cx="575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</a:rPr>
              <a:t>Un scénario où le nombre d'observations appartenant à une classe est nettement inférieur à celui appartenant aux autres classes.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487185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lkjs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608798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Engineers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2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417" name="Google Shape;417;p42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cases</a:t>
            </a:r>
            <a:endParaRPr/>
          </a:p>
        </p:txBody>
      </p:sp>
      <p:pic>
        <p:nvPicPr>
          <p:cNvPr id="418" name="Google Shape;4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100" y="620400"/>
            <a:ext cx="3164750" cy="1880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42"/>
          <p:cNvGrpSpPr/>
          <p:nvPr/>
        </p:nvGrpSpPr>
        <p:grpSpPr>
          <a:xfrm>
            <a:off x="5848050" y="394250"/>
            <a:ext cx="2798475" cy="2283550"/>
            <a:chOff x="5848050" y="394250"/>
            <a:chExt cx="2798475" cy="2283550"/>
          </a:xfrm>
        </p:grpSpPr>
        <p:pic>
          <p:nvPicPr>
            <p:cNvPr id="420" name="Google Shape;420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48050" y="620400"/>
              <a:ext cx="2762250" cy="205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42"/>
            <p:cNvSpPr txBox="1"/>
            <p:nvPr/>
          </p:nvSpPr>
          <p:spPr>
            <a:xfrm>
              <a:off x="6169125" y="394250"/>
              <a:ext cx="247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A205F"/>
                  </a:solidFill>
                </a:rPr>
                <a:t>Fraude par carte de crédit</a:t>
              </a:r>
              <a:endParaRPr>
                <a:solidFill>
                  <a:srgbClr val="6A205F"/>
                </a:solidFill>
              </a:endParaRPr>
            </a:p>
          </p:txBody>
        </p:sp>
      </p:grpSp>
      <p:grpSp>
        <p:nvGrpSpPr>
          <p:cNvPr id="422" name="Google Shape;422;p42"/>
          <p:cNvGrpSpPr/>
          <p:nvPr/>
        </p:nvGrpSpPr>
        <p:grpSpPr>
          <a:xfrm>
            <a:off x="3604225" y="2842375"/>
            <a:ext cx="3543125" cy="2214450"/>
            <a:chOff x="3604225" y="2842375"/>
            <a:chExt cx="3543125" cy="2214450"/>
          </a:xfrm>
        </p:grpSpPr>
        <p:pic>
          <p:nvPicPr>
            <p:cNvPr id="423" name="Google Shape;423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04225" y="2842375"/>
              <a:ext cx="3543125" cy="2214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42"/>
            <p:cNvSpPr txBox="1"/>
            <p:nvPr/>
          </p:nvSpPr>
          <p:spPr>
            <a:xfrm>
              <a:off x="4779681" y="4663225"/>
              <a:ext cx="11922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A205F"/>
                  </a:solidFill>
                </a:rPr>
                <a:t>M</a:t>
              </a:r>
              <a:r>
                <a:rPr lang="fr">
                  <a:solidFill>
                    <a:srgbClr val="6A205F"/>
                  </a:solidFill>
                </a:rPr>
                <a:t>aladie rare</a:t>
              </a:r>
              <a:r>
                <a:rPr lang="fr">
                  <a:solidFill>
                    <a:srgbClr val="487DA6"/>
                  </a:solidFill>
                </a:rPr>
                <a:t> </a:t>
              </a:r>
              <a:endParaRPr>
                <a:solidFill>
                  <a:srgbClr val="487DA6"/>
                </a:solidFill>
              </a:endParaRPr>
            </a:p>
          </p:txBody>
        </p:sp>
      </p:grpSp>
      <p:grpSp>
        <p:nvGrpSpPr>
          <p:cNvPr id="425" name="Google Shape;425;p42"/>
          <p:cNvGrpSpPr/>
          <p:nvPr/>
        </p:nvGrpSpPr>
        <p:grpSpPr>
          <a:xfrm>
            <a:off x="4981" y="1463925"/>
            <a:ext cx="2126000" cy="3070800"/>
            <a:chOff x="4981" y="1463925"/>
            <a:chExt cx="2126000" cy="3070800"/>
          </a:xfrm>
        </p:grpSpPr>
        <p:pic>
          <p:nvPicPr>
            <p:cNvPr id="426" name="Google Shape;426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81" y="1463925"/>
              <a:ext cx="2126000" cy="269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42"/>
            <p:cNvSpPr txBox="1"/>
            <p:nvPr/>
          </p:nvSpPr>
          <p:spPr>
            <a:xfrm>
              <a:off x="136625" y="4084425"/>
              <a:ext cx="18627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6A205F"/>
                  </a:solidFill>
                </a:rPr>
                <a:t>D</a:t>
              </a:r>
              <a:r>
                <a:rPr lang="fr">
                  <a:solidFill>
                    <a:srgbClr val="6A205F"/>
                  </a:solidFill>
                </a:rPr>
                <a:t>éfaut de fabrication</a:t>
              </a:r>
              <a:endParaRPr>
                <a:solidFill>
                  <a:srgbClr val="6A205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/>
        </p:nvSpPr>
        <p:spPr>
          <a:xfrm>
            <a:off x="3208125" y="1811500"/>
            <a:ext cx="575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</a:rPr>
              <a:t>Avoir plus de données réelles est toujours mieux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33" name="Google Shape;433;p43"/>
          <p:cNvSpPr txBox="1"/>
          <p:nvPr>
            <p:ph idx="2" type="title"/>
          </p:nvPr>
        </p:nvSpPr>
        <p:spPr>
          <a:xfrm>
            <a:off x="3432100" y="609800"/>
            <a:ext cx="5864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déséquilibrées</a:t>
            </a:r>
            <a:endParaRPr/>
          </a:p>
        </p:txBody>
      </p:sp>
      <p:sp>
        <p:nvSpPr>
          <p:cNvPr id="434" name="Google Shape;4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5" name="Google Shape;435;p43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grpSp>
        <p:nvGrpSpPr>
          <p:cNvPr id="436" name="Google Shape;436;p43"/>
          <p:cNvGrpSpPr/>
          <p:nvPr/>
        </p:nvGrpSpPr>
        <p:grpSpPr>
          <a:xfrm>
            <a:off x="910852" y="2724000"/>
            <a:ext cx="2261573" cy="342900"/>
            <a:chOff x="910852" y="2038200"/>
            <a:chExt cx="2261573" cy="342900"/>
          </a:xfrm>
        </p:grpSpPr>
        <p:sp>
          <p:nvSpPr>
            <p:cNvPr id="437" name="Google Shape;437;p43"/>
            <p:cNvSpPr txBox="1"/>
            <p:nvPr/>
          </p:nvSpPr>
          <p:spPr>
            <a:xfrm>
              <a:off x="910852" y="2038200"/>
              <a:ext cx="1965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7B299"/>
                  </a:solidFill>
                  <a:latin typeface="Lato"/>
                  <a:ea typeface="Lato"/>
                  <a:cs typeface="Lato"/>
                  <a:sym typeface="Lato"/>
                </a:rPr>
                <a:t>Sous-échantillonnage aléatoire</a:t>
              </a:r>
              <a:endParaRPr b="1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 rot="5400000">
              <a:off x="2984625" y="2122498"/>
              <a:ext cx="201300" cy="1743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43"/>
          <p:cNvGrpSpPr/>
          <p:nvPr/>
        </p:nvGrpSpPr>
        <p:grpSpPr>
          <a:xfrm>
            <a:off x="1115100" y="3472151"/>
            <a:ext cx="2057325" cy="342900"/>
            <a:chOff x="1115100" y="4005551"/>
            <a:chExt cx="2057325" cy="342900"/>
          </a:xfrm>
        </p:grpSpPr>
        <p:sp>
          <p:nvSpPr>
            <p:cNvPr id="440" name="Google Shape;440;p43"/>
            <p:cNvSpPr txBox="1"/>
            <p:nvPr/>
          </p:nvSpPr>
          <p:spPr>
            <a:xfrm>
              <a:off x="1115100" y="4005551"/>
              <a:ext cx="1797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7B299"/>
                  </a:solidFill>
                  <a:latin typeface="Lato"/>
                  <a:ea typeface="Lato"/>
                  <a:cs typeface="Lato"/>
                  <a:sym typeface="Lato"/>
                </a:rPr>
                <a:t>Pénaliser</a:t>
              </a:r>
              <a:r>
                <a:rPr b="1" lang="fr">
                  <a:solidFill>
                    <a:srgbClr val="C7B299"/>
                  </a:solidFill>
                  <a:latin typeface="Lato"/>
                  <a:ea typeface="Lato"/>
                  <a:cs typeface="Lato"/>
                  <a:sym typeface="Lato"/>
                </a:rPr>
                <a:t> le modèle</a:t>
              </a:r>
              <a:endParaRPr b="1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 rot="5400000">
              <a:off x="2984625" y="4089856"/>
              <a:ext cx="201300" cy="1743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3"/>
          <p:cNvGrpSpPr/>
          <p:nvPr/>
        </p:nvGrpSpPr>
        <p:grpSpPr>
          <a:xfrm>
            <a:off x="276229" y="1898500"/>
            <a:ext cx="2896196" cy="342900"/>
            <a:chOff x="276229" y="1288900"/>
            <a:chExt cx="2896196" cy="342900"/>
          </a:xfrm>
        </p:grpSpPr>
        <p:sp>
          <p:nvSpPr>
            <p:cNvPr id="443" name="Google Shape;443;p43"/>
            <p:cNvSpPr/>
            <p:nvPr/>
          </p:nvSpPr>
          <p:spPr>
            <a:xfrm rot="5400000">
              <a:off x="2984625" y="1373200"/>
              <a:ext cx="201300" cy="1743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C7B2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3"/>
            <p:cNvSpPr txBox="1"/>
            <p:nvPr/>
          </p:nvSpPr>
          <p:spPr>
            <a:xfrm>
              <a:off x="276229" y="1288900"/>
              <a:ext cx="2686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7B299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r>
                <a:rPr b="1" lang="fr">
                  <a:solidFill>
                    <a:srgbClr val="C7B299"/>
                  </a:solidFill>
                  <a:latin typeface="Lato"/>
                  <a:ea typeface="Lato"/>
                  <a:cs typeface="Lato"/>
                  <a:sym typeface="Lato"/>
                </a:rPr>
                <a:t>ollecter plus de données</a:t>
              </a:r>
              <a:endParaRPr b="1">
                <a:solidFill>
                  <a:srgbClr val="C7B2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45" name="Google Shape;445;p43"/>
          <p:cNvSpPr txBox="1"/>
          <p:nvPr/>
        </p:nvSpPr>
        <p:spPr>
          <a:xfrm>
            <a:off x="3208125" y="2607300"/>
            <a:ext cx="575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</a:rPr>
              <a:t>S</a:t>
            </a:r>
            <a:r>
              <a:rPr lang="fr">
                <a:solidFill>
                  <a:srgbClr val="9E9E9E"/>
                </a:solidFill>
              </a:rPr>
              <a:t>upprimer</a:t>
            </a:r>
            <a:r>
              <a:rPr lang="fr">
                <a:solidFill>
                  <a:srgbClr val="9E9E9E"/>
                </a:solidFill>
              </a:rPr>
              <a:t> </a:t>
            </a:r>
            <a:r>
              <a:rPr lang="fr">
                <a:solidFill>
                  <a:srgbClr val="9E9E9E"/>
                </a:solidFill>
              </a:rPr>
              <a:t>aléatoirement</a:t>
            </a:r>
            <a:r>
              <a:rPr lang="fr">
                <a:solidFill>
                  <a:srgbClr val="9E9E9E"/>
                </a:solidFill>
              </a:rPr>
              <a:t> des données de la classe majoritaire.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3388500" y="3416850"/>
            <a:ext cx="575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</a:rPr>
              <a:t>Introduire des poids associés à chaque classe pour l'apprentissage.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SMOTE</a:t>
            </a:r>
            <a:endParaRPr/>
          </a:p>
        </p:txBody>
      </p:sp>
      <p:sp>
        <p:nvSpPr>
          <p:cNvPr id="452" name="Google Shape;452;p44"/>
          <p:cNvSpPr txBox="1"/>
          <p:nvPr>
            <p:ph idx="12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77" y="546650"/>
            <a:ext cx="3808845" cy="44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SMOTE</a:t>
            </a:r>
            <a:endParaRPr/>
          </a:p>
        </p:txBody>
      </p:sp>
      <p:sp>
        <p:nvSpPr>
          <p:cNvPr id="459" name="Google Shape;459;p45"/>
          <p:cNvSpPr txBox="1"/>
          <p:nvPr>
            <p:ph idx="12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460" name="Google Shape;460;p45"/>
          <p:cNvSpPr txBox="1"/>
          <p:nvPr/>
        </p:nvSpPr>
        <p:spPr>
          <a:xfrm>
            <a:off x="617075" y="523575"/>
            <a:ext cx="78162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E9E9E"/>
                </a:solidFill>
                <a:latin typeface="Oswald Medium"/>
                <a:ea typeface="Oswald Medium"/>
                <a:cs typeface="Oswald Medium"/>
                <a:sym typeface="Oswald Medium"/>
              </a:rPr>
              <a:t>Synthetic Minority Over-sampling TEchnique</a:t>
            </a:r>
            <a:endParaRPr sz="2400">
              <a:solidFill>
                <a:srgbClr val="9E9E9E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1639538" y="21490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1717138" y="25300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584375" y="280080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984538" y="28338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1327375" y="261120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984538" y="245357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>
            <a:off x="1778125" y="31274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2106038" y="27309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1784463" y="27309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1838638" y="296003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/>
          <p:nvPr/>
        </p:nvSpPr>
        <p:spPr>
          <a:xfrm>
            <a:off x="1184238" y="290370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5"/>
          <p:cNvSpPr/>
          <p:nvPr/>
        </p:nvSpPr>
        <p:spPr>
          <a:xfrm>
            <a:off x="2070513" y="22252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5"/>
          <p:cNvSpPr/>
          <p:nvPr/>
        </p:nvSpPr>
        <p:spPr>
          <a:xfrm>
            <a:off x="2148113" y="25300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1945238" y="268193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/>
          <p:nvPr/>
        </p:nvSpPr>
        <p:spPr>
          <a:xfrm>
            <a:off x="2336088" y="29600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1838638" y="233447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5"/>
          <p:cNvSpPr/>
          <p:nvPr/>
        </p:nvSpPr>
        <p:spPr>
          <a:xfrm>
            <a:off x="2373938" y="245508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5"/>
          <p:cNvSpPr/>
          <p:nvPr/>
        </p:nvSpPr>
        <p:spPr>
          <a:xfrm>
            <a:off x="1980813" y="31686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/>
          <p:nvPr/>
        </p:nvSpPr>
        <p:spPr>
          <a:xfrm>
            <a:off x="2384713" y="270757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2160313" y="286610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"/>
          <p:cNvSpPr/>
          <p:nvPr/>
        </p:nvSpPr>
        <p:spPr>
          <a:xfrm>
            <a:off x="2275363" y="3409413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2241113" y="30772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1450213" y="27309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5"/>
          <p:cNvSpPr/>
          <p:nvPr/>
        </p:nvSpPr>
        <p:spPr>
          <a:xfrm>
            <a:off x="1467488" y="30536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1395050" y="330652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5"/>
          <p:cNvSpPr/>
          <p:nvPr/>
        </p:nvSpPr>
        <p:spPr>
          <a:xfrm>
            <a:off x="1859913" y="351013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1218338" y="30357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2039875" y="300123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1649313" y="369485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2070513" y="358608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1595138" y="323667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1649313" y="3465763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1395063" y="3506975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5"/>
          <p:cNvSpPr/>
          <p:nvPr/>
        </p:nvSpPr>
        <p:spPr>
          <a:xfrm>
            <a:off x="1671350" y="2301425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1145563" y="2691825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1288588" y="2177700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5"/>
          <p:cNvSpPr/>
          <p:nvPr/>
        </p:nvSpPr>
        <p:spPr>
          <a:xfrm>
            <a:off x="1562413" y="2645800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1384313" y="2892300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5"/>
          <p:cNvSpPr/>
          <p:nvPr/>
        </p:nvSpPr>
        <p:spPr>
          <a:xfrm>
            <a:off x="1351638" y="2454313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1653063" y="2921700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1622800" y="3079188"/>
            <a:ext cx="121500" cy="102900"/>
          </a:xfrm>
          <a:prstGeom prst="ellipse">
            <a:avLst/>
          </a:prstGeom>
          <a:solidFill>
            <a:srgbClr val="487DA6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45"/>
          <p:cNvCxnSpPr/>
          <p:nvPr/>
        </p:nvCxnSpPr>
        <p:spPr>
          <a:xfrm rot="10800000">
            <a:off x="615550" y="1674600"/>
            <a:ext cx="12600" cy="22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5"/>
          <p:cNvCxnSpPr/>
          <p:nvPr/>
        </p:nvCxnSpPr>
        <p:spPr>
          <a:xfrm flipH="1" rot="10800000">
            <a:off x="597600" y="3848000"/>
            <a:ext cx="27672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5"/>
          <p:cNvSpPr/>
          <p:nvPr/>
        </p:nvSpPr>
        <p:spPr>
          <a:xfrm>
            <a:off x="6592650" y="2072825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5109625" y="3153650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5352625" y="1768025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6477613" y="2903900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5975113" y="3409425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5626513" y="2493388"/>
            <a:ext cx="121500" cy="102900"/>
          </a:xfrm>
          <a:prstGeom prst="ellipse">
            <a:avLst/>
          </a:prstGeom>
          <a:solidFill>
            <a:srgbClr val="DC2C23"/>
          </a:solidFill>
          <a:ln cap="flat" cmpd="sng" w="9525">
            <a:solidFill>
              <a:srgbClr val="4D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45"/>
          <p:cNvCxnSpPr/>
          <p:nvPr/>
        </p:nvCxnSpPr>
        <p:spPr>
          <a:xfrm rot="10800000">
            <a:off x="4830550" y="1665350"/>
            <a:ext cx="12600" cy="22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5"/>
          <p:cNvCxnSpPr/>
          <p:nvPr/>
        </p:nvCxnSpPr>
        <p:spPr>
          <a:xfrm flipH="1" rot="10800000">
            <a:off x="4812600" y="3838750"/>
            <a:ext cx="27672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5"/>
          <p:cNvCxnSpPr>
            <a:endCxn id="505" idx="3"/>
          </p:cNvCxnSpPr>
          <p:nvPr/>
        </p:nvCxnSpPr>
        <p:spPr>
          <a:xfrm flipH="1" rot="10800000">
            <a:off x="4843918" y="3241481"/>
            <a:ext cx="283500" cy="618300"/>
          </a:xfrm>
          <a:prstGeom prst="straightConnector1">
            <a:avLst/>
          </a:prstGeom>
          <a:noFill/>
          <a:ln cap="flat" cmpd="sng" w="9525">
            <a:solidFill>
              <a:srgbClr val="487DA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5"/>
          <p:cNvSpPr txBox="1"/>
          <p:nvPr/>
        </p:nvSpPr>
        <p:spPr>
          <a:xfrm>
            <a:off x="4888800" y="3027725"/>
            <a:ext cx="2835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latin typeface="Caveat"/>
                <a:ea typeface="Caveat"/>
                <a:cs typeface="Caveat"/>
                <a:sym typeface="Caveat"/>
              </a:rPr>
              <a:t>vc</a:t>
            </a:r>
            <a:endParaRPr i="1" sz="10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14" name="Google Shape;514;p45"/>
          <p:cNvCxnSpPr>
            <a:stCxn id="505" idx="5"/>
            <a:endCxn id="508" idx="1"/>
          </p:cNvCxnSpPr>
          <p:nvPr/>
        </p:nvCxnSpPr>
        <p:spPr>
          <a:xfrm>
            <a:off x="5213332" y="3241481"/>
            <a:ext cx="779700" cy="1830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515" name="Google Shape;515;p45"/>
          <p:cNvGrpSpPr/>
          <p:nvPr/>
        </p:nvGrpSpPr>
        <p:grpSpPr>
          <a:xfrm>
            <a:off x="4851406" y="3334025"/>
            <a:ext cx="1486544" cy="526231"/>
            <a:chOff x="4851406" y="3334025"/>
            <a:chExt cx="1486544" cy="526231"/>
          </a:xfrm>
        </p:grpSpPr>
        <p:cxnSp>
          <p:nvCxnSpPr>
            <p:cNvPr id="516" name="Google Shape;516;p45"/>
            <p:cNvCxnSpPr>
              <a:endCxn id="508" idx="3"/>
            </p:cNvCxnSpPr>
            <p:nvPr/>
          </p:nvCxnSpPr>
          <p:spPr>
            <a:xfrm flipH="1" rot="10800000">
              <a:off x="4851406" y="3497256"/>
              <a:ext cx="1141500" cy="363000"/>
            </a:xfrm>
            <a:prstGeom prst="straightConnector1">
              <a:avLst/>
            </a:prstGeom>
            <a:noFill/>
            <a:ln cap="flat" cmpd="sng" w="9525">
              <a:solidFill>
                <a:srgbClr val="487DA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45"/>
            <p:cNvSpPr txBox="1"/>
            <p:nvPr/>
          </p:nvSpPr>
          <p:spPr>
            <a:xfrm>
              <a:off x="6054450" y="3334025"/>
              <a:ext cx="2835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fr" sz="1000">
                  <a:solidFill>
                    <a:schemeClr val="dk1"/>
                  </a:solidFill>
                  <a:latin typeface="Caveat"/>
                  <a:ea typeface="Caveat"/>
                  <a:cs typeface="Caveat"/>
                  <a:sym typeface="Caveat"/>
                </a:rPr>
                <a:t>pv</a:t>
              </a:r>
              <a:endParaRPr/>
            </a:p>
          </p:txBody>
        </p:sp>
      </p:grpSp>
      <p:sp>
        <p:nvSpPr>
          <p:cNvPr id="518" name="Google Shape;518;p45"/>
          <p:cNvSpPr/>
          <p:nvPr/>
        </p:nvSpPr>
        <p:spPr>
          <a:xfrm>
            <a:off x="5388038" y="3241463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45"/>
          <p:cNvCxnSpPr>
            <a:stCxn id="507" idx="1"/>
            <a:endCxn id="509" idx="5"/>
          </p:cNvCxnSpPr>
          <p:nvPr/>
        </p:nvCxnSpPr>
        <p:spPr>
          <a:xfrm rot="10800000">
            <a:off x="5730106" y="2581169"/>
            <a:ext cx="765300" cy="3378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0" name="Google Shape;520;p45"/>
          <p:cNvSpPr/>
          <p:nvPr/>
        </p:nvSpPr>
        <p:spPr>
          <a:xfrm>
            <a:off x="6096613" y="2713688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45"/>
          <p:cNvCxnSpPr>
            <a:stCxn id="509" idx="3"/>
            <a:endCxn id="505" idx="7"/>
          </p:cNvCxnSpPr>
          <p:nvPr/>
        </p:nvCxnSpPr>
        <p:spPr>
          <a:xfrm flipH="1">
            <a:off x="5213206" y="2581218"/>
            <a:ext cx="431100" cy="5874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2" name="Google Shape;522;p45"/>
          <p:cNvSpPr/>
          <p:nvPr/>
        </p:nvSpPr>
        <p:spPr>
          <a:xfrm>
            <a:off x="5509538" y="2648388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45"/>
          <p:cNvCxnSpPr>
            <a:stCxn id="504" idx="3"/>
            <a:endCxn id="509" idx="7"/>
          </p:cNvCxnSpPr>
          <p:nvPr/>
        </p:nvCxnSpPr>
        <p:spPr>
          <a:xfrm flipH="1">
            <a:off x="5730243" y="2160656"/>
            <a:ext cx="880200" cy="3477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4" name="Google Shape;524;p45"/>
          <p:cNvSpPr/>
          <p:nvPr/>
        </p:nvSpPr>
        <p:spPr>
          <a:xfrm>
            <a:off x="6337938" y="2182063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45"/>
          <p:cNvCxnSpPr>
            <a:endCxn id="517" idx="1"/>
          </p:cNvCxnSpPr>
          <p:nvPr/>
        </p:nvCxnSpPr>
        <p:spPr>
          <a:xfrm flipH="1">
            <a:off x="6054450" y="2991725"/>
            <a:ext cx="455700" cy="4143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6" name="Google Shape;526;p45"/>
          <p:cNvSpPr/>
          <p:nvPr/>
        </p:nvSpPr>
        <p:spPr>
          <a:xfrm>
            <a:off x="6356113" y="3010400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5"/>
          <p:cNvSpPr/>
          <p:nvPr/>
        </p:nvSpPr>
        <p:spPr>
          <a:xfrm>
            <a:off x="6078913" y="3276213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45"/>
          <p:cNvCxnSpPr>
            <a:stCxn id="504" idx="2"/>
            <a:endCxn id="506" idx="5"/>
          </p:cNvCxnSpPr>
          <p:nvPr/>
        </p:nvCxnSpPr>
        <p:spPr>
          <a:xfrm rot="10800000">
            <a:off x="5456250" y="1855775"/>
            <a:ext cx="1136400" cy="268500"/>
          </a:xfrm>
          <a:prstGeom prst="straightConnector1">
            <a:avLst/>
          </a:prstGeom>
          <a:noFill/>
          <a:ln cap="flat" cmpd="sng" w="9525">
            <a:solidFill>
              <a:srgbClr val="4D4D4C"/>
            </a:solidFill>
            <a:prstDash val="dash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29" name="Google Shape;529;p45"/>
          <p:cNvSpPr/>
          <p:nvPr/>
        </p:nvSpPr>
        <p:spPr>
          <a:xfrm>
            <a:off x="5667938" y="1870913"/>
            <a:ext cx="121500" cy="102900"/>
          </a:xfrm>
          <a:prstGeom prst="ellipse">
            <a:avLst/>
          </a:prstGeom>
          <a:noFill/>
          <a:ln cap="flat" cmpd="sng" w="9525">
            <a:solidFill>
              <a:srgbClr val="DC2C2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5"/>
          <p:cNvSpPr txBox="1"/>
          <p:nvPr/>
        </p:nvSpPr>
        <p:spPr>
          <a:xfrm>
            <a:off x="5412025" y="1376350"/>
            <a:ext cx="550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E9E9E"/>
                </a:solidFill>
                <a:latin typeface="Caveat"/>
                <a:ea typeface="Caveat"/>
                <a:cs typeface="Caveat"/>
                <a:sym typeface="Caveat"/>
              </a:rPr>
              <a:t>Zoom</a:t>
            </a:r>
            <a:endParaRPr>
              <a:solidFill>
                <a:srgbClr val="9E9E9E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1026800" y="2048850"/>
            <a:ext cx="954600" cy="10284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5"/>
          <p:cNvSpPr/>
          <p:nvPr/>
        </p:nvSpPr>
        <p:spPr>
          <a:xfrm>
            <a:off x="1668550" y="1268754"/>
            <a:ext cx="3498725" cy="789600"/>
          </a:xfrm>
          <a:custGeom>
            <a:rect b="b" l="l" r="r" t="t"/>
            <a:pathLst>
              <a:path extrusionOk="0" h="31584" w="139949">
                <a:moveTo>
                  <a:pt x="0" y="31584"/>
                </a:moveTo>
                <a:cubicBezTo>
                  <a:pt x="8810" y="26355"/>
                  <a:pt x="29536" y="2492"/>
                  <a:pt x="52861" y="210"/>
                </a:cubicBezTo>
                <a:cubicBezTo>
                  <a:pt x="76186" y="-2072"/>
                  <a:pt x="125434" y="14946"/>
                  <a:pt x="139949" y="178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533" name="Google Shape;533;p45"/>
          <p:cNvGrpSpPr/>
          <p:nvPr/>
        </p:nvGrpSpPr>
        <p:grpSpPr>
          <a:xfrm>
            <a:off x="4851406" y="2314325"/>
            <a:ext cx="860644" cy="1545793"/>
            <a:chOff x="4851406" y="2314325"/>
            <a:chExt cx="860644" cy="1545793"/>
          </a:xfrm>
        </p:grpSpPr>
        <p:cxnSp>
          <p:nvCxnSpPr>
            <p:cNvPr id="534" name="Google Shape;534;p45"/>
            <p:cNvCxnSpPr>
              <a:endCxn id="509" idx="3"/>
            </p:cNvCxnSpPr>
            <p:nvPr/>
          </p:nvCxnSpPr>
          <p:spPr>
            <a:xfrm flipH="1" rot="10800000">
              <a:off x="4851406" y="2581218"/>
              <a:ext cx="792900" cy="1278900"/>
            </a:xfrm>
            <a:prstGeom prst="straightConnector1">
              <a:avLst/>
            </a:prstGeom>
            <a:noFill/>
            <a:ln cap="flat" cmpd="sng" w="9525">
              <a:solidFill>
                <a:srgbClr val="487DA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45"/>
            <p:cNvSpPr txBox="1"/>
            <p:nvPr/>
          </p:nvSpPr>
          <p:spPr>
            <a:xfrm>
              <a:off x="5428550" y="2314325"/>
              <a:ext cx="2835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000">
                  <a:latin typeface="Caveat"/>
                  <a:ea typeface="Caveat"/>
                  <a:cs typeface="Caveat"/>
                  <a:sym typeface="Caveat"/>
                </a:rPr>
                <a:t>vc</a:t>
              </a:r>
              <a:endParaRPr i="1" sz="1000"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536" name="Google Shape;536;p45"/>
          <p:cNvGrpSpPr/>
          <p:nvPr/>
        </p:nvGrpSpPr>
        <p:grpSpPr>
          <a:xfrm>
            <a:off x="4851313" y="2828275"/>
            <a:ext cx="1945638" cy="1042375"/>
            <a:chOff x="4851313" y="2828275"/>
            <a:chExt cx="1945638" cy="1042375"/>
          </a:xfrm>
        </p:grpSpPr>
        <p:cxnSp>
          <p:nvCxnSpPr>
            <p:cNvPr id="537" name="Google Shape;537;p45"/>
            <p:cNvCxnSpPr>
              <a:endCxn id="507" idx="2"/>
            </p:cNvCxnSpPr>
            <p:nvPr/>
          </p:nvCxnSpPr>
          <p:spPr>
            <a:xfrm flipH="1" rot="10800000">
              <a:off x="4851313" y="2955350"/>
              <a:ext cx="1626300" cy="915300"/>
            </a:xfrm>
            <a:prstGeom prst="straightConnector1">
              <a:avLst/>
            </a:prstGeom>
            <a:noFill/>
            <a:ln cap="flat" cmpd="sng" w="9525">
              <a:solidFill>
                <a:srgbClr val="487DA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8" name="Google Shape;538;p45"/>
            <p:cNvSpPr txBox="1"/>
            <p:nvPr/>
          </p:nvSpPr>
          <p:spPr>
            <a:xfrm>
              <a:off x="6513450" y="2828275"/>
              <a:ext cx="2835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fr" sz="1000">
                  <a:solidFill>
                    <a:schemeClr val="dk1"/>
                  </a:solidFill>
                  <a:latin typeface="Caveat"/>
                  <a:ea typeface="Caveat"/>
                  <a:cs typeface="Caveat"/>
                  <a:sym typeface="Caveat"/>
                </a:rPr>
                <a:t>pv</a:t>
              </a:r>
              <a:endParaRPr/>
            </a:p>
          </p:txBody>
        </p:sp>
      </p:grpSp>
      <p:sp>
        <p:nvSpPr>
          <p:cNvPr id="539" name="Google Shape;539;p45"/>
          <p:cNvSpPr txBox="1"/>
          <p:nvPr/>
        </p:nvSpPr>
        <p:spPr>
          <a:xfrm>
            <a:off x="1107325" y="4364250"/>
            <a:ext cx="5707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fr">
                <a:solidFill>
                  <a:schemeClr val="dk1"/>
                </a:solidFill>
              </a:rPr>
              <a:t>Choisir un vecteur caractéristique (</a:t>
            </a:r>
            <a:r>
              <a:rPr i="1" lang="fr" sz="1100">
                <a:solidFill>
                  <a:schemeClr val="dk1"/>
                </a:solidFill>
              </a:rPr>
              <a:t>vc</a:t>
            </a:r>
            <a:r>
              <a:rPr lang="fr">
                <a:solidFill>
                  <a:schemeClr val="dk1"/>
                </a:solidFill>
              </a:rPr>
              <a:t>) et un de ces plus proches voisins (</a:t>
            </a:r>
            <a:r>
              <a:rPr i="1" lang="fr" sz="1100">
                <a:solidFill>
                  <a:schemeClr val="dk1"/>
                </a:solidFill>
              </a:rPr>
              <a:t>pv</a:t>
            </a:r>
            <a:r>
              <a:rPr lang="f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1145575" y="4369438"/>
            <a:ext cx="5890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fr">
                <a:solidFill>
                  <a:schemeClr val="dk1"/>
                </a:solidFill>
              </a:rPr>
              <a:t>Prendre la différence entre les deux vecteurs puis m</a:t>
            </a:r>
            <a:r>
              <a:rPr lang="fr">
                <a:solidFill>
                  <a:schemeClr val="dk1"/>
                </a:solidFill>
              </a:rPr>
              <a:t>ultiplier par un nombre aléatoire entre 0 et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1171675" y="3976388"/>
            <a:ext cx="7997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fr">
                <a:solidFill>
                  <a:schemeClr val="dk1"/>
                </a:solidFill>
              </a:rPr>
              <a:t>Ajouter ce delta à (</a:t>
            </a:r>
            <a:r>
              <a:rPr i="1" lang="fr" sz="1100">
                <a:solidFill>
                  <a:schemeClr val="dk1"/>
                </a:solidFill>
              </a:rPr>
              <a:t>vc</a:t>
            </a:r>
            <a:r>
              <a:rPr lang="fr">
                <a:solidFill>
                  <a:schemeClr val="dk1"/>
                </a:solidFill>
              </a:rPr>
              <a:t>) pour identifier un nouveau point dans le segment [</a:t>
            </a:r>
            <a:r>
              <a:rPr i="1" lang="fr" sz="1200">
                <a:solidFill>
                  <a:schemeClr val="dk1"/>
                </a:solidFill>
              </a:rPr>
              <a:t>vc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i="1" lang="fr" sz="1200">
                <a:solidFill>
                  <a:schemeClr val="dk1"/>
                </a:solidFill>
              </a:rPr>
              <a:t>pv</a:t>
            </a:r>
            <a:r>
              <a:rPr lang="fr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1171675" y="4117100"/>
            <a:ext cx="79974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fr">
                <a:solidFill>
                  <a:schemeClr val="dk1"/>
                </a:solidFill>
              </a:rPr>
              <a:t>Répéter le processus pour les vecteurs caractéristiques identifiés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487185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lkjs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46"/>
          <p:cNvSpPr txBox="1"/>
          <p:nvPr/>
        </p:nvSpPr>
        <p:spPr>
          <a:xfrm>
            <a:off x="7304109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Scientists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6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SMOTE</a:t>
            </a:r>
            <a:endParaRPr/>
          </a:p>
        </p:txBody>
      </p:sp>
      <p:sp>
        <p:nvSpPr>
          <p:cNvPr id="551" name="Google Shape;551;p46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Hands-on</a:t>
            </a:r>
            <a:endParaRPr/>
          </a:p>
        </p:txBody>
      </p:sp>
      <p:pic>
        <p:nvPicPr>
          <p:cNvPr id="552" name="Google Shape;5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613" y="1614488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idx="4294967295" type="sldNum"/>
          </p:nvPr>
        </p:nvSpPr>
        <p:spPr>
          <a:xfrm>
            <a:off x="8645627" y="4663225"/>
            <a:ext cx="37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558" name="Google Shape;558;p47"/>
          <p:cNvSpPr txBox="1"/>
          <p:nvPr/>
        </p:nvSpPr>
        <p:spPr>
          <a:xfrm>
            <a:off x="4871850" y="1428275"/>
            <a:ext cx="1407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lkjs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47"/>
          <p:cNvSpPr txBox="1"/>
          <p:nvPr>
            <p:ph idx="2" type="ctrTitle"/>
          </p:nvPr>
        </p:nvSpPr>
        <p:spPr>
          <a:xfrm>
            <a:off x="81175" y="650"/>
            <a:ext cx="791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SMOTE</a:t>
            </a:r>
            <a:endParaRPr/>
          </a:p>
        </p:txBody>
      </p:sp>
      <p:sp>
        <p:nvSpPr>
          <p:cNvPr id="560" name="Google Shape;560;p47"/>
          <p:cNvSpPr txBox="1"/>
          <p:nvPr>
            <p:ph type="title"/>
          </p:nvPr>
        </p:nvSpPr>
        <p:spPr>
          <a:xfrm>
            <a:off x="312700" y="620400"/>
            <a:ext cx="5864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</a:t>
            </a:r>
            <a:endParaRPr/>
          </a:p>
        </p:txBody>
      </p:sp>
      <p:pic>
        <p:nvPicPr>
          <p:cNvPr id="561" name="Google Shape;5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475" y="1185782"/>
            <a:ext cx="4567050" cy="322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