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Oswald Bold" charset="1" panose="00000800000000000000"/>
      <p:regular r:id="rId20"/>
    </p:embeddedFont>
    <p:embeddedFont>
      <p:font typeface="Open Sans Bold" charset="1" panose="020B0806030504020204"/>
      <p:regular r:id="rId21"/>
    </p:embeddedFont>
    <p:embeddedFont>
      <p:font typeface="DM Sans" charset="1" panose="00000000000000000000"/>
      <p:regular r:id="rId22"/>
    </p:embeddedFont>
    <p:embeddedFont>
      <p:font typeface="Open Sauce Bold" charset="1" panose="00000800000000000000"/>
      <p:regular r:id="rId23"/>
    </p:embeddedFont>
    <p:embeddedFont>
      <p:font typeface="Open Sauce" charset="1" panose="00000500000000000000"/>
      <p:regular r:id="rId24"/>
    </p:embeddedFont>
    <p:embeddedFont>
      <p:font typeface="Open Sans" charset="1" panose="020B0606030504020204"/>
      <p:regular r:id="rId25"/>
    </p:embeddedFont>
    <p:embeddedFont>
      <p:font typeface="Montserrat Light Bold" charset="1" panose="00000800000000000000"/>
      <p:regular r:id="rId26"/>
    </p:embeddedFont>
    <p:embeddedFont>
      <p:font typeface="DM Sans Bold" charset="1" panose="00000000000000000000"/>
      <p:regular r:id="rId27"/>
    </p:embeddedFont>
    <p:embeddedFont>
      <p:font typeface="Oswald" charset="1" panose="00000500000000000000"/>
      <p:regular r:id="rId28"/>
    </p:embeddedFont>
    <p:embeddedFont>
      <p:font typeface="Montserrat Light" charset="1" panose="00000400000000000000"/>
      <p:regular r:id="rId29"/>
    </p:embeddedFont>
    <p:embeddedFont>
      <p:font typeface="Montserrat Classic Bold" charset="1" panose="000008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3.png" Type="http://schemas.openxmlformats.org/officeDocument/2006/relationships/image"/><Relationship Id="rId4" Target="../media/image24.svg" Type="http://schemas.openxmlformats.org/officeDocument/2006/relationships/image"/><Relationship Id="rId5" Target="../media/image25.png" Type="http://schemas.openxmlformats.org/officeDocument/2006/relationships/image"/><Relationship Id="rId6" Target="../media/image26.svg" Type="http://schemas.openxmlformats.org/officeDocument/2006/relationships/image"/><Relationship Id="rId7" Target="../media/image27.png" Type="http://schemas.openxmlformats.org/officeDocument/2006/relationships/image"/><Relationship Id="rId8" Target="../media/image2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9.png" Type="http://schemas.openxmlformats.org/officeDocument/2006/relationships/image"/><Relationship Id="rId6" Target="../media/image3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 Id="rId6" Target="../media/image13.png" Type="http://schemas.openxmlformats.org/officeDocument/2006/relationships/image"/><Relationship Id="rId7"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17.jpeg" Type="http://schemas.openxmlformats.org/officeDocument/2006/relationships/image"/><Relationship Id="rId6" Target="../media/image18.pn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4516236"/>
            <a:ext cx="9815307" cy="2894879"/>
            <a:chOff x="0" y="0"/>
            <a:chExt cx="1895495" cy="559048"/>
          </a:xfrm>
        </p:grpSpPr>
        <p:sp>
          <p:nvSpPr>
            <p:cNvPr name="Freeform 6" id="6"/>
            <p:cNvSpPr/>
            <p:nvPr/>
          </p:nvSpPr>
          <p:spPr>
            <a:xfrm flipH="false" flipV="false" rot="0">
              <a:off x="0" y="0"/>
              <a:ext cx="1895495" cy="559048"/>
            </a:xfrm>
            <a:custGeom>
              <a:avLst/>
              <a:gdLst/>
              <a:ahLst/>
              <a:cxnLst/>
              <a:rect r="r" b="b" t="t" l="l"/>
              <a:pathLst>
                <a:path h="559048" w="1895495">
                  <a:moveTo>
                    <a:pt x="0" y="0"/>
                  </a:moveTo>
                  <a:lnTo>
                    <a:pt x="1895495" y="0"/>
                  </a:lnTo>
                  <a:lnTo>
                    <a:pt x="1895495" y="559048"/>
                  </a:lnTo>
                  <a:lnTo>
                    <a:pt x="0" y="559048"/>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578098"/>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236347" y="4348786"/>
            <a:ext cx="9815307" cy="2766619"/>
          </a:xfrm>
          <a:prstGeom prst="rect">
            <a:avLst/>
          </a:prstGeom>
        </p:spPr>
        <p:txBody>
          <a:bodyPr anchor="t" rtlCol="false" tIns="0" lIns="0" bIns="0" rIns="0">
            <a:spAutoFit/>
          </a:bodyPr>
          <a:lstStyle/>
          <a:p>
            <a:pPr algn="ctr">
              <a:lnSpc>
                <a:spcPts val="22684"/>
              </a:lnSpc>
            </a:pPr>
            <a:r>
              <a:rPr lang="en-US" b="true" sz="16437" spc="1610">
                <a:solidFill>
                  <a:srgbClr val="231F20"/>
                </a:solidFill>
                <a:latin typeface="Oswald Bold"/>
                <a:ea typeface="Oswald Bold"/>
                <a:cs typeface="Oswald Bold"/>
                <a:sym typeface="Oswald Bold"/>
              </a:rPr>
              <a:t>SOCIAPP</a:t>
            </a:r>
          </a:p>
        </p:txBody>
      </p:sp>
      <p:sp>
        <p:nvSpPr>
          <p:cNvPr name="TextBox 9" id="9"/>
          <p:cNvSpPr txBox="true"/>
          <p:nvPr/>
        </p:nvSpPr>
        <p:spPr>
          <a:xfrm rot="0">
            <a:off x="4959474" y="3338957"/>
            <a:ext cx="8369052" cy="1177278"/>
          </a:xfrm>
          <a:prstGeom prst="rect">
            <a:avLst/>
          </a:prstGeom>
        </p:spPr>
        <p:txBody>
          <a:bodyPr anchor="t" rtlCol="false" tIns="0" lIns="0" bIns="0" rIns="0">
            <a:spAutoFit/>
          </a:bodyPr>
          <a:lstStyle/>
          <a:p>
            <a:pPr algn="ctr">
              <a:lnSpc>
                <a:spcPts val="9660"/>
              </a:lnSpc>
            </a:pPr>
            <a:r>
              <a:rPr lang="en-US" sz="6900" b="true">
                <a:solidFill>
                  <a:srgbClr val="231F20"/>
                </a:solidFill>
                <a:latin typeface="Open Sans Bold"/>
                <a:ea typeface="Open Sans Bold"/>
                <a:cs typeface="Open Sans Bold"/>
                <a:sym typeface="Open Sans Bold"/>
              </a:rPr>
              <a:t>Plateforme sociale </a:t>
            </a:r>
          </a:p>
        </p:txBody>
      </p:sp>
      <p:sp>
        <p:nvSpPr>
          <p:cNvPr name="Freeform 10" id="10"/>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grpSp>
        <p:nvGrpSpPr>
          <p:cNvPr name="Group 2" id="2"/>
          <p:cNvGrpSpPr/>
          <p:nvPr/>
        </p:nvGrpSpPr>
        <p:grpSpPr>
          <a:xfrm rot="0">
            <a:off x="-2770706" y="-3368517"/>
            <a:ext cx="4959890" cy="495989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4" id="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grpSp>
        <p:nvGrpSpPr>
          <p:cNvPr name="Group 5" id="5"/>
          <p:cNvGrpSpPr/>
          <p:nvPr/>
        </p:nvGrpSpPr>
        <p:grpSpPr>
          <a:xfrm rot="0">
            <a:off x="9144000" y="1278539"/>
            <a:ext cx="13188954" cy="1318895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7" id="7"/>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6639105" y="-5979128"/>
            <a:ext cx="12110389" cy="12426705"/>
          </a:xfrm>
          <a:custGeom>
            <a:avLst/>
            <a:gdLst/>
            <a:ahLst/>
            <a:cxnLst/>
            <a:rect r="r" b="b" t="t" l="l"/>
            <a:pathLst>
              <a:path h="12426705" w="12110389">
                <a:moveTo>
                  <a:pt x="0" y="0"/>
                </a:moveTo>
                <a:lnTo>
                  <a:pt x="12110389" y="0"/>
                </a:lnTo>
                <a:lnTo>
                  <a:pt x="12110389" y="12426706"/>
                </a:lnTo>
                <a:lnTo>
                  <a:pt x="0" y="124267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3986589">
            <a:off x="5084777" y="6259532"/>
            <a:ext cx="9894000" cy="10152425"/>
          </a:xfrm>
          <a:custGeom>
            <a:avLst/>
            <a:gdLst/>
            <a:ahLst/>
            <a:cxnLst/>
            <a:rect r="r" b="b" t="t" l="l"/>
            <a:pathLst>
              <a:path h="10152425" w="9894000">
                <a:moveTo>
                  <a:pt x="0" y="0"/>
                </a:moveTo>
                <a:lnTo>
                  <a:pt x="9894000" y="0"/>
                </a:lnTo>
                <a:lnTo>
                  <a:pt x="9894000" y="10152425"/>
                </a:lnTo>
                <a:lnTo>
                  <a:pt x="0" y="101524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0345832" y="5000625"/>
            <a:ext cx="7942168" cy="4269686"/>
          </a:xfrm>
          <a:prstGeom prst="rect">
            <a:avLst/>
          </a:prstGeom>
        </p:spPr>
        <p:txBody>
          <a:bodyPr anchor="t" rtlCol="false" tIns="0" lIns="0" bIns="0" rIns="0">
            <a:spAutoFit/>
          </a:bodyPr>
          <a:lstStyle/>
          <a:p>
            <a:pPr algn="l">
              <a:lnSpc>
                <a:spcPts val="11349"/>
              </a:lnSpc>
            </a:pPr>
            <a:r>
              <a:rPr lang="en-US" b="true" sz="8224" spc="806">
                <a:solidFill>
                  <a:srgbClr val="000000"/>
                </a:solidFill>
                <a:latin typeface="Oswald Bold"/>
                <a:ea typeface="Oswald Bold"/>
                <a:cs typeface="Oswald Bold"/>
                <a:sym typeface="Oswald Bold"/>
              </a:rPr>
              <a:t>PERSPECTIVES &amp;COMMERCIALISATION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3814963" y="4312875"/>
            <a:ext cx="2932415" cy="2351362"/>
            <a:chOff x="0" y="0"/>
            <a:chExt cx="1075555" cy="862436"/>
          </a:xfrm>
        </p:grpSpPr>
        <p:sp>
          <p:nvSpPr>
            <p:cNvPr name="Freeform 5" id="5"/>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6" id="6"/>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7" id="7"/>
          <p:cNvGrpSpPr/>
          <p:nvPr/>
        </p:nvGrpSpPr>
        <p:grpSpPr>
          <a:xfrm rot="0">
            <a:off x="3814963" y="6895603"/>
            <a:ext cx="3175017" cy="847111"/>
            <a:chOff x="0" y="0"/>
            <a:chExt cx="1164537" cy="310705"/>
          </a:xfrm>
        </p:grpSpPr>
        <p:sp>
          <p:nvSpPr>
            <p:cNvPr name="Freeform 8" id="8"/>
            <p:cNvSpPr/>
            <p:nvPr/>
          </p:nvSpPr>
          <p:spPr>
            <a:xfrm flipH="false" flipV="false" rot="0">
              <a:off x="0" y="0"/>
              <a:ext cx="1164537" cy="310705"/>
            </a:xfrm>
            <a:custGeom>
              <a:avLst/>
              <a:gdLst/>
              <a:ahLst/>
              <a:cxnLst/>
              <a:rect r="r" b="b" t="t" l="l"/>
              <a:pathLst>
                <a:path h="310705" w="1164537">
                  <a:moveTo>
                    <a:pt x="75590" y="0"/>
                  </a:moveTo>
                  <a:lnTo>
                    <a:pt x="1088947" y="0"/>
                  </a:lnTo>
                  <a:cubicBezTo>
                    <a:pt x="1130695" y="0"/>
                    <a:pt x="1164537" y="33843"/>
                    <a:pt x="1164537" y="75590"/>
                  </a:cubicBezTo>
                  <a:lnTo>
                    <a:pt x="1164537" y="235115"/>
                  </a:lnTo>
                  <a:cubicBezTo>
                    <a:pt x="1164537" y="276862"/>
                    <a:pt x="1130695" y="310705"/>
                    <a:pt x="1088947" y="310705"/>
                  </a:cubicBezTo>
                  <a:lnTo>
                    <a:pt x="75590" y="310705"/>
                  </a:lnTo>
                  <a:cubicBezTo>
                    <a:pt x="33843" y="310705"/>
                    <a:pt x="0" y="276862"/>
                    <a:pt x="0" y="235115"/>
                  </a:cubicBezTo>
                  <a:lnTo>
                    <a:pt x="0" y="75590"/>
                  </a:lnTo>
                  <a:cubicBezTo>
                    <a:pt x="0" y="33843"/>
                    <a:pt x="33843" y="0"/>
                    <a:pt x="75590" y="0"/>
                  </a:cubicBezTo>
                  <a:close/>
                </a:path>
              </a:pathLst>
            </a:custGeom>
            <a:solidFill>
              <a:srgbClr val="FFFFFF">
                <a:alpha val="98824"/>
              </a:srgbClr>
            </a:solidFill>
          </p:spPr>
        </p:sp>
        <p:sp>
          <p:nvSpPr>
            <p:cNvPr name="TextBox 9" id="9"/>
            <p:cNvSpPr txBox="true"/>
            <p:nvPr/>
          </p:nvSpPr>
          <p:spPr>
            <a:xfrm>
              <a:off x="0" y="-19050"/>
              <a:ext cx="1164537" cy="329755"/>
            </a:xfrm>
            <a:prstGeom prst="rect">
              <a:avLst/>
            </a:prstGeom>
          </p:spPr>
          <p:txBody>
            <a:bodyPr anchor="ctr" rtlCol="false" tIns="50800" lIns="50800" bIns="50800" rIns="50800"/>
            <a:lstStyle/>
            <a:p>
              <a:pPr algn="ctr">
                <a:lnSpc>
                  <a:spcPts val="2859"/>
                </a:lnSpc>
              </a:pPr>
            </a:p>
          </p:txBody>
        </p:sp>
      </p:grpSp>
      <p:grpSp>
        <p:nvGrpSpPr>
          <p:cNvPr name="Group 10" id="10"/>
          <p:cNvGrpSpPr/>
          <p:nvPr/>
        </p:nvGrpSpPr>
        <p:grpSpPr>
          <a:xfrm rot="0">
            <a:off x="9070732" y="5281918"/>
            <a:ext cx="2932415" cy="2351362"/>
            <a:chOff x="0" y="0"/>
            <a:chExt cx="1075555" cy="862436"/>
          </a:xfrm>
        </p:grpSpPr>
        <p:sp>
          <p:nvSpPr>
            <p:cNvPr name="Freeform 11" id="11"/>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2" id="12"/>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13" id="13"/>
          <p:cNvGrpSpPr/>
          <p:nvPr/>
        </p:nvGrpSpPr>
        <p:grpSpPr>
          <a:xfrm rot="0">
            <a:off x="9070732" y="7742714"/>
            <a:ext cx="2932415" cy="847111"/>
            <a:chOff x="0" y="0"/>
            <a:chExt cx="1075555" cy="310705"/>
          </a:xfrm>
        </p:grpSpPr>
        <p:sp>
          <p:nvSpPr>
            <p:cNvPr name="Freeform 14" id="14"/>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5" id="15"/>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grpSp>
        <p:nvGrpSpPr>
          <p:cNvPr name="Group 16" id="16"/>
          <p:cNvGrpSpPr/>
          <p:nvPr/>
        </p:nvGrpSpPr>
        <p:grpSpPr>
          <a:xfrm rot="0">
            <a:off x="13046312" y="3696538"/>
            <a:ext cx="2932415" cy="2351362"/>
            <a:chOff x="0" y="0"/>
            <a:chExt cx="1075555" cy="862436"/>
          </a:xfrm>
        </p:grpSpPr>
        <p:sp>
          <p:nvSpPr>
            <p:cNvPr name="Freeform 17" id="17"/>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8" id="18"/>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19" id="19"/>
          <p:cNvGrpSpPr/>
          <p:nvPr/>
        </p:nvGrpSpPr>
        <p:grpSpPr>
          <a:xfrm rot="0">
            <a:off x="13046312" y="6157334"/>
            <a:ext cx="2932415" cy="1189182"/>
            <a:chOff x="0" y="0"/>
            <a:chExt cx="1075555" cy="436170"/>
          </a:xfrm>
        </p:grpSpPr>
        <p:sp>
          <p:nvSpPr>
            <p:cNvPr name="Freeform 20" id="20"/>
            <p:cNvSpPr/>
            <p:nvPr/>
          </p:nvSpPr>
          <p:spPr>
            <a:xfrm flipH="false" flipV="false" rot="0">
              <a:off x="0" y="0"/>
              <a:ext cx="1075555" cy="436170"/>
            </a:xfrm>
            <a:custGeom>
              <a:avLst/>
              <a:gdLst/>
              <a:ahLst/>
              <a:cxnLst/>
              <a:rect r="r" b="b" t="t" l="l"/>
              <a:pathLst>
                <a:path h="436170" w="1075555">
                  <a:moveTo>
                    <a:pt x="81844" y="0"/>
                  </a:moveTo>
                  <a:lnTo>
                    <a:pt x="993712" y="0"/>
                  </a:lnTo>
                  <a:cubicBezTo>
                    <a:pt x="1015418" y="0"/>
                    <a:pt x="1036235" y="8623"/>
                    <a:pt x="1051584" y="23971"/>
                  </a:cubicBezTo>
                  <a:cubicBezTo>
                    <a:pt x="1066932" y="39320"/>
                    <a:pt x="1075555" y="60137"/>
                    <a:pt x="1075555" y="81844"/>
                  </a:cubicBezTo>
                  <a:lnTo>
                    <a:pt x="1075555" y="354326"/>
                  </a:lnTo>
                  <a:cubicBezTo>
                    <a:pt x="1075555" y="399527"/>
                    <a:pt x="1038913" y="436170"/>
                    <a:pt x="993712" y="436170"/>
                  </a:cubicBezTo>
                  <a:lnTo>
                    <a:pt x="81844" y="436170"/>
                  </a:lnTo>
                  <a:cubicBezTo>
                    <a:pt x="60137" y="436170"/>
                    <a:pt x="39320" y="427547"/>
                    <a:pt x="23971" y="412198"/>
                  </a:cubicBezTo>
                  <a:cubicBezTo>
                    <a:pt x="8623" y="396850"/>
                    <a:pt x="0" y="376032"/>
                    <a:pt x="0" y="354326"/>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21" id="21"/>
            <p:cNvSpPr txBox="true"/>
            <p:nvPr/>
          </p:nvSpPr>
          <p:spPr>
            <a:xfrm>
              <a:off x="0" y="-47625"/>
              <a:ext cx="1075555" cy="483795"/>
            </a:xfrm>
            <a:prstGeom prst="rect">
              <a:avLst/>
            </a:prstGeom>
          </p:spPr>
          <p:txBody>
            <a:bodyPr anchor="ctr" rtlCol="false" tIns="50800" lIns="50800" bIns="50800" rIns="50800"/>
            <a:lstStyle/>
            <a:p>
              <a:pPr algn="ctr" marL="0" indent="0" lvl="0">
                <a:lnSpc>
                  <a:spcPts val="3737"/>
                </a:lnSpc>
                <a:spcBef>
                  <a:spcPct val="0"/>
                </a:spcBef>
              </a:pPr>
              <a:r>
                <a:rPr lang="en-US" sz="2708" spc="265" strike="noStrike" u="none">
                  <a:solidFill>
                    <a:srgbClr val="231F20">
                      <a:alpha val="98824"/>
                    </a:srgbClr>
                  </a:solidFill>
                  <a:latin typeface="Oswald"/>
                  <a:ea typeface="Oswald"/>
                  <a:cs typeface="Oswald"/>
                  <a:sym typeface="Oswald"/>
                </a:rPr>
                <a:t>PHASE3: MONITORING</a:t>
              </a:r>
            </a:p>
          </p:txBody>
        </p:sp>
      </p:grpSp>
      <p:sp>
        <p:nvSpPr>
          <p:cNvPr name="Freeform 22" id="22"/>
          <p:cNvSpPr/>
          <p:nvPr/>
        </p:nvSpPr>
        <p:spPr>
          <a:xfrm flipH="false" flipV="false" rot="-1144900">
            <a:off x="11939610" y="7916349"/>
            <a:ext cx="1776375" cy="501826"/>
          </a:xfrm>
          <a:custGeom>
            <a:avLst/>
            <a:gdLst/>
            <a:ahLst/>
            <a:cxnLst/>
            <a:rect r="r" b="b" t="t" l="l"/>
            <a:pathLst>
              <a:path h="501826" w="1776375">
                <a:moveTo>
                  <a:pt x="0" y="0"/>
                </a:moveTo>
                <a:lnTo>
                  <a:pt x="1776375" y="0"/>
                </a:lnTo>
                <a:lnTo>
                  <a:pt x="1776375" y="501826"/>
                </a:lnTo>
                <a:lnTo>
                  <a:pt x="0" y="5018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3" id="23"/>
          <p:cNvSpPr txBox="true"/>
          <p:nvPr/>
        </p:nvSpPr>
        <p:spPr>
          <a:xfrm rot="0">
            <a:off x="1538888" y="1195362"/>
            <a:ext cx="8904094" cy="1594138"/>
          </a:xfrm>
          <a:prstGeom prst="rect">
            <a:avLst/>
          </a:prstGeom>
        </p:spPr>
        <p:txBody>
          <a:bodyPr anchor="t" rtlCol="false" tIns="0" lIns="0" bIns="0" rIns="0">
            <a:spAutoFit/>
          </a:bodyPr>
          <a:lstStyle/>
          <a:p>
            <a:pPr algn="ctr" marL="0" indent="0" lvl="0">
              <a:lnSpc>
                <a:spcPts val="13015"/>
              </a:lnSpc>
              <a:spcBef>
                <a:spcPct val="0"/>
              </a:spcBef>
            </a:pPr>
            <a:r>
              <a:rPr lang="en-US" b="true" sz="9431" spc="924">
                <a:solidFill>
                  <a:srgbClr val="231F20"/>
                </a:solidFill>
                <a:latin typeface="Oswald Bold"/>
                <a:ea typeface="Oswald Bold"/>
                <a:cs typeface="Oswald Bold"/>
                <a:sym typeface="Oswald Bold"/>
              </a:rPr>
              <a:t>PERSPECTIVES</a:t>
            </a:r>
          </a:p>
        </p:txBody>
      </p:sp>
      <p:sp>
        <p:nvSpPr>
          <p:cNvPr name="TextBox 24" id="24"/>
          <p:cNvSpPr txBox="true"/>
          <p:nvPr/>
        </p:nvSpPr>
        <p:spPr>
          <a:xfrm rot="0">
            <a:off x="4225444" y="7159395"/>
            <a:ext cx="2556583" cy="411675"/>
          </a:xfrm>
          <a:prstGeom prst="rect">
            <a:avLst/>
          </a:prstGeom>
        </p:spPr>
        <p:txBody>
          <a:bodyPr anchor="t" rtlCol="false" tIns="0" lIns="0" bIns="0" rIns="0">
            <a:spAutoFit/>
          </a:bodyPr>
          <a:lstStyle/>
          <a:p>
            <a:pPr algn="ctr" marL="0" indent="0" lvl="0">
              <a:lnSpc>
                <a:spcPts val="3323"/>
              </a:lnSpc>
              <a:spcBef>
                <a:spcPct val="0"/>
              </a:spcBef>
            </a:pPr>
            <a:r>
              <a:rPr lang="en-US" sz="2408" spc="235">
                <a:solidFill>
                  <a:srgbClr val="231F20"/>
                </a:solidFill>
                <a:latin typeface="Oswald"/>
                <a:ea typeface="Oswald"/>
                <a:cs typeface="Oswald"/>
                <a:sym typeface="Oswald"/>
              </a:rPr>
              <a:t>PHASE 1: SOCIAPP</a:t>
            </a:r>
          </a:p>
        </p:txBody>
      </p:sp>
      <p:sp>
        <p:nvSpPr>
          <p:cNvPr name="TextBox 25" id="25"/>
          <p:cNvSpPr txBox="true"/>
          <p:nvPr/>
        </p:nvSpPr>
        <p:spPr>
          <a:xfrm rot="0">
            <a:off x="3920018" y="4692038"/>
            <a:ext cx="2722305" cy="1656863"/>
          </a:xfrm>
          <a:prstGeom prst="rect">
            <a:avLst/>
          </a:prstGeom>
        </p:spPr>
        <p:txBody>
          <a:bodyPr anchor="t" rtlCol="false" tIns="0" lIns="0" bIns="0" rIns="0">
            <a:spAutoFit/>
          </a:bodyPr>
          <a:lstStyle/>
          <a:p>
            <a:pPr algn="ctr">
              <a:lnSpc>
                <a:spcPts val="2651"/>
              </a:lnSpc>
            </a:pPr>
            <a:r>
              <a:rPr lang="en-US" sz="1894">
                <a:solidFill>
                  <a:srgbClr val="100F0D"/>
                </a:solidFill>
                <a:latin typeface="Montserrat Light"/>
                <a:ea typeface="Montserrat Light"/>
                <a:cs typeface="Montserrat Light"/>
                <a:sym typeface="Montserrat Light"/>
              </a:rPr>
              <a:t>-Finaliser la v1</a:t>
            </a:r>
          </a:p>
          <a:p>
            <a:pPr algn="ctr">
              <a:lnSpc>
                <a:spcPts val="2651"/>
              </a:lnSpc>
            </a:pPr>
            <a:r>
              <a:rPr lang="en-US" sz="1894">
                <a:solidFill>
                  <a:srgbClr val="100F0D"/>
                </a:solidFill>
                <a:latin typeface="Montserrat Light"/>
                <a:ea typeface="Montserrat Light"/>
                <a:cs typeface="Montserrat Light"/>
                <a:sym typeface="Montserrat Light"/>
              </a:rPr>
              <a:t>-Ajouter une map</a:t>
            </a:r>
          </a:p>
          <a:p>
            <a:pPr algn="ctr">
              <a:lnSpc>
                <a:spcPts val="2651"/>
              </a:lnSpc>
            </a:pPr>
            <a:r>
              <a:rPr lang="en-US" sz="1894">
                <a:solidFill>
                  <a:srgbClr val="100F0D"/>
                </a:solidFill>
                <a:latin typeface="Montserrat Light"/>
                <a:ea typeface="Montserrat Light"/>
                <a:cs typeface="Montserrat Light"/>
                <a:sym typeface="Montserrat Light"/>
              </a:rPr>
              <a:t>-Integrer un chat</a:t>
            </a:r>
          </a:p>
          <a:p>
            <a:pPr algn="ctr">
              <a:lnSpc>
                <a:spcPts val="2651"/>
              </a:lnSpc>
            </a:pPr>
            <a:r>
              <a:rPr lang="en-US" sz="1894">
                <a:solidFill>
                  <a:srgbClr val="100F0D"/>
                </a:solidFill>
                <a:latin typeface="Montserrat Light"/>
                <a:ea typeface="Montserrat Light"/>
                <a:cs typeface="Montserrat Light"/>
                <a:sym typeface="Montserrat Light"/>
              </a:rPr>
              <a:t>-Mettre à jour les feeds</a:t>
            </a:r>
          </a:p>
          <a:p>
            <a:pPr algn="ctr">
              <a:lnSpc>
                <a:spcPts val="2651"/>
              </a:lnSpc>
            </a:pPr>
            <a:r>
              <a:rPr lang="en-US" sz="1894">
                <a:solidFill>
                  <a:srgbClr val="100F0D"/>
                </a:solidFill>
                <a:latin typeface="Montserrat Light"/>
                <a:ea typeface="Montserrat Light"/>
                <a:cs typeface="Montserrat Light"/>
                <a:sym typeface="Montserrat Light"/>
              </a:rPr>
              <a:t>-Permettre les likes</a:t>
            </a:r>
          </a:p>
        </p:txBody>
      </p:sp>
      <p:sp>
        <p:nvSpPr>
          <p:cNvPr name="TextBox 26" id="26"/>
          <p:cNvSpPr txBox="true"/>
          <p:nvPr/>
        </p:nvSpPr>
        <p:spPr>
          <a:xfrm rot="0">
            <a:off x="9258648" y="7912457"/>
            <a:ext cx="2556583" cy="931979"/>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ea typeface="Oswald"/>
                <a:cs typeface="Oswald"/>
                <a:sym typeface="Oswald"/>
              </a:rPr>
              <a:t>PHASE2: ARCHITECTURE</a:t>
            </a:r>
          </a:p>
        </p:txBody>
      </p:sp>
      <p:sp>
        <p:nvSpPr>
          <p:cNvPr name="TextBox 27" id="27"/>
          <p:cNvSpPr txBox="true"/>
          <p:nvPr/>
        </p:nvSpPr>
        <p:spPr>
          <a:xfrm rot="0">
            <a:off x="9280843" y="5450456"/>
            <a:ext cx="2534389" cy="2032053"/>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ea typeface="Montserrat Light"/>
                <a:cs typeface="Montserrat Light"/>
                <a:sym typeface="Montserrat Light"/>
              </a:rPr>
              <a:t>-Azure load balancer</a:t>
            </a:r>
          </a:p>
          <a:p>
            <a:pPr algn="ctr">
              <a:lnSpc>
                <a:spcPts val="2338"/>
              </a:lnSpc>
            </a:pPr>
            <a:r>
              <a:rPr lang="en-US" sz="1670">
                <a:solidFill>
                  <a:srgbClr val="100F0D"/>
                </a:solidFill>
                <a:latin typeface="Montserrat Light"/>
                <a:ea typeface="Montserrat Light"/>
                <a:cs typeface="Montserrat Light"/>
                <a:sym typeface="Montserrat Light"/>
              </a:rPr>
              <a:t>-Azure Entra ID</a:t>
            </a:r>
          </a:p>
          <a:p>
            <a:pPr algn="ctr">
              <a:lnSpc>
                <a:spcPts val="2338"/>
              </a:lnSpc>
            </a:pPr>
            <a:r>
              <a:rPr lang="en-US" sz="1670">
                <a:solidFill>
                  <a:srgbClr val="100F0D"/>
                </a:solidFill>
                <a:latin typeface="Montserrat Light"/>
                <a:ea typeface="Montserrat Light"/>
                <a:cs typeface="Montserrat Light"/>
                <a:sym typeface="Montserrat Light"/>
              </a:rPr>
              <a:t>-Azure Kubernetes Service</a:t>
            </a:r>
          </a:p>
          <a:p>
            <a:pPr algn="ctr">
              <a:lnSpc>
                <a:spcPts val="2338"/>
              </a:lnSpc>
            </a:pPr>
            <a:r>
              <a:rPr lang="en-US" sz="1670">
                <a:solidFill>
                  <a:srgbClr val="100F0D"/>
                </a:solidFill>
                <a:latin typeface="Montserrat Light"/>
                <a:ea typeface="Montserrat Light"/>
                <a:cs typeface="Montserrat Light"/>
                <a:sym typeface="Montserrat Light"/>
              </a:rPr>
              <a:t>-Azure Cognitive Services</a:t>
            </a:r>
          </a:p>
          <a:p>
            <a:pPr algn="ctr">
              <a:lnSpc>
                <a:spcPts val="2338"/>
              </a:lnSpc>
            </a:pPr>
          </a:p>
        </p:txBody>
      </p:sp>
      <p:sp>
        <p:nvSpPr>
          <p:cNvPr name="TextBox 28" id="28"/>
          <p:cNvSpPr txBox="true"/>
          <p:nvPr/>
        </p:nvSpPr>
        <p:spPr>
          <a:xfrm rot="0">
            <a:off x="13245325" y="4089289"/>
            <a:ext cx="2534389" cy="1450231"/>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ea typeface="Montserrat Light"/>
                <a:cs typeface="Montserrat Light"/>
                <a:sym typeface="Montserrat Light"/>
              </a:rPr>
              <a:t>-Visualisation Power BI</a:t>
            </a:r>
          </a:p>
          <a:p>
            <a:pPr algn="ctr">
              <a:lnSpc>
                <a:spcPts val="2338"/>
              </a:lnSpc>
            </a:pPr>
            <a:r>
              <a:rPr lang="en-US" sz="1670">
                <a:solidFill>
                  <a:srgbClr val="100F0D"/>
                </a:solidFill>
                <a:latin typeface="Montserrat Light"/>
                <a:ea typeface="Montserrat Light"/>
                <a:cs typeface="Montserrat Light"/>
                <a:sym typeface="Montserrat Light"/>
              </a:rPr>
              <a:t>-Azure Service health</a:t>
            </a:r>
          </a:p>
          <a:p>
            <a:pPr algn="ctr">
              <a:lnSpc>
                <a:spcPts val="2338"/>
              </a:lnSpc>
            </a:pPr>
            <a:r>
              <a:rPr lang="en-US" sz="1670">
                <a:solidFill>
                  <a:srgbClr val="100F0D"/>
                </a:solidFill>
                <a:latin typeface="Montserrat Light"/>
                <a:ea typeface="Montserrat Light"/>
                <a:cs typeface="Montserrat Light"/>
                <a:sym typeface="Montserrat Light"/>
              </a:rPr>
              <a:t>-Azure Blob Storage tiers de performance</a:t>
            </a:r>
          </a:p>
          <a:p>
            <a:pPr algn="ctr">
              <a:lnSpc>
                <a:spcPts val="2338"/>
              </a:lnSpc>
            </a:pPr>
            <a:r>
              <a:rPr lang="en-US" sz="1670">
                <a:solidFill>
                  <a:srgbClr val="100F0D"/>
                </a:solidFill>
                <a:latin typeface="Montserrat Light"/>
                <a:ea typeface="Montserrat Light"/>
                <a:cs typeface="Montserrat Light"/>
                <a:sym typeface="Montserrat Light"/>
              </a:rPr>
              <a:t>-Alertes proactives</a:t>
            </a:r>
          </a:p>
        </p:txBody>
      </p:sp>
      <p:sp>
        <p:nvSpPr>
          <p:cNvPr name="Freeform 29" id="29"/>
          <p:cNvSpPr/>
          <p:nvPr/>
        </p:nvSpPr>
        <p:spPr>
          <a:xfrm flipH="true" flipV="false" rot="-8970905">
            <a:off x="7116739" y="7188416"/>
            <a:ext cx="1996468" cy="564002"/>
          </a:xfrm>
          <a:custGeom>
            <a:avLst/>
            <a:gdLst/>
            <a:ahLst/>
            <a:cxnLst/>
            <a:rect r="r" b="b" t="t" l="l"/>
            <a:pathLst>
              <a:path h="564002" w="1996468">
                <a:moveTo>
                  <a:pt x="1996468" y="0"/>
                </a:moveTo>
                <a:lnTo>
                  <a:pt x="0" y="0"/>
                </a:lnTo>
                <a:lnTo>
                  <a:pt x="0" y="564002"/>
                </a:lnTo>
                <a:lnTo>
                  <a:pt x="1996468" y="564002"/>
                </a:lnTo>
                <a:lnTo>
                  <a:pt x="1996468"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0" id="30"/>
          <p:cNvSpPr/>
          <p:nvPr/>
        </p:nvSpPr>
        <p:spPr>
          <a:xfrm flipH="false" flipV="false" rot="887923">
            <a:off x="-8384589" y="6829105"/>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2779206" y="1920649"/>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035253">
            <a:off x="15331117" y="4817487"/>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5" id="5"/>
          <p:cNvSpPr/>
          <p:nvPr/>
        </p:nvSpPr>
        <p:spPr>
          <a:xfrm rot="0">
            <a:off x="1589541" y="5472067"/>
            <a:ext cx="15108918" cy="0"/>
          </a:xfrm>
          <a:prstGeom prst="line">
            <a:avLst/>
          </a:prstGeom>
          <a:ln cap="flat" w="38100">
            <a:solidFill>
              <a:srgbClr val="000000"/>
            </a:solidFill>
            <a:prstDash val="solid"/>
            <a:headEnd type="none" len="sm" w="sm"/>
            <a:tailEnd type="none" len="sm" w="sm"/>
          </a:ln>
        </p:spPr>
      </p:sp>
      <p:grpSp>
        <p:nvGrpSpPr>
          <p:cNvPr name="Group 6" id="6"/>
          <p:cNvGrpSpPr/>
          <p:nvPr/>
        </p:nvGrpSpPr>
        <p:grpSpPr>
          <a:xfrm rot="0">
            <a:off x="3542437" y="5240576"/>
            <a:ext cx="501082" cy="50108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8" id="8"/>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1968632" y="6511488"/>
            <a:ext cx="3147611" cy="2942197"/>
          </a:xfrm>
          <a:prstGeom prst="rect">
            <a:avLst/>
          </a:prstGeom>
        </p:spPr>
        <p:txBody>
          <a:bodyPr anchor="t" rtlCol="false" tIns="0" lIns="0" bIns="0" rIns="0">
            <a:spAutoFit/>
          </a:bodyPr>
          <a:lstStyle/>
          <a:p>
            <a:pPr algn="ctr">
              <a:lnSpc>
                <a:spcPts val="2362"/>
              </a:lnSpc>
            </a:pPr>
            <a:r>
              <a:rPr lang="en-US" sz="1711" spc="167">
                <a:solidFill>
                  <a:srgbClr val="231F20"/>
                </a:solidFill>
                <a:latin typeface="DM Sans"/>
                <a:ea typeface="DM Sans"/>
                <a:cs typeface="DM Sans"/>
                <a:sym typeface="DM Sans"/>
              </a:rPr>
              <a:t>Le modèle Freemium permet d’attirer un grand nombre d’utilisateurs grâce à une version gratuite, tout en incitant une partie d’entre eux à souscrire à un abonnement pour débloquer des fonctionnalités avancées.</a:t>
            </a:r>
          </a:p>
        </p:txBody>
      </p:sp>
      <p:sp>
        <p:nvSpPr>
          <p:cNvPr name="TextBox 10" id="10"/>
          <p:cNvSpPr txBox="true"/>
          <p:nvPr/>
        </p:nvSpPr>
        <p:spPr>
          <a:xfrm rot="0">
            <a:off x="2779206" y="2339199"/>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01</a:t>
            </a:r>
          </a:p>
        </p:txBody>
      </p:sp>
      <p:sp>
        <p:nvSpPr>
          <p:cNvPr name="TextBox 11" id="11"/>
          <p:cNvSpPr txBox="true"/>
          <p:nvPr/>
        </p:nvSpPr>
        <p:spPr>
          <a:xfrm rot="0">
            <a:off x="1589541" y="5941547"/>
            <a:ext cx="4208054" cy="360391"/>
          </a:xfrm>
          <a:prstGeom prst="rect">
            <a:avLst/>
          </a:prstGeom>
        </p:spPr>
        <p:txBody>
          <a:bodyPr anchor="t" rtlCol="false" tIns="0" lIns="0" bIns="0" rIns="0">
            <a:spAutoFit/>
          </a:bodyPr>
          <a:lstStyle/>
          <a:p>
            <a:pPr algn="ctr">
              <a:lnSpc>
                <a:spcPts val="2969"/>
              </a:lnSpc>
            </a:pPr>
            <a:r>
              <a:rPr lang="en-US" b="true" sz="2151" spc="210">
                <a:solidFill>
                  <a:srgbClr val="231F20"/>
                </a:solidFill>
                <a:latin typeface="DM Sans Bold"/>
                <a:ea typeface="DM Sans Bold"/>
                <a:cs typeface="DM Sans Bold"/>
                <a:sym typeface="DM Sans Bold"/>
              </a:rPr>
              <a:t>ABONNEMENT FREEMIUM</a:t>
            </a:r>
          </a:p>
        </p:txBody>
      </p:sp>
      <p:sp>
        <p:nvSpPr>
          <p:cNvPr name="Freeform 12" id="12"/>
          <p:cNvSpPr/>
          <p:nvPr/>
        </p:nvSpPr>
        <p:spPr>
          <a:xfrm flipH="false" flipV="false" rot="0">
            <a:off x="6267505" y="1920649"/>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7030737" y="5240576"/>
            <a:ext cx="501082" cy="50108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5" id="15"/>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16" id="16"/>
          <p:cNvSpPr txBox="true"/>
          <p:nvPr/>
        </p:nvSpPr>
        <p:spPr>
          <a:xfrm rot="0">
            <a:off x="6267505" y="2339199"/>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02</a:t>
            </a:r>
          </a:p>
        </p:txBody>
      </p:sp>
      <p:sp>
        <p:nvSpPr>
          <p:cNvPr name="Freeform 17" id="17"/>
          <p:cNvSpPr/>
          <p:nvPr/>
        </p:nvSpPr>
        <p:spPr>
          <a:xfrm flipH="false" flipV="false" rot="0">
            <a:off x="9758062" y="1920649"/>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8" id="18"/>
          <p:cNvGrpSpPr/>
          <p:nvPr/>
        </p:nvGrpSpPr>
        <p:grpSpPr>
          <a:xfrm rot="0">
            <a:off x="10521294" y="5240576"/>
            <a:ext cx="501082" cy="501082"/>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20" id="20"/>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21" id="21"/>
          <p:cNvSpPr txBox="true"/>
          <p:nvPr/>
        </p:nvSpPr>
        <p:spPr>
          <a:xfrm rot="0">
            <a:off x="9758062" y="2339199"/>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03</a:t>
            </a:r>
          </a:p>
        </p:txBody>
      </p:sp>
      <p:sp>
        <p:nvSpPr>
          <p:cNvPr name="Freeform 22" id="22"/>
          <p:cNvSpPr/>
          <p:nvPr/>
        </p:nvSpPr>
        <p:spPr>
          <a:xfrm flipH="false" flipV="false" rot="0">
            <a:off x="13248619" y="1920649"/>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23" id="23"/>
          <p:cNvGrpSpPr/>
          <p:nvPr/>
        </p:nvGrpSpPr>
        <p:grpSpPr>
          <a:xfrm rot="0">
            <a:off x="14011851" y="5240576"/>
            <a:ext cx="501082" cy="50108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25" id="25"/>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26" id="26"/>
          <p:cNvSpPr txBox="true"/>
          <p:nvPr/>
        </p:nvSpPr>
        <p:spPr>
          <a:xfrm rot="0">
            <a:off x="13248619" y="2339199"/>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04</a:t>
            </a:r>
          </a:p>
        </p:txBody>
      </p:sp>
      <p:sp>
        <p:nvSpPr>
          <p:cNvPr name="TextBox 27" id="27"/>
          <p:cNvSpPr txBox="true"/>
          <p:nvPr/>
        </p:nvSpPr>
        <p:spPr>
          <a:xfrm rot="0">
            <a:off x="5679015" y="6537441"/>
            <a:ext cx="3204526" cy="2540032"/>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ea typeface="DM Sans"/>
                <a:cs typeface="DM Sans"/>
                <a:sym typeface="DM Sans"/>
              </a:rPr>
              <a:t>Ce modèle s'adresse aux utilisateurs qui ne souhaitent pas s'engager dans un abonnement, mais ont des besoins ponctuels. et souhaitent débloquer  juste certains items ex</a:t>
            </a:r>
          </a:p>
        </p:txBody>
      </p:sp>
      <p:sp>
        <p:nvSpPr>
          <p:cNvPr name="TextBox 28" id="28"/>
          <p:cNvSpPr txBox="true"/>
          <p:nvPr/>
        </p:nvSpPr>
        <p:spPr>
          <a:xfrm rot="0">
            <a:off x="5889722" y="5932022"/>
            <a:ext cx="3490557" cy="386680"/>
          </a:xfrm>
          <a:prstGeom prst="rect">
            <a:avLst/>
          </a:prstGeom>
        </p:spPr>
        <p:txBody>
          <a:bodyPr anchor="t" rtlCol="false" tIns="0" lIns="0" bIns="0" rIns="0">
            <a:spAutoFit/>
          </a:bodyPr>
          <a:lstStyle/>
          <a:p>
            <a:pPr algn="ctr">
              <a:lnSpc>
                <a:spcPts val="3107"/>
              </a:lnSpc>
            </a:pPr>
            <a:r>
              <a:rPr lang="en-US" b="true" sz="2251" spc="220">
                <a:solidFill>
                  <a:srgbClr val="231F20"/>
                </a:solidFill>
                <a:latin typeface="DM Sans Bold"/>
                <a:ea typeface="DM Sans Bold"/>
                <a:cs typeface="DM Sans Bold"/>
                <a:sym typeface="DM Sans Bold"/>
              </a:rPr>
              <a:t>PAY-PER-USE</a:t>
            </a:r>
          </a:p>
        </p:txBody>
      </p:sp>
      <p:sp>
        <p:nvSpPr>
          <p:cNvPr name="TextBox 29" id="29"/>
          <p:cNvSpPr txBox="true"/>
          <p:nvPr/>
        </p:nvSpPr>
        <p:spPr>
          <a:xfrm rot="0">
            <a:off x="9169572" y="6537441"/>
            <a:ext cx="3174771" cy="1567997"/>
          </a:xfrm>
          <a:prstGeom prst="rect">
            <a:avLst/>
          </a:prstGeom>
        </p:spPr>
        <p:txBody>
          <a:bodyPr anchor="t" rtlCol="false" tIns="0" lIns="0" bIns="0" rIns="0">
            <a:spAutoFit/>
          </a:bodyPr>
          <a:lstStyle/>
          <a:p>
            <a:pPr algn="ctr">
              <a:lnSpc>
                <a:spcPts val="2521"/>
              </a:lnSpc>
            </a:pPr>
            <a:r>
              <a:rPr lang="en-US" sz="1827" spc="179">
                <a:solidFill>
                  <a:srgbClr val="231F20"/>
                </a:solidFill>
                <a:latin typeface="DM Sans"/>
                <a:ea typeface="DM Sans"/>
                <a:cs typeface="DM Sans"/>
                <a:sym typeface="DM Sans"/>
              </a:rPr>
              <a:t>Affichez de la publicité non intrusive dans l’application ou sur le site web pour monétiser les utilisateurs gratuits.</a:t>
            </a:r>
          </a:p>
        </p:txBody>
      </p:sp>
      <p:sp>
        <p:nvSpPr>
          <p:cNvPr name="TextBox 30" id="30"/>
          <p:cNvSpPr txBox="true"/>
          <p:nvPr/>
        </p:nvSpPr>
        <p:spPr>
          <a:xfrm rot="0">
            <a:off x="9380279" y="5941547"/>
            <a:ext cx="2709833" cy="484899"/>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PUBLICITÉ</a:t>
            </a:r>
          </a:p>
        </p:txBody>
      </p:sp>
      <p:sp>
        <p:nvSpPr>
          <p:cNvPr name="TextBox 31" id="31"/>
          <p:cNvSpPr txBox="true"/>
          <p:nvPr/>
        </p:nvSpPr>
        <p:spPr>
          <a:xfrm rot="0">
            <a:off x="13040214" y="6511488"/>
            <a:ext cx="2945437" cy="3510558"/>
          </a:xfrm>
          <a:prstGeom prst="rect">
            <a:avLst/>
          </a:prstGeom>
        </p:spPr>
        <p:txBody>
          <a:bodyPr anchor="t" rtlCol="false" tIns="0" lIns="0" bIns="0" rIns="0">
            <a:spAutoFit/>
          </a:bodyPr>
          <a:lstStyle/>
          <a:p>
            <a:pPr algn="ctr">
              <a:lnSpc>
                <a:spcPts val="2339"/>
              </a:lnSpc>
            </a:pPr>
            <a:r>
              <a:rPr lang="en-US" sz="1695" spc="166">
                <a:solidFill>
                  <a:srgbClr val="231F20"/>
                </a:solidFill>
                <a:latin typeface="DM Sans"/>
                <a:ea typeface="DM Sans"/>
                <a:cs typeface="DM Sans"/>
                <a:sym typeface="DM Sans"/>
              </a:rPr>
              <a:t>Une plateforme où les utilisateurs (créateurs de contenu, designers, vidéastes, etc.) peuvent vendre ou acheter des ressources numériques telles que des modèles graphiques, des vidéos, des musiques libres de droits, des animations, ou des outils personnalisés.</a:t>
            </a:r>
          </a:p>
        </p:txBody>
      </p:sp>
      <p:sp>
        <p:nvSpPr>
          <p:cNvPr name="TextBox 32" id="32"/>
          <p:cNvSpPr txBox="true"/>
          <p:nvPr/>
        </p:nvSpPr>
        <p:spPr>
          <a:xfrm rot="0">
            <a:off x="12870836" y="5942960"/>
            <a:ext cx="3385203" cy="484899"/>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MARKETPLACE</a:t>
            </a:r>
          </a:p>
        </p:txBody>
      </p:sp>
      <p:sp>
        <p:nvSpPr>
          <p:cNvPr name="Freeform 33" id="33"/>
          <p:cNvSpPr/>
          <p:nvPr/>
        </p:nvSpPr>
        <p:spPr>
          <a:xfrm flipH="false" flipV="false" rot="-10799999">
            <a:off x="-2729621" y="-7074240"/>
            <a:ext cx="7835077" cy="10939025"/>
          </a:xfrm>
          <a:custGeom>
            <a:avLst/>
            <a:gdLst/>
            <a:ahLst/>
            <a:cxnLst/>
            <a:rect r="r" b="b" t="t" l="l"/>
            <a:pathLst>
              <a:path h="10939025" w="7835077">
                <a:moveTo>
                  <a:pt x="0" y="0"/>
                </a:moveTo>
                <a:lnTo>
                  <a:pt x="7835076" y="0"/>
                </a:lnTo>
                <a:lnTo>
                  <a:pt x="7835076" y="10939026"/>
                </a:lnTo>
                <a:lnTo>
                  <a:pt x="0" y="109390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6937517" y="-8747353"/>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0580377">
            <a:off x="10646613" y="3123224"/>
            <a:ext cx="12102934" cy="12419055"/>
          </a:xfrm>
          <a:custGeom>
            <a:avLst/>
            <a:gdLst/>
            <a:ahLst/>
            <a:cxnLst/>
            <a:rect r="r" b="b" t="t" l="l"/>
            <a:pathLst>
              <a:path h="12419055" w="12102934">
                <a:moveTo>
                  <a:pt x="0" y="0"/>
                </a:moveTo>
                <a:lnTo>
                  <a:pt x="12102933" y="0"/>
                </a:lnTo>
                <a:lnTo>
                  <a:pt x="12102933" y="12419055"/>
                </a:lnTo>
                <a:lnTo>
                  <a:pt x="0" y="124190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2343797" y="1155414"/>
            <a:ext cx="13617940" cy="1594138"/>
          </a:xfrm>
          <a:prstGeom prst="rect">
            <a:avLst/>
          </a:prstGeom>
        </p:spPr>
        <p:txBody>
          <a:bodyPr anchor="t" rtlCol="false" tIns="0" lIns="0" bIns="0" rIns="0">
            <a:spAutoFit/>
          </a:bodyPr>
          <a:lstStyle/>
          <a:p>
            <a:pPr algn="ctr" marL="0" indent="0" lvl="0">
              <a:lnSpc>
                <a:spcPts val="13015"/>
              </a:lnSpc>
              <a:spcBef>
                <a:spcPct val="0"/>
              </a:spcBef>
            </a:pPr>
            <a:r>
              <a:rPr lang="en-US" b="true" sz="9431" spc="924">
                <a:solidFill>
                  <a:srgbClr val="231F20"/>
                </a:solidFill>
                <a:latin typeface="Oswald Bold"/>
                <a:ea typeface="Oswald Bold"/>
                <a:cs typeface="Oswald Bold"/>
                <a:sym typeface="Oswald Bold"/>
              </a:rPr>
              <a:t>OUR TEAM</a:t>
            </a:r>
          </a:p>
        </p:txBody>
      </p:sp>
      <p:grpSp>
        <p:nvGrpSpPr>
          <p:cNvPr name="Group 6" id="6"/>
          <p:cNvGrpSpPr/>
          <p:nvPr/>
        </p:nvGrpSpPr>
        <p:grpSpPr>
          <a:xfrm rot="0">
            <a:off x="3416119" y="4821179"/>
            <a:ext cx="3145217" cy="3434885"/>
            <a:chOff x="0" y="0"/>
            <a:chExt cx="862412" cy="941838"/>
          </a:xfrm>
        </p:grpSpPr>
        <p:sp>
          <p:nvSpPr>
            <p:cNvPr name="Freeform 7" id="7"/>
            <p:cNvSpPr/>
            <p:nvPr/>
          </p:nvSpPr>
          <p:spPr>
            <a:xfrm flipH="false" flipV="false" rot="0">
              <a:off x="0" y="0"/>
              <a:ext cx="862412" cy="941838"/>
            </a:xfrm>
            <a:custGeom>
              <a:avLst/>
              <a:gdLst/>
              <a:ahLst/>
              <a:cxnLst/>
              <a:rect r="r" b="b" t="t" l="l"/>
              <a:pathLst>
                <a:path h="941838" w="862412">
                  <a:moveTo>
                    <a:pt x="0" y="0"/>
                  </a:moveTo>
                  <a:lnTo>
                    <a:pt x="862412" y="0"/>
                  </a:lnTo>
                  <a:lnTo>
                    <a:pt x="862412" y="941838"/>
                  </a:lnTo>
                  <a:lnTo>
                    <a:pt x="0" y="941838"/>
                  </a:lnTo>
                  <a:close/>
                </a:path>
              </a:pathLst>
            </a:custGeom>
            <a:solidFill>
              <a:srgbClr val="100F0D"/>
            </a:solidFill>
            <a:ln cap="sq">
              <a:noFill/>
              <a:prstDash val="solid"/>
              <a:miter/>
            </a:ln>
          </p:spPr>
        </p:sp>
        <p:sp>
          <p:nvSpPr>
            <p:cNvPr name="TextBox 8" id="8"/>
            <p:cNvSpPr txBox="true"/>
            <p:nvPr/>
          </p:nvSpPr>
          <p:spPr>
            <a:xfrm>
              <a:off x="0" y="-47625"/>
              <a:ext cx="862412" cy="989463"/>
            </a:xfrm>
            <a:prstGeom prst="rect">
              <a:avLst/>
            </a:prstGeom>
          </p:spPr>
          <p:txBody>
            <a:bodyPr anchor="ctr" rtlCol="false" tIns="50800" lIns="50800" bIns="50800" rIns="50800"/>
            <a:lstStyle/>
            <a:p>
              <a:pPr algn="ctr">
                <a:lnSpc>
                  <a:spcPts val="3360"/>
                </a:lnSpc>
              </a:pPr>
            </a:p>
          </p:txBody>
        </p:sp>
      </p:grpSp>
      <p:sp>
        <p:nvSpPr>
          <p:cNvPr name="TextBox 9" id="9"/>
          <p:cNvSpPr txBox="true"/>
          <p:nvPr/>
        </p:nvSpPr>
        <p:spPr>
          <a:xfrm rot="0">
            <a:off x="3838340" y="6138571"/>
            <a:ext cx="2257081" cy="809625"/>
          </a:xfrm>
          <a:prstGeom prst="rect">
            <a:avLst/>
          </a:prstGeom>
        </p:spPr>
        <p:txBody>
          <a:bodyPr anchor="t" rtlCol="false" tIns="0" lIns="0" bIns="0" rIns="0">
            <a:spAutoFit/>
          </a:bodyPr>
          <a:lstStyle/>
          <a:p>
            <a:pPr algn="ctr">
              <a:lnSpc>
                <a:spcPts val="3286"/>
              </a:lnSpc>
            </a:pPr>
            <a:r>
              <a:rPr lang="en-US" sz="2738" spc="136">
                <a:solidFill>
                  <a:srgbClr val="FFFBFB"/>
                </a:solidFill>
                <a:latin typeface="DM Sans"/>
                <a:ea typeface="DM Sans"/>
                <a:cs typeface="DM Sans"/>
                <a:sym typeface="DM Sans"/>
              </a:rPr>
              <a:t>Hamza Belyahioui</a:t>
            </a:r>
          </a:p>
        </p:txBody>
      </p:sp>
      <p:grpSp>
        <p:nvGrpSpPr>
          <p:cNvPr name="Group 10" id="10"/>
          <p:cNvGrpSpPr/>
          <p:nvPr/>
        </p:nvGrpSpPr>
        <p:grpSpPr>
          <a:xfrm rot="0">
            <a:off x="7571796" y="4821179"/>
            <a:ext cx="3145217" cy="3434885"/>
            <a:chOff x="0" y="0"/>
            <a:chExt cx="862412" cy="941838"/>
          </a:xfrm>
        </p:grpSpPr>
        <p:sp>
          <p:nvSpPr>
            <p:cNvPr name="Freeform 11" id="11"/>
            <p:cNvSpPr/>
            <p:nvPr/>
          </p:nvSpPr>
          <p:spPr>
            <a:xfrm flipH="false" flipV="false" rot="0">
              <a:off x="0" y="0"/>
              <a:ext cx="862412" cy="941838"/>
            </a:xfrm>
            <a:custGeom>
              <a:avLst/>
              <a:gdLst/>
              <a:ahLst/>
              <a:cxnLst/>
              <a:rect r="r" b="b" t="t" l="l"/>
              <a:pathLst>
                <a:path h="941838" w="862412">
                  <a:moveTo>
                    <a:pt x="0" y="0"/>
                  </a:moveTo>
                  <a:lnTo>
                    <a:pt x="862412" y="0"/>
                  </a:lnTo>
                  <a:lnTo>
                    <a:pt x="862412" y="941838"/>
                  </a:lnTo>
                  <a:lnTo>
                    <a:pt x="0" y="941838"/>
                  </a:lnTo>
                  <a:close/>
                </a:path>
              </a:pathLst>
            </a:custGeom>
            <a:solidFill>
              <a:srgbClr val="100F0D"/>
            </a:solidFill>
            <a:ln cap="sq">
              <a:noFill/>
              <a:prstDash val="solid"/>
              <a:miter/>
            </a:ln>
          </p:spPr>
        </p:sp>
        <p:sp>
          <p:nvSpPr>
            <p:cNvPr name="TextBox 12" id="12"/>
            <p:cNvSpPr txBox="true"/>
            <p:nvPr/>
          </p:nvSpPr>
          <p:spPr>
            <a:xfrm>
              <a:off x="0" y="-47625"/>
              <a:ext cx="862412" cy="989463"/>
            </a:xfrm>
            <a:prstGeom prst="rect">
              <a:avLst/>
            </a:prstGeom>
          </p:spPr>
          <p:txBody>
            <a:bodyPr anchor="ctr" rtlCol="false" tIns="50800" lIns="50800" bIns="50800" rIns="50800"/>
            <a:lstStyle/>
            <a:p>
              <a:pPr algn="ctr">
                <a:lnSpc>
                  <a:spcPts val="3360"/>
                </a:lnSpc>
              </a:pPr>
            </a:p>
          </p:txBody>
        </p:sp>
      </p:grpSp>
      <p:sp>
        <p:nvSpPr>
          <p:cNvPr name="TextBox 13" id="13"/>
          <p:cNvSpPr txBox="true"/>
          <p:nvPr/>
        </p:nvSpPr>
        <p:spPr>
          <a:xfrm rot="0">
            <a:off x="8037010" y="6343359"/>
            <a:ext cx="2213980" cy="400050"/>
          </a:xfrm>
          <a:prstGeom prst="rect">
            <a:avLst/>
          </a:prstGeom>
        </p:spPr>
        <p:txBody>
          <a:bodyPr anchor="t" rtlCol="false" tIns="0" lIns="0" bIns="0" rIns="0">
            <a:spAutoFit/>
          </a:bodyPr>
          <a:lstStyle/>
          <a:p>
            <a:pPr algn="ctr">
              <a:lnSpc>
                <a:spcPts val="3286"/>
              </a:lnSpc>
            </a:pPr>
            <a:r>
              <a:rPr lang="en-US" sz="2738" spc="136">
                <a:solidFill>
                  <a:srgbClr val="FFFBFB"/>
                </a:solidFill>
                <a:latin typeface="DM Sans"/>
                <a:ea typeface="DM Sans"/>
                <a:cs typeface="DM Sans"/>
                <a:sym typeface="DM Sans"/>
              </a:rPr>
              <a:t>Fadel  Biaou</a:t>
            </a:r>
          </a:p>
        </p:txBody>
      </p:sp>
      <p:grpSp>
        <p:nvGrpSpPr>
          <p:cNvPr name="Group 14" id="14"/>
          <p:cNvGrpSpPr/>
          <p:nvPr/>
        </p:nvGrpSpPr>
        <p:grpSpPr>
          <a:xfrm rot="0">
            <a:off x="11726664" y="4821179"/>
            <a:ext cx="3145217" cy="3434885"/>
            <a:chOff x="0" y="0"/>
            <a:chExt cx="862412" cy="941838"/>
          </a:xfrm>
        </p:grpSpPr>
        <p:sp>
          <p:nvSpPr>
            <p:cNvPr name="Freeform 15" id="15"/>
            <p:cNvSpPr/>
            <p:nvPr/>
          </p:nvSpPr>
          <p:spPr>
            <a:xfrm flipH="false" flipV="false" rot="0">
              <a:off x="0" y="0"/>
              <a:ext cx="862412" cy="941838"/>
            </a:xfrm>
            <a:custGeom>
              <a:avLst/>
              <a:gdLst/>
              <a:ahLst/>
              <a:cxnLst/>
              <a:rect r="r" b="b" t="t" l="l"/>
              <a:pathLst>
                <a:path h="941838" w="862412">
                  <a:moveTo>
                    <a:pt x="0" y="0"/>
                  </a:moveTo>
                  <a:lnTo>
                    <a:pt x="862412" y="0"/>
                  </a:lnTo>
                  <a:lnTo>
                    <a:pt x="862412" y="941838"/>
                  </a:lnTo>
                  <a:lnTo>
                    <a:pt x="0" y="941838"/>
                  </a:lnTo>
                  <a:close/>
                </a:path>
              </a:pathLst>
            </a:custGeom>
            <a:solidFill>
              <a:srgbClr val="100F0D"/>
            </a:solidFill>
            <a:ln cap="sq">
              <a:noFill/>
              <a:prstDash val="solid"/>
              <a:miter/>
            </a:ln>
          </p:spPr>
        </p:sp>
        <p:sp>
          <p:nvSpPr>
            <p:cNvPr name="TextBox 16" id="16"/>
            <p:cNvSpPr txBox="true"/>
            <p:nvPr/>
          </p:nvSpPr>
          <p:spPr>
            <a:xfrm>
              <a:off x="0" y="-47625"/>
              <a:ext cx="862412" cy="989463"/>
            </a:xfrm>
            <a:prstGeom prst="rect">
              <a:avLst/>
            </a:prstGeom>
          </p:spPr>
          <p:txBody>
            <a:bodyPr anchor="ctr" rtlCol="false" tIns="50800" lIns="50800" bIns="50800" rIns="50800"/>
            <a:lstStyle/>
            <a:p>
              <a:pPr algn="ctr">
                <a:lnSpc>
                  <a:spcPts val="3360"/>
                </a:lnSpc>
              </a:pPr>
            </a:p>
          </p:txBody>
        </p:sp>
      </p:grpSp>
      <p:sp>
        <p:nvSpPr>
          <p:cNvPr name="TextBox 17" id="17"/>
          <p:cNvSpPr txBox="true"/>
          <p:nvPr/>
        </p:nvSpPr>
        <p:spPr>
          <a:xfrm rot="0">
            <a:off x="12348459" y="6138571"/>
            <a:ext cx="2377611" cy="809625"/>
          </a:xfrm>
          <a:prstGeom prst="rect">
            <a:avLst/>
          </a:prstGeom>
        </p:spPr>
        <p:txBody>
          <a:bodyPr anchor="t" rtlCol="false" tIns="0" lIns="0" bIns="0" rIns="0">
            <a:spAutoFit/>
          </a:bodyPr>
          <a:lstStyle/>
          <a:p>
            <a:pPr algn="ctr">
              <a:lnSpc>
                <a:spcPts val="3286"/>
              </a:lnSpc>
            </a:pPr>
            <a:r>
              <a:rPr lang="en-US" sz="2738" spc="136">
                <a:solidFill>
                  <a:srgbClr val="FFFBFB"/>
                </a:solidFill>
                <a:latin typeface="DM Sans"/>
                <a:ea typeface="DM Sans"/>
                <a:cs typeface="DM Sans"/>
                <a:sym typeface="DM Sans"/>
              </a:rPr>
              <a:t>Abdoul Waris Konate</a:t>
            </a:r>
          </a:p>
        </p:txBody>
      </p:sp>
      <p:sp>
        <p:nvSpPr>
          <p:cNvPr name="Freeform 18" id="18"/>
          <p:cNvSpPr/>
          <p:nvPr/>
        </p:nvSpPr>
        <p:spPr>
          <a:xfrm flipH="false" flipV="false" rot="0">
            <a:off x="3416119" y="8256064"/>
            <a:ext cx="3145217" cy="333081"/>
          </a:xfrm>
          <a:custGeom>
            <a:avLst/>
            <a:gdLst/>
            <a:ahLst/>
            <a:cxnLst/>
            <a:rect r="r" b="b" t="t" l="l"/>
            <a:pathLst>
              <a:path h="333081" w="3145217">
                <a:moveTo>
                  <a:pt x="0" y="0"/>
                </a:moveTo>
                <a:lnTo>
                  <a:pt x="3145217" y="0"/>
                </a:lnTo>
                <a:lnTo>
                  <a:pt x="3145217" y="333081"/>
                </a:lnTo>
                <a:lnTo>
                  <a:pt x="0" y="333081"/>
                </a:lnTo>
                <a:lnTo>
                  <a:pt x="0" y="0"/>
                </a:lnTo>
                <a:close/>
              </a:path>
            </a:pathLst>
          </a:custGeom>
          <a:blipFill>
            <a:blip r:embed="rId5"/>
            <a:stretch>
              <a:fillRect l="0" t="-86495" r="0" b="0"/>
            </a:stretch>
          </a:blipFill>
        </p:spPr>
      </p:sp>
      <p:sp>
        <p:nvSpPr>
          <p:cNvPr name="Freeform 19" id="19"/>
          <p:cNvSpPr/>
          <p:nvPr/>
        </p:nvSpPr>
        <p:spPr>
          <a:xfrm flipH="false" flipV="false" rot="0">
            <a:off x="7571796" y="8256064"/>
            <a:ext cx="3145217" cy="333081"/>
          </a:xfrm>
          <a:custGeom>
            <a:avLst/>
            <a:gdLst/>
            <a:ahLst/>
            <a:cxnLst/>
            <a:rect r="r" b="b" t="t" l="l"/>
            <a:pathLst>
              <a:path h="333081" w="3145217">
                <a:moveTo>
                  <a:pt x="0" y="0"/>
                </a:moveTo>
                <a:lnTo>
                  <a:pt x="3145218" y="0"/>
                </a:lnTo>
                <a:lnTo>
                  <a:pt x="3145218" y="333081"/>
                </a:lnTo>
                <a:lnTo>
                  <a:pt x="0" y="333081"/>
                </a:lnTo>
                <a:lnTo>
                  <a:pt x="0" y="0"/>
                </a:lnTo>
                <a:close/>
              </a:path>
            </a:pathLst>
          </a:custGeom>
          <a:blipFill>
            <a:blip r:embed="rId5"/>
            <a:stretch>
              <a:fillRect l="0" t="-86495" r="0" b="0"/>
            </a:stretch>
          </a:blipFill>
        </p:spPr>
      </p:sp>
      <p:sp>
        <p:nvSpPr>
          <p:cNvPr name="Freeform 20" id="20"/>
          <p:cNvSpPr/>
          <p:nvPr/>
        </p:nvSpPr>
        <p:spPr>
          <a:xfrm flipH="false" flipV="false" rot="0">
            <a:off x="11726664" y="8256064"/>
            <a:ext cx="3145217" cy="333081"/>
          </a:xfrm>
          <a:custGeom>
            <a:avLst/>
            <a:gdLst/>
            <a:ahLst/>
            <a:cxnLst/>
            <a:rect r="r" b="b" t="t" l="l"/>
            <a:pathLst>
              <a:path h="333081" w="3145217">
                <a:moveTo>
                  <a:pt x="0" y="0"/>
                </a:moveTo>
                <a:lnTo>
                  <a:pt x="3145217" y="0"/>
                </a:lnTo>
                <a:lnTo>
                  <a:pt x="3145217" y="333081"/>
                </a:lnTo>
                <a:lnTo>
                  <a:pt x="0" y="333081"/>
                </a:lnTo>
                <a:lnTo>
                  <a:pt x="0" y="0"/>
                </a:lnTo>
                <a:close/>
              </a:path>
            </a:pathLst>
          </a:custGeom>
          <a:blipFill>
            <a:blip r:embed="rId5"/>
            <a:stretch>
              <a:fillRect l="0" t="-86495" r="0" b="0"/>
            </a:stretch>
          </a:blipFill>
        </p:spPr>
      </p:sp>
      <p:sp>
        <p:nvSpPr>
          <p:cNvPr name="Freeform 21" id="21"/>
          <p:cNvSpPr/>
          <p:nvPr/>
        </p:nvSpPr>
        <p:spPr>
          <a:xfrm flipH="false" flipV="false" rot="0">
            <a:off x="13804097" y="8030085"/>
            <a:ext cx="3145217" cy="333081"/>
          </a:xfrm>
          <a:custGeom>
            <a:avLst/>
            <a:gdLst/>
            <a:ahLst/>
            <a:cxnLst/>
            <a:rect r="r" b="b" t="t" l="l"/>
            <a:pathLst>
              <a:path h="333081" w="3145217">
                <a:moveTo>
                  <a:pt x="0" y="0"/>
                </a:moveTo>
                <a:lnTo>
                  <a:pt x="3145218" y="0"/>
                </a:lnTo>
                <a:lnTo>
                  <a:pt x="3145218" y="333081"/>
                </a:lnTo>
                <a:lnTo>
                  <a:pt x="0" y="333081"/>
                </a:lnTo>
                <a:lnTo>
                  <a:pt x="0" y="0"/>
                </a:lnTo>
                <a:close/>
              </a:path>
            </a:pathLst>
          </a:custGeom>
          <a:blipFill>
            <a:blip r:embed="rId5"/>
            <a:stretch>
              <a:fillRect l="0" t="-86495"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61733" y="2105045"/>
            <a:ext cx="8097687" cy="3241963"/>
          </a:xfrm>
          <a:prstGeom prst="rect">
            <a:avLst/>
          </a:prstGeom>
        </p:spPr>
        <p:txBody>
          <a:bodyPr anchor="t" rtlCol="false" tIns="0" lIns="0" bIns="0" rIns="0">
            <a:spAutoFit/>
          </a:bodyPr>
          <a:lstStyle/>
          <a:p>
            <a:pPr algn="l" marL="0" indent="0" lvl="0">
              <a:lnSpc>
                <a:spcPts val="13015"/>
              </a:lnSpc>
              <a:spcBef>
                <a:spcPct val="0"/>
              </a:spcBef>
            </a:pPr>
            <a:r>
              <a:rPr lang="en-US" b="true" sz="9431" spc="924">
                <a:solidFill>
                  <a:srgbClr val="231F20"/>
                </a:solidFill>
                <a:latin typeface="Oswald Bold"/>
                <a:ea typeface="Oswald Bold"/>
                <a:cs typeface="Oswald Bold"/>
                <a:sym typeface="Oswald Bold"/>
              </a:rPr>
              <a:t>THANK'S FOR WATCHING</a:t>
            </a:r>
          </a:p>
        </p:txBody>
      </p:sp>
      <p:sp>
        <p:nvSpPr>
          <p:cNvPr name="TextBox 5" id="5"/>
          <p:cNvSpPr txBox="true"/>
          <p:nvPr/>
        </p:nvSpPr>
        <p:spPr>
          <a:xfrm rot="0">
            <a:off x="14628874" y="3180249"/>
            <a:ext cx="2296190" cy="352695"/>
          </a:xfrm>
          <a:prstGeom prst="rect">
            <a:avLst/>
          </a:prstGeom>
        </p:spPr>
        <p:txBody>
          <a:bodyPr anchor="t" rtlCol="false" tIns="0" lIns="0" bIns="0" rIns="0">
            <a:spAutoFit/>
          </a:bodyPr>
          <a:lstStyle/>
          <a:p>
            <a:pPr algn="ctr" marL="0" indent="0" lvl="0">
              <a:lnSpc>
                <a:spcPts val="2947"/>
              </a:lnSpc>
              <a:spcBef>
                <a:spcPct val="0"/>
              </a:spcBef>
            </a:pPr>
            <a:r>
              <a:rPr lang="en-US" b="true" sz="2135" spc="209">
                <a:solidFill>
                  <a:srgbClr val="231F20"/>
                </a:solidFill>
                <a:latin typeface="Montserrat Classic Bold"/>
                <a:ea typeface="Montserrat Classic Bold"/>
                <a:cs typeface="Montserrat Classic Bold"/>
                <a:sym typeface="Montserrat Classic Bold"/>
              </a:rPr>
              <a:t>SUPINFO</a:t>
            </a:r>
          </a:p>
        </p:txBody>
      </p:sp>
      <p:sp>
        <p:nvSpPr>
          <p:cNvPr name="Freeform 6" id="6"/>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2901697"/>
            <a:ext cx="1400485" cy="4248485"/>
            <a:chOff x="0" y="0"/>
            <a:chExt cx="368852" cy="1118943"/>
          </a:xfrm>
        </p:grpSpPr>
        <p:sp>
          <p:nvSpPr>
            <p:cNvPr name="Freeform 4" id="4"/>
            <p:cNvSpPr/>
            <p:nvPr/>
          </p:nvSpPr>
          <p:spPr>
            <a:xfrm flipH="false" flipV="false" rot="0">
              <a:off x="0" y="0"/>
              <a:ext cx="368852" cy="1118943"/>
            </a:xfrm>
            <a:custGeom>
              <a:avLst/>
              <a:gdLst/>
              <a:ahLst/>
              <a:cxnLst/>
              <a:rect r="r" b="b" t="t" l="l"/>
              <a:pathLst>
                <a:path h="1118943" w="368852">
                  <a:moveTo>
                    <a:pt x="0" y="0"/>
                  </a:moveTo>
                  <a:lnTo>
                    <a:pt x="368852" y="0"/>
                  </a:lnTo>
                  <a:lnTo>
                    <a:pt x="368852" y="1118943"/>
                  </a:lnTo>
                  <a:lnTo>
                    <a:pt x="0" y="1118943"/>
                  </a:lnTo>
                  <a:close/>
                </a:path>
              </a:pathLst>
            </a:custGeom>
            <a:solidFill>
              <a:srgbClr val="CCCCCC"/>
            </a:solidFill>
          </p:spPr>
        </p:sp>
        <p:sp>
          <p:nvSpPr>
            <p:cNvPr name="TextBox 5" id="5"/>
            <p:cNvSpPr txBox="true"/>
            <p:nvPr/>
          </p:nvSpPr>
          <p:spPr>
            <a:xfrm>
              <a:off x="0" y="-19050"/>
              <a:ext cx="368852" cy="1137993"/>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b="true" sz="9981" spc="978">
                <a:solidFill>
                  <a:srgbClr val="231F20"/>
                </a:solidFill>
                <a:latin typeface="Oswald Bold"/>
                <a:ea typeface="Oswald Bold"/>
                <a:cs typeface="Oswald Bold"/>
                <a:sym typeface="Oswald Bold"/>
              </a:rPr>
              <a:t>SOMMAIRE</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225185"/>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01</a:t>
            </a:r>
          </a:p>
        </p:txBody>
      </p:sp>
      <p:sp>
        <p:nvSpPr>
          <p:cNvPr name="TextBox 9" id="9"/>
          <p:cNvSpPr txBox="true"/>
          <p:nvPr/>
        </p:nvSpPr>
        <p:spPr>
          <a:xfrm rot="0">
            <a:off x="5231353" y="4022304"/>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02</a:t>
            </a:r>
          </a:p>
        </p:txBody>
      </p:sp>
      <p:sp>
        <p:nvSpPr>
          <p:cNvPr name="TextBox 10" id="10"/>
          <p:cNvSpPr txBox="true"/>
          <p:nvPr/>
        </p:nvSpPr>
        <p:spPr>
          <a:xfrm rot="0">
            <a:off x="5231353" y="4903461"/>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03</a:t>
            </a:r>
          </a:p>
        </p:txBody>
      </p:sp>
      <p:sp>
        <p:nvSpPr>
          <p:cNvPr name="TextBox 11" id="11"/>
          <p:cNvSpPr txBox="true"/>
          <p:nvPr/>
        </p:nvSpPr>
        <p:spPr>
          <a:xfrm rot="0">
            <a:off x="5231353" y="5700580"/>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04</a:t>
            </a:r>
          </a:p>
        </p:txBody>
      </p:sp>
      <p:sp>
        <p:nvSpPr>
          <p:cNvPr name="TextBox 12" id="12"/>
          <p:cNvSpPr txBox="true"/>
          <p:nvPr/>
        </p:nvSpPr>
        <p:spPr>
          <a:xfrm rot="0">
            <a:off x="5250954" y="6492957"/>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05</a:t>
            </a:r>
          </a:p>
        </p:txBody>
      </p:sp>
      <p:sp>
        <p:nvSpPr>
          <p:cNvPr name="TextBox 13" id="13"/>
          <p:cNvSpPr txBox="true"/>
          <p:nvPr/>
        </p:nvSpPr>
        <p:spPr>
          <a:xfrm rot="0">
            <a:off x="6607430" y="3333137"/>
            <a:ext cx="5790503"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CONCEPTION</a:t>
            </a:r>
          </a:p>
        </p:txBody>
      </p:sp>
      <p:sp>
        <p:nvSpPr>
          <p:cNvPr name="TextBox 14" id="14"/>
          <p:cNvSpPr txBox="true"/>
          <p:nvPr/>
        </p:nvSpPr>
        <p:spPr>
          <a:xfrm rot="0">
            <a:off x="6607430" y="4127355"/>
            <a:ext cx="6076629"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API</a:t>
            </a:r>
          </a:p>
        </p:txBody>
      </p:sp>
      <p:sp>
        <p:nvSpPr>
          <p:cNvPr name="TextBox 15" id="15"/>
          <p:cNvSpPr txBox="true"/>
          <p:nvPr/>
        </p:nvSpPr>
        <p:spPr>
          <a:xfrm rot="0">
            <a:off x="6607430" y="5047445"/>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SCALABILITÉ ET PERFORMANCE </a:t>
            </a:r>
          </a:p>
        </p:txBody>
      </p:sp>
      <p:sp>
        <p:nvSpPr>
          <p:cNvPr name="TextBox 16" id="16"/>
          <p:cNvSpPr txBox="true"/>
          <p:nvPr/>
        </p:nvSpPr>
        <p:spPr>
          <a:xfrm rot="0">
            <a:off x="6607430" y="5841663"/>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CONCLUSION</a:t>
            </a:r>
          </a:p>
        </p:txBody>
      </p:sp>
      <p:sp>
        <p:nvSpPr>
          <p:cNvPr name="TextBox 17" id="17"/>
          <p:cNvSpPr txBox="true"/>
          <p:nvPr/>
        </p:nvSpPr>
        <p:spPr>
          <a:xfrm rot="0">
            <a:off x="6607430" y="6642507"/>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EXPERIENCE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40506"/>
        </a:solidFill>
      </p:bgPr>
    </p:bg>
    <p:spTree>
      <p:nvGrpSpPr>
        <p:cNvPr id="1" name=""/>
        <p:cNvGrpSpPr/>
        <p:nvPr/>
      </p:nvGrpSpPr>
      <p:grpSpPr>
        <a:xfrm>
          <a:off x="0" y="0"/>
          <a:ext cx="0" cy="0"/>
          <a:chOff x="0" y="0"/>
          <a:chExt cx="0" cy="0"/>
        </a:xfrm>
      </p:grpSpPr>
      <p:grpSp>
        <p:nvGrpSpPr>
          <p:cNvPr name="Group 2" id="2"/>
          <p:cNvGrpSpPr/>
          <p:nvPr/>
        </p:nvGrpSpPr>
        <p:grpSpPr>
          <a:xfrm rot="0">
            <a:off x="-2770706" y="-3368517"/>
            <a:ext cx="4959890" cy="495989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4" id="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grpSp>
        <p:nvGrpSpPr>
          <p:cNvPr name="Group 5" id="5"/>
          <p:cNvGrpSpPr/>
          <p:nvPr/>
        </p:nvGrpSpPr>
        <p:grpSpPr>
          <a:xfrm rot="0">
            <a:off x="9144000" y="1278539"/>
            <a:ext cx="13188954" cy="1318895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7" id="7"/>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6639105" y="-5979128"/>
            <a:ext cx="12110389" cy="12426705"/>
          </a:xfrm>
          <a:custGeom>
            <a:avLst/>
            <a:gdLst/>
            <a:ahLst/>
            <a:cxnLst/>
            <a:rect r="r" b="b" t="t" l="l"/>
            <a:pathLst>
              <a:path h="12426705" w="12110389">
                <a:moveTo>
                  <a:pt x="0" y="0"/>
                </a:moveTo>
                <a:lnTo>
                  <a:pt x="12110389" y="0"/>
                </a:lnTo>
                <a:lnTo>
                  <a:pt x="12110389" y="12426706"/>
                </a:lnTo>
                <a:lnTo>
                  <a:pt x="0" y="124267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3986589">
            <a:off x="5084777" y="6259532"/>
            <a:ext cx="9894000" cy="10152425"/>
          </a:xfrm>
          <a:custGeom>
            <a:avLst/>
            <a:gdLst/>
            <a:ahLst/>
            <a:cxnLst/>
            <a:rect r="r" b="b" t="t" l="l"/>
            <a:pathLst>
              <a:path h="10152425" w="9894000">
                <a:moveTo>
                  <a:pt x="0" y="0"/>
                </a:moveTo>
                <a:lnTo>
                  <a:pt x="9894000" y="0"/>
                </a:lnTo>
                <a:lnTo>
                  <a:pt x="9894000" y="10152425"/>
                </a:lnTo>
                <a:lnTo>
                  <a:pt x="0" y="101524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1296690" y="4739287"/>
            <a:ext cx="7942168" cy="1396186"/>
          </a:xfrm>
          <a:prstGeom prst="rect">
            <a:avLst/>
          </a:prstGeom>
        </p:spPr>
        <p:txBody>
          <a:bodyPr anchor="t" rtlCol="false" tIns="0" lIns="0" bIns="0" rIns="0">
            <a:spAutoFit/>
          </a:bodyPr>
          <a:lstStyle/>
          <a:p>
            <a:pPr algn="l">
              <a:lnSpc>
                <a:spcPts val="11349"/>
              </a:lnSpc>
            </a:pPr>
            <a:r>
              <a:rPr lang="en-US" b="true" sz="8224" spc="806">
                <a:solidFill>
                  <a:srgbClr val="000000"/>
                </a:solidFill>
                <a:latin typeface="Oswald Bold"/>
                <a:ea typeface="Oswald Bold"/>
                <a:cs typeface="Oswald Bold"/>
                <a:sym typeface="Oswald Bold"/>
              </a:rPr>
              <a:t>CONCEPTION</a:t>
            </a:r>
          </a:p>
        </p:txBody>
      </p:sp>
      <p:sp>
        <p:nvSpPr>
          <p:cNvPr name="Freeform 11" id="11"/>
          <p:cNvSpPr/>
          <p:nvPr/>
        </p:nvSpPr>
        <p:spPr>
          <a:xfrm flipH="false" flipV="false" rot="0">
            <a:off x="1984513" y="3775328"/>
            <a:ext cx="6244796" cy="4720290"/>
          </a:xfrm>
          <a:custGeom>
            <a:avLst/>
            <a:gdLst/>
            <a:ahLst/>
            <a:cxnLst/>
            <a:rect r="r" b="b" t="t" l="l"/>
            <a:pathLst>
              <a:path h="4720290" w="6244796">
                <a:moveTo>
                  <a:pt x="0" y="0"/>
                </a:moveTo>
                <a:lnTo>
                  <a:pt x="6244797" y="0"/>
                </a:lnTo>
                <a:lnTo>
                  <a:pt x="6244797" y="4720290"/>
                </a:lnTo>
                <a:lnTo>
                  <a:pt x="0" y="4720290"/>
                </a:lnTo>
                <a:lnTo>
                  <a:pt x="0" y="0"/>
                </a:lnTo>
                <a:close/>
              </a:path>
            </a:pathLst>
          </a:custGeom>
          <a:blipFill>
            <a:blip r:embed="rId4"/>
            <a:stretch>
              <a:fillRect l="0" t="-4550" r="0" b="-27746"/>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242050" y="-171450"/>
            <a:ext cx="8530432" cy="1686342"/>
          </a:xfrm>
          <a:prstGeom prst="rect">
            <a:avLst/>
          </a:prstGeom>
        </p:spPr>
        <p:txBody>
          <a:bodyPr anchor="t" rtlCol="false" tIns="0" lIns="0" bIns="0" rIns="0">
            <a:spAutoFit/>
          </a:bodyPr>
          <a:lstStyle/>
          <a:p>
            <a:pPr algn="l">
              <a:lnSpc>
                <a:spcPts val="13774"/>
              </a:lnSpc>
            </a:pPr>
            <a:r>
              <a:rPr lang="en-US" b="true" sz="9981" spc="978">
                <a:solidFill>
                  <a:srgbClr val="231F20"/>
                </a:solidFill>
                <a:latin typeface="Oswald Bold"/>
                <a:ea typeface="Oswald Bold"/>
                <a:cs typeface="Oswald Bold"/>
                <a:sym typeface="Oswald Bold"/>
              </a:rPr>
              <a:t>CONCEPTION</a:t>
            </a:r>
          </a:p>
        </p:txBody>
      </p:sp>
      <p:sp>
        <p:nvSpPr>
          <p:cNvPr name="Freeform 3" id="3"/>
          <p:cNvSpPr/>
          <p:nvPr/>
        </p:nvSpPr>
        <p:spPr>
          <a:xfrm flipH="false" flipV="false" rot="0">
            <a:off x="-3729619" y="7955928"/>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780381" y="4518960"/>
            <a:ext cx="13658493" cy="3972560"/>
          </a:xfrm>
          <a:prstGeom prst="rect">
            <a:avLst/>
          </a:prstGeom>
        </p:spPr>
        <p:txBody>
          <a:bodyPr anchor="t" rtlCol="false" tIns="0" lIns="0" bIns="0" rIns="0">
            <a:spAutoFit/>
          </a:bodyPr>
          <a:lstStyle/>
          <a:p>
            <a:pPr algn="just">
              <a:lnSpc>
                <a:spcPts val="2859"/>
              </a:lnSpc>
            </a:pPr>
          </a:p>
          <a:p>
            <a:pPr algn="just" marL="474979" indent="-237490" lvl="1">
              <a:lnSpc>
                <a:spcPts val="2859"/>
              </a:lnSpc>
              <a:buFont typeface="Arial"/>
              <a:buChar char="•"/>
            </a:pPr>
            <a:r>
              <a:rPr lang="en-US" b="true" sz="2199">
                <a:solidFill>
                  <a:srgbClr val="231F20"/>
                </a:solidFill>
                <a:latin typeface="Open Sauce Bold"/>
                <a:ea typeface="Open Sauce Bold"/>
                <a:cs typeface="Open Sauce Bold"/>
                <a:sym typeface="Open Sauce Bold"/>
              </a:rPr>
              <a:t>Authentification et autorisation des utilisateurs :</a:t>
            </a:r>
          </a:p>
          <a:p>
            <a:pPr algn="just">
              <a:lnSpc>
                <a:spcPts val="2859"/>
              </a:lnSpc>
              <a:spcBef>
                <a:spcPct val="0"/>
              </a:spcBef>
            </a:pPr>
            <a:r>
              <a:rPr lang="en-US" sz="2199">
                <a:solidFill>
                  <a:srgbClr val="231F20"/>
                </a:solidFill>
                <a:latin typeface="Open Sauce"/>
                <a:ea typeface="Open Sauce"/>
                <a:cs typeface="Open Sauce"/>
                <a:sym typeface="Open Sauce"/>
              </a:rPr>
              <a:t>       </a:t>
            </a:r>
            <a:r>
              <a:rPr lang="en-US" sz="2199">
                <a:solidFill>
                  <a:srgbClr val="231F20"/>
                </a:solidFill>
                <a:latin typeface="Open Sauce"/>
                <a:ea typeface="Open Sauce"/>
                <a:cs typeface="Open Sauce"/>
                <a:sym typeface="Open Sauce"/>
              </a:rPr>
              <a:t>Gestion des comptes utilisateurs (créateurs).</a:t>
            </a:r>
          </a:p>
          <a:p>
            <a:pPr algn="just">
              <a:lnSpc>
                <a:spcPts val="2859"/>
              </a:lnSpc>
              <a:spcBef>
                <a:spcPct val="0"/>
              </a:spcBef>
            </a:pPr>
            <a:r>
              <a:rPr lang="en-US" sz="2199">
                <a:solidFill>
                  <a:srgbClr val="231F20"/>
                </a:solidFill>
                <a:latin typeface="Open Sauce"/>
                <a:ea typeface="Open Sauce"/>
                <a:cs typeface="Open Sauce"/>
                <a:sym typeface="Open Sauce"/>
              </a:rPr>
              <a:t>       Options de confidentialité pour rendre un profil public ou privé.</a:t>
            </a:r>
          </a:p>
          <a:p>
            <a:pPr algn="just" marL="474979" indent="-237490" lvl="1">
              <a:lnSpc>
                <a:spcPts val="2859"/>
              </a:lnSpc>
              <a:buFont typeface="Arial"/>
              <a:buChar char="•"/>
            </a:pPr>
            <a:r>
              <a:rPr lang="en-US" b="true" sz="2199">
                <a:solidFill>
                  <a:srgbClr val="231F20"/>
                </a:solidFill>
                <a:latin typeface="Open Sauce Bold"/>
                <a:ea typeface="Open Sauce Bold"/>
                <a:cs typeface="Open Sauce Bold"/>
                <a:sym typeface="Open Sauce Bold"/>
              </a:rPr>
              <a:t>Création et gestion de contenu :</a:t>
            </a:r>
          </a:p>
          <a:p>
            <a:pPr algn="just">
              <a:lnSpc>
                <a:spcPts val="2859"/>
              </a:lnSpc>
              <a:spcBef>
                <a:spcPct val="0"/>
              </a:spcBef>
            </a:pPr>
            <a:r>
              <a:rPr lang="en-US" sz="2199">
                <a:solidFill>
                  <a:srgbClr val="231F20"/>
                </a:solidFill>
                <a:latin typeface="Open Sauce"/>
                <a:ea typeface="Open Sauce"/>
                <a:cs typeface="Open Sauce"/>
                <a:sym typeface="Open Sauce"/>
              </a:rPr>
              <a:t>       </a:t>
            </a:r>
            <a:r>
              <a:rPr lang="en-US" sz="2199">
                <a:solidFill>
                  <a:srgbClr val="231F20"/>
                </a:solidFill>
                <a:latin typeface="Open Sauce"/>
                <a:ea typeface="Open Sauce"/>
                <a:cs typeface="Open Sauce"/>
                <a:sym typeface="Open Sauce"/>
              </a:rPr>
              <a:t>Publication, modification, suppression et récupération de contenu.</a:t>
            </a:r>
          </a:p>
          <a:p>
            <a:pPr algn="just">
              <a:lnSpc>
                <a:spcPts val="2859"/>
              </a:lnSpc>
              <a:spcBef>
                <a:spcPct val="0"/>
              </a:spcBef>
            </a:pPr>
            <a:r>
              <a:rPr lang="en-US" sz="2199">
                <a:solidFill>
                  <a:srgbClr val="231F20"/>
                </a:solidFill>
                <a:latin typeface="Open Sauce"/>
                <a:ea typeface="Open Sauce"/>
                <a:cs typeface="Open Sauce"/>
                <a:sym typeface="Open Sauce"/>
              </a:rPr>
              <a:t>       Stockage sécurisé du contenu utilisateur.</a:t>
            </a:r>
          </a:p>
          <a:p>
            <a:pPr algn="just" marL="474979" indent="-237490" lvl="1">
              <a:lnSpc>
                <a:spcPts val="2859"/>
              </a:lnSpc>
              <a:buFont typeface="Arial"/>
              <a:buChar char="•"/>
            </a:pPr>
            <a:r>
              <a:rPr lang="en-US" b="true" sz="2199">
                <a:solidFill>
                  <a:srgbClr val="231F20"/>
                </a:solidFill>
                <a:latin typeface="Open Sauce Bold"/>
                <a:ea typeface="Open Sauce Bold"/>
                <a:cs typeface="Open Sauce Bold"/>
                <a:sym typeface="Open Sauce Bold"/>
              </a:rPr>
              <a:t>Gestion des médias :</a:t>
            </a:r>
          </a:p>
          <a:p>
            <a:pPr algn="just">
              <a:lnSpc>
                <a:spcPts val="2859"/>
              </a:lnSpc>
              <a:spcBef>
                <a:spcPct val="0"/>
              </a:spcBef>
            </a:pPr>
            <a:r>
              <a:rPr lang="en-US" sz="2199">
                <a:solidFill>
                  <a:srgbClr val="231F20"/>
                </a:solidFill>
                <a:latin typeface="Open Sauce"/>
                <a:ea typeface="Open Sauce"/>
                <a:cs typeface="Open Sauce"/>
                <a:sym typeface="Open Sauce"/>
              </a:rPr>
              <a:t>      </a:t>
            </a:r>
            <a:r>
              <a:rPr lang="en-US" sz="2199">
                <a:solidFill>
                  <a:srgbClr val="231F20"/>
                </a:solidFill>
                <a:latin typeface="Open Sauce"/>
                <a:ea typeface="Open Sauce"/>
                <a:cs typeface="Open Sauce"/>
                <a:sym typeface="Open Sauce"/>
              </a:rPr>
              <a:t>Téléchargement et récupération d’images et de vidéos.</a:t>
            </a:r>
          </a:p>
          <a:p>
            <a:pPr algn="just" marL="474979" indent="-237490" lvl="1">
              <a:lnSpc>
                <a:spcPts val="2859"/>
              </a:lnSpc>
              <a:buFont typeface="Arial"/>
              <a:buChar char="•"/>
            </a:pPr>
            <a:r>
              <a:rPr lang="en-US" b="true" sz="2199">
                <a:solidFill>
                  <a:srgbClr val="231F20"/>
                </a:solidFill>
                <a:latin typeface="Open Sauce Bold"/>
                <a:ea typeface="Open Sauce Bold"/>
                <a:cs typeface="Open Sauce Bold"/>
                <a:sym typeface="Open Sauce Bold"/>
              </a:rPr>
              <a:t>Notifications :</a:t>
            </a:r>
          </a:p>
          <a:p>
            <a:pPr algn="just">
              <a:lnSpc>
                <a:spcPts val="2859"/>
              </a:lnSpc>
              <a:spcBef>
                <a:spcPct val="0"/>
              </a:spcBef>
            </a:pPr>
            <a:r>
              <a:rPr lang="en-US" sz="2199">
                <a:solidFill>
                  <a:srgbClr val="231F20"/>
                </a:solidFill>
                <a:latin typeface="Open Sauce"/>
                <a:ea typeface="Open Sauce"/>
                <a:cs typeface="Open Sauce"/>
                <a:sym typeface="Open Sauce"/>
              </a:rPr>
              <a:t>      Notifier les abonnés des nouvelles publications.</a:t>
            </a:r>
          </a:p>
        </p:txBody>
      </p:sp>
      <p:sp>
        <p:nvSpPr>
          <p:cNvPr name="TextBox 5" id="5"/>
          <p:cNvSpPr txBox="true"/>
          <p:nvPr/>
        </p:nvSpPr>
        <p:spPr>
          <a:xfrm rot="0">
            <a:off x="0" y="2048448"/>
            <a:ext cx="4108549" cy="514349"/>
          </a:xfrm>
          <a:prstGeom prst="rect">
            <a:avLst/>
          </a:prstGeom>
        </p:spPr>
        <p:txBody>
          <a:bodyPr anchor="t" rtlCol="false" tIns="0" lIns="0" bIns="0" rIns="0">
            <a:spAutoFit/>
          </a:bodyPr>
          <a:lstStyle/>
          <a:p>
            <a:pPr algn="ctr" marL="647711" indent="-323856" lvl="1">
              <a:lnSpc>
                <a:spcPts val="4200"/>
              </a:lnSpc>
              <a:buFont typeface="Arial"/>
              <a:buChar char="•"/>
            </a:pPr>
            <a:r>
              <a:rPr lang="en-US" b="true" sz="3000">
                <a:solidFill>
                  <a:srgbClr val="231F20"/>
                </a:solidFill>
                <a:latin typeface="Open Sans Bold"/>
                <a:ea typeface="Open Sans Bold"/>
                <a:cs typeface="Open Sans Bold"/>
                <a:sym typeface="Open Sans Bold"/>
              </a:rPr>
              <a:t>Résumé du projet</a:t>
            </a:r>
            <a:r>
              <a:rPr lang="en-US" b="true" sz="3000">
                <a:solidFill>
                  <a:srgbClr val="231F20"/>
                </a:solidFill>
                <a:latin typeface="Open Sans Bold"/>
                <a:ea typeface="Open Sans Bold"/>
                <a:cs typeface="Open Sans Bold"/>
                <a:sym typeface="Open Sans Bold"/>
              </a:rPr>
              <a:t> </a:t>
            </a:r>
          </a:p>
        </p:txBody>
      </p:sp>
      <p:sp>
        <p:nvSpPr>
          <p:cNvPr name="TextBox 6" id="6"/>
          <p:cNvSpPr txBox="true"/>
          <p:nvPr/>
        </p:nvSpPr>
        <p:spPr>
          <a:xfrm rot="0">
            <a:off x="521042" y="2557386"/>
            <a:ext cx="13917832" cy="1746249"/>
          </a:xfrm>
          <a:prstGeom prst="rect">
            <a:avLst/>
          </a:prstGeom>
        </p:spPr>
        <p:txBody>
          <a:bodyPr anchor="t" rtlCol="false" tIns="0" lIns="0" bIns="0" rIns="0">
            <a:spAutoFit/>
          </a:bodyPr>
          <a:lstStyle/>
          <a:p>
            <a:pPr algn="ctr">
              <a:lnSpc>
                <a:spcPts val="3500"/>
              </a:lnSpc>
            </a:pPr>
            <a:r>
              <a:rPr lang="en-US" sz="2500">
                <a:solidFill>
                  <a:srgbClr val="231F20"/>
                </a:solidFill>
                <a:latin typeface="Open Sans"/>
                <a:ea typeface="Open Sans"/>
                <a:cs typeface="Open Sans"/>
                <a:sym typeface="Open Sans"/>
              </a:rPr>
              <a:t>Développez une plateforme soc</a:t>
            </a:r>
            <a:r>
              <a:rPr lang="en-US" sz="2500">
                <a:solidFill>
                  <a:srgbClr val="231F20"/>
                </a:solidFill>
                <a:latin typeface="Open Sans"/>
                <a:ea typeface="Open Sans"/>
                <a:cs typeface="Open Sans"/>
                <a:sym typeface="Open Sans"/>
              </a:rPr>
              <a:t>iale "headless" axée sur la création et la gestion de    contenu via des API. Cette plateforme servira de backend pour des réseaux sociaux et permettra une intégration transparente avec différentes applications frontales.</a:t>
            </a:r>
          </a:p>
          <a:p>
            <a:pPr algn="ctr">
              <a:lnSpc>
                <a:spcPts val="3500"/>
              </a:lnSpc>
            </a:pPr>
          </a:p>
        </p:txBody>
      </p:sp>
      <p:sp>
        <p:nvSpPr>
          <p:cNvPr name="TextBox 7" id="7"/>
          <p:cNvSpPr txBox="true"/>
          <p:nvPr/>
        </p:nvSpPr>
        <p:spPr>
          <a:xfrm rot="0">
            <a:off x="-34579" y="4246486"/>
            <a:ext cx="7843032" cy="514349"/>
          </a:xfrm>
          <a:prstGeom prst="rect">
            <a:avLst/>
          </a:prstGeom>
        </p:spPr>
        <p:txBody>
          <a:bodyPr anchor="t" rtlCol="false" tIns="0" lIns="0" bIns="0" rIns="0">
            <a:spAutoFit/>
          </a:bodyPr>
          <a:lstStyle/>
          <a:p>
            <a:pPr algn="ctr" marL="647711" indent="-323856" lvl="1">
              <a:lnSpc>
                <a:spcPts val="4200"/>
              </a:lnSpc>
              <a:buFont typeface="Arial"/>
              <a:buChar char="•"/>
            </a:pPr>
            <a:r>
              <a:rPr lang="en-US" b="true" sz="3000">
                <a:solidFill>
                  <a:srgbClr val="231F20"/>
                </a:solidFill>
                <a:latin typeface="Open Sans Bold"/>
                <a:ea typeface="Open Sans Bold"/>
                <a:cs typeface="Open Sans Bold"/>
                <a:sym typeface="Open Sans Bold"/>
              </a:rPr>
              <a:t> </a:t>
            </a:r>
            <a:r>
              <a:rPr lang="en-US" b="true" sz="3000">
                <a:solidFill>
                  <a:srgbClr val="231F20"/>
                </a:solidFill>
                <a:latin typeface="Open Sans Bold"/>
                <a:ea typeface="Open Sans Bold"/>
                <a:cs typeface="Open Sans Bold"/>
                <a:sym typeface="Open Sans Bold"/>
              </a:rPr>
              <a:t>Fonctionnalité principale</a:t>
            </a:r>
            <a:r>
              <a:rPr lang="en-US" b="true" sz="3000">
                <a:solidFill>
                  <a:srgbClr val="231F20"/>
                </a:solidFill>
                <a:latin typeface="Open Sans Bold"/>
                <a:ea typeface="Open Sans Bold"/>
                <a:cs typeface="Open Sans Bold"/>
                <a:sym typeface="Open Sans Bold"/>
              </a:rPr>
              <a:t>du projet</a:t>
            </a:r>
            <a:r>
              <a:rPr lang="en-US" b="true" sz="3000">
                <a:solidFill>
                  <a:srgbClr val="231F20"/>
                </a:solidFill>
                <a:latin typeface="Open Sans Bold"/>
                <a:ea typeface="Open Sans Bold"/>
                <a:cs typeface="Open Sans Bold"/>
                <a:sym typeface="Open Sans Bold"/>
              </a:rPr>
              <a:t> </a:t>
            </a:r>
          </a:p>
        </p:txBody>
      </p:sp>
      <p:sp>
        <p:nvSpPr>
          <p:cNvPr name="Freeform 8" id="8"/>
          <p:cNvSpPr/>
          <p:nvPr/>
        </p:nvSpPr>
        <p:spPr>
          <a:xfrm flipH="false" flipV="false" rot="0">
            <a:off x="15406404" y="-1928936"/>
            <a:ext cx="7616557" cy="7815497"/>
          </a:xfrm>
          <a:custGeom>
            <a:avLst/>
            <a:gdLst/>
            <a:ahLst/>
            <a:cxnLst/>
            <a:rect r="r" b="b" t="t" l="l"/>
            <a:pathLst>
              <a:path h="7815497" w="7616557">
                <a:moveTo>
                  <a:pt x="0" y="0"/>
                </a:moveTo>
                <a:lnTo>
                  <a:pt x="7616557" y="0"/>
                </a:lnTo>
                <a:lnTo>
                  <a:pt x="7616557" y="7815496"/>
                </a:lnTo>
                <a:lnTo>
                  <a:pt x="0" y="7815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1316476" y="5143500"/>
            <a:ext cx="6244796" cy="4720290"/>
          </a:xfrm>
          <a:custGeom>
            <a:avLst/>
            <a:gdLst/>
            <a:ahLst/>
            <a:cxnLst/>
            <a:rect r="r" b="b" t="t" l="l"/>
            <a:pathLst>
              <a:path h="4720290" w="6244796">
                <a:moveTo>
                  <a:pt x="0" y="0"/>
                </a:moveTo>
                <a:lnTo>
                  <a:pt x="6244796" y="0"/>
                </a:lnTo>
                <a:lnTo>
                  <a:pt x="6244796" y="4720290"/>
                </a:lnTo>
                <a:lnTo>
                  <a:pt x="0" y="4720290"/>
                </a:lnTo>
                <a:lnTo>
                  <a:pt x="0" y="0"/>
                </a:lnTo>
                <a:close/>
              </a:path>
            </a:pathLst>
          </a:custGeom>
          <a:blipFill>
            <a:blip r:embed="rId4"/>
            <a:stretch>
              <a:fillRect l="0" t="-4550" r="0" b="-27746"/>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136785" y="1474551"/>
            <a:ext cx="8040462" cy="7663912"/>
          </a:xfrm>
          <a:custGeom>
            <a:avLst/>
            <a:gdLst/>
            <a:ahLst/>
            <a:cxnLst/>
            <a:rect r="r" b="b" t="t" l="l"/>
            <a:pathLst>
              <a:path h="7663912" w="8040462">
                <a:moveTo>
                  <a:pt x="0" y="0"/>
                </a:moveTo>
                <a:lnTo>
                  <a:pt x="8040462" y="0"/>
                </a:lnTo>
                <a:lnTo>
                  <a:pt x="8040462" y="7663912"/>
                </a:lnTo>
                <a:lnTo>
                  <a:pt x="0" y="7663912"/>
                </a:lnTo>
                <a:lnTo>
                  <a:pt x="0" y="0"/>
                </a:lnTo>
                <a:close/>
              </a:path>
            </a:pathLst>
          </a:custGeom>
          <a:blipFill>
            <a:blip r:embed="rId5"/>
            <a:stretch>
              <a:fillRect l="0" t="0" r="0" b="0"/>
            </a:stretch>
          </a:blipFill>
        </p:spPr>
      </p:sp>
      <p:sp>
        <p:nvSpPr>
          <p:cNvPr name="TextBox 5" id="5"/>
          <p:cNvSpPr txBox="true"/>
          <p:nvPr/>
        </p:nvSpPr>
        <p:spPr>
          <a:xfrm rot="0">
            <a:off x="553257" y="820102"/>
            <a:ext cx="5358445" cy="388620"/>
          </a:xfrm>
          <a:prstGeom prst="rect">
            <a:avLst/>
          </a:prstGeom>
        </p:spPr>
        <p:txBody>
          <a:bodyPr anchor="t" rtlCol="false" tIns="0" lIns="0" bIns="0" rIns="0">
            <a:spAutoFit/>
          </a:bodyPr>
          <a:lstStyle/>
          <a:p>
            <a:pPr algn="ctr">
              <a:lnSpc>
                <a:spcPts val="3119"/>
              </a:lnSpc>
              <a:spcBef>
                <a:spcPct val="0"/>
              </a:spcBef>
            </a:pPr>
            <a:r>
              <a:rPr lang="en-US" b="true" sz="2399">
                <a:solidFill>
                  <a:srgbClr val="000000"/>
                </a:solidFill>
                <a:latin typeface="Open Sauce Bold"/>
                <a:ea typeface="Open Sauce Bold"/>
                <a:cs typeface="Open Sauce Bold"/>
                <a:sym typeface="Open Sauce Bold"/>
              </a:rPr>
              <a:t> </a:t>
            </a:r>
            <a:r>
              <a:rPr lang="en-US" b="true" sz="2399">
                <a:solidFill>
                  <a:srgbClr val="000000"/>
                </a:solidFill>
                <a:latin typeface="Open Sauce Bold"/>
                <a:ea typeface="Open Sauce Bold"/>
                <a:cs typeface="Open Sauce Bold"/>
                <a:sym typeface="Open Sauce Bold"/>
              </a:rPr>
              <a:t>Diagramme de base de données</a:t>
            </a:r>
          </a:p>
        </p:txBody>
      </p:sp>
      <p:sp>
        <p:nvSpPr>
          <p:cNvPr name="TextBox 6" id="6"/>
          <p:cNvSpPr txBox="true"/>
          <p:nvPr/>
        </p:nvSpPr>
        <p:spPr>
          <a:xfrm rot="0">
            <a:off x="897607" y="1634045"/>
            <a:ext cx="3329214" cy="2590630"/>
          </a:xfrm>
          <a:prstGeom prst="rect">
            <a:avLst/>
          </a:prstGeom>
        </p:spPr>
        <p:txBody>
          <a:bodyPr anchor="t" rtlCol="false" tIns="0" lIns="0" bIns="0" rIns="0">
            <a:spAutoFit/>
          </a:bodyPr>
          <a:lstStyle/>
          <a:p>
            <a:pPr algn="l">
              <a:lnSpc>
                <a:spcPts val="3040"/>
              </a:lnSpc>
            </a:pPr>
            <a:r>
              <a:rPr lang="en-US" sz="1600" spc="256" b="true">
                <a:solidFill>
                  <a:srgbClr val="000000"/>
                </a:solidFill>
                <a:latin typeface="Montserrat Light Bold"/>
                <a:ea typeface="Montserrat Light Bold"/>
                <a:cs typeface="Montserrat Light Bold"/>
                <a:sym typeface="Montserrat Light Bold"/>
              </a:rPr>
              <a:t>Users</a:t>
            </a:r>
          </a:p>
          <a:p>
            <a:pPr algn="l">
              <a:lnSpc>
                <a:spcPts val="3040"/>
              </a:lnSpc>
            </a:pPr>
            <a:r>
              <a:rPr lang="en-US" sz="1600" spc="256" b="true">
                <a:solidFill>
                  <a:srgbClr val="000000"/>
                </a:solidFill>
                <a:latin typeface="Montserrat Light Bold"/>
                <a:ea typeface="Montserrat Light Bold"/>
                <a:cs typeface="Montserrat Light Bold"/>
                <a:sym typeface="Montserrat Light Bold"/>
              </a:rPr>
              <a:t>Follow</a:t>
            </a:r>
          </a:p>
          <a:p>
            <a:pPr algn="l">
              <a:lnSpc>
                <a:spcPts val="3040"/>
              </a:lnSpc>
            </a:pPr>
            <a:r>
              <a:rPr lang="en-US" sz="1600" spc="256" b="true">
                <a:solidFill>
                  <a:srgbClr val="000000"/>
                </a:solidFill>
                <a:latin typeface="Montserrat Light Bold"/>
                <a:ea typeface="Montserrat Light Bold"/>
                <a:cs typeface="Montserrat Light Bold"/>
                <a:sym typeface="Montserrat Light Bold"/>
              </a:rPr>
              <a:t>Comments</a:t>
            </a:r>
          </a:p>
          <a:p>
            <a:pPr algn="l">
              <a:lnSpc>
                <a:spcPts val="3040"/>
              </a:lnSpc>
            </a:pPr>
            <a:r>
              <a:rPr lang="en-US" sz="1600" spc="256" b="true">
                <a:solidFill>
                  <a:srgbClr val="000000"/>
                </a:solidFill>
                <a:latin typeface="Montserrat Light Bold"/>
                <a:ea typeface="Montserrat Light Bold"/>
                <a:cs typeface="Montserrat Light Bold"/>
                <a:sym typeface="Montserrat Light Bold"/>
              </a:rPr>
              <a:t>Notifications</a:t>
            </a:r>
          </a:p>
          <a:p>
            <a:pPr algn="l">
              <a:lnSpc>
                <a:spcPts val="3040"/>
              </a:lnSpc>
            </a:pPr>
            <a:r>
              <a:rPr lang="en-US" sz="1600" spc="256" b="true">
                <a:solidFill>
                  <a:srgbClr val="000000"/>
                </a:solidFill>
                <a:latin typeface="Montserrat Light Bold"/>
                <a:ea typeface="Montserrat Light Bold"/>
                <a:cs typeface="Montserrat Light Bold"/>
                <a:sym typeface="Montserrat Light Bold"/>
              </a:rPr>
              <a:t>Posts</a:t>
            </a:r>
          </a:p>
          <a:p>
            <a:pPr algn="l">
              <a:lnSpc>
                <a:spcPts val="3040"/>
              </a:lnSpc>
            </a:pPr>
            <a:r>
              <a:rPr lang="en-US" sz="1600" spc="256" b="true">
                <a:solidFill>
                  <a:srgbClr val="000000"/>
                </a:solidFill>
                <a:latin typeface="Montserrat Light Bold"/>
                <a:ea typeface="Montserrat Light Bold"/>
                <a:cs typeface="Montserrat Light Bold"/>
                <a:sym typeface="Montserrat Light Bold"/>
              </a:rPr>
              <a:t>Type Post</a:t>
            </a:r>
          </a:p>
          <a:p>
            <a:pPr algn="l">
              <a:lnSpc>
                <a:spcPts val="304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1685669"/>
            <a:chOff x="0" y="0"/>
            <a:chExt cx="4816593" cy="443962"/>
          </a:xfrm>
        </p:grpSpPr>
        <p:sp>
          <p:nvSpPr>
            <p:cNvPr name="Freeform 4" id="4"/>
            <p:cNvSpPr/>
            <p:nvPr/>
          </p:nvSpPr>
          <p:spPr>
            <a:xfrm flipH="false" flipV="false" rot="0">
              <a:off x="0" y="0"/>
              <a:ext cx="4816592" cy="443962"/>
            </a:xfrm>
            <a:custGeom>
              <a:avLst/>
              <a:gdLst/>
              <a:ahLst/>
              <a:cxnLst/>
              <a:rect r="r" b="b" t="t" l="l"/>
              <a:pathLst>
                <a:path h="443962" w="4816592">
                  <a:moveTo>
                    <a:pt x="0" y="0"/>
                  </a:moveTo>
                  <a:lnTo>
                    <a:pt x="4816592" y="0"/>
                  </a:lnTo>
                  <a:lnTo>
                    <a:pt x="4816592" y="443962"/>
                  </a:lnTo>
                  <a:lnTo>
                    <a:pt x="0" y="443962"/>
                  </a:lnTo>
                  <a:close/>
                </a:path>
              </a:pathLst>
            </a:custGeom>
            <a:solidFill>
              <a:srgbClr val="1A1A1A"/>
            </a:solidFill>
          </p:spPr>
        </p:sp>
        <p:sp>
          <p:nvSpPr>
            <p:cNvPr name="TextBox 5" id="5"/>
            <p:cNvSpPr txBox="true"/>
            <p:nvPr/>
          </p:nvSpPr>
          <p:spPr>
            <a:xfrm>
              <a:off x="0" y="-19050"/>
              <a:ext cx="4816593" cy="463012"/>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5126318" y="2513901"/>
            <a:ext cx="8035364" cy="5259197"/>
          </a:xfrm>
          <a:custGeom>
            <a:avLst/>
            <a:gdLst/>
            <a:ahLst/>
            <a:cxnLst/>
            <a:rect r="r" b="b" t="t" l="l"/>
            <a:pathLst>
              <a:path h="5259197" w="8035364">
                <a:moveTo>
                  <a:pt x="0" y="0"/>
                </a:moveTo>
                <a:lnTo>
                  <a:pt x="8035364" y="0"/>
                </a:lnTo>
                <a:lnTo>
                  <a:pt x="8035364" y="5259198"/>
                </a:lnTo>
                <a:lnTo>
                  <a:pt x="0" y="5259198"/>
                </a:lnTo>
                <a:lnTo>
                  <a:pt x="0" y="0"/>
                </a:lnTo>
                <a:close/>
              </a:path>
            </a:pathLst>
          </a:custGeom>
          <a:blipFill>
            <a:blip r:embed="rId5"/>
            <a:stretch>
              <a:fillRect l="0" t="0" r="0" b="0"/>
            </a:stretch>
          </a:blipFill>
        </p:spPr>
      </p:sp>
      <p:sp>
        <p:nvSpPr>
          <p:cNvPr name="TextBox 9" id="9"/>
          <p:cNvSpPr txBox="true"/>
          <p:nvPr/>
        </p:nvSpPr>
        <p:spPr>
          <a:xfrm rot="0">
            <a:off x="4486031" y="138174"/>
            <a:ext cx="9696301" cy="1368424"/>
          </a:xfrm>
          <a:prstGeom prst="rect">
            <a:avLst/>
          </a:prstGeom>
        </p:spPr>
        <p:txBody>
          <a:bodyPr anchor="t" rtlCol="false" tIns="0" lIns="0" bIns="0" rIns="0">
            <a:spAutoFit/>
          </a:bodyPr>
          <a:lstStyle/>
          <a:p>
            <a:pPr algn="ctr">
              <a:lnSpc>
                <a:spcPts val="11200"/>
              </a:lnSpc>
            </a:pPr>
            <a:r>
              <a:rPr lang="en-US" sz="8000" b="true">
                <a:solidFill>
                  <a:srgbClr val="FFFBFB"/>
                </a:solidFill>
                <a:latin typeface="Open Sans Bold"/>
                <a:ea typeface="Open Sans Bold"/>
                <a:cs typeface="Open Sans Bold"/>
                <a:sym typeface="Open Sans Bold"/>
              </a:rPr>
              <a:t>Architecteur cloud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34788" y="-10990687"/>
            <a:ext cx="15454262" cy="15857918"/>
          </a:xfrm>
          <a:custGeom>
            <a:avLst/>
            <a:gdLst/>
            <a:ahLst/>
            <a:cxnLst/>
            <a:rect r="r" b="b" t="t" l="l"/>
            <a:pathLst>
              <a:path h="15857918" w="15454262">
                <a:moveTo>
                  <a:pt x="0" y="0"/>
                </a:moveTo>
                <a:lnTo>
                  <a:pt x="15454261" y="0"/>
                </a:lnTo>
                <a:lnTo>
                  <a:pt x="15454261" y="15857918"/>
                </a:lnTo>
                <a:lnTo>
                  <a:pt x="0" y="158579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510780" y="7573248"/>
            <a:ext cx="3625745" cy="2264040"/>
          </a:xfrm>
          <a:custGeom>
            <a:avLst/>
            <a:gdLst/>
            <a:ahLst/>
            <a:cxnLst/>
            <a:rect r="r" b="b" t="t" l="l"/>
            <a:pathLst>
              <a:path h="2264040" w="3625745">
                <a:moveTo>
                  <a:pt x="0" y="0"/>
                </a:moveTo>
                <a:lnTo>
                  <a:pt x="3625745" y="0"/>
                </a:lnTo>
                <a:lnTo>
                  <a:pt x="3625745" y="2264039"/>
                </a:lnTo>
                <a:lnTo>
                  <a:pt x="0" y="2264039"/>
                </a:lnTo>
                <a:lnTo>
                  <a:pt x="0" y="0"/>
                </a:lnTo>
                <a:close/>
              </a:path>
            </a:pathLst>
          </a:custGeom>
          <a:blipFill>
            <a:blip r:embed="rId4"/>
            <a:stretch>
              <a:fillRect l="0" t="0" r="0" b="0"/>
            </a:stretch>
          </a:blipFill>
        </p:spPr>
      </p:sp>
      <p:sp>
        <p:nvSpPr>
          <p:cNvPr name="Freeform 5" id="5"/>
          <p:cNvSpPr/>
          <p:nvPr/>
        </p:nvSpPr>
        <p:spPr>
          <a:xfrm flipH="false" flipV="false" rot="0">
            <a:off x="10235901" y="2782114"/>
            <a:ext cx="3573415" cy="1967548"/>
          </a:xfrm>
          <a:custGeom>
            <a:avLst/>
            <a:gdLst/>
            <a:ahLst/>
            <a:cxnLst/>
            <a:rect r="r" b="b" t="t" l="l"/>
            <a:pathLst>
              <a:path h="1967548" w="3573415">
                <a:moveTo>
                  <a:pt x="0" y="0"/>
                </a:moveTo>
                <a:lnTo>
                  <a:pt x="3573415" y="0"/>
                </a:lnTo>
                <a:lnTo>
                  <a:pt x="3573415" y="1967549"/>
                </a:lnTo>
                <a:lnTo>
                  <a:pt x="0" y="1967549"/>
                </a:lnTo>
                <a:lnTo>
                  <a:pt x="0" y="0"/>
                </a:lnTo>
                <a:close/>
              </a:path>
            </a:pathLst>
          </a:custGeom>
          <a:blipFill>
            <a:blip r:embed="rId5"/>
            <a:stretch>
              <a:fillRect l="0" t="0" r="0" b="0"/>
            </a:stretch>
          </a:blipFill>
        </p:spPr>
      </p:sp>
      <p:sp>
        <p:nvSpPr>
          <p:cNvPr name="Freeform 6" id="6"/>
          <p:cNvSpPr/>
          <p:nvPr/>
        </p:nvSpPr>
        <p:spPr>
          <a:xfrm flipH="false" flipV="false" rot="0">
            <a:off x="2835354" y="2782114"/>
            <a:ext cx="2653444" cy="1829543"/>
          </a:xfrm>
          <a:custGeom>
            <a:avLst/>
            <a:gdLst/>
            <a:ahLst/>
            <a:cxnLst/>
            <a:rect r="r" b="b" t="t" l="l"/>
            <a:pathLst>
              <a:path h="1829543" w="2653444">
                <a:moveTo>
                  <a:pt x="0" y="0"/>
                </a:moveTo>
                <a:lnTo>
                  <a:pt x="2653443" y="0"/>
                </a:lnTo>
                <a:lnTo>
                  <a:pt x="2653443" y="1829544"/>
                </a:lnTo>
                <a:lnTo>
                  <a:pt x="0" y="1829544"/>
                </a:lnTo>
                <a:lnTo>
                  <a:pt x="0" y="0"/>
                </a:lnTo>
                <a:close/>
              </a:path>
            </a:pathLst>
          </a:custGeom>
          <a:blipFill>
            <a:blip r:embed="rId6"/>
            <a:stretch>
              <a:fillRect l="0" t="0" r="0" b="0"/>
            </a:stretch>
          </a:blipFill>
        </p:spPr>
      </p:sp>
      <p:sp>
        <p:nvSpPr>
          <p:cNvPr name="Freeform 7" id="7"/>
          <p:cNvSpPr/>
          <p:nvPr/>
        </p:nvSpPr>
        <p:spPr>
          <a:xfrm flipH="false" flipV="false" rot="0">
            <a:off x="10235901" y="8050960"/>
            <a:ext cx="2505352" cy="1786327"/>
          </a:xfrm>
          <a:custGeom>
            <a:avLst/>
            <a:gdLst/>
            <a:ahLst/>
            <a:cxnLst/>
            <a:rect r="r" b="b" t="t" l="l"/>
            <a:pathLst>
              <a:path h="1786327" w="2505352">
                <a:moveTo>
                  <a:pt x="0" y="0"/>
                </a:moveTo>
                <a:lnTo>
                  <a:pt x="2505351" y="0"/>
                </a:lnTo>
                <a:lnTo>
                  <a:pt x="2505351" y="1786327"/>
                </a:lnTo>
                <a:lnTo>
                  <a:pt x="0" y="1786327"/>
                </a:lnTo>
                <a:lnTo>
                  <a:pt x="0" y="0"/>
                </a:lnTo>
                <a:close/>
              </a:path>
            </a:pathLst>
          </a:custGeom>
          <a:blipFill>
            <a:blip r:embed="rId7"/>
            <a:stretch>
              <a:fillRect l="0" t="0" r="0" b="0"/>
            </a:stretch>
          </a:blipFill>
        </p:spPr>
      </p:sp>
      <p:sp>
        <p:nvSpPr>
          <p:cNvPr name="TextBox 8" id="8"/>
          <p:cNvSpPr txBox="true"/>
          <p:nvPr/>
        </p:nvSpPr>
        <p:spPr>
          <a:xfrm rot="0">
            <a:off x="7532914" y="857250"/>
            <a:ext cx="3498800" cy="1566544"/>
          </a:xfrm>
          <a:prstGeom prst="rect">
            <a:avLst/>
          </a:prstGeom>
        </p:spPr>
        <p:txBody>
          <a:bodyPr anchor="t" rtlCol="false" tIns="0" lIns="0" bIns="0" rIns="0">
            <a:spAutoFit/>
          </a:bodyPr>
          <a:lstStyle/>
          <a:p>
            <a:pPr algn="ctr">
              <a:lnSpc>
                <a:spcPts val="12880"/>
              </a:lnSpc>
            </a:pPr>
            <a:r>
              <a:rPr lang="en-US" sz="9200" b="true">
                <a:solidFill>
                  <a:srgbClr val="FFFFFF"/>
                </a:solidFill>
                <a:latin typeface="Open Sans Bold"/>
                <a:ea typeface="Open Sans Bold"/>
                <a:cs typeface="Open Sans Bold"/>
                <a:sym typeface="Open Sans Bold"/>
              </a:rPr>
              <a:t>Outils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40506"/>
        </a:solidFill>
      </p:bgPr>
    </p:bg>
    <p:spTree>
      <p:nvGrpSpPr>
        <p:cNvPr id="1" name=""/>
        <p:cNvGrpSpPr/>
        <p:nvPr/>
      </p:nvGrpSpPr>
      <p:grpSpPr>
        <a:xfrm>
          <a:off x="0" y="0"/>
          <a:ext cx="0" cy="0"/>
          <a:chOff x="0" y="0"/>
          <a:chExt cx="0" cy="0"/>
        </a:xfrm>
      </p:grpSpPr>
      <p:grpSp>
        <p:nvGrpSpPr>
          <p:cNvPr name="Group 2" id="2"/>
          <p:cNvGrpSpPr/>
          <p:nvPr/>
        </p:nvGrpSpPr>
        <p:grpSpPr>
          <a:xfrm rot="0">
            <a:off x="-2770706" y="-3368517"/>
            <a:ext cx="4959890" cy="495989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4" id="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grpSp>
        <p:nvGrpSpPr>
          <p:cNvPr name="Group 5" id="5"/>
          <p:cNvGrpSpPr/>
          <p:nvPr/>
        </p:nvGrpSpPr>
        <p:grpSpPr>
          <a:xfrm rot="0">
            <a:off x="9144000" y="1278539"/>
            <a:ext cx="13188954" cy="1318895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7" id="7"/>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6639105" y="-5979128"/>
            <a:ext cx="12110389" cy="12426705"/>
          </a:xfrm>
          <a:custGeom>
            <a:avLst/>
            <a:gdLst/>
            <a:ahLst/>
            <a:cxnLst/>
            <a:rect r="r" b="b" t="t" l="l"/>
            <a:pathLst>
              <a:path h="12426705" w="12110389">
                <a:moveTo>
                  <a:pt x="0" y="0"/>
                </a:moveTo>
                <a:lnTo>
                  <a:pt x="12110389" y="0"/>
                </a:lnTo>
                <a:lnTo>
                  <a:pt x="12110389" y="12426706"/>
                </a:lnTo>
                <a:lnTo>
                  <a:pt x="0" y="124267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3986589">
            <a:off x="5084777" y="6259532"/>
            <a:ext cx="9894000" cy="10152425"/>
          </a:xfrm>
          <a:custGeom>
            <a:avLst/>
            <a:gdLst/>
            <a:ahLst/>
            <a:cxnLst/>
            <a:rect r="r" b="b" t="t" l="l"/>
            <a:pathLst>
              <a:path h="10152425" w="9894000">
                <a:moveTo>
                  <a:pt x="0" y="0"/>
                </a:moveTo>
                <a:lnTo>
                  <a:pt x="9894000" y="0"/>
                </a:lnTo>
                <a:lnTo>
                  <a:pt x="9894000" y="10152425"/>
                </a:lnTo>
                <a:lnTo>
                  <a:pt x="0" y="101524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0806214" y="4497810"/>
            <a:ext cx="7942168" cy="2652338"/>
          </a:xfrm>
          <a:prstGeom prst="rect">
            <a:avLst/>
          </a:prstGeom>
        </p:spPr>
        <p:txBody>
          <a:bodyPr anchor="t" rtlCol="false" tIns="0" lIns="0" bIns="0" rIns="0">
            <a:spAutoFit/>
          </a:bodyPr>
          <a:lstStyle/>
          <a:p>
            <a:pPr algn="l">
              <a:lnSpc>
                <a:spcPts val="10660"/>
              </a:lnSpc>
            </a:pPr>
            <a:r>
              <a:rPr lang="en-US" b="true" sz="7724" spc="757">
                <a:solidFill>
                  <a:srgbClr val="000000"/>
                </a:solidFill>
                <a:latin typeface="Oswald Bold"/>
                <a:ea typeface="Oswald Bold"/>
                <a:cs typeface="Oswald Bold"/>
                <a:sym typeface="Oswald Bold"/>
              </a:rPr>
              <a:t>DEVELOPPEMENT</a:t>
            </a:r>
          </a:p>
          <a:p>
            <a:pPr algn="l">
              <a:lnSpc>
                <a:spcPts val="10660"/>
              </a:lnSpc>
            </a:pPr>
            <a:r>
              <a:rPr lang="en-US" b="true" sz="7724" spc="757">
                <a:solidFill>
                  <a:srgbClr val="000000"/>
                </a:solidFill>
                <a:latin typeface="Oswald Bold"/>
                <a:ea typeface="Oswald Bold"/>
                <a:cs typeface="Oswald Bold"/>
                <a:sym typeface="Oswald Bold"/>
              </a:rPr>
              <a:t>      DE L’API </a:t>
            </a:r>
          </a:p>
        </p:txBody>
      </p:sp>
      <p:sp>
        <p:nvSpPr>
          <p:cNvPr name="Freeform 11" id="11"/>
          <p:cNvSpPr/>
          <p:nvPr/>
        </p:nvSpPr>
        <p:spPr>
          <a:xfrm flipH="false" flipV="false" rot="0">
            <a:off x="1984513" y="3775328"/>
            <a:ext cx="6244796" cy="4720290"/>
          </a:xfrm>
          <a:custGeom>
            <a:avLst/>
            <a:gdLst/>
            <a:ahLst/>
            <a:cxnLst/>
            <a:rect r="r" b="b" t="t" l="l"/>
            <a:pathLst>
              <a:path h="4720290" w="6244796">
                <a:moveTo>
                  <a:pt x="0" y="0"/>
                </a:moveTo>
                <a:lnTo>
                  <a:pt x="6244797" y="0"/>
                </a:lnTo>
                <a:lnTo>
                  <a:pt x="6244797" y="4720290"/>
                </a:lnTo>
                <a:lnTo>
                  <a:pt x="0" y="4720290"/>
                </a:lnTo>
                <a:lnTo>
                  <a:pt x="0" y="0"/>
                </a:lnTo>
                <a:close/>
              </a:path>
            </a:pathLst>
          </a:custGeom>
          <a:blipFill>
            <a:blip r:embed="rId4"/>
            <a:stretch>
              <a:fillRect l="0" t="-4550" r="0" b="-27746"/>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489411" y="664311"/>
            <a:ext cx="6021895" cy="8876442"/>
          </a:xfrm>
          <a:custGeom>
            <a:avLst/>
            <a:gdLst/>
            <a:ahLst/>
            <a:cxnLst/>
            <a:rect r="r" b="b" t="t" l="l"/>
            <a:pathLst>
              <a:path h="8876442" w="6021895">
                <a:moveTo>
                  <a:pt x="0" y="0"/>
                </a:moveTo>
                <a:lnTo>
                  <a:pt x="6021895" y="0"/>
                </a:lnTo>
                <a:lnTo>
                  <a:pt x="6021895" y="8876442"/>
                </a:lnTo>
                <a:lnTo>
                  <a:pt x="0" y="8876442"/>
                </a:lnTo>
                <a:lnTo>
                  <a:pt x="0" y="0"/>
                </a:lnTo>
                <a:close/>
              </a:path>
            </a:pathLst>
          </a:custGeom>
          <a:blipFill>
            <a:blip r:embed="rId5"/>
            <a:stretch>
              <a:fillRect l="-42054" t="0" r="-79050" b="0"/>
            </a:stretch>
          </a:blipFill>
        </p:spPr>
      </p:sp>
      <p:sp>
        <p:nvSpPr>
          <p:cNvPr name="Freeform 5" id="5"/>
          <p:cNvSpPr/>
          <p:nvPr/>
        </p:nvSpPr>
        <p:spPr>
          <a:xfrm flipH="false" flipV="false" rot="0">
            <a:off x="8203215" y="7962246"/>
            <a:ext cx="4876482" cy="516424"/>
          </a:xfrm>
          <a:custGeom>
            <a:avLst/>
            <a:gdLst/>
            <a:ahLst/>
            <a:cxnLst/>
            <a:rect r="r" b="b" t="t" l="l"/>
            <a:pathLst>
              <a:path h="516424" w="4876482">
                <a:moveTo>
                  <a:pt x="0" y="0"/>
                </a:moveTo>
                <a:lnTo>
                  <a:pt x="4876483" y="0"/>
                </a:lnTo>
                <a:lnTo>
                  <a:pt x="4876483" y="516423"/>
                </a:lnTo>
                <a:lnTo>
                  <a:pt x="0" y="516423"/>
                </a:lnTo>
                <a:lnTo>
                  <a:pt x="0" y="0"/>
                </a:lnTo>
                <a:close/>
              </a:path>
            </a:pathLst>
          </a:custGeom>
          <a:blipFill>
            <a:blip r:embed="rId6"/>
            <a:stretch>
              <a:fillRect l="0" t="-86495" r="0" b="0"/>
            </a:stretch>
          </a:blipFill>
        </p:spPr>
      </p:sp>
      <p:grpSp>
        <p:nvGrpSpPr>
          <p:cNvPr name="Group 6" id="6"/>
          <p:cNvGrpSpPr/>
          <p:nvPr/>
        </p:nvGrpSpPr>
        <p:grpSpPr>
          <a:xfrm rot="0">
            <a:off x="8220749" y="3205532"/>
            <a:ext cx="4858949" cy="4794814"/>
            <a:chOff x="0" y="0"/>
            <a:chExt cx="1279723" cy="1262832"/>
          </a:xfrm>
        </p:grpSpPr>
        <p:sp>
          <p:nvSpPr>
            <p:cNvPr name="Freeform 7" id="7"/>
            <p:cNvSpPr/>
            <p:nvPr/>
          </p:nvSpPr>
          <p:spPr>
            <a:xfrm flipH="false" flipV="false" rot="0">
              <a:off x="0" y="0"/>
              <a:ext cx="1279723" cy="1262832"/>
            </a:xfrm>
            <a:custGeom>
              <a:avLst/>
              <a:gdLst/>
              <a:ahLst/>
              <a:cxnLst/>
              <a:rect r="r" b="b" t="t" l="l"/>
              <a:pathLst>
                <a:path h="1262832" w="1279723">
                  <a:moveTo>
                    <a:pt x="0" y="0"/>
                  </a:moveTo>
                  <a:lnTo>
                    <a:pt x="1279723" y="0"/>
                  </a:lnTo>
                  <a:lnTo>
                    <a:pt x="1279723" y="1262832"/>
                  </a:lnTo>
                  <a:lnTo>
                    <a:pt x="0" y="1262832"/>
                  </a:lnTo>
                  <a:close/>
                </a:path>
              </a:pathLst>
            </a:custGeom>
            <a:solidFill>
              <a:srgbClr val="1A1A1A"/>
            </a:solidFill>
          </p:spPr>
        </p:sp>
        <p:sp>
          <p:nvSpPr>
            <p:cNvPr name="TextBox 8" id="8"/>
            <p:cNvSpPr txBox="true"/>
            <p:nvPr/>
          </p:nvSpPr>
          <p:spPr>
            <a:xfrm>
              <a:off x="0" y="-57150"/>
              <a:ext cx="1279723" cy="1319982"/>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9" id="9"/>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9365769" y="3791077"/>
            <a:ext cx="2551375" cy="2622909"/>
          </a:xfrm>
          <a:custGeom>
            <a:avLst/>
            <a:gdLst/>
            <a:ahLst/>
            <a:cxnLst/>
            <a:rect r="r" b="b" t="t" l="l"/>
            <a:pathLst>
              <a:path h="2622909" w="2551375">
                <a:moveTo>
                  <a:pt x="0" y="0"/>
                </a:moveTo>
                <a:lnTo>
                  <a:pt x="2551375" y="0"/>
                </a:lnTo>
                <a:lnTo>
                  <a:pt x="2551375" y="2622909"/>
                </a:lnTo>
                <a:lnTo>
                  <a:pt x="0" y="26229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1" id="11"/>
          <p:cNvSpPr txBox="true"/>
          <p:nvPr/>
        </p:nvSpPr>
        <p:spPr>
          <a:xfrm rot="0">
            <a:off x="2191002" y="1162050"/>
            <a:ext cx="7241638" cy="2560927"/>
          </a:xfrm>
          <a:prstGeom prst="rect">
            <a:avLst/>
          </a:prstGeom>
        </p:spPr>
        <p:txBody>
          <a:bodyPr anchor="t" rtlCol="false" tIns="0" lIns="0" bIns="0" rIns="0">
            <a:spAutoFit/>
          </a:bodyPr>
          <a:lstStyle/>
          <a:p>
            <a:pPr algn="l" marL="0" indent="0" lvl="0">
              <a:lnSpc>
                <a:spcPts val="9903"/>
              </a:lnSpc>
            </a:pPr>
            <a:r>
              <a:rPr lang="en-US" b="true" sz="9431" spc="924">
                <a:solidFill>
                  <a:srgbClr val="231F20"/>
                </a:solidFill>
                <a:latin typeface="Oswald Bold"/>
                <a:ea typeface="Oswald Bold"/>
                <a:cs typeface="Oswald Bold"/>
                <a:sym typeface="Oswald Bold"/>
              </a:rPr>
              <a:t>CONCEPT IN BUSINESS</a:t>
            </a:r>
          </a:p>
        </p:txBody>
      </p:sp>
      <p:sp>
        <p:nvSpPr>
          <p:cNvPr name="TextBox 12" id="12"/>
          <p:cNvSpPr txBox="true"/>
          <p:nvPr/>
        </p:nvSpPr>
        <p:spPr>
          <a:xfrm rot="0">
            <a:off x="2008951" y="3756523"/>
            <a:ext cx="6162866" cy="1937481"/>
          </a:xfrm>
          <a:prstGeom prst="rect">
            <a:avLst/>
          </a:prstGeom>
        </p:spPr>
        <p:txBody>
          <a:bodyPr anchor="t" rtlCol="false" tIns="0" lIns="0" bIns="0" rIns="0">
            <a:spAutoFit/>
          </a:bodyPr>
          <a:lstStyle/>
          <a:p>
            <a:pPr algn="l" marL="494517" indent="-247258" lvl="1">
              <a:lnSpc>
                <a:spcPts val="3160"/>
              </a:lnSpc>
              <a:buFont typeface="Arial"/>
              <a:buChar char="•"/>
            </a:pPr>
            <a:r>
              <a:rPr lang="en-US" sz="2290" spc="224">
                <a:solidFill>
                  <a:srgbClr val="231F20"/>
                </a:solidFill>
                <a:latin typeface="DM Sans"/>
                <a:ea typeface="DM Sans"/>
                <a:cs typeface="DM Sans"/>
                <a:sym typeface="DM Sans"/>
              </a:rPr>
              <a:t>Lorem ipsum dolor sit amet, consectetur adipiscing elit. Duis vulputate nulla at ante rhoncus, vel efficitur felis condimentum. Proin odio odio.</a:t>
            </a:r>
          </a:p>
        </p:txBody>
      </p:sp>
      <p:sp>
        <p:nvSpPr>
          <p:cNvPr name="TextBox 13" id="13"/>
          <p:cNvSpPr txBox="true"/>
          <p:nvPr/>
        </p:nvSpPr>
        <p:spPr>
          <a:xfrm rot="0">
            <a:off x="2008951" y="6062865"/>
            <a:ext cx="6162866" cy="1937481"/>
          </a:xfrm>
          <a:prstGeom prst="rect">
            <a:avLst/>
          </a:prstGeom>
        </p:spPr>
        <p:txBody>
          <a:bodyPr anchor="t" rtlCol="false" tIns="0" lIns="0" bIns="0" rIns="0">
            <a:spAutoFit/>
          </a:bodyPr>
          <a:lstStyle/>
          <a:p>
            <a:pPr algn="l" marL="494517" indent="-247258" lvl="1">
              <a:lnSpc>
                <a:spcPts val="3160"/>
              </a:lnSpc>
              <a:buFont typeface="Arial"/>
              <a:buChar char="•"/>
            </a:pPr>
            <a:r>
              <a:rPr lang="en-US" sz="2290" spc="224">
                <a:solidFill>
                  <a:srgbClr val="231F20"/>
                </a:solidFill>
                <a:latin typeface="DM Sans"/>
                <a:ea typeface="DM Sans"/>
                <a:cs typeface="DM Sans"/>
                <a:sym typeface="DM Sans"/>
              </a:rPr>
              <a:t>Lorem ipsum dolor sit amet, consectetur adipiscing elit. Duis vulputate nulla at ante rhoncus, vel efficitur felis condimentum. Proin odio odio.</a:t>
            </a:r>
          </a:p>
        </p:txBody>
      </p:sp>
      <p:sp>
        <p:nvSpPr>
          <p:cNvPr name="TextBox 14" id="14"/>
          <p:cNvSpPr txBox="true"/>
          <p:nvPr/>
        </p:nvSpPr>
        <p:spPr>
          <a:xfrm rot="0">
            <a:off x="8498723" y="6552336"/>
            <a:ext cx="4135657" cy="694164"/>
          </a:xfrm>
          <a:prstGeom prst="rect">
            <a:avLst/>
          </a:prstGeom>
        </p:spPr>
        <p:txBody>
          <a:bodyPr anchor="t" rtlCol="false" tIns="0" lIns="0" bIns="0" rIns="0">
            <a:spAutoFit/>
          </a:bodyPr>
          <a:lstStyle/>
          <a:p>
            <a:pPr algn="ctr">
              <a:lnSpc>
                <a:spcPts val="5632"/>
              </a:lnSpc>
            </a:pPr>
            <a:r>
              <a:rPr lang="en-US" b="true" sz="4081" spc="399">
                <a:solidFill>
                  <a:srgbClr val="FDFBFB"/>
                </a:solidFill>
                <a:latin typeface="DM Sans Bold"/>
                <a:ea typeface="DM Sans Bold"/>
                <a:cs typeface="DM Sans Bold"/>
                <a:sym typeface="DM Sans Bold"/>
              </a:rPr>
              <a:t>CUSTOMERS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DAGYUAbJbSg</dc:identifier>
  <dcterms:modified xsi:type="dcterms:W3CDTF">2011-08-01T06:04:30Z</dcterms:modified>
  <cp:revision>1</cp:revision>
  <dc:title>Business</dc:title>
</cp:coreProperties>
</file>