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1"/>
  </p:sldMasterIdLst>
  <p:notesMasterIdLst>
    <p:notesMasterId r:id="rId46"/>
  </p:notesMasterIdLst>
  <p:handoutMasterIdLst>
    <p:handoutMasterId r:id="rId47"/>
  </p:handoutMasterIdLst>
  <p:sldIdLst>
    <p:sldId id="256" r:id="rId2"/>
    <p:sldId id="259" r:id="rId3"/>
    <p:sldId id="260" r:id="rId4"/>
    <p:sldId id="2050" r:id="rId5"/>
    <p:sldId id="2133" r:id="rId6"/>
    <p:sldId id="480" r:id="rId7"/>
    <p:sldId id="262" r:id="rId8"/>
    <p:sldId id="264" r:id="rId9"/>
    <p:sldId id="1077" r:id="rId10"/>
    <p:sldId id="2127" r:id="rId11"/>
    <p:sldId id="2126" r:id="rId12"/>
    <p:sldId id="2128" r:id="rId13"/>
    <p:sldId id="2129" r:id="rId14"/>
    <p:sldId id="1816" r:id="rId15"/>
    <p:sldId id="2131" r:id="rId16"/>
    <p:sldId id="2132" r:id="rId17"/>
    <p:sldId id="2130" r:id="rId18"/>
    <p:sldId id="2058" r:id="rId19"/>
    <p:sldId id="2059" r:id="rId20"/>
    <p:sldId id="2060" r:id="rId21"/>
    <p:sldId id="2062" r:id="rId22"/>
    <p:sldId id="2112" r:id="rId23"/>
    <p:sldId id="2113" r:id="rId24"/>
    <p:sldId id="2111" r:id="rId25"/>
    <p:sldId id="2063" r:id="rId26"/>
    <p:sldId id="2064" r:id="rId27"/>
    <p:sldId id="2065" r:id="rId28"/>
    <p:sldId id="2118" r:id="rId29"/>
    <p:sldId id="2114" r:id="rId30"/>
    <p:sldId id="2115" r:id="rId31"/>
    <p:sldId id="2116" r:id="rId32"/>
    <p:sldId id="2117" r:id="rId33"/>
    <p:sldId id="2105" r:id="rId34"/>
    <p:sldId id="2055" r:id="rId35"/>
    <p:sldId id="2066" r:id="rId36"/>
    <p:sldId id="2067" r:id="rId37"/>
    <p:sldId id="2068" r:id="rId38"/>
    <p:sldId id="2069" r:id="rId39"/>
    <p:sldId id="2070" r:id="rId40"/>
    <p:sldId id="2072" r:id="rId41"/>
    <p:sldId id="2119" r:id="rId42"/>
    <p:sldId id="2120" r:id="rId43"/>
    <p:sldId id="2106" r:id="rId44"/>
    <p:sldId id="2071" r:id="rId45"/>
  </p:sldIdLst>
  <p:sldSz cx="10475913" cy="7019925"/>
  <p:notesSz cx="7099300" cy="10234613"/>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11" userDrawn="1">
          <p15:clr>
            <a:srgbClr val="A4A3A4"/>
          </p15:clr>
        </p15:guide>
        <p15:guide id="2" pos="330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DBF"/>
    <a:srgbClr val="FF6600"/>
    <a:srgbClr val="1E591E"/>
    <a:srgbClr val="0066FF"/>
    <a:srgbClr val="236A24"/>
    <a:srgbClr val="0000CC"/>
    <a:srgbClr val="339933"/>
    <a:srgbClr val="002777"/>
    <a:srgbClr val="00246D"/>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367" autoAdjust="0"/>
  </p:normalViewPr>
  <p:slideViewPr>
    <p:cSldViewPr>
      <p:cViewPr varScale="1">
        <p:scale>
          <a:sx n="77" d="100"/>
          <a:sy n="77" d="100"/>
        </p:scale>
        <p:origin x="1339" y="62"/>
      </p:cViewPr>
      <p:guideLst>
        <p:guide orient="horz" pos="2211"/>
        <p:guide pos="3302"/>
      </p:guideLst>
    </p:cSldViewPr>
  </p:slideViewPr>
  <p:outlineViewPr>
    <p:cViewPr>
      <p:scale>
        <a:sx n="33" d="100"/>
        <a:sy n="33" d="100"/>
      </p:scale>
      <p:origin x="0" y="25116"/>
    </p:cViewPr>
  </p:outlineViewPr>
  <p:notesTextViewPr>
    <p:cViewPr>
      <p:scale>
        <a:sx n="100" d="100"/>
        <a:sy n="100" d="100"/>
      </p:scale>
      <p:origin x="0" y="0"/>
    </p:cViewPr>
  </p:notesTextViewPr>
  <p:sorterViewPr>
    <p:cViewPr>
      <p:scale>
        <a:sx n="50" d="100"/>
        <a:sy n="50" d="100"/>
      </p:scale>
      <p:origin x="0" y="-22194"/>
    </p:cViewPr>
  </p:sorterViewPr>
  <p:notesViewPr>
    <p:cSldViewPr>
      <p:cViewPr varScale="1">
        <p:scale>
          <a:sx n="71" d="100"/>
          <a:sy n="71" d="100"/>
        </p:scale>
        <p:origin x="3536"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750475" y="342084"/>
            <a:ext cx="1735285" cy="226591"/>
          </a:xfrm>
          <a:prstGeom prst="rect">
            <a:avLst/>
          </a:prstGeom>
        </p:spPr>
        <p:txBody>
          <a:bodyPr vert="horz" wrap="square" lIns="36000" tIns="36000" rIns="36000" bIns="36000" rtlCol="0">
            <a:spAutoFit/>
          </a:bodyPr>
          <a:lstStyle>
            <a:lvl1pPr algn="l">
              <a:defRPr sz="1200"/>
            </a:lvl1pPr>
          </a:lstStyle>
          <a:p>
            <a:pPr algn="ctr"/>
            <a:r>
              <a:rPr lang="fr-FR" sz="1000" dirty="0">
                <a:latin typeface="Gill Sans MT" panose="020B0502020104020203" pitchFamily="34" charset="77"/>
              </a:rPr>
              <a:t>CBC-Orsys-2020</a:t>
            </a:r>
          </a:p>
        </p:txBody>
      </p:sp>
      <p:sp>
        <p:nvSpPr>
          <p:cNvPr id="4" name="Espace réservé du numéro de diapositive 3"/>
          <p:cNvSpPr>
            <a:spLocks noGrp="1"/>
          </p:cNvSpPr>
          <p:nvPr>
            <p:ph type="sldNum" sz="quarter" idx="3"/>
          </p:nvPr>
        </p:nvSpPr>
        <p:spPr>
          <a:xfrm>
            <a:off x="3449752" y="9752240"/>
            <a:ext cx="459938" cy="261610"/>
          </a:xfrm>
          <a:prstGeom prst="rect">
            <a:avLst/>
          </a:prstGeom>
        </p:spPr>
        <p:txBody>
          <a:bodyPr vert="horz" wrap="square" lIns="91440" tIns="45720" rIns="91440" bIns="45720" rtlCol="0" anchor="b">
            <a:spAutoFit/>
          </a:bodyPr>
          <a:lstStyle>
            <a:lvl1pPr algn="r">
              <a:defRPr sz="1200"/>
            </a:lvl1pPr>
          </a:lstStyle>
          <a:p>
            <a:pPr algn="ctr"/>
            <a:fld id="{BDEDB053-3488-43E7-A911-DF4A4458D72B}" type="slidenum">
              <a:rPr lang="fr-FR" sz="1100" smtClean="0">
                <a:latin typeface="Gill Sans MT" panose="020B0502020104020203" pitchFamily="34" charset="77"/>
              </a:rPr>
              <a:pPr algn="ctr"/>
              <a:t>‹N°›</a:t>
            </a:fld>
            <a:endParaRPr lang="fr-FR" sz="1100" dirty="0">
              <a:latin typeface="Gill Sans MT" panose="020B0502020104020203" pitchFamily="34" charset="77"/>
            </a:endParaRPr>
          </a:p>
        </p:txBody>
      </p:sp>
    </p:spTree>
    <p:extLst>
      <p:ext uri="{BB962C8B-B14F-4D97-AF65-F5344CB8AC3E}">
        <p14:creationId xmlns:p14="http://schemas.microsoft.com/office/powerpoint/2010/main" val="3319413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1"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fdf</a:t>
            </a:r>
            <a:endParaRPr lang="fr-FR" dirty="0"/>
          </a:p>
        </p:txBody>
      </p:sp>
      <p:sp>
        <p:nvSpPr>
          <p:cNvPr id="171011" name="Rectangle 3"/>
          <p:cNvSpPr>
            <a:spLocks noGrp="1" noChangeArrowheads="1"/>
          </p:cNvSpPr>
          <p:nvPr>
            <p:ph type="dt" idx="1"/>
          </p:nvPr>
        </p:nvSpPr>
        <p:spPr bwMode="auto">
          <a:xfrm>
            <a:off x="4020915"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endParaRPr lang="fr-FR" dirty="0"/>
          </a:p>
        </p:txBody>
      </p:sp>
      <p:sp>
        <p:nvSpPr>
          <p:cNvPr id="31748" name="Rectangle 4"/>
          <p:cNvSpPr>
            <a:spLocks noGrp="1" noRot="1" noChangeAspect="1" noChangeArrowheads="1" noTextEdit="1"/>
          </p:cNvSpPr>
          <p:nvPr>
            <p:ph type="sldImg" idx="2"/>
          </p:nvPr>
        </p:nvSpPr>
        <p:spPr bwMode="auto">
          <a:xfrm>
            <a:off x="685800" y="768350"/>
            <a:ext cx="5727700" cy="3838575"/>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709931" y="4862540"/>
            <a:ext cx="5679440" cy="460464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171014" name="Rectangle 6"/>
          <p:cNvSpPr>
            <a:spLocks noGrp="1" noChangeArrowheads="1"/>
          </p:cNvSpPr>
          <p:nvPr>
            <p:ph type="ftr" sz="quarter" idx="4"/>
          </p:nvPr>
        </p:nvSpPr>
        <p:spPr bwMode="auto">
          <a:xfrm>
            <a:off x="1"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fsdaf</a:t>
            </a:r>
            <a:endParaRPr lang="fr-FR" dirty="0"/>
          </a:p>
        </p:txBody>
      </p:sp>
      <p:sp>
        <p:nvSpPr>
          <p:cNvPr id="171015" name="Rectangle 7"/>
          <p:cNvSpPr>
            <a:spLocks noGrp="1" noChangeArrowheads="1"/>
          </p:cNvSpPr>
          <p:nvPr>
            <p:ph type="sldNum" sz="quarter" idx="5"/>
          </p:nvPr>
        </p:nvSpPr>
        <p:spPr bwMode="auto">
          <a:xfrm>
            <a:off x="4020915"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fld id="{8612E637-D044-474B-ACE3-88C58B5B8B55}" type="slidenum">
              <a:rPr lang="fr-FR" smtClean="0"/>
              <a:pPr>
                <a:defRPr/>
              </a:pPr>
              <a:t>‹N°›</a:t>
            </a:fld>
            <a:endParaRPr lang="fr-FR" dirty="0"/>
          </a:p>
        </p:txBody>
      </p:sp>
    </p:spTree>
    <p:extLst>
      <p:ext uri="{BB962C8B-B14F-4D97-AF65-F5344CB8AC3E}">
        <p14:creationId xmlns:p14="http://schemas.microsoft.com/office/powerpoint/2010/main" val="20679481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1pPr>
    <a:lvl2pPr marL="466363"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2pPr>
    <a:lvl3pPr marL="932727"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3pPr>
    <a:lvl4pPr marL="1399089"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4pPr>
    <a:lvl5pPr marL="1865452"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5pPr>
    <a:lvl6pPr marL="2331815" algn="l" defTabSz="932727" rtl="0" eaLnBrk="1" latinLnBrk="0" hangingPunct="1">
      <a:defRPr sz="1200" kern="1200">
        <a:solidFill>
          <a:schemeClr val="tx1"/>
        </a:solidFill>
        <a:latin typeface="+mn-lt"/>
        <a:ea typeface="+mn-ea"/>
        <a:cs typeface="+mn-cs"/>
      </a:defRPr>
    </a:lvl6pPr>
    <a:lvl7pPr marL="2798179" algn="l" defTabSz="932727" rtl="0" eaLnBrk="1" latinLnBrk="0" hangingPunct="1">
      <a:defRPr sz="1200" kern="1200">
        <a:solidFill>
          <a:schemeClr val="tx1"/>
        </a:solidFill>
        <a:latin typeface="+mn-lt"/>
        <a:ea typeface="+mn-ea"/>
        <a:cs typeface="+mn-cs"/>
      </a:defRPr>
    </a:lvl7pPr>
    <a:lvl8pPr marL="3264541" algn="l" defTabSz="932727" rtl="0" eaLnBrk="1" latinLnBrk="0" hangingPunct="1">
      <a:defRPr sz="1200" kern="1200">
        <a:solidFill>
          <a:schemeClr val="tx1"/>
        </a:solidFill>
        <a:latin typeface="+mn-lt"/>
        <a:ea typeface="+mn-ea"/>
        <a:cs typeface="+mn-cs"/>
      </a:defRPr>
    </a:lvl8pPr>
    <a:lvl9pPr marL="3730904" algn="l" defTabSz="93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C94E4280-C163-BE4D-8923-83306C15F6CD}"/>
              </a:ext>
            </a:extLst>
          </p:cNvPr>
          <p:cNvSpPr>
            <a:spLocks noGrp="1"/>
          </p:cNvSpPr>
          <p:nvPr>
            <p:ph type="dt" sz="quarter" idx="1"/>
          </p:nvPr>
        </p:nvSpPr>
        <p:spPr/>
        <p:txBody>
          <a:bodyPr/>
          <a:lstStyle/>
          <a:p>
            <a:pPr>
              <a:defRPr/>
            </a:pPr>
            <a:fld id="{4BE79701-11F6-1F4F-A8FC-6D7F99E83116}" type="datetimeFigureOut">
              <a:rPr lang="fr-FR"/>
              <a:pPr>
                <a:defRPr/>
              </a:pPr>
              <a:t>01/12/2024</a:t>
            </a:fld>
            <a:endParaRPr lang="x-none" dirty="0"/>
          </a:p>
        </p:txBody>
      </p:sp>
      <p:sp>
        <p:nvSpPr>
          <p:cNvPr id="12290" name="Espace réservé du numéro de diapositive 6">
            <a:extLst>
              <a:ext uri="{FF2B5EF4-FFF2-40B4-BE49-F238E27FC236}">
                <a16:creationId xmlns:a16="http://schemas.microsoft.com/office/drawing/2014/main" id="{F755D0E2-73F9-0944-B978-778B8CB201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A46B3970-6C33-354D-BDBD-1FF646872BC0}" type="slidenum">
              <a:rPr lang="fr-FR" altLang="fr-FR" sz="1100" smtClean="0">
                <a:latin typeface="Gill Sans MT" panose="020B0502020104020203" pitchFamily="34" charset="77"/>
                <a:cs typeface="Arial" panose="020B0604020202020204" pitchFamily="34" charset="0"/>
              </a:rPr>
              <a:pPr/>
              <a:t>2</a:t>
            </a:fld>
            <a:endParaRPr lang="fr-FR" altLang="fr-FR" sz="1100" dirty="0">
              <a:latin typeface="Gill Sans MT" panose="020B0502020104020203" pitchFamily="34" charset="77"/>
              <a:cs typeface="Arial" panose="020B0604020202020204" pitchFamily="34" charset="0"/>
            </a:endParaRPr>
          </a:p>
        </p:txBody>
      </p:sp>
      <p:sp>
        <p:nvSpPr>
          <p:cNvPr id="12291" name="Espace réservé de l'image des diapositives 1">
            <a:extLst>
              <a:ext uri="{FF2B5EF4-FFF2-40B4-BE49-F238E27FC236}">
                <a16:creationId xmlns:a16="http://schemas.microsoft.com/office/drawing/2014/main" id="{47E0508F-7AF7-AE44-B6AC-E27120C270A1}"/>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Espace réservé des notes 2">
            <a:extLst>
              <a:ext uri="{FF2B5EF4-FFF2-40B4-BE49-F238E27FC236}">
                <a16:creationId xmlns:a16="http://schemas.microsoft.com/office/drawing/2014/main" id="{12BA9E12-3E71-9A49-B474-2C3C17E8E11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2293" name="Espace réservé du numéro de diapositive 3">
            <a:extLst>
              <a:ext uri="{FF2B5EF4-FFF2-40B4-BE49-F238E27FC236}">
                <a16:creationId xmlns:a16="http://schemas.microsoft.com/office/drawing/2014/main" id="{2E54266E-2349-D946-AF6F-9EE1B2BD00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02FEF2A-BF4F-EA47-B276-3E1F4B90D793}" type="slidenum">
              <a:rPr lang="fr-FR" altLang="fr-FR" sz="1100">
                <a:latin typeface="Gill Sans MT" panose="020B0502020104020203" pitchFamily="34" charset="77"/>
                <a:cs typeface="Arial" panose="020B0604020202020204" pitchFamily="34" charset="0"/>
              </a:rPr>
              <a:pPr algn="r" eaLnBrk="1" hangingPunct="1"/>
              <a:t>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28870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76DFB-F329-B5B2-D6E5-1C6356208AC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0375DC4-0DB9-9A46-1DC1-65CA19CE8579}"/>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E74F0671-1213-26DB-D688-C85E2CC84AF2}"/>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F731F4C9-FDF9-8BEF-241C-4D891B2DDC8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2BFA64AE-C8C3-47CF-CC5E-97AAA88D2081}"/>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37175176-5DBE-E463-E189-CEE70B5C4A6B}"/>
              </a:ext>
            </a:extLst>
          </p:cNvPr>
          <p:cNvSpPr>
            <a:spLocks noGrp="1"/>
          </p:cNvSpPr>
          <p:nvPr>
            <p:ph type="sldNum" sz="quarter" idx="5"/>
          </p:nvPr>
        </p:nvSpPr>
        <p:spPr/>
        <p:txBody>
          <a:bodyPr/>
          <a:lstStyle/>
          <a:p>
            <a:pPr>
              <a:defRPr/>
            </a:pPr>
            <a:fld id="{8612E637-D044-474B-ACE3-88C58B5B8B55}" type="slidenum">
              <a:rPr lang="fr-FR" smtClean="0"/>
              <a:pPr>
                <a:defRPr/>
              </a:pPr>
              <a:t>17</a:t>
            </a:fld>
            <a:endParaRPr lang="fr-FR" dirty="0"/>
          </a:p>
        </p:txBody>
      </p:sp>
    </p:spTree>
    <p:extLst>
      <p:ext uri="{BB962C8B-B14F-4D97-AF65-F5344CB8AC3E}">
        <p14:creationId xmlns:p14="http://schemas.microsoft.com/office/powerpoint/2010/main" val="3627242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18</a:t>
            </a:fld>
            <a:endParaRPr lang="fr-FR" dirty="0"/>
          </a:p>
        </p:txBody>
      </p:sp>
    </p:spTree>
    <p:extLst>
      <p:ext uri="{BB962C8B-B14F-4D97-AF65-F5344CB8AC3E}">
        <p14:creationId xmlns:p14="http://schemas.microsoft.com/office/powerpoint/2010/main" val="2017578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19</a:t>
            </a:fld>
            <a:endParaRPr lang="fr-FR" dirty="0"/>
          </a:p>
        </p:txBody>
      </p:sp>
    </p:spTree>
    <p:extLst>
      <p:ext uri="{BB962C8B-B14F-4D97-AF65-F5344CB8AC3E}">
        <p14:creationId xmlns:p14="http://schemas.microsoft.com/office/powerpoint/2010/main" val="281729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20</a:t>
            </a:fld>
            <a:endParaRPr lang="fr-FR" dirty="0"/>
          </a:p>
        </p:txBody>
      </p:sp>
    </p:spTree>
    <p:extLst>
      <p:ext uri="{BB962C8B-B14F-4D97-AF65-F5344CB8AC3E}">
        <p14:creationId xmlns:p14="http://schemas.microsoft.com/office/powerpoint/2010/main" val="26198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21</a:t>
            </a:fld>
            <a:endParaRPr lang="fr-FR" dirty="0"/>
          </a:p>
        </p:txBody>
      </p:sp>
    </p:spTree>
    <p:extLst>
      <p:ext uri="{BB962C8B-B14F-4D97-AF65-F5344CB8AC3E}">
        <p14:creationId xmlns:p14="http://schemas.microsoft.com/office/powerpoint/2010/main" val="231305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3E409-5264-A349-DA50-68765F416F7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A41BF7B-B5A5-C10C-5AAC-E563385557FD}"/>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4C6BF98C-2AE9-88AC-7143-5E16734344F4}"/>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05279731-E6FD-931B-8849-A22DD296D6D0}"/>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F6729CF4-32BF-6690-8A82-98E259207E5A}"/>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570B0709-C4AE-7D57-11BF-EC28E7E55610}"/>
              </a:ext>
            </a:extLst>
          </p:cNvPr>
          <p:cNvSpPr>
            <a:spLocks noGrp="1"/>
          </p:cNvSpPr>
          <p:nvPr>
            <p:ph type="sldNum" sz="quarter" idx="5"/>
          </p:nvPr>
        </p:nvSpPr>
        <p:spPr/>
        <p:txBody>
          <a:bodyPr/>
          <a:lstStyle/>
          <a:p>
            <a:pPr>
              <a:defRPr/>
            </a:pPr>
            <a:fld id="{8612E637-D044-474B-ACE3-88C58B5B8B55}" type="slidenum">
              <a:rPr lang="fr-FR" smtClean="0"/>
              <a:pPr>
                <a:defRPr/>
              </a:pPr>
              <a:t>22</a:t>
            </a:fld>
            <a:endParaRPr lang="fr-FR" dirty="0"/>
          </a:p>
        </p:txBody>
      </p:sp>
    </p:spTree>
    <p:extLst>
      <p:ext uri="{BB962C8B-B14F-4D97-AF65-F5344CB8AC3E}">
        <p14:creationId xmlns:p14="http://schemas.microsoft.com/office/powerpoint/2010/main" val="2563204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2C863-30C8-5871-594A-15B28575381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2E8EF01-FB08-6703-6285-8C064C70817C}"/>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9B22EFC3-E673-A9CA-7E5C-68395E409B9C}"/>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FC84E5B1-2A67-4F67-5958-FBBF646FAD3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F225361B-B207-687D-488F-8DCC64BB8805}"/>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A6D43144-44C1-CC9C-90B0-598BC990E6D3}"/>
              </a:ext>
            </a:extLst>
          </p:cNvPr>
          <p:cNvSpPr>
            <a:spLocks noGrp="1"/>
          </p:cNvSpPr>
          <p:nvPr>
            <p:ph type="sldNum" sz="quarter" idx="5"/>
          </p:nvPr>
        </p:nvSpPr>
        <p:spPr/>
        <p:txBody>
          <a:bodyPr/>
          <a:lstStyle/>
          <a:p>
            <a:pPr>
              <a:defRPr/>
            </a:pPr>
            <a:fld id="{8612E637-D044-474B-ACE3-88C58B5B8B55}" type="slidenum">
              <a:rPr lang="fr-FR" smtClean="0"/>
              <a:pPr>
                <a:defRPr/>
              </a:pPr>
              <a:t>23</a:t>
            </a:fld>
            <a:endParaRPr lang="fr-FR" dirty="0"/>
          </a:p>
        </p:txBody>
      </p:sp>
    </p:spTree>
    <p:extLst>
      <p:ext uri="{BB962C8B-B14F-4D97-AF65-F5344CB8AC3E}">
        <p14:creationId xmlns:p14="http://schemas.microsoft.com/office/powerpoint/2010/main" val="411862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24</a:t>
            </a:fld>
            <a:endParaRPr lang="fr-FR" dirty="0"/>
          </a:p>
        </p:txBody>
      </p:sp>
    </p:spTree>
    <p:extLst>
      <p:ext uri="{BB962C8B-B14F-4D97-AF65-F5344CB8AC3E}">
        <p14:creationId xmlns:p14="http://schemas.microsoft.com/office/powerpoint/2010/main" val="25091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25</a:t>
            </a:fld>
            <a:endParaRPr lang="fr-FR" dirty="0"/>
          </a:p>
        </p:txBody>
      </p:sp>
    </p:spTree>
    <p:extLst>
      <p:ext uri="{BB962C8B-B14F-4D97-AF65-F5344CB8AC3E}">
        <p14:creationId xmlns:p14="http://schemas.microsoft.com/office/powerpoint/2010/main" val="2733822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26</a:t>
            </a:fld>
            <a:endParaRPr lang="fr-FR" dirty="0"/>
          </a:p>
        </p:txBody>
      </p:sp>
    </p:spTree>
    <p:extLst>
      <p:ext uri="{BB962C8B-B14F-4D97-AF65-F5344CB8AC3E}">
        <p14:creationId xmlns:p14="http://schemas.microsoft.com/office/powerpoint/2010/main" val="56505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BC50F87-0A64-4D4E-A98E-119E05E9CFB5}"/>
              </a:ext>
            </a:extLst>
          </p:cNvPr>
          <p:cNvSpPr>
            <a:spLocks noGrp="1"/>
          </p:cNvSpPr>
          <p:nvPr>
            <p:ph type="dt" sz="quarter" idx="1"/>
          </p:nvPr>
        </p:nvSpPr>
        <p:spPr/>
        <p:txBody>
          <a:bodyPr/>
          <a:lstStyle/>
          <a:p>
            <a:pPr>
              <a:defRPr/>
            </a:pPr>
            <a:fld id="{574A1AE8-F8C0-6E4C-B23B-F2CF66F0DDC4}" type="datetimeFigureOut">
              <a:rPr lang="fr-FR"/>
              <a:pPr>
                <a:defRPr/>
              </a:pPr>
              <a:t>01/12/2024</a:t>
            </a:fld>
            <a:endParaRPr lang="x-none" dirty="0"/>
          </a:p>
        </p:txBody>
      </p:sp>
      <p:sp>
        <p:nvSpPr>
          <p:cNvPr id="14338" name="Espace réservé du numéro de diapositive 6">
            <a:extLst>
              <a:ext uri="{FF2B5EF4-FFF2-40B4-BE49-F238E27FC236}">
                <a16:creationId xmlns:a16="http://schemas.microsoft.com/office/drawing/2014/main" id="{F9E8D056-2C8F-7F41-8474-85A55E99B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34768BE2-A6F8-C24A-A82A-4F15ECB2DF0E}" type="slidenum">
              <a:rPr lang="fr-FR" altLang="fr-FR" sz="1100" smtClean="0">
                <a:latin typeface="Gill Sans MT" panose="020B0502020104020203" pitchFamily="34" charset="77"/>
                <a:cs typeface="Arial" panose="020B0604020202020204" pitchFamily="34" charset="0"/>
              </a:rPr>
              <a:pPr/>
              <a:t>3</a:t>
            </a:fld>
            <a:endParaRPr lang="fr-FR" altLang="fr-FR" sz="1100" dirty="0">
              <a:latin typeface="Gill Sans MT" panose="020B0502020104020203" pitchFamily="34" charset="77"/>
              <a:cs typeface="Arial" panose="020B0604020202020204" pitchFamily="34" charset="0"/>
            </a:endParaRPr>
          </a:p>
        </p:txBody>
      </p:sp>
      <p:sp>
        <p:nvSpPr>
          <p:cNvPr id="14339" name="Espace réservé de l'image des diapositives 1">
            <a:extLst>
              <a:ext uri="{FF2B5EF4-FFF2-40B4-BE49-F238E27FC236}">
                <a16:creationId xmlns:a16="http://schemas.microsoft.com/office/drawing/2014/main" id="{58638ECC-A81F-D14A-8FFC-5EF54990D04E}"/>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Espace réservé des notes 2">
            <a:extLst>
              <a:ext uri="{FF2B5EF4-FFF2-40B4-BE49-F238E27FC236}">
                <a16:creationId xmlns:a16="http://schemas.microsoft.com/office/drawing/2014/main" id="{DDBA986B-79B0-4642-B013-76B66A59CF39}"/>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4341" name="Espace réservé du numéro de diapositive 3">
            <a:extLst>
              <a:ext uri="{FF2B5EF4-FFF2-40B4-BE49-F238E27FC236}">
                <a16:creationId xmlns:a16="http://schemas.microsoft.com/office/drawing/2014/main" id="{7AF4E074-7A74-8149-9D3B-5A8FA8D08B8C}"/>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839853C-68B1-054E-91BF-A2FC83B50909}" type="slidenum">
              <a:rPr lang="fr-FR" altLang="fr-FR" sz="1100">
                <a:latin typeface="Gill Sans MT" panose="020B0502020104020203" pitchFamily="34" charset="77"/>
                <a:cs typeface="Arial" panose="020B0604020202020204" pitchFamily="34" charset="0"/>
              </a:rPr>
              <a:pPr algn="r" eaLnBrk="1" hangingPunct="1"/>
              <a:t>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6674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27</a:t>
            </a:fld>
            <a:endParaRPr lang="fr-FR" dirty="0"/>
          </a:p>
        </p:txBody>
      </p:sp>
    </p:spTree>
    <p:extLst>
      <p:ext uri="{BB962C8B-B14F-4D97-AF65-F5344CB8AC3E}">
        <p14:creationId xmlns:p14="http://schemas.microsoft.com/office/powerpoint/2010/main" val="3380857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71F24-7775-D225-D369-F90DD13E5A7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BA87203-9101-0533-E7D4-B1A8407057C7}"/>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5F5519FA-F15E-6702-BA49-EB4ADBAD2DB0}"/>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BB6A8ADD-5A2C-0F3D-9BA8-59DF87ADED26}"/>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2B99D573-4FAD-4579-BA1D-54D7166B6056}"/>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7FE7D629-E6FA-F1D0-65B5-419F72163E46}"/>
              </a:ext>
            </a:extLst>
          </p:cNvPr>
          <p:cNvSpPr>
            <a:spLocks noGrp="1"/>
          </p:cNvSpPr>
          <p:nvPr>
            <p:ph type="sldNum" sz="quarter" idx="5"/>
          </p:nvPr>
        </p:nvSpPr>
        <p:spPr/>
        <p:txBody>
          <a:bodyPr/>
          <a:lstStyle/>
          <a:p>
            <a:pPr>
              <a:defRPr/>
            </a:pPr>
            <a:fld id="{8612E637-D044-474B-ACE3-88C58B5B8B55}" type="slidenum">
              <a:rPr lang="fr-FR" smtClean="0"/>
              <a:pPr>
                <a:defRPr/>
              </a:pPr>
              <a:t>28</a:t>
            </a:fld>
            <a:endParaRPr lang="fr-FR" dirty="0"/>
          </a:p>
        </p:txBody>
      </p:sp>
    </p:spTree>
    <p:extLst>
      <p:ext uri="{BB962C8B-B14F-4D97-AF65-F5344CB8AC3E}">
        <p14:creationId xmlns:p14="http://schemas.microsoft.com/office/powerpoint/2010/main" val="2343033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98F0B-7580-C314-1F84-1995033471E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39C36E7-FEFB-A264-98FD-BB714D67F0A9}"/>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D4D34808-7790-F538-C684-4411208D136C}"/>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7A4955AA-5FFE-9E7A-89A5-5F01ECE3D623}"/>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89F14351-DD7E-C3FA-D456-394B92AA4A65}"/>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BB5ABDC4-0037-7FB8-5F58-7EA7C36B91EA}"/>
              </a:ext>
            </a:extLst>
          </p:cNvPr>
          <p:cNvSpPr>
            <a:spLocks noGrp="1"/>
          </p:cNvSpPr>
          <p:nvPr>
            <p:ph type="sldNum" sz="quarter" idx="5"/>
          </p:nvPr>
        </p:nvSpPr>
        <p:spPr/>
        <p:txBody>
          <a:bodyPr/>
          <a:lstStyle/>
          <a:p>
            <a:pPr>
              <a:defRPr/>
            </a:pPr>
            <a:fld id="{8612E637-D044-474B-ACE3-88C58B5B8B55}" type="slidenum">
              <a:rPr lang="fr-FR" smtClean="0"/>
              <a:pPr>
                <a:defRPr/>
              </a:pPr>
              <a:t>29</a:t>
            </a:fld>
            <a:endParaRPr lang="fr-FR" dirty="0"/>
          </a:p>
        </p:txBody>
      </p:sp>
    </p:spTree>
    <p:extLst>
      <p:ext uri="{BB962C8B-B14F-4D97-AF65-F5344CB8AC3E}">
        <p14:creationId xmlns:p14="http://schemas.microsoft.com/office/powerpoint/2010/main" val="3663326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E9805-6FEE-DBE1-5A70-E29918A0A5B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E13342F-F0C8-1574-0876-B1CA4EB5A073}"/>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76E3BE65-130A-DC75-D3A9-371189F8B41E}"/>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9B27188A-713E-F427-2A78-7D9E2511ECCC}"/>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76B24A95-5ACD-AD76-BFBA-E2CEC7E5F24F}"/>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82FD0CBE-C660-42E3-D163-74C75AFC7337}"/>
              </a:ext>
            </a:extLst>
          </p:cNvPr>
          <p:cNvSpPr>
            <a:spLocks noGrp="1"/>
          </p:cNvSpPr>
          <p:nvPr>
            <p:ph type="sldNum" sz="quarter" idx="5"/>
          </p:nvPr>
        </p:nvSpPr>
        <p:spPr/>
        <p:txBody>
          <a:bodyPr/>
          <a:lstStyle/>
          <a:p>
            <a:pPr>
              <a:defRPr/>
            </a:pPr>
            <a:fld id="{8612E637-D044-474B-ACE3-88C58B5B8B55}" type="slidenum">
              <a:rPr lang="fr-FR" smtClean="0"/>
              <a:pPr>
                <a:defRPr/>
              </a:pPr>
              <a:t>30</a:t>
            </a:fld>
            <a:endParaRPr lang="fr-FR" dirty="0"/>
          </a:p>
        </p:txBody>
      </p:sp>
    </p:spTree>
    <p:extLst>
      <p:ext uri="{BB962C8B-B14F-4D97-AF65-F5344CB8AC3E}">
        <p14:creationId xmlns:p14="http://schemas.microsoft.com/office/powerpoint/2010/main" val="3884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B5877-F0AE-3F5A-DD4A-1DAAA057968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67E6421-1971-2FDB-BD33-EAC2C5BE6DA5}"/>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3005BF08-7896-B00E-915E-E81C8819A12A}"/>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50DA2694-9D9E-44C1-A4C2-A881F880DEF2}"/>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BF4A2E9F-7D21-4A61-852D-EC7D4C363522}"/>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6B929249-EFA7-C15A-937F-4305E0FE7251}"/>
              </a:ext>
            </a:extLst>
          </p:cNvPr>
          <p:cNvSpPr>
            <a:spLocks noGrp="1"/>
          </p:cNvSpPr>
          <p:nvPr>
            <p:ph type="sldNum" sz="quarter" idx="5"/>
          </p:nvPr>
        </p:nvSpPr>
        <p:spPr/>
        <p:txBody>
          <a:bodyPr/>
          <a:lstStyle/>
          <a:p>
            <a:pPr>
              <a:defRPr/>
            </a:pPr>
            <a:fld id="{8612E637-D044-474B-ACE3-88C58B5B8B55}" type="slidenum">
              <a:rPr lang="fr-FR" smtClean="0"/>
              <a:pPr>
                <a:defRPr/>
              </a:pPr>
              <a:t>31</a:t>
            </a:fld>
            <a:endParaRPr lang="fr-FR" dirty="0"/>
          </a:p>
        </p:txBody>
      </p:sp>
    </p:spTree>
    <p:extLst>
      <p:ext uri="{BB962C8B-B14F-4D97-AF65-F5344CB8AC3E}">
        <p14:creationId xmlns:p14="http://schemas.microsoft.com/office/powerpoint/2010/main" val="2276147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81B89-22E6-0248-F80B-809822A2E6E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1EC3301-4A29-D22F-E553-2CAD05DD93B7}"/>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3921F65A-3596-205F-0151-71636B0E47D5}"/>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15A35887-3178-9CDD-B5A0-D1C3DA96C19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7D543FF1-8F9B-196A-EDC8-C9E7DA5688DC}"/>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E5381142-B0D1-A8F1-6A63-8FC6DCAEBE74}"/>
              </a:ext>
            </a:extLst>
          </p:cNvPr>
          <p:cNvSpPr>
            <a:spLocks noGrp="1"/>
          </p:cNvSpPr>
          <p:nvPr>
            <p:ph type="sldNum" sz="quarter" idx="5"/>
          </p:nvPr>
        </p:nvSpPr>
        <p:spPr/>
        <p:txBody>
          <a:bodyPr/>
          <a:lstStyle/>
          <a:p>
            <a:pPr>
              <a:defRPr/>
            </a:pPr>
            <a:fld id="{8612E637-D044-474B-ACE3-88C58B5B8B55}" type="slidenum">
              <a:rPr lang="fr-FR" smtClean="0"/>
              <a:pPr>
                <a:defRPr/>
              </a:pPr>
              <a:t>32</a:t>
            </a:fld>
            <a:endParaRPr lang="fr-FR" dirty="0"/>
          </a:p>
        </p:txBody>
      </p:sp>
    </p:spTree>
    <p:extLst>
      <p:ext uri="{BB962C8B-B14F-4D97-AF65-F5344CB8AC3E}">
        <p14:creationId xmlns:p14="http://schemas.microsoft.com/office/powerpoint/2010/main" val="1732167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33</a:t>
            </a:fld>
            <a:endParaRPr lang="fr-FR" dirty="0"/>
          </a:p>
        </p:txBody>
      </p:sp>
    </p:spTree>
    <p:extLst>
      <p:ext uri="{BB962C8B-B14F-4D97-AF65-F5344CB8AC3E}">
        <p14:creationId xmlns:p14="http://schemas.microsoft.com/office/powerpoint/2010/main" val="597864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34</a:t>
            </a:fld>
            <a:endParaRPr lang="fr-FR" dirty="0"/>
          </a:p>
        </p:txBody>
      </p:sp>
    </p:spTree>
    <p:extLst>
      <p:ext uri="{BB962C8B-B14F-4D97-AF65-F5344CB8AC3E}">
        <p14:creationId xmlns:p14="http://schemas.microsoft.com/office/powerpoint/2010/main" val="1106252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35</a:t>
            </a:fld>
            <a:endParaRPr lang="fr-FR" dirty="0"/>
          </a:p>
        </p:txBody>
      </p:sp>
    </p:spTree>
    <p:extLst>
      <p:ext uri="{BB962C8B-B14F-4D97-AF65-F5344CB8AC3E}">
        <p14:creationId xmlns:p14="http://schemas.microsoft.com/office/powerpoint/2010/main" val="351906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36</a:t>
            </a:fld>
            <a:endParaRPr lang="fr-FR" dirty="0"/>
          </a:p>
        </p:txBody>
      </p:sp>
    </p:spTree>
    <p:extLst>
      <p:ext uri="{BB962C8B-B14F-4D97-AF65-F5344CB8AC3E}">
        <p14:creationId xmlns:p14="http://schemas.microsoft.com/office/powerpoint/2010/main" val="12752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01/12/2024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25293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37</a:t>
            </a:fld>
            <a:endParaRPr lang="fr-FR" dirty="0"/>
          </a:p>
        </p:txBody>
      </p:sp>
    </p:spTree>
    <p:extLst>
      <p:ext uri="{BB962C8B-B14F-4D97-AF65-F5344CB8AC3E}">
        <p14:creationId xmlns:p14="http://schemas.microsoft.com/office/powerpoint/2010/main" val="680881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38</a:t>
            </a:fld>
            <a:endParaRPr lang="fr-FR" dirty="0"/>
          </a:p>
        </p:txBody>
      </p:sp>
    </p:spTree>
    <p:extLst>
      <p:ext uri="{BB962C8B-B14F-4D97-AF65-F5344CB8AC3E}">
        <p14:creationId xmlns:p14="http://schemas.microsoft.com/office/powerpoint/2010/main" val="3782699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39</a:t>
            </a:fld>
            <a:endParaRPr lang="fr-FR" dirty="0"/>
          </a:p>
        </p:txBody>
      </p:sp>
    </p:spTree>
    <p:extLst>
      <p:ext uri="{BB962C8B-B14F-4D97-AF65-F5344CB8AC3E}">
        <p14:creationId xmlns:p14="http://schemas.microsoft.com/office/powerpoint/2010/main" val="3483933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40</a:t>
            </a:fld>
            <a:endParaRPr lang="fr-FR" dirty="0"/>
          </a:p>
        </p:txBody>
      </p:sp>
    </p:spTree>
    <p:extLst>
      <p:ext uri="{BB962C8B-B14F-4D97-AF65-F5344CB8AC3E}">
        <p14:creationId xmlns:p14="http://schemas.microsoft.com/office/powerpoint/2010/main" val="987219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CAF2A-8AE3-D371-C653-F9A82410EB3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D65C3E0-723B-417C-4060-3B48175D54D9}"/>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177ADF22-06C1-36AA-20D4-9EAAABD6B60A}"/>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342A2292-76D4-B6B9-077D-EE103B9BA37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A8740C24-151D-8AEF-AB56-41132D770ED8}"/>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3434073A-B54A-725D-A162-F57F304107E1}"/>
              </a:ext>
            </a:extLst>
          </p:cNvPr>
          <p:cNvSpPr>
            <a:spLocks noGrp="1"/>
          </p:cNvSpPr>
          <p:nvPr>
            <p:ph type="sldNum" sz="quarter" idx="5"/>
          </p:nvPr>
        </p:nvSpPr>
        <p:spPr/>
        <p:txBody>
          <a:bodyPr/>
          <a:lstStyle/>
          <a:p>
            <a:pPr>
              <a:defRPr/>
            </a:pPr>
            <a:fld id="{8612E637-D044-474B-ACE3-88C58B5B8B55}" type="slidenum">
              <a:rPr lang="fr-FR" smtClean="0"/>
              <a:pPr>
                <a:defRPr/>
              </a:pPr>
              <a:t>41</a:t>
            </a:fld>
            <a:endParaRPr lang="fr-FR" dirty="0"/>
          </a:p>
        </p:txBody>
      </p:sp>
    </p:spTree>
    <p:extLst>
      <p:ext uri="{BB962C8B-B14F-4D97-AF65-F5344CB8AC3E}">
        <p14:creationId xmlns:p14="http://schemas.microsoft.com/office/powerpoint/2010/main" val="2068315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3AB2D-1DE6-5E27-03D9-F3C5E7CC84C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151426E-25FB-2D00-8319-822F872B6A0C}"/>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0A430AD1-5C63-C5FD-0253-6FE07BD38730}"/>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995B993C-102D-F0B7-02BE-E569800156D7}"/>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94D7A505-613D-E1F3-D7A6-603EBFBC0EC4}"/>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14E50671-E586-74E9-FF32-1A42DC87DBC7}"/>
              </a:ext>
            </a:extLst>
          </p:cNvPr>
          <p:cNvSpPr>
            <a:spLocks noGrp="1"/>
          </p:cNvSpPr>
          <p:nvPr>
            <p:ph type="sldNum" sz="quarter" idx="5"/>
          </p:nvPr>
        </p:nvSpPr>
        <p:spPr/>
        <p:txBody>
          <a:bodyPr/>
          <a:lstStyle/>
          <a:p>
            <a:pPr>
              <a:defRPr/>
            </a:pPr>
            <a:fld id="{8612E637-D044-474B-ACE3-88C58B5B8B55}" type="slidenum">
              <a:rPr lang="fr-FR" smtClean="0"/>
              <a:pPr>
                <a:defRPr/>
              </a:pPr>
              <a:t>42</a:t>
            </a:fld>
            <a:endParaRPr lang="fr-FR" dirty="0"/>
          </a:p>
        </p:txBody>
      </p:sp>
    </p:spTree>
    <p:extLst>
      <p:ext uri="{BB962C8B-B14F-4D97-AF65-F5344CB8AC3E}">
        <p14:creationId xmlns:p14="http://schemas.microsoft.com/office/powerpoint/2010/main" val="4033256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43</a:t>
            </a:fld>
            <a:endParaRPr lang="fr-FR" dirty="0"/>
          </a:p>
        </p:txBody>
      </p:sp>
    </p:spTree>
    <p:extLst>
      <p:ext uri="{BB962C8B-B14F-4D97-AF65-F5344CB8AC3E}">
        <p14:creationId xmlns:p14="http://schemas.microsoft.com/office/powerpoint/2010/main" val="39136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44</a:t>
            </a:fld>
            <a:endParaRPr lang="fr-FR" dirty="0"/>
          </a:p>
        </p:txBody>
      </p:sp>
    </p:spTree>
    <p:extLst>
      <p:ext uri="{BB962C8B-B14F-4D97-AF65-F5344CB8AC3E}">
        <p14:creationId xmlns:p14="http://schemas.microsoft.com/office/powerpoint/2010/main" val="372255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4099641-81E3-714D-82DF-744639D9943F}"/>
              </a:ext>
            </a:extLst>
          </p:cNvPr>
          <p:cNvSpPr>
            <a:spLocks noGrp="1"/>
          </p:cNvSpPr>
          <p:nvPr>
            <p:ph type="dt" sz="quarter" idx="1"/>
          </p:nvPr>
        </p:nvSpPr>
        <p:spPr/>
        <p:txBody>
          <a:bodyPr/>
          <a:lstStyle/>
          <a:p>
            <a:pPr>
              <a:defRPr/>
            </a:pPr>
            <a:fld id="{01F6C656-EA52-2E45-9826-AED45B0BF51E}" type="datetimeFigureOut">
              <a:rPr lang="fr-FR"/>
              <a:pPr>
                <a:defRPr/>
              </a:pPr>
              <a:t>01/12/2024</a:t>
            </a:fld>
            <a:endParaRPr lang="x-none" dirty="0"/>
          </a:p>
        </p:txBody>
      </p:sp>
      <p:sp>
        <p:nvSpPr>
          <p:cNvPr id="18434" name="Espace réservé du numéro de diapositive 6">
            <a:extLst>
              <a:ext uri="{FF2B5EF4-FFF2-40B4-BE49-F238E27FC236}">
                <a16:creationId xmlns:a16="http://schemas.microsoft.com/office/drawing/2014/main" id="{33AB8BB0-5764-5E4C-B6E4-4A70A2E767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A869734-4F8A-0F4C-A700-8E6E91150042}" type="slidenum">
              <a:rPr lang="fr-FR" altLang="fr-FR" sz="1100" smtClean="0">
                <a:latin typeface="Gill Sans MT" panose="020B0502020104020203" pitchFamily="34" charset="77"/>
                <a:cs typeface="Arial" panose="020B0604020202020204" pitchFamily="34" charset="0"/>
              </a:rPr>
              <a:pPr/>
              <a:t>7</a:t>
            </a:fld>
            <a:endParaRPr lang="fr-FR" altLang="fr-FR" sz="1100" dirty="0">
              <a:latin typeface="Gill Sans MT" panose="020B0502020104020203" pitchFamily="34" charset="77"/>
              <a:cs typeface="Arial" panose="020B0604020202020204" pitchFamily="34" charset="0"/>
            </a:endParaRPr>
          </a:p>
        </p:txBody>
      </p:sp>
      <p:sp>
        <p:nvSpPr>
          <p:cNvPr id="18435" name="Espace réservé de l'image des diapositives 1">
            <a:extLst>
              <a:ext uri="{FF2B5EF4-FFF2-40B4-BE49-F238E27FC236}">
                <a16:creationId xmlns:a16="http://schemas.microsoft.com/office/drawing/2014/main" id="{04E5A376-1A33-EA47-A362-F1DC62A81AA0}"/>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Espace réservé des notes 2">
            <a:extLst>
              <a:ext uri="{FF2B5EF4-FFF2-40B4-BE49-F238E27FC236}">
                <a16:creationId xmlns:a16="http://schemas.microsoft.com/office/drawing/2014/main" id="{E5264B37-C8BD-604D-8772-0C96562286D7}"/>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8437" name="Espace réservé du numéro de diapositive 3">
            <a:extLst>
              <a:ext uri="{FF2B5EF4-FFF2-40B4-BE49-F238E27FC236}">
                <a16:creationId xmlns:a16="http://schemas.microsoft.com/office/drawing/2014/main" id="{97E6F1A0-1AA4-5649-83F0-C460F5E04321}"/>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2C145FB1-9253-C34D-B0DA-CB9169802026}" type="slidenum">
              <a:rPr lang="fr-FR" altLang="fr-FR" sz="1100">
                <a:latin typeface="Gill Sans MT" panose="020B0502020104020203" pitchFamily="34" charset="77"/>
                <a:cs typeface="Arial" panose="020B0604020202020204" pitchFamily="34" charset="0"/>
              </a:rPr>
              <a:pPr algn="r" eaLnBrk="1" hangingPunct="1"/>
              <a:t>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2010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845DF78-EEE3-7A40-B15A-9F6AD971EB65}"/>
              </a:ext>
            </a:extLst>
          </p:cNvPr>
          <p:cNvSpPr>
            <a:spLocks noGrp="1"/>
          </p:cNvSpPr>
          <p:nvPr>
            <p:ph type="dt" sz="quarter" idx="1"/>
          </p:nvPr>
        </p:nvSpPr>
        <p:spPr/>
        <p:txBody>
          <a:bodyPr/>
          <a:lstStyle/>
          <a:p>
            <a:pPr>
              <a:defRPr/>
            </a:pPr>
            <a:fld id="{AA23B5E2-D434-4842-AF08-B37436AE49E9}" type="datetimeFigureOut">
              <a:rPr lang="fr-FR"/>
              <a:pPr>
                <a:defRPr/>
              </a:pPr>
              <a:t>01/12/2024</a:t>
            </a:fld>
            <a:endParaRPr lang="x-none" dirty="0"/>
          </a:p>
        </p:txBody>
      </p:sp>
      <p:sp>
        <p:nvSpPr>
          <p:cNvPr id="20482" name="Espace réservé du numéro de diapositive 6">
            <a:extLst>
              <a:ext uri="{FF2B5EF4-FFF2-40B4-BE49-F238E27FC236}">
                <a16:creationId xmlns:a16="http://schemas.microsoft.com/office/drawing/2014/main" id="{D5860ABF-E02C-3B44-9A56-3CDB01121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2C1563C-839B-FB47-9A6E-D9671CBAD183}" type="slidenum">
              <a:rPr lang="fr-FR" altLang="fr-FR" sz="1100" smtClean="0">
                <a:latin typeface="Gill Sans MT" panose="020B0502020104020203" pitchFamily="34" charset="77"/>
                <a:cs typeface="Arial" panose="020B0604020202020204" pitchFamily="34" charset="0"/>
              </a:rPr>
              <a:pPr/>
              <a:t>8</a:t>
            </a:fld>
            <a:endParaRPr lang="fr-FR" altLang="fr-FR" sz="1100" dirty="0">
              <a:latin typeface="Gill Sans MT" panose="020B0502020104020203" pitchFamily="34" charset="77"/>
              <a:cs typeface="Arial" panose="020B0604020202020204" pitchFamily="34" charset="0"/>
            </a:endParaRPr>
          </a:p>
        </p:txBody>
      </p:sp>
      <p:sp>
        <p:nvSpPr>
          <p:cNvPr id="20483" name="Espace réservé de l'image des diapositives 1">
            <a:extLst>
              <a:ext uri="{FF2B5EF4-FFF2-40B4-BE49-F238E27FC236}">
                <a16:creationId xmlns:a16="http://schemas.microsoft.com/office/drawing/2014/main" id="{0987E4F6-70AA-2F45-B604-CFF1F798A1B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Espace réservé des notes 2">
            <a:extLst>
              <a:ext uri="{FF2B5EF4-FFF2-40B4-BE49-F238E27FC236}">
                <a16:creationId xmlns:a16="http://schemas.microsoft.com/office/drawing/2014/main" id="{A50DBA28-3E14-6743-808D-369422A14E1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0485" name="Espace réservé du numéro de diapositive 3">
            <a:extLst>
              <a:ext uri="{FF2B5EF4-FFF2-40B4-BE49-F238E27FC236}">
                <a16:creationId xmlns:a16="http://schemas.microsoft.com/office/drawing/2014/main" id="{E124E95C-5D8F-E045-B463-1FB5DD420218}"/>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E5F2CBD4-9F15-A348-93A8-71E320C98067}" type="slidenum">
              <a:rPr lang="fr-FR" altLang="fr-FR" sz="1100">
                <a:latin typeface="Gill Sans MT" panose="020B0502020104020203" pitchFamily="34" charset="77"/>
                <a:cs typeface="Arial" panose="020B0604020202020204" pitchFamily="34" charset="0"/>
              </a:rPr>
              <a:pPr algn="r" eaLnBrk="1" hangingPunct="1"/>
              <a:t>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35024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a:defRPr/>
            </a:pPr>
            <a:fld id="{AA23B5E2-D434-4842-AF08-B37436AE49E9}" type="datetimeFigureOut">
              <a:rPr lang="fr-FR"/>
              <a:pPr>
                <a:defRPr/>
              </a:pPr>
              <a:t>01/12/2024</a:t>
            </a:fld>
            <a:endParaRPr lang="x-none" dirty="0"/>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4A5372B3-20C8-2F42-9566-418CED79F6C5}" type="slidenum">
              <a:rPr lang="fr-FR" altLang="fr-FR" sz="1100" smtClean="0">
                <a:latin typeface="Gill Sans MT" panose="020B0502020104020203" pitchFamily="34" charset="77"/>
                <a:cs typeface="Arial" panose="020B0604020202020204" pitchFamily="34" charset="0"/>
              </a:rPr>
              <a:pPr/>
              <a:t>9</a:t>
            </a:fld>
            <a:endParaRPr lang="fr-FR" altLang="fr-FR" sz="1100" dirty="0">
              <a:latin typeface="Gill Sans MT" panose="020B0502020104020203" pitchFamily="34" charset="77"/>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5A68453-3424-AA44-8819-28A3E0D0EAF0}" type="slidenum">
              <a:rPr lang="fr-FR" altLang="fr-FR" sz="1100">
                <a:latin typeface="Gill Sans MT" panose="020B0502020104020203" pitchFamily="34" charset="77"/>
                <a:cs typeface="Arial" panose="020B0604020202020204" pitchFamily="34" charset="0"/>
              </a:rPr>
              <a:pPr algn="r" eaLnBrk="1" hangingPunct="1"/>
              <a:t>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02675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14</a:t>
            </a:fld>
            <a:endParaRPr lang="fr-FR" dirty="0"/>
          </a:p>
        </p:txBody>
      </p:sp>
    </p:spTree>
    <p:extLst>
      <p:ext uri="{BB962C8B-B14F-4D97-AF65-F5344CB8AC3E}">
        <p14:creationId xmlns:p14="http://schemas.microsoft.com/office/powerpoint/2010/main" val="2235435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E5C2B-AE8D-BD1D-0C46-E9E80DAB6DC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B74E06-08AB-6FD1-D672-B16A50C8601E}"/>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A6028B9E-C6B0-B464-A909-D91F7CC751FD}"/>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20FB8A0A-9FF4-695F-DABE-3989C34C593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DAEA97DC-2BC6-B454-C156-3B370ADF6E8D}"/>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F99AC966-84F5-0207-C961-12C33155C58F}"/>
              </a:ext>
            </a:extLst>
          </p:cNvPr>
          <p:cNvSpPr>
            <a:spLocks noGrp="1"/>
          </p:cNvSpPr>
          <p:nvPr>
            <p:ph type="sldNum" sz="quarter" idx="5"/>
          </p:nvPr>
        </p:nvSpPr>
        <p:spPr/>
        <p:txBody>
          <a:bodyPr/>
          <a:lstStyle/>
          <a:p>
            <a:pPr>
              <a:defRPr/>
            </a:pPr>
            <a:fld id="{8612E637-D044-474B-ACE3-88C58B5B8B55}" type="slidenum">
              <a:rPr lang="fr-FR" smtClean="0"/>
              <a:pPr>
                <a:defRPr/>
              </a:pPr>
              <a:t>15</a:t>
            </a:fld>
            <a:endParaRPr lang="fr-FR" dirty="0"/>
          </a:p>
        </p:txBody>
      </p:sp>
    </p:spTree>
    <p:extLst>
      <p:ext uri="{BB962C8B-B14F-4D97-AF65-F5344CB8AC3E}">
        <p14:creationId xmlns:p14="http://schemas.microsoft.com/office/powerpoint/2010/main" val="135406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4099B-6828-67AA-1186-5EF48FD3FF5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026928B-CF2F-63D3-368C-C109002A3E5F}"/>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67D8B01D-617C-98AB-E3CD-2140864DB5FC}"/>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BAED7351-F9D7-8BAC-2E78-17832D141BD7}"/>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F7FF6FCD-005C-A213-0181-CDF88FDB1FB7}"/>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E4CA267C-2BE7-7DBE-65FF-E00298A2A362}"/>
              </a:ext>
            </a:extLst>
          </p:cNvPr>
          <p:cNvSpPr>
            <a:spLocks noGrp="1"/>
          </p:cNvSpPr>
          <p:nvPr>
            <p:ph type="sldNum" sz="quarter" idx="5"/>
          </p:nvPr>
        </p:nvSpPr>
        <p:spPr/>
        <p:txBody>
          <a:bodyPr/>
          <a:lstStyle/>
          <a:p>
            <a:pPr>
              <a:defRPr/>
            </a:pPr>
            <a:fld id="{8612E637-D044-474B-ACE3-88C58B5B8B55}" type="slidenum">
              <a:rPr lang="fr-FR" smtClean="0"/>
              <a:pPr>
                <a:defRPr/>
              </a:pPr>
              <a:t>16</a:t>
            </a:fld>
            <a:endParaRPr lang="fr-FR" dirty="0"/>
          </a:p>
        </p:txBody>
      </p:sp>
    </p:spTree>
    <p:extLst>
      <p:ext uri="{BB962C8B-B14F-4D97-AF65-F5344CB8AC3E}">
        <p14:creationId xmlns:p14="http://schemas.microsoft.com/office/powerpoint/2010/main" val="3158166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Rectangle 11">
            <a:extLst>
              <a:ext uri="{FF2B5EF4-FFF2-40B4-BE49-F238E27FC236}">
                <a16:creationId xmlns:a16="http://schemas.microsoft.com/office/drawing/2014/main" id="{B18D8FFF-08FB-2B40-A124-5ED09C5658F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10" name="Image 9">
            <a:extLst>
              <a:ext uri="{FF2B5EF4-FFF2-40B4-BE49-F238E27FC236}">
                <a16:creationId xmlns:a16="http://schemas.microsoft.com/office/drawing/2014/main" id="{985E2C2D-C30D-914F-A5C6-34C251B71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95565" y="42776"/>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3"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00" b="0" i="0">
                <a:latin typeface="Gill Sans MT" panose="020B0502020104020203" pitchFamily="34" charset="77"/>
              </a:defRPr>
            </a:lvl3pPr>
            <a:lvl4pPr>
              <a:defRPr sz="1800"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2" name="Rectangle 11">
            <a:extLst>
              <a:ext uri="{FF2B5EF4-FFF2-40B4-BE49-F238E27FC236}">
                <a16:creationId xmlns:a16="http://schemas.microsoft.com/office/drawing/2014/main" id="{B271B5B9-7989-674F-89CD-C6BFCB0E28E1}"/>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200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E73A0966-4B7E-3E45-A8B8-0EF4B26D0F2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7"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C7B5AADB-487A-354E-B05A-FCDA9A81D84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0F91E873-9EA6-A84A-A455-9D297D27FAB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39505" y="1221856"/>
            <a:ext cx="7588816" cy="4696454"/>
          </a:xfrm>
          <a:custGeom>
            <a:avLst/>
            <a:gdLst/>
            <a:ahLst/>
            <a:cxnLst/>
            <a:rect l="l" t="t" r="r" b="b"/>
            <a:pathLst>
              <a:path w="7746365" h="5059680">
                <a:moveTo>
                  <a:pt x="7746365" y="0"/>
                </a:moveTo>
                <a:lnTo>
                  <a:pt x="0" y="0"/>
                </a:lnTo>
                <a:lnTo>
                  <a:pt x="0" y="5059680"/>
                </a:lnTo>
                <a:lnTo>
                  <a:pt x="7746365" y="5059680"/>
                </a:lnTo>
                <a:lnTo>
                  <a:pt x="7746365" y="0"/>
                </a:lnTo>
                <a:close/>
              </a:path>
            </a:pathLst>
          </a:custGeom>
          <a:solidFill>
            <a:srgbClr val="EAEAEA"/>
          </a:solidFill>
        </p:spPr>
        <p:txBody>
          <a:bodyPr wrap="square" lIns="0" tIns="0" rIns="0" bIns="0" rtlCol="0"/>
          <a:lstStyle/>
          <a:p>
            <a:endParaRPr sz="1299"/>
          </a:p>
        </p:txBody>
      </p:sp>
      <p:pic>
        <p:nvPicPr>
          <p:cNvPr id="17" name="bg object 17"/>
          <p:cNvPicPr/>
          <p:nvPr/>
        </p:nvPicPr>
        <p:blipFill>
          <a:blip r:embed="rId2" cstate="print"/>
          <a:stretch>
            <a:fillRect/>
          </a:stretch>
        </p:blipFill>
        <p:spPr>
          <a:xfrm>
            <a:off x="1410890" y="585642"/>
            <a:ext cx="811819" cy="768830"/>
          </a:xfrm>
          <a:prstGeom prst="rect">
            <a:avLst/>
          </a:prstGeom>
        </p:spPr>
      </p:pic>
      <p:sp>
        <p:nvSpPr>
          <p:cNvPr id="2" name="Holder 2"/>
          <p:cNvSpPr>
            <a:spLocks noGrp="1"/>
          </p:cNvSpPr>
          <p:nvPr>
            <p:ph type="title"/>
          </p:nvPr>
        </p:nvSpPr>
        <p:spPr/>
        <p:txBody>
          <a:bodyPr lIns="0" tIns="0" rIns="0" bIns="0"/>
          <a:lstStyle>
            <a:lvl1pPr>
              <a:defRPr sz="2599"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021" b="0" i="0">
                <a:solidFill>
                  <a:srgbClr val="3A3838"/>
                </a:solidFill>
                <a:latin typeface="Trebuchet MS"/>
                <a:cs typeface="Trebuchet MS"/>
              </a:defRPr>
            </a:lvl1pPr>
          </a:lstStyle>
          <a:p>
            <a:pPr marL="11788">
              <a:spcBef>
                <a:spcPts val="32"/>
              </a:spcBef>
            </a:pPr>
            <a:r>
              <a:rPr lang="fr-FR" spc="-5"/>
              <a:t>CO</a:t>
            </a:r>
            <a:r>
              <a:rPr lang="fr-FR"/>
              <a:t>D</a:t>
            </a:r>
            <a:r>
              <a:rPr lang="fr-FR" spc="28"/>
              <a:t>E</a:t>
            </a:r>
            <a:r>
              <a:rPr lang="fr-FR" spc="-84"/>
              <a:t> </a:t>
            </a:r>
            <a:r>
              <a:rPr lang="fr-FR" spc="-14"/>
              <a:t>S</a:t>
            </a:r>
            <a:r>
              <a:rPr lang="fr-FR" spc="-23"/>
              <a:t>T</a:t>
            </a:r>
            <a:r>
              <a:rPr lang="fr-FR" spc="-5"/>
              <a:t>A</a:t>
            </a:r>
            <a:r>
              <a:rPr lang="fr-FR" spc="-42"/>
              <a:t>G</a:t>
            </a:r>
            <a:r>
              <a:rPr lang="fr-FR" spc="28"/>
              <a:t>E</a:t>
            </a:r>
            <a:r>
              <a:rPr lang="fr-FR" spc="-93"/>
              <a:t> </a:t>
            </a:r>
            <a:r>
              <a:rPr lang="fr-FR" spc="153"/>
              <a:t>–</a:t>
            </a:r>
            <a:r>
              <a:rPr lang="fr-FR" spc="-84"/>
              <a:t> </a:t>
            </a:r>
            <a:r>
              <a:rPr lang="fr-FR" spc="14"/>
              <a:t>R</a:t>
            </a:r>
            <a:r>
              <a:rPr lang="fr-FR" spc="-46"/>
              <a:t>é</a:t>
            </a:r>
            <a:r>
              <a:rPr lang="fr-FR" spc="-51"/>
              <a:t>v</a:t>
            </a:r>
            <a:r>
              <a:rPr lang="fr-FR" spc="-84"/>
              <a:t> </a:t>
            </a:r>
            <a:r>
              <a:rPr lang="fr-FR" spc="-121"/>
              <a:t>n°</a:t>
            </a:r>
            <a:endParaRPr lang="fr-FR" spc="-121"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5" name="Holder 5"/>
          <p:cNvSpPr>
            <a:spLocks noGrp="1"/>
          </p:cNvSpPr>
          <p:nvPr>
            <p:ph type="sldNum" sz="quarter" idx="7"/>
          </p:nvPr>
        </p:nvSpPr>
        <p:spPr/>
        <p:txBody>
          <a:bodyPr lIns="0" tIns="0" rIns="0" bIns="0"/>
          <a:lstStyle>
            <a:lvl1pPr>
              <a:defRPr sz="835" b="0" i="0">
                <a:solidFill>
                  <a:schemeClr val="bg1"/>
                </a:solidFill>
                <a:latin typeface="Calibri"/>
                <a:cs typeface="Calibri"/>
              </a:defRPr>
            </a:lvl1pPr>
          </a:lstStyle>
          <a:p>
            <a:pPr marL="35364">
              <a:lnSpc>
                <a:spcPts val="886"/>
              </a:lnSpc>
            </a:pPr>
            <a:fld id="{81D60167-4931-47E6-BA6A-407CBD079E47}" type="slidenum">
              <a:rPr lang="fr-FR" smtClean="0"/>
              <a:pPr marL="35364">
                <a:lnSpc>
                  <a:spcPts val="886"/>
                </a:lnSpc>
              </a:pPr>
              <a:t>‹N°›</a:t>
            </a:fld>
            <a:endParaRPr lang="fr-FR" dirty="0"/>
          </a:p>
        </p:txBody>
      </p:sp>
    </p:spTree>
    <p:extLst>
      <p:ext uri="{BB962C8B-B14F-4D97-AF65-F5344CB8AC3E}">
        <p14:creationId xmlns:p14="http://schemas.microsoft.com/office/powerpoint/2010/main" val="90922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userDrawn="1"/>
        </p:nvSpPr>
        <p:spPr>
          <a:xfrm>
            <a:off x="830105" y="53578"/>
            <a:ext cx="9428322" cy="506694"/>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3000" b="1" i="0" dirty="0">
                <a:latin typeface="Gill Sans MT" panose="020B0502020104020203" pitchFamily="34" charset="77"/>
              </a:rPr>
              <a:t>Cliquez pour modifier le style du titre</a:t>
            </a:r>
          </a:p>
        </p:txBody>
      </p:sp>
      <p:sp>
        <p:nvSpPr>
          <p:cNvPr id="9" name="Espace réservé du contenu 2"/>
          <p:cNvSpPr txBox="1">
            <a:spLocks/>
          </p:cNvSpPr>
          <p:nvPr userDrawn="1"/>
        </p:nvSpPr>
        <p:spPr>
          <a:xfrm>
            <a:off x="224238" y="931090"/>
            <a:ext cx="10026946" cy="5643627"/>
          </a:xfrm>
          <a:prstGeom prst="rect">
            <a:avLst/>
          </a:prstGeom>
        </p:spPr>
        <p:txBody>
          <a:bodyPr lIns="35814" tIns="35814" rIns="35814" bIns="35814">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2200" b="0" i="0" dirty="0">
                <a:latin typeface="Gill Sans MT" panose="020B0502020104020203" pitchFamily="34" charset="77"/>
              </a:rPr>
              <a:t>Cliquez pour modifier les styles du texte du masque</a:t>
            </a:r>
          </a:p>
          <a:p>
            <a:pPr lvl="1" fontAlgn="auto">
              <a:spcAft>
                <a:spcPts val="0"/>
              </a:spcAft>
            </a:pPr>
            <a:r>
              <a:rPr lang="fr-FR" sz="2000" b="0" i="0" dirty="0">
                <a:latin typeface="Gill Sans MT" panose="020B0502020104020203" pitchFamily="34" charset="77"/>
              </a:rPr>
              <a:t>Deuxième niveau</a:t>
            </a:r>
          </a:p>
          <a:p>
            <a:pPr lvl="2" fontAlgn="auto">
              <a:spcAft>
                <a:spcPts val="0"/>
              </a:spcAft>
            </a:pPr>
            <a:r>
              <a:rPr lang="fr-FR" sz="1990" b="0" i="0" dirty="0">
                <a:latin typeface="Gill Sans MT" panose="020B0502020104020203" pitchFamily="34" charset="77"/>
              </a:rPr>
              <a:t>Troisième niveau</a:t>
            </a:r>
          </a:p>
          <a:p>
            <a:pPr lvl="3" fontAlgn="auto">
              <a:spcAft>
                <a:spcPts val="0"/>
              </a:spcAft>
            </a:pPr>
            <a:r>
              <a:rPr lang="fr-FR" sz="1791" b="0" i="0" dirty="0">
                <a:latin typeface="Gill Sans MT" panose="020B0502020104020203" pitchFamily="34" charset="77"/>
              </a:rPr>
              <a:t>Quatrième niveau</a:t>
            </a:r>
          </a:p>
          <a:p>
            <a:pPr lvl="4" fontAlgn="auto">
              <a:spcAft>
                <a:spcPts val="0"/>
              </a:spcAft>
            </a:pPr>
            <a:r>
              <a:rPr lang="fr-FR" sz="1592"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3" name="Image 2">
            <a:extLst>
              <a:ext uri="{FF2B5EF4-FFF2-40B4-BE49-F238E27FC236}">
                <a16:creationId xmlns:a16="http://schemas.microsoft.com/office/drawing/2014/main" id="{B90F19E2-815D-A244-A276-BE2A201577C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8" r:id="rId4"/>
    <p:sldLayoutId id="2147483839" r:id="rId5"/>
    <p:sldLayoutId id="2147483863"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928099" rtl="0" eaLnBrk="1" latinLnBrk="0" hangingPunct="1">
        <a:spcBef>
          <a:spcPct val="0"/>
        </a:spcBef>
        <a:buNone/>
        <a:defRPr sz="4477" kern="1200">
          <a:solidFill>
            <a:schemeClr val="tx1"/>
          </a:solidFill>
          <a:latin typeface="+mj-lt"/>
          <a:ea typeface="+mj-ea"/>
          <a:cs typeface="+mj-cs"/>
        </a:defRPr>
      </a:lvl1pPr>
    </p:titleStyle>
    <p:bodyStyle>
      <a:lvl1pPr marL="348037" indent="-348037" algn="l" defTabSz="928099" rtl="0" eaLnBrk="1" latinLnBrk="0" hangingPunct="1">
        <a:spcBef>
          <a:spcPct val="20000"/>
        </a:spcBef>
        <a:buFont typeface="Arial" pitchFamily="34" charset="0"/>
        <a:buChar char="•"/>
        <a:defRPr sz="3183" kern="1200">
          <a:solidFill>
            <a:schemeClr val="tx1"/>
          </a:solidFill>
          <a:latin typeface="+mn-lt"/>
          <a:ea typeface="+mn-ea"/>
          <a:cs typeface="+mn-cs"/>
        </a:defRPr>
      </a:lvl1pPr>
      <a:lvl2pPr marL="754080" indent="-290031" algn="l" defTabSz="928099" rtl="0" eaLnBrk="1" latinLnBrk="0" hangingPunct="1">
        <a:spcBef>
          <a:spcPct val="20000"/>
        </a:spcBef>
        <a:buFont typeface="Arial" pitchFamily="34" charset="0"/>
        <a:buChar char="–"/>
        <a:defRPr sz="2785" kern="1200">
          <a:solidFill>
            <a:schemeClr val="tx1"/>
          </a:solidFill>
          <a:latin typeface="+mn-lt"/>
          <a:ea typeface="+mn-ea"/>
          <a:cs typeface="+mn-cs"/>
        </a:defRPr>
      </a:lvl2pPr>
      <a:lvl3pPr marL="1160123" indent="-232024" algn="l" defTabSz="928099" rtl="0" eaLnBrk="1" latinLnBrk="0" hangingPunct="1">
        <a:spcBef>
          <a:spcPct val="20000"/>
        </a:spcBef>
        <a:buFont typeface="Arial" pitchFamily="34" charset="0"/>
        <a:buChar char="•"/>
        <a:defRPr sz="2388" kern="1200">
          <a:solidFill>
            <a:schemeClr val="tx1"/>
          </a:solidFill>
          <a:latin typeface="+mn-lt"/>
          <a:ea typeface="+mn-ea"/>
          <a:cs typeface="+mn-cs"/>
        </a:defRPr>
      </a:lvl3pPr>
      <a:lvl4pPr marL="1624172"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4pPr>
      <a:lvl5pPr marL="208822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p:bodyStyle>
    <p:otherStyle>
      <a:defPPr>
        <a:defRPr lang="fr-FR"/>
      </a:defPPr>
      <a:lvl1pPr marL="0" algn="l" defTabSz="928099" rtl="0" eaLnBrk="1" latinLnBrk="0" hangingPunct="1">
        <a:defRPr sz="1791" kern="1200">
          <a:solidFill>
            <a:schemeClr val="tx1"/>
          </a:solidFill>
          <a:latin typeface="+mn-lt"/>
          <a:ea typeface="+mn-ea"/>
          <a:cs typeface="+mn-cs"/>
        </a:defRPr>
      </a:lvl1pPr>
      <a:lvl2pPr marL="464049" algn="l" defTabSz="928099" rtl="0" eaLnBrk="1" latinLnBrk="0" hangingPunct="1">
        <a:defRPr sz="1791" kern="1200">
          <a:solidFill>
            <a:schemeClr val="tx1"/>
          </a:solidFill>
          <a:latin typeface="+mn-lt"/>
          <a:ea typeface="+mn-ea"/>
          <a:cs typeface="+mn-cs"/>
        </a:defRPr>
      </a:lvl2pPr>
      <a:lvl3pPr marL="928099" algn="l" defTabSz="928099" rtl="0" eaLnBrk="1" latinLnBrk="0" hangingPunct="1">
        <a:defRPr sz="1791" kern="1200">
          <a:solidFill>
            <a:schemeClr val="tx1"/>
          </a:solidFill>
          <a:latin typeface="+mn-lt"/>
          <a:ea typeface="+mn-ea"/>
          <a:cs typeface="+mn-cs"/>
        </a:defRPr>
      </a:lvl3pPr>
      <a:lvl4pPr marL="1392148" algn="l" defTabSz="928099" rtl="0" eaLnBrk="1" latinLnBrk="0" hangingPunct="1">
        <a:defRPr sz="1791" kern="1200">
          <a:solidFill>
            <a:schemeClr val="tx1"/>
          </a:solidFill>
          <a:latin typeface="+mn-lt"/>
          <a:ea typeface="+mn-ea"/>
          <a:cs typeface="+mn-cs"/>
        </a:defRPr>
      </a:lvl4pPr>
      <a:lvl5pPr marL="1856197" algn="l" defTabSz="928099" rtl="0" eaLnBrk="1" latinLnBrk="0" hangingPunct="1">
        <a:defRPr sz="1791" kern="1200">
          <a:solidFill>
            <a:schemeClr val="tx1"/>
          </a:solidFill>
          <a:latin typeface="+mn-lt"/>
          <a:ea typeface="+mn-ea"/>
          <a:cs typeface="+mn-cs"/>
        </a:defRPr>
      </a:lvl5pPr>
      <a:lvl6pPr marL="2320247" algn="l" defTabSz="928099" rtl="0" eaLnBrk="1" latinLnBrk="0" hangingPunct="1">
        <a:defRPr sz="1791" kern="1200">
          <a:solidFill>
            <a:schemeClr val="tx1"/>
          </a:solidFill>
          <a:latin typeface="+mn-lt"/>
          <a:ea typeface="+mn-ea"/>
          <a:cs typeface="+mn-cs"/>
        </a:defRPr>
      </a:lvl6pPr>
      <a:lvl7pPr marL="2784296" algn="l" defTabSz="928099" rtl="0" eaLnBrk="1" latinLnBrk="0" hangingPunct="1">
        <a:defRPr sz="1791" kern="1200">
          <a:solidFill>
            <a:schemeClr val="tx1"/>
          </a:solidFill>
          <a:latin typeface="+mn-lt"/>
          <a:ea typeface="+mn-ea"/>
          <a:cs typeface="+mn-cs"/>
        </a:defRPr>
      </a:lvl7pPr>
      <a:lvl8pPr marL="3248345" algn="l" defTabSz="928099" rtl="0" eaLnBrk="1" latinLnBrk="0" hangingPunct="1">
        <a:defRPr sz="1791" kern="1200">
          <a:solidFill>
            <a:schemeClr val="tx1"/>
          </a:solidFill>
          <a:latin typeface="+mn-lt"/>
          <a:ea typeface="+mn-ea"/>
          <a:cs typeface="+mn-cs"/>
        </a:defRPr>
      </a:lvl8pPr>
      <a:lvl9pPr marL="3712395" algn="l" defTabSz="928099"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zaesni@gmail.com"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 TargetMode="Externa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es6-features.org/" TargetMode="External"/><Relationship Id="rId4" Type="http://schemas.openxmlformats.org/officeDocument/2006/relationships/hyperlink" Target="https://javascript.inf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2417" y="1409940"/>
            <a:ext cx="6109895" cy="1366716"/>
          </a:xfrm>
          <a:prstGeom prst="rect">
            <a:avLst/>
          </a:prstGeom>
        </p:spPr>
        <p:txBody>
          <a:bodyPr vert="horz" wrap="square" lIns="0" tIns="12378" rIns="0" bIns="0" rtlCol="0">
            <a:spAutoFit/>
          </a:bodyPr>
          <a:lstStyle/>
          <a:p>
            <a:pPr marL="11788">
              <a:spcBef>
                <a:spcPts val="97"/>
              </a:spcBef>
            </a:pPr>
            <a:r>
              <a:rPr lang="en-PH" sz="4400" dirty="0">
                <a:latin typeface="Arial" panose="020B0604020202020204" pitchFamily="34" charset="0"/>
                <a:cs typeface="Arial" panose="020B0604020202020204" pitchFamily="34" charset="0"/>
              </a:rPr>
              <a:t>JavaScript - </a:t>
            </a:r>
            <a:r>
              <a:rPr lang="en-PH" sz="4400" dirty="0" err="1">
                <a:latin typeface="Arial" panose="020B0604020202020204" pitchFamily="34" charset="0"/>
                <a:cs typeface="Arial" panose="020B0604020202020204" pitchFamily="34" charset="0"/>
              </a:rPr>
              <a:t>Programmation</a:t>
            </a:r>
            <a:r>
              <a:rPr lang="en-PH" sz="4400" dirty="0">
                <a:latin typeface="Arial" panose="020B0604020202020204" pitchFamily="34" charset="0"/>
                <a:cs typeface="Arial" panose="020B0604020202020204" pitchFamily="34" charset="0"/>
              </a:rPr>
              <a:t> </a:t>
            </a:r>
            <a:r>
              <a:rPr lang="en-PH" sz="4400" dirty="0" err="1">
                <a:latin typeface="Arial" panose="020B0604020202020204" pitchFamily="34" charset="0"/>
                <a:cs typeface="Arial" panose="020B0604020202020204" pitchFamily="34" charset="0"/>
              </a:rPr>
              <a:t>avancée</a:t>
            </a:r>
            <a:endParaRPr lang="en-PH" sz="4400" dirty="0">
              <a:latin typeface="Arial" panose="020B0604020202020204" pitchFamily="34" charset="0"/>
              <a:cs typeface="Arial" panose="020B0604020202020204" pitchFamily="34" charset="0"/>
            </a:endParaRPr>
          </a:p>
        </p:txBody>
      </p:sp>
      <p:grpSp>
        <p:nvGrpSpPr>
          <p:cNvPr id="3" name="object 3"/>
          <p:cNvGrpSpPr/>
          <p:nvPr/>
        </p:nvGrpSpPr>
        <p:grpSpPr>
          <a:xfrm>
            <a:off x="2906822" y="4951823"/>
            <a:ext cx="7038196" cy="1808912"/>
            <a:chOff x="2835275" y="5334800"/>
            <a:chExt cx="7582534" cy="1948814"/>
          </a:xfrm>
        </p:grpSpPr>
        <p:sp>
          <p:nvSpPr>
            <p:cNvPr id="4" name="object 4"/>
            <p:cNvSpPr/>
            <p:nvPr/>
          </p:nvSpPr>
          <p:spPr>
            <a:xfrm>
              <a:off x="2835275" y="5344325"/>
              <a:ext cx="5021580" cy="0"/>
            </a:xfrm>
            <a:custGeom>
              <a:avLst/>
              <a:gdLst/>
              <a:ahLst/>
              <a:cxnLst/>
              <a:rect l="l" t="t" r="r" b="b"/>
              <a:pathLst>
                <a:path w="5021580">
                  <a:moveTo>
                    <a:pt x="0" y="0"/>
                  </a:moveTo>
                  <a:lnTo>
                    <a:pt x="5021580" y="0"/>
                  </a:lnTo>
                </a:path>
              </a:pathLst>
            </a:custGeom>
            <a:ln w="19050">
              <a:solidFill>
                <a:srgbClr val="C00000"/>
              </a:solidFill>
            </a:ln>
          </p:spPr>
          <p:txBody>
            <a:bodyPr wrap="square" lIns="0" tIns="0" rIns="0" bIns="0" rtlCol="0"/>
            <a:lstStyle/>
            <a:p>
              <a:endParaRPr sz="1299"/>
            </a:p>
          </p:txBody>
        </p:sp>
        <p:pic>
          <p:nvPicPr>
            <p:cNvPr id="5" name="object 5"/>
            <p:cNvPicPr/>
            <p:nvPr/>
          </p:nvPicPr>
          <p:blipFill>
            <a:blip r:embed="rId2" cstate="print"/>
            <a:stretch>
              <a:fillRect/>
            </a:stretch>
          </p:blipFill>
          <p:spPr>
            <a:xfrm>
              <a:off x="8183879" y="5676430"/>
              <a:ext cx="2233927" cy="1607183"/>
            </a:xfrm>
            <a:prstGeom prst="rect">
              <a:avLst/>
            </a:prstGeom>
          </p:spPr>
        </p:pic>
      </p:grpSp>
      <p:sp>
        <p:nvSpPr>
          <p:cNvPr id="6" name="object 6"/>
          <p:cNvSpPr txBox="1"/>
          <p:nvPr/>
        </p:nvSpPr>
        <p:spPr>
          <a:xfrm>
            <a:off x="4599030" y="5509373"/>
            <a:ext cx="1179418" cy="168997"/>
          </a:xfrm>
          <a:prstGeom prst="rect">
            <a:avLst/>
          </a:prstGeom>
        </p:spPr>
        <p:txBody>
          <a:bodyPr vert="horz" wrap="square" lIns="0" tIns="11788" rIns="0" bIns="0" rtlCol="0">
            <a:spAutoFit/>
          </a:bodyPr>
          <a:lstStyle/>
          <a:p>
            <a:pPr marL="11788">
              <a:spcBef>
                <a:spcPts val="93"/>
              </a:spcBef>
            </a:pPr>
            <a:r>
              <a:rPr sz="1021" spc="-5" dirty="0">
                <a:solidFill>
                  <a:srgbClr val="3A3838"/>
                </a:solidFill>
                <a:latin typeface="Trebuchet MS"/>
                <a:cs typeface="Trebuchet MS"/>
              </a:rPr>
              <a:t>CO</a:t>
            </a:r>
            <a:r>
              <a:rPr sz="1021" dirty="0">
                <a:solidFill>
                  <a:srgbClr val="3A3838"/>
                </a:solidFill>
                <a:latin typeface="Trebuchet MS"/>
                <a:cs typeface="Trebuchet MS"/>
              </a:rPr>
              <a:t>D</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14" dirty="0">
                <a:solidFill>
                  <a:srgbClr val="3A3838"/>
                </a:solidFill>
                <a:latin typeface="Trebuchet MS"/>
                <a:cs typeface="Trebuchet MS"/>
              </a:rPr>
              <a:t>S</a:t>
            </a:r>
            <a:r>
              <a:rPr sz="1021" spc="-23" dirty="0">
                <a:solidFill>
                  <a:srgbClr val="3A3838"/>
                </a:solidFill>
                <a:latin typeface="Trebuchet MS"/>
                <a:cs typeface="Trebuchet MS"/>
              </a:rPr>
              <a:t>T</a:t>
            </a:r>
            <a:r>
              <a:rPr sz="1021" spc="-5" dirty="0">
                <a:solidFill>
                  <a:srgbClr val="3A3838"/>
                </a:solidFill>
                <a:latin typeface="Trebuchet MS"/>
                <a:cs typeface="Trebuchet MS"/>
              </a:rPr>
              <a:t>A</a:t>
            </a:r>
            <a:r>
              <a:rPr sz="1021" spc="-42" dirty="0">
                <a:solidFill>
                  <a:srgbClr val="3A3838"/>
                </a:solidFill>
                <a:latin typeface="Trebuchet MS"/>
                <a:cs typeface="Trebuchet MS"/>
              </a:rPr>
              <a:t>G</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32" dirty="0">
                <a:solidFill>
                  <a:srgbClr val="3A3838"/>
                </a:solidFill>
                <a:latin typeface="Trebuchet MS"/>
                <a:cs typeface="Trebuchet MS"/>
              </a:rPr>
              <a:t>-</a:t>
            </a:r>
            <a:r>
              <a:rPr sz="1021" spc="-93" dirty="0">
                <a:solidFill>
                  <a:srgbClr val="3A3838"/>
                </a:solidFill>
                <a:latin typeface="Trebuchet MS"/>
                <a:cs typeface="Trebuchet MS"/>
              </a:rPr>
              <a:t> </a:t>
            </a:r>
            <a:r>
              <a:rPr sz="1021" spc="14" dirty="0">
                <a:solidFill>
                  <a:srgbClr val="3A3838"/>
                </a:solidFill>
                <a:latin typeface="Trebuchet MS"/>
                <a:cs typeface="Trebuchet MS"/>
              </a:rPr>
              <a:t>R</a:t>
            </a:r>
            <a:r>
              <a:rPr sz="1021" spc="-56" dirty="0">
                <a:solidFill>
                  <a:srgbClr val="3A3838"/>
                </a:solidFill>
                <a:latin typeface="Trebuchet MS"/>
                <a:cs typeface="Trebuchet MS"/>
              </a:rPr>
              <a:t>é</a:t>
            </a:r>
            <a:r>
              <a:rPr sz="1021" spc="-46" dirty="0">
                <a:solidFill>
                  <a:srgbClr val="3A3838"/>
                </a:solidFill>
                <a:latin typeface="Trebuchet MS"/>
                <a:cs typeface="Trebuchet MS"/>
              </a:rPr>
              <a:t>v</a:t>
            </a:r>
            <a:r>
              <a:rPr sz="1021" spc="-84" dirty="0">
                <a:solidFill>
                  <a:srgbClr val="3A3838"/>
                </a:solidFill>
                <a:latin typeface="Trebuchet MS"/>
                <a:cs typeface="Trebuchet MS"/>
              </a:rPr>
              <a:t> </a:t>
            </a:r>
            <a:r>
              <a:rPr sz="1021" spc="-5" dirty="0">
                <a:solidFill>
                  <a:srgbClr val="3A3838"/>
                </a:solidFill>
                <a:latin typeface="Trebuchet MS"/>
                <a:cs typeface="Trebuchet MS"/>
              </a:rPr>
              <a:t>n</a:t>
            </a:r>
            <a:r>
              <a:rPr sz="1021" spc="-218" dirty="0">
                <a:solidFill>
                  <a:srgbClr val="3A3838"/>
                </a:solidFill>
                <a:latin typeface="Trebuchet MS"/>
                <a:cs typeface="Trebuchet MS"/>
              </a:rPr>
              <a:t>°</a:t>
            </a:r>
            <a:endParaRPr sz="1021" dirty="0">
              <a:latin typeface="Trebuchet MS"/>
              <a:cs typeface="Trebuchet MS"/>
            </a:endParaRPr>
          </a:p>
        </p:txBody>
      </p:sp>
      <p:sp>
        <p:nvSpPr>
          <p:cNvPr id="7" name="Rectangle 6">
            <a:extLst>
              <a:ext uri="{FF2B5EF4-FFF2-40B4-BE49-F238E27FC236}">
                <a16:creationId xmlns:a16="http://schemas.microsoft.com/office/drawing/2014/main" id="{4DE66BCC-1D7C-D14B-BD06-09E0F45366B4}"/>
              </a:ext>
            </a:extLst>
          </p:cNvPr>
          <p:cNvSpPr/>
          <p:nvPr/>
        </p:nvSpPr>
        <p:spPr>
          <a:xfrm>
            <a:off x="2470449" y="3211979"/>
            <a:ext cx="5533832" cy="1186303"/>
          </a:xfrm>
          <a:prstGeom prst="rect">
            <a:avLst/>
          </a:prstGeom>
        </p:spPr>
        <p:txBody>
          <a:bodyPr wrap="square" lIns="92790" tIns="46395" rIns="92790" bIns="46395">
            <a:spAutoFit/>
          </a:bodyPr>
          <a:lstStyle/>
          <a:p>
            <a:pPr algn="ctr"/>
            <a:r>
              <a:rPr lang="fr-FR" sz="1600" b="1" dirty="0">
                <a:latin typeface="Gill Sans MT" panose="020B0502020104020203" pitchFamily="34" charset="0"/>
              </a:rPr>
              <a:t>Formateur</a:t>
            </a:r>
          </a:p>
          <a:p>
            <a:pPr algn="ctr"/>
            <a:endParaRPr lang="fr-FR" sz="1100" b="1" dirty="0">
              <a:latin typeface="Gill Sans MT" panose="020B0502020104020203" pitchFamily="34" charset="0"/>
            </a:endParaRPr>
          </a:p>
          <a:p>
            <a:pPr algn="ctr"/>
            <a:r>
              <a:rPr lang="fr-FR" sz="1100" b="1" dirty="0">
                <a:latin typeface="Gill Sans MT" panose="020B0502020104020203" pitchFamily="34" charset="0"/>
              </a:rPr>
              <a:t>Hamza </a:t>
            </a:r>
            <a:r>
              <a:rPr lang="fr-FR" sz="1100" b="1" dirty="0" err="1">
                <a:latin typeface="Gill Sans MT" panose="020B0502020104020203" pitchFamily="34" charset="0"/>
              </a:rPr>
              <a:t>Zagrouba</a:t>
            </a:r>
            <a:endParaRPr lang="fr-FR" sz="1100" b="1" dirty="0">
              <a:latin typeface="Gill Sans MT" panose="020B0502020104020203" pitchFamily="34" charset="0"/>
            </a:endParaRPr>
          </a:p>
          <a:p>
            <a:pPr algn="ctr"/>
            <a:r>
              <a:rPr lang="fr-FR" sz="1100" b="1" dirty="0">
                <a:latin typeface="Gill Sans MT" panose="020B0502020104020203" pitchFamily="34" charset="0"/>
              </a:rPr>
              <a:t>Ingénieur informatique &amp; Formateur confirmé</a:t>
            </a:r>
          </a:p>
          <a:p>
            <a:pPr algn="ctr"/>
            <a:r>
              <a:rPr lang="fr-FR" sz="1100" b="1" dirty="0">
                <a:latin typeface="Gill Sans MT" panose="020B0502020104020203" pitchFamily="34" charset="0"/>
              </a:rPr>
              <a:t>Consultant web</a:t>
            </a:r>
          </a:p>
          <a:p>
            <a:pPr algn="ctr"/>
            <a:r>
              <a:rPr lang="fr-FR" sz="1100" dirty="0">
                <a:latin typeface="Gill Sans MT" panose="020B0502020104020203" pitchFamily="34" charset="0"/>
                <a:hlinkClick r:id="rId3"/>
              </a:rPr>
              <a:t>hamzaensi@gmail.com</a:t>
            </a:r>
            <a:endParaRPr lang="fr-FR" sz="1100" dirty="0">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0F24D-FC05-0CA7-E38F-B1247332AC00}"/>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D896CB4-7DFC-9504-15B9-4D76B5F8F847}"/>
              </a:ext>
            </a:extLst>
          </p:cNvPr>
          <p:cNvSpPr>
            <a:spLocks noGrp="1"/>
          </p:cNvSpPr>
          <p:nvPr>
            <p:ph idx="1"/>
          </p:nvPr>
        </p:nvSpPr>
        <p:spPr/>
        <p:txBody>
          <a:bodyPr/>
          <a:lstStyle/>
          <a:p>
            <a:r>
              <a:rPr lang="fr-FR" dirty="0"/>
              <a:t>Pourquoi le JS ?  Mocha – </a:t>
            </a:r>
            <a:r>
              <a:rPr lang="fr-FR" dirty="0" err="1"/>
              <a:t>LiveScript</a:t>
            </a:r>
            <a:r>
              <a:rPr lang="fr-FR" dirty="0"/>
              <a:t> - Javascript</a:t>
            </a:r>
          </a:p>
          <a:p>
            <a:pPr marL="0" indent="0">
              <a:buNone/>
            </a:pPr>
            <a:endParaRPr lang="fr-FR" dirty="0"/>
          </a:p>
          <a:p>
            <a:r>
              <a:rPr lang="en-PH" sz="1800" b="1" kern="100" dirty="0" err="1">
                <a:effectLst/>
                <a:latin typeface="Aptos" panose="020B0004020202020204" pitchFamily="34" charset="0"/>
                <a:ea typeface="Aptos" panose="020B0004020202020204" pitchFamily="34" charset="0"/>
                <a:cs typeface="Arial" panose="020B0604020202020204" pitchFamily="34" charset="0"/>
              </a:rPr>
              <a:t>Normalisation</a:t>
            </a:r>
            <a:r>
              <a:rPr lang="en-PH" sz="1800" b="1" kern="100" dirty="0">
                <a:effectLst/>
                <a:latin typeface="Aptos" panose="020B0004020202020204" pitchFamily="34" charset="0"/>
                <a:ea typeface="Aptos" panose="020B0004020202020204" pitchFamily="34" charset="0"/>
                <a:cs typeface="Arial" panose="020B0604020202020204" pitchFamily="34" charset="0"/>
              </a:rPr>
              <a:t> du </a:t>
            </a:r>
            <a:r>
              <a:rPr lang="en-PH" sz="1800" b="1" kern="100" dirty="0" err="1">
                <a:effectLst/>
                <a:latin typeface="Aptos" panose="020B0004020202020204" pitchFamily="34" charset="0"/>
                <a:ea typeface="Aptos" panose="020B0004020202020204" pitchFamily="34" charset="0"/>
                <a:cs typeface="Arial" panose="020B0604020202020204" pitchFamily="34" charset="0"/>
              </a:rPr>
              <a:t>langage</a:t>
            </a:r>
            <a:r>
              <a:rPr lang="en-PH" sz="1800" b="1" kern="100" dirty="0">
                <a:effectLst/>
                <a:latin typeface="Aptos" panose="020B0004020202020204" pitchFamily="34" charset="0"/>
                <a:ea typeface="Aptos" panose="020B0004020202020204" pitchFamily="34" charset="0"/>
                <a:cs typeface="Arial" panose="020B0604020202020204" pitchFamily="34" charset="0"/>
              </a:rPr>
              <a:t> JavaScript ? : </a:t>
            </a:r>
            <a:r>
              <a:rPr lang="fr-TN" sz="1800" dirty="0">
                <a:effectLst/>
                <a:highlight>
                  <a:srgbClr val="00FFFF"/>
                </a:highlight>
                <a:latin typeface="Aptos" panose="020B0004020202020204" pitchFamily="34" charset="0"/>
                <a:ea typeface="Aptos" panose="020B0004020202020204" pitchFamily="34" charset="0"/>
                <a:cs typeface="Arial" panose="020B0604020202020204" pitchFamily="34" charset="0"/>
              </a:rPr>
              <a:t>Netscape</a:t>
            </a:r>
            <a:r>
              <a:rPr lang="fr-TN" sz="1800" dirty="0">
                <a:effectLst/>
                <a:latin typeface="Aptos" panose="020B0004020202020204" pitchFamily="34" charset="0"/>
                <a:ea typeface="Aptos" panose="020B0004020202020204" pitchFamily="34" charset="0"/>
                <a:cs typeface="Arial" panose="020B0604020202020204" pitchFamily="34" charset="0"/>
              </a:rPr>
              <a:t> </a:t>
            </a:r>
            <a:r>
              <a:rPr lang="fr-FR" sz="1800" dirty="0">
                <a:effectLst/>
                <a:latin typeface="Aptos" panose="020B0004020202020204" pitchFamily="34" charset="0"/>
                <a:ea typeface="Aptos" panose="020B0004020202020204" pitchFamily="34" charset="0"/>
                <a:cs typeface="Arial" panose="020B0604020202020204" pitchFamily="34" charset="0"/>
              </a:rPr>
              <a:t> -&gt; </a:t>
            </a:r>
            <a:r>
              <a:rPr lang="fr-TN" sz="1800" dirty="0" err="1">
                <a:effectLst/>
                <a:highlight>
                  <a:srgbClr val="00FFFF"/>
                </a:highlight>
                <a:latin typeface="Aptos" panose="020B0004020202020204" pitchFamily="34" charset="0"/>
                <a:ea typeface="Aptos" panose="020B0004020202020204" pitchFamily="34" charset="0"/>
                <a:cs typeface="Arial" panose="020B0604020202020204" pitchFamily="34" charset="0"/>
              </a:rPr>
              <a:t>ECMAScript</a:t>
            </a:r>
            <a:r>
              <a:rPr lang="fr-TN" sz="1800" dirty="0">
                <a:effectLst/>
                <a:latin typeface="Aptos" panose="020B0004020202020204" pitchFamily="34" charset="0"/>
                <a:ea typeface="Aptos" panose="020B0004020202020204" pitchFamily="34" charset="0"/>
                <a:cs typeface="Arial" panose="020B0604020202020204" pitchFamily="34" charset="0"/>
              </a:rPr>
              <a:t> </a:t>
            </a:r>
            <a:r>
              <a:rPr lang="en-PH" sz="1800" b="1" kern="100" dirty="0">
                <a:effectLst/>
                <a:latin typeface="Aptos" panose="020B0004020202020204" pitchFamily="34" charset="0"/>
                <a:ea typeface="Aptos" panose="020B0004020202020204" pitchFamily="34" charset="0"/>
                <a:cs typeface="Arial" panose="020B0604020202020204" pitchFamily="34" charset="0"/>
              </a:rPr>
              <a:t> </a:t>
            </a:r>
          </a:p>
          <a:p>
            <a:pPr marL="0" indent="0">
              <a:buNone/>
            </a:pPr>
            <a:endParaRPr lang="en-PH" sz="1800" b="1" kern="100" dirty="0">
              <a:effectLst/>
              <a:latin typeface="Aptos" panose="020B0004020202020204" pitchFamily="34" charset="0"/>
              <a:ea typeface="Aptos" panose="020B0004020202020204" pitchFamily="34" charset="0"/>
              <a:cs typeface="Arial" panose="020B0604020202020204" pitchFamily="34" charset="0"/>
            </a:endParaRPr>
          </a:p>
          <a:p>
            <a:r>
              <a:rPr lang="en-PH" dirty="0"/>
              <a:t>TC39 ? </a:t>
            </a:r>
            <a:endParaRPr lang="fr-TN" dirty="0"/>
          </a:p>
        </p:txBody>
      </p:sp>
      <p:sp>
        <p:nvSpPr>
          <p:cNvPr id="3" name="Espace réservé du numéro de diapositive 2">
            <a:extLst>
              <a:ext uri="{FF2B5EF4-FFF2-40B4-BE49-F238E27FC236}">
                <a16:creationId xmlns:a16="http://schemas.microsoft.com/office/drawing/2014/main" id="{E976E9E5-FB69-6339-69D0-89B4C808EC3B}"/>
              </a:ext>
            </a:extLst>
          </p:cNvPr>
          <p:cNvSpPr>
            <a:spLocks noGrp="1"/>
          </p:cNvSpPr>
          <p:nvPr>
            <p:ph type="sldNum" sz="quarter" idx="12"/>
          </p:nvPr>
        </p:nvSpPr>
        <p:spPr/>
        <p:txBody>
          <a:bodyPr/>
          <a:lstStyle/>
          <a:p>
            <a:fld id="{9705A05D-FF3A-44F5-A745-C0E08A1F0267}" type="slidenum">
              <a:rPr lang="fr-FR" smtClean="0"/>
              <a:pPr/>
              <a:t>10</a:t>
            </a:fld>
            <a:endParaRPr lang="fr-FR" dirty="0"/>
          </a:p>
        </p:txBody>
      </p:sp>
      <p:sp>
        <p:nvSpPr>
          <p:cNvPr id="4" name="Rectangle 5">
            <a:extLst>
              <a:ext uri="{FF2B5EF4-FFF2-40B4-BE49-F238E27FC236}">
                <a16:creationId xmlns:a16="http://schemas.microsoft.com/office/drawing/2014/main" id="{8036BF12-8ABD-05B3-F8BB-0A73291A0476}"/>
              </a:ext>
            </a:extLst>
          </p:cNvPr>
          <p:cNvSpPr>
            <a:spLocks/>
          </p:cNvSpPr>
          <p:nvPr/>
        </p:nvSpPr>
        <p:spPr bwMode="auto">
          <a:xfrm>
            <a:off x="1349523" y="197594"/>
            <a:ext cx="890166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5" name="Rectangle 5">
            <a:extLst>
              <a:ext uri="{FF2B5EF4-FFF2-40B4-BE49-F238E27FC236}">
                <a16:creationId xmlns:a16="http://schemas.microsoft.com/office/drawing/2014/main" id="{FB8593CA-4982-46C9-C2C7-031BD1E92DA2}"/>
              </a:ext>
            </a:extLst>
          </p:cNvPr>
          <p:cNvSpPr>
            <a:spLocks/>
          </p:cNvSpPr>
          <p:nvPr/>
        </p:nvSpPr>
        <p:spPr bwMode="auto">
          <a:xfrm>
            <a:off x="1489076" y="70710"/>
            <a:ext cx="838844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JAVASCRIPT ? </a:t>
            </a:r>
          </a:p>
        </p:txBody>
      </p:sp>
      <p:pic>
        <p:nvPicPr>
          <p:cNvPr id="6" name="Image 5" descr="Une image contenant texte, Police, capture d’écran, nombre&#10;&#10;Description générée automatiquement">
            <a:extLst>
              <a:ext uri="{FF2B5EF4-FFF2-40B4-BE49-F238E27FC236}">
                <a16:creationId xmlns:a16="http://schemas.microsoft.com/office/drawing/2014/main" id="{251062E9-0002-4EC8-21F3-0AC0EC3216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5508" y="3005906"/>
            <a:ext cx="7363936" cy="1182678"/>
          </a:xfrm>
          <a:prstGeom prst="rect">
            <a:avLst/>
          </a:prstGeom>
          <a:noFill/>
          <a:ln>
            <a:noFill/>
          </a:ln>
        </p:spPr>
      </p:pic>
      <p:sp>
        <p:nvSpPr>
          <p:cNvPr id="8" name="ZoneTexte 7">
            <a:extLst>
              <a:ext uri="{FF2B5EF4-FFF2-40B4-BE49-F238E27FC236}">
                <a16:creationId xmlns:a16="http://schemas.microsoft.com/office/drawing/2014/main" id="{EAE314A5-1307-715A-852A-E0E2214E63A3}"/>
              </a:ext>
            </a:extLst>
          </p:cNvPr>
          <p:cNvSpPr txBox="1"/>
          <p:nvPr/>
        </p:nvSpPr>
        <p:spPr>
          <a:xfrm>
            <a:off x="341412" y="4503012"/>
            <a:ext cx="9145016" cy="648126"/>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0 :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La première étape représente l'idée de quelqu'un qu'il pense digne de faire partie du langage JavaScript.</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158ACC63-40E8-49AB-C662-B07B2150BE77}"/>
              </a:ext>
            </a:extLst>
          </p:cNvPr>
          <p:cNvSpPr txBox="1"/>
          <p:nvPr/>
        </p:nvSpPr>
        <p:spPr>
          <a:xfrm>
            <a:off x="329680" y="5337507"/>
            <a:ext cx="9732811" cy="856325"/>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1 :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r>
              <a:rPr lang="fr-TN" sz="1400" b="1" dirty="0">
                <a:effectLst/>
                <a:latin typeface="Aptos" panose="020B0004020202020204" pitchFamily="34" charset="0"/>
                <a:ea typeface="Aptos" panose="020B0004020202020204" pitchFamily="34" charset="0"/>
                <a:cs typeface="Arial" panose="020B0604020202020204" pitchFamily="34" charset="0"/>
              </a:rPr>
              <a:t>À ce stade, les propositions sont discutées et développées par la communauté</a:t>
            </a:r>
            <a:r>
              <a:rPr lang="fr-FR" sz="1400" b="1" dirty="0">
                <a:effectLst/>
                <a:latin typeface="Aptos" panose="020B0004020202020204" pitchFamily="34" charset="0"/>
                <a:ea typeface="Aptos" panose="020B0004020202020204" pitchFamily="34" charset="0"/>
                <a:cs typeface="Arial" panose="020B0604020202020204" pitchFamily="34" charset="0"/>
              </a:rPr>
              <a:t>, </a:t>
            </a:r>
            <a:r>
              <a:rPr lang="fr-TN" sz="1400" b="1" dirty="0">
                <a:effectLst/>
                <a:latin typeface="Aptos" panose="020B0004020202020204" pitchFamily="34" charset="0"/>
                <a:ea typeface="Aptos" panose="020B0004020202020204" pitchFamily="34" charset="0"/>
                <a:cs typeface="Arial" panose="020B0604020202020204" pitchFamily="34" charset="0"/>
              </a:rPr>
              <a:t>si la proposition suscite toujours suffisamment d'intérêt et est considérée comme ayant un potentiel bénéfice si elle est ajoutée à la spécification</a:t>
            </a:r>
            <a:endParaRPr lang="fr-TN" dirty="0"/>
          </a:p>
        </p:txBody>
      </p:sp>
    </p:spTree>
    <p:extLst>
      <p:ext uri="{BB962C8B-B14F-4D97-AF65-F5344CB8AC3E}">
        <p14:creationId xmlns:p14="http://schemas.microsoft.com/office/powerpoint/2010/main" val="17666677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06AF58F-0BAA-2067-C13C-8AD3F5086EB0}"/>
              </a:ext>
            </a:extLst>
          </p:cNvPr>
          <p:cNvSpPr>
            <a:spLocks noGrp="1"/>
          </p:cNvSpPr>
          <p:nvPr>
            <p:ph idx="1"/>
          </p:nvPr>
        </p:nvSpPr>
        <p:spPr/>
        <p:txBody>
          <a:bodyPr/>
          <a:lstStyle/>
          <a:p>
            <a:pPr marL="0" indent="0">
              <a:buNone/>
            </a:pPr>
            <a:endParaRPr lang="en-PH" sz="1800" b="1" kern="100" dirty="0">
              <a:effectLst/>
              <a:latin typeface="Aptos" panose="020B0004020202020204" pitchFamily="34" charset="0"/>
              <a:ea typeface="Aptos" panose="020B0004020202020204" pitchFamily="34" charset="0"/>
              <a:cs typeface="Arial" panose="020B0604020202020204" pitchFamily="34" charset="0"/>
            </a:endParaRPr>
          </a:p>
          <a:p>
            <a:r>
              <a:rPr lang="en-PH" dirty="0"/>
              <a:t>TC39 ? </a:t>
            </a:r>
            <a:endParaRPr lang="fr-TN" dirty="0"/>
          </a:p>
        </p:txBody>
      </p:sp>
      <p:sp>
        <p:nvSpPr>
          <p:cNvPr id="3" name="Espace réservé du numéro de diapositive 2">
            <a:extLst>
              <a:ext uri="{FF2B5EF4-FFF2-40B4-BE49-F238E27FC236}">
                <a16:creationId xmlns:a16="http://schemas.microsoft.com/office/drawing/2014/main" id="{B094E862-7128-8A37-F1E8-F1B1DA75283B}"/>
              </a:ext>
            </a:extLst>
          </p:cNvPr>
          <p:cNvSpPr>
            <a:spLocks noGrp="1"/>
          </p:cNvSpPr>
          <p:nvPr>
            <p:ph type="sldNum" sz="quarter" idx="12"/>
          </p:nvPr>
        </p:nvSpPr>
        <p:spPr/>
        <p:txBody>
          <a:bodyPr/>
          <a:lstStyle/>
          <a:p>
            <a:fld id="{9705A05D-FF3A-44F5-A745-C0E08A1F0267}" type="slidenum">
              <a:rPr lang="fr-FR" smtClean="0"/>
              <a:pPr/>
              <a:t>11</a:t>
            </a:fld>
            <a:endParaRPr lang="fr-FR" dirty="0"/>
          </a:p>
        </p:txBody>
      </p:sp>
      <p:sp>
        <p:nvSpPr>
          <p:cNvPr id="4" name="Rectangle 5">
            <a:extLst>
              <a:ext uri="{FF2B5EF4-FFF2-40B4-BE49-F238E27FC236}">
                <a16:creationId xmlns:a16="http://schemas.microsoft.com/office/drawing/2014/main" id="{1A548883-448B-3CFB-54CD-DDEBCF42EDA0}"/>
              </a:ext>
            </a:extLst>
          </p:cNvPr>
          <p:cNvSpPr>
            <a:spLocks/>
          </p:cNvSpPr>
          <p:nvPr/>
        </p:nvSpPr>
        <p:spPr bwMode="auto">
          <a:xfrm>
            <a:off x="1349523" y="197594"/>
            <a:ext cx="890166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5" name="Rectangle 5">
            <a:extLst>
              <a:ext uri="{FF2B5EF4-FFF2-40B4-BE49-F238E27FC236}">
                <a16:creationId xmlns:a16="http://schemas.microsoft.com/office/drawing/2014/main" id="{4F8F9A9F-8A1B-F16D-1E42-A026989A8E49}"/>
              </a:ext>
            </a:extLst>
          </p:cNvPr>
          <p:cNvSpPr>
            <a:spLocks/>
          </p:cNvSpPr>
          <p:nvPr/>
        </p:nvSpPr>
        <p:spPr bwMode="auto">
          <a:xfrm>
            <a:off x="1489076" y="70710"/>
            <a:ext cx="838844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JAVASCRIPT ? </a:t>
            </a:r>
          </a:p>
        </p:txBody>
      </p:sp>
      <p:pic>
        <p:nvPicPr>
          <p:cNvPr id="6" name="Image 5" descr="Une image contenant texte, Police, capture d’écran, nombre&#10;&#10;Description générée automatiquement">
            <a:extLst>
              <a:ext uri="{FF2B5EF4-FFF2-40B4-BE49-F238E27FC236}">
                <a16:creationId xmlns:a16="http://schemas.microsoft.com/office/drawing/2014/main" id="{54843DBD-6900-9450-952A-F3CA8EC88F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1952" y="1708465"/>
            <a:ext cx="7363936" cy="1182678"/>
          </a:xfrm>
          <a:prstGeom prst="rect">
            <a:avLst/>
          </a:prstGeom>
          <a:noFill/>
          <a:ln>
            <a:noFill/>
          </a:ln>
        </p:spPr>
      </p:pic>
      <p:sp>
        <p:nvSpPr>
          <p:cNvPr id="12" name="ZoneTexte 11">
            <a:extLst>
              <a:ext uri="{FF2B5EF4-FFF2-40B4-BE49-F238E27FC236}">
                <a16:creationId xmlns:a16="http://schemas.microsoft.com/office/drawing/2014/main" id="{0ECFD4D9-5373-73D1-5C0F-36E29B472EAD}"/>
              </a:ext>
            </a:extLst>
          </p:cNvPr>
          <p:cNvSpPr txBox="1"/>
          <p:nvPr/>
        </p:nvSpPr>
        <p:spPr>
          <a:xfrm>
            <a:off x="413420" y="3050533"/>
            <a:ext cx="9577064" cy="640881"/>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2 :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r>
              <a:rPr lang="fr-TN" sz="1400" b="1" dirty="0">
                <a:effectLst/>
                <a:latin typeface="Aptos" panose="020B0004020202020204" pitchFamily="34" charset="0"/>
                <a:ea typeface="Aptos" panose="020B0004020202020204" pitchFamily="34" charset="0"/>
                <a:cs typeface="Arial" panose="020B0604020202020204" pitchFamily="34" charset="0"/>
              </a:rPr>
              <a:t>À ce stade, l'API, la syntaxe, etc., sont affinées et décrites plus en détail à l'aide du langage de spécification formelle. </a:t>
            </a:r>
            <a:endParaRPr lang="fr-TN" dirty="0"/>
          </a:p>
        </p:txBody>
      </p:sp>
      <p:sp>
        <p:nvSpPr>
          <p:cNvPr id="14" name="ZoneTexte 13">
            <a:extLst>
              <a:ext uri="{FF2B5EF4-FFF2-40B4-BE49-F238E27FC236}">
                <a16:creationId xmlns:a16="http://schemas.microsoft.com/office/drawing/2014/main" id="{CD6D4E37-3537-99C0-DC66-3223902C5B89}"/>
              </a:ext>
            </a:extLst>
          </p:cNvPr>
          <p:cNvSpPr txBox="1"/>
          <p:nvPr/>
        </p:nvSpPr>
        <p:spPr>
          <a:xfrm>
            <a:off x="429386" y="4014018"/>
            <a:ext cx="9577064" cy="856325"/>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3 :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r>
              <a:rPr lang="fr-TN" sz="1400" b="1" dirty="0">
                <a:effectLst/>
                <a:latin typeface="Aptos" panose="020B0004020202020204" pitchFamily="34" charset="0"/>
                <a:ea typeface="Aptos" panose="020B0004020202020204" pitchFamily="34" charset="0"/>
                <a:cs typeface="Arial" panose="020B0604020202020204" pitchFamily="34" charset="0"/>
              </a:rPr>
              <a:t>Les propositions à ce stade sont presque prêtes à être incluses dans la spécification </a:t>
            </a:r>
            <a:r>
              <a:rPr lang="fr-TN" sz="1400" b="1" dirty="0" err="1">
                <a:effectLst/>
                <a:latin typeface="Aptos" panose="020B0004020202020204" pitchFamily="34" charset="0"/>
                <a:ea typeface="Aptos" panose="020B0004020202020204" pitchFamily="34" charset="0"/>
                <a:cs typeface="Arial" panose="020B0604020202020204" pitchFamily="34" charset="0"/>
              </a:rPr>
              <a:t>ECMAScript</a:t>
            </a:r>
            <a:endParaRPr lang="fr-FR" sz="1400" b="1" dirty="0">
              <a:effectLst/>
              <a:latin typeface="Aptos" panose="020B0004020202020204" pitchFamily="34" charset="0"/>
              <a:ea typeface="Aptos" panose="020B0004020202020204" pitchFamily="34" charset="0"/>
              <a:cs typeface="Arial" panose="020B0604020202020204" pitchFamily="34" charset="0"/>
            </a:endParaRPr>
          </a:p>
          <a:p>
            <a:endParaRPr lang="fr-TN" dirty="0"/>
          </a:p>
        </p:txBody>
      </p:sp>
      <p:sp>
        <p:nvSpPr>
          <p:cNvPr id="16" name="ZoneTexte 15">
            <a:extLst>
              <a:ext uri="{FF2B5EF4-FFF2-40B4-BE49-F238E27FC236}">
                <a16:creationId xmlns:a16="http://schemas.microsoft.com/office/drawing/2014/main" id="{AB70108A-2320-76A1-A434-78E6C08DEE9F}"/>
              </a:ext>
            </a:extLst>
          </p:cNvPr>
          <p:cNvSpPr txBox="1"/>
          <p:nvPr/>
        </p:nvSpPr>
        <p:spPr>
          <a:xfrm>
            <a:off x="469463" y="4767948"/>
            <a:ext cx="5237920" cy="307777"/>
          </a:xfrm>
          <a:prstGeom prst="rect">
            <a:avLst/>
          </a:prstGeom>
          <a:noFill/>
        </p:spPr>
        <p:txBody>
          <a:bodyPr wrap="square">
            <a:spAutoFit/>
          </a:bodyPr>
          <a:lstStyle/>
          <a:p>
            <a:r>
              <a:rPr lang="fr-TN" sz="1400" b="1" dirty="0">
                <a:effectLst/>
                <a:latin typeface="Aptos" panose="020B0004020202020204" pitchFamily="34" charset="0"/>
                <a:ea typeface="Aptos" panose="020B0004020202020204" pitchFamily="34" charset="0"/>
                <a:cs typeface="Arial" panose="020B0604020202020204" pitchFamily="34" charset="0"/>
              </a:rPr>
              <a:t>un ensemble de tests </a:t>
            </a:r>
            <a:endParaRPr lang="fr-TN" dirty="0"/>
          </a:p>
        </p:txBody>
      </p:sp>
      <p:sp>
        <p:nvSpPr>
          <p:cNvPr id="18" name="ZoneTexte 17">
            <a:extLst>
              <a:ext uri="{FF2B5EF4-FFF2-40B4-BE49-F238E27FC236}">
                <a16:creationId xmlns:a16="http://schemas.microsoft.com/office/drawing/2014/main" id="{927B089F-1D26-5CCE-1D02-1F333585E298}"/>
              </a:ext>
            </a:extLst>
          </p:cNvPr>
          <p:cNvSpPr txBox="1"/>
          <p:nvPr/>
        </p:nvSpPr>
        <p:spPr>
          <a:xfrm>
            <a:off x="482884" y="5104865"/>
            <a:ext cx="8283464" cy="307777"/>
          </a:xfrm>
          <a:prstGeom prst="rect">
            <a:avLst/>
          </a:prstGeom>
          <a:noFill/>
        </p:spPr>
        <p:txBody>
          <a:bodyPr wrap="square">
            <a:spAutoFit/>
          </a:bodyPr>
          <a:lstStyle/>
          <a:p>
            <a:r>
              <a:rPr lang="fr-TN" sz="1400" b="1" dirty="0">
                <a:effectLst/>
                <a:latin typeface="Aptos" panose="020B0004020202020204" pitchFamily="34" charset="0"/>
                <a:ea typeface="Aptos" panose="020B0004020202020204" pitchFamily="34" charset="0"/>
                <a:cs typeface="Arial" panose="020B0604020202020204" pitchFamily="34" charset="0"/>
              </a:rPr>
              <a:t>deux implémentations compatibles de la proposition qui ont réussi les tests</a:t>
            </a:r>
            <a:endParaRPr lang="fr-TN" dirty="0"/>
          </a:p>
        </p:txBody>
      </p:sp>
      <p:sp>
        <p:nvSpPr>
          <p:cNvPr id="20" name="ZoneTexte 19">
            <a:extLst>
              <a:ext uri="{FF2B5EF4-FFF2-40B4-BE49-F238E27FC236}">
                <a16:creationId xmlns:a16="http://schemas.microsoft.com/office/drawing/2014/main" id="{9555EAEC-71F7-3D47-4390-C1BAD503308E}"/>
              </a:ext>
            </a:extLst>
          </p:cNvPr>
          <p:cNvSpPr txBox="1"/>
          <p:nvPr/>
        </p:nvSpPr>
        <p:spPr>
          <a:xfrm>
            <a:off x="449854" y="5574583"/>
            <a:ext cx="9540629" cy="856325"/>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4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r>
              <a:rPr lang="fr-TN" sz="1400" b="1" dirty="0">
                <a:effectLst/>
                <a:latin typeface="Aptos" panose="020B0004020202020204" pitchFamily="34" charset="0"/>
                <a:ea typeface="Aptos" panose="020B0004020202020204" pitchFamily="34" charset="0"/>
                <a:cs typeface="Arial" panose="020B0604020202020204" pitchFamily="34" charset="0"/>
              </a:rPr>
              <a:t>À ce stade, la proposition est complète et prête à être incluse dans la spécification </a:t>
            </a:r>
            <a:r>
              <a:rPr lang="fr-TN" sz="1400" b="1" dirty="0" err="1">
                <a:effectLst/>
                <a:latin typeface="Aptos" panose="020B0004020202020204" pitchFamily="34" charset="0"/>
                <a:ea typeface="Aptos" panose="020B0004020202020204" pitchFamily="34" charset="0"/>
                <a:cs typeface="Arial" panose="020B0604020202020204" pitchFamily="34" charset="0"/>
              </a:rPr>
              <a:t>ECMAScript</a:t>
            </a:r>
            <a:r>
              <a:rPr lang="fr-TN" sz="1400" b="1" dirty="0">
                <a:effectLst/>
                <a:latin typeface="Aptos" panose="020B0004020202020204" pitchFamily="34" charset="0"/>
                <a:ea typeface="Aptos" panose="020B0004020202020204" pitchFamily="34" charset="0"/>
                <a:cs typeface="Arial" panose="020B0604020202020204" pitchFamily="34" charset="0"/>
              </a:rPr>
              <a:t> et, en fin de compte, à être ajoutée au langage JavaScript. </a:t>
            </a:r>
            <a:endParaRPr lang="fr-TN" dirty="0"/>
          </a:p>
        </p:txBody>
      </p:sp>
    </p:spTree>
    <p:extLst>
      <p:ext uri="{BB962C8B-B14F-4D97-AF65-F5344CB8AC3E}">
        <p14:creationId xmlns:p14="http://schemas.microsoft.com/office/powerpoint/2010/main" val="11251873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1D8DF-29BA-8178-D15D-57EA5233F206}"/>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B95D83F-6E90-5668-2844-D6A6AD14F5DA}"/>
              </a:ext>
            </a:extLst>
          </p:cNvPr>
          <p:cNvSpPr>
            <a:spLocks noGrp="1"/>
          </p:cNvSpPr>
          <p:nvPr>
            <p:ph idx="1"/>
          </p:nvPr>
        </p:nvSpPr>
        <p:spPr/>
        <p:txBody>
          <a:bodyPr/>
          <a:lstStyle/>
          <a:p>
            <a:pPr>
              <a:lnSpc>
                <a:spcPct val="107000"/>
              </a:lnSpc>
              <a:spcAft>
                <a:spcPts val="800"/>
              </a:spcAft>
            </a:pPr>
            <a:r>
              <a:rPr lang="fr-TN" sz="1800" b="1" kern="100" dirty="0">
                <a:effectLst/>
                <a:latin typeface="Aptos" panose="020B0004020202020204" pitchFamily="34" charset="0"/>
                <a:ea typeface="Aptos" panose="020B0004020202020204" pitchFamily="34" charset="0"/>
                <a:cs typeface="Arial" panose="020B0604020202020204" pitchFamily="34" charset="0"/>
              </a:rPr>
              <a:t>JS : interprété ou compilé ?</a:t>
            </a: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FR" sz="1800" b="1" kern="100" dirty="0">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fr-TN" sz="1800" b="1" kern="100" dirty="0">
                <a:effectLst/>
                <a:latin typeface="Aptos" panose="020B0004020202020204" pitchFamily="34" charset="0"/>
                <a:ea typeface="Aptos" panose="020B0004020202020204" pitchFamily="34" charset="0"/>
                <a:cs typeface="Arial" panose="020B0604020202020204" pitchFamily="34" charset="0"/>
              </a:rPr>
              <a:t>JavaScript Engine</a:t>
            </a: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fr-FR" dirty="0"/>
          </a:p>
        </p:txBody>
      </p:sp>
      <p:sp>
        <p:nvSpPr>
          <p:cNvPr id="3" name="Espace réservé du numéro de diapositive 2">
            <a:extLst>
              <a:ext uri="{FF2B5EF4-FFF2-40B4-BE49-F238E27FC236}">
                <a16:creationId xmlns:a16="http://schemas.microsoft.com/office/drawing/2014/main" id="{CB8A3AE9-FFE7-A288-4F67-E1AE0873DD68}"/>
              </a:ext>
            </a:extLst>
          </p:cNvPr>
          <p:cNvSpPr>
            <a:spLocks noGrp="1"/>
          </p:cNvSpPr>
          <p:nvPr>
            <p:ph type="sldNum" sz="quarter" idx="12"/>
          </p:nvPr>
        </p:nvSpPr>
        <p:spPr/>
        <p:txBody>
          <a:bodyPr/>
          <a:lstStyle/>
          <a:p>
            <a:fld id="{9705A05D-FF3A-44F5-A745-C0E08A1F0267}" type="slidenum">
              <a:rPr lang="fr-FR" smtClean="0"/>
              <a:pPr/>
              <a:t>12</a:t>
            </a:fld>
            <a:endParaRPr lang="fr-FR" dirty="0"/>
          </a:p>
        </p:txBody>
      </p:sp>
      <p:sp>
        <p:nvSpPr>
          <p:cNvPr id="4" name="Rectangle 5">
            <a:extLst>
              <a:ext uri="{FF2B5EF4-FFF2-40B4-BE49-F238E27FC236}">
                <a16:creationId xmlns:a16="http://schemas.microsoft.com/office/drawing/2014/main" id="{653E5F39-225F-E1C5-D326-79F755A07D60}"/>
              </a:ext>
            </a:extLst>
          </p:cNvPr>
          <p:cNvSpPr>
            <a:spLocks/>
          </p:cNvSpPr>
          <p:nvPr/>
        </p:nvSpPr>
        <p:spPr bwMode="auto">
          <a:xfrm>
            <a:off x="1349523" y="197594"/>
            <a:ext cx="890166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5" name="Rectangle 5">
            <a:extLst>
              <a:ext uri="{FF2B5EF4-FFF2-40B4-BE49-F238E27FC236}">
                <a16:creationId xmlns:a16="http://schemas.microsoft.com/office/drawing/2014/main" id="{2605921F-016D-CC45-2C31-72E31000F67C}"/>
              </a:ext>
            </a:extLst>
          </p:cNvPr>
          <p:cNvSpPr>
            <a:spLocks/>
          </p:cNvSpPr>
          <p:nvPr/>
        </p:nvSpPr>
        <p:spPr bwMode="auto">
          <a:xfrm>
            <a:off x="1489076" y="70710"/>
            <a:ext cx="838844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JAVASCRIPT ? </a:t>
            </a:r>
          </a:p>
        </p:txBody>
      </p:sp>
      <p:sp>
        <p:nvSpPr>
          <p:cNvPr id="9" name="ZoneTexte 8">
            <a:extLst>
              <a:ext uri="{FF2B5EF4-FFF2-40B4-BE49-F238E27FC236}">
                <a16:creationId xmlns:a16="http://schemas.microsoft.com/office/drawing/2014/main" id="{EDECDAFB-9E32-419B-8B97-E5218A508A1E}"/>
              </a:ext>
            </a:extLst>
          </p:cNvPr>
          <p:cNvSpPr txBox="1"/>
          <p:nvPr/>
        </p:nvSpPr>
        <p:spPr>
          <a:xfrm>
            <a:off x="562433" y="1565746"/>
            <a:ext cx="9315084" cy="878638"/>
          </a:xfrm>
          <a:prstGeom prst="rect">
            <a:avLst/>
          </a:prstGeom>
          <a:noFill/>
        </p:spPr>
        <p:txBody>
          <a:bodyPr wrap="square">
            <a:spAutoFit/>
          </a:bodyPr>
          <a:lstStyle/>
          <a:p>
            <a:pPr algn="just">
              <a:lnSpc>
                <a:spcPct val="107000"/>
              </a:lnSpc>
              <a:spcAft>
                <a:spcPts val="800"/>
              </a:spcAft>
            </a:pPr>
            <a:r>
              <a:rPr lang="fr-TN" sz="1400" kern="100" dirty="0">
                <a:effectLst/>
                <a:latin typeface="Aptos" panose="020B0004020202020204" pitchFamily="34" charset="0"/>
                <a:ea typeface="Aptos" panose="020B0004020202020204" pitchFamily="34" charset="0"/>
                <a:cs typeface="Arial" panose="020B0604020202020204" pitchFamily="34" charset="0"/>
              </a:rPr>
              <a:t>La compilation juste-à-temps (JIT) est une technique utilisée par de nombreux moteurs JavaScript modernes pour augmenter la vitesse d'exécution du code JavaScript.</a:t>
            </a:r>
            <a:endParaRPr lang="fr-FR" sz="14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endParaRPr lang="fr-TN" sz="1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7A8F63A8-6E3D-5777-20E5-D3BF653DE90E}"/>
              </a:ext>
            </a:extLst>
          </p:cNvPr>
          <p:cNvSpPr txBox="1"/>
          <p:nvPr/>
        </p:nvSpPr>
        <p:spPr>
          <a:xfrm>
            <a:off x="701452" y="3109363"/>
            <a:ext cx="9176065" cy="523220"/>
          </a:xfrm>
          <a:prstGeom prst="rect">
            <a:avLst/>
          </a:prstGeom>
          <a:noFill/>
        </p:spPr>
        <p:txBody>
          <a:bodyPr wrap="square">
            <a:spAutoFit/>
          </a:bodyPr>
          <a:lstStyle/>
          <a:p>
            <a:r>
              <a:rPr lang="fr-TN" sz="1400" dirty="0">
                <a:effectLst/>
                <a:latin typeface="Aptos" panose="020B0004020202020204" pitchFamily="34" charset="0"/>
                <a:ea typeface="Aptos" panose="020B0004020202020204" pitchFamily="34" charset="0"/>
                <a:cs typeface="Arial" panose="020B0604020202020204" pitchFamily="34" charset="0"/>
              </a:rPr>
              <a:t>Ce moteur contient tous les composants nécessaires pour transformer le code en quelque chose que la machine peut exécuter. </a:t>
            </a:r>
            <a:endParaRPr lang="fr-TN" dirty="0"/>
          </a:p>
        </p:txBody>
      </p:sp>
      <p:pic>
        <p:nvPicPr>
          <p:cNvPr id="13" name="Image 12" descr="Une image contenant texte, capture d’écran, Police, ligne&#10;&#10;Description générée automatiquement">
            <a:extLst>
              <a:ext uri="{FF2B5EF4-FFF2-40B4-BE49-F238E27FC236}">
                <a16:creationId xmlns:a16="http://schemas.microsoft.com/office/drawing/2014/main" id="{E14C441E-943E-2600-ED57-4A7AB5E424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564" y="4031428"/>
            <a:ext cx="5760720" cy="1436370"/>
          </a:xfrm>
          <a:prstGeom prst="rect">
            <a:avLst/>
          </a:prstGeom>
          <a:noFill/>
          <a:ln>
            <a:noFill/>
          </a:ln>
        </p:spPr>
      </p:pic>
    </p:spTree>
    <p:extLst>
      <p:ext uri="{BB962C8B-B14F-4D97-AF65-F5344CB8AC3E}">
        <p14:creationId xmlns:p14="http://schemas.microsoft.com/office/powerpoint/2010/main" val="1057487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046E8-73ED-94BF-D73C-D6AD88CBFBF5}"/>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D6210B5-6480-823F-F5E1-624AB3791D12}"/>
              </a:ext>
            </a:extLst>
          </p:cNvPr>
          <p:cNvSpPr>
            <a:spLocks noGrp="1"/>
          </p:cNvSpPr>
          <p:nvPr>
            <p:ph idx="1"/>
          </p:nvPr>
        </p:nvSpPr>
        <p:spPr/>
        <p:txBody>
          <a:bodyPr/>
          <a:lstStyle/>
          <a:p>
            <a:pPr marL="0" indent="0">
              <a:lnSpc>
                <a:spcPct val="107000"/>
              </a:lnSpc>
              <a:spcAft>
                <a:spcPts val="800"/>
              </a:spcAft>
              <a:buNone/>
            </a:pPr>
            <a:endParaRPr lang="fr-FR" sz="1800" b="1" kern="100" dirty="0">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fr-FR" dirty="0"/>
          </a:p>
        </p:txBody>
      </p:sp>
      <p:sp>
        <p:nvSpPr>
          <p:cNvPr id="3" name="Espace réservé du numéro de diapositive 2">
            <a:extLst>
              <a:ext uri="{FF2B5EF4-FFF2-40B4-BE49-F238E27FC236}">
                <a16:creationId xmlns:a16="http://schemas.microsoft.com/office/drawing/2014/main" id="{F0680DD2-8C6E-7A2A-73F0-76D56EE72615}"/>
              </a:ext>
            </a:extLst>
          </p:cNvPr>
          <p:cNvSpPr>
            <a:spLocks noGrp="1"/>
          </p:cNvSpPr>
          <p:nvPr>
            <p:ph type="sldNum" sz="quarter" idx="12"/>
          </p:nvPr>
        </p:nvSpPr>
        <p:spPr/>
        <p:txBody>
          <a:bodyPr/>
          <a:lstStyle/>
          <a:p>
            <a:fld id="{9705A05D-FF3A-44F5-A745-C0E08A1F0267}" type="slidenum">
              <a:rPr lang="fr-FR" smtClean="0"/>
              <a:pPr/>
              <a:t>13</a:t>
            </a:fld>
            <a:endParaRPr lang="fr-FR" dirty="0"/>
          </a:p>
        </p:txBody>
      </p:sp>
      <p:sp>
        <p:nvSpPr>
          <p:cNvPr id="4" name="Rectangle 5">
            <a:extLst>
              <a:ext uri="{FF2B5EF4-FFF2-40B4-BE49-F238E27FC236}">
                <a16:creationId xmlns:a16="http://schemas.microsoft.com/office/drawing/2014/main" id="{A16D31F9-1FB4-B806-63AE-8F2CA182810B}"/>
              </a:ext>
            </a:extLst>
          </p:cNvPr>
          <p:cNvSpPr>
            <a:spLocks/>
          </p:cNvSpPr>
          <p:nvPr/>
        </p:nvSpPr>
        <p:spPr bwMode="auto">
          <a:xfrm>
            <a:off x="1349523" y="197594"/>
            <a:ext cx="890166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5" name="Rectangle 5">
            <a:extLst>
              <a:ext uri="{FF2B5EF4-FFF2-40B4-BE49-F238E27FC236}">
                <a16:creationId xmlns:a16="http://schemas.microsoft.com/office/drawing/2014/main" id="{D4A414E1-FC9B-95FF-8DDB-E68403B4F21B}"/>
              </a:ext>
            </a:extLst>
          </p:cNvPr>
          <p:cNvSpPr>
            <a:spLocks/>
          </p:cNvSpPr>
          <p:nvPr/>
        </p:nvSpPr>
        <p:spPr bwMode="auto">
          <a:xfrm>
            <a:off x="1489076" y="70710"/>
            <a:ext cx="838844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JAVASCRIPT ? </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26435476-EBC5-B6D7-A0EC-D8CC9094B7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9444" y="1637754"/>
            <a:ext cx="8280920" cy="2501900"/>
          </a:xfrm>
          <a:prstGeom prst="rect">
            <a:avLst/>
          </a:prstGeom>
          <a:noFill/>
          <a:ln>
            <a:noFill/>
          </a:ln>
        </p:spPr>
      </p:pic>
      <p:sp>
        <p:nvSpPr>
          <p:cNvPr id="8" name="ZoneTexte 7">
            <a:extLst>
              <a:ext uri="{FF2B5EF4-FFF2-40B4-BE49-F238E27FC236}">
                <a16:creationId xmlns:a16="http://schemas.microsoft.com/office/drawing/2014/main" id="{12D47869-9C0E-5EFB-1C49-2C04044D2BD8}"/>
              </a:ext>
            </a:extLst>
          </p:cNvPr>
          <p:cNvSpPr txBox="1"/>
          <p:nvPr/>
        </p:nvSpPr>
        <p:spPr>
          <a:xfrm>
            <a:off x="445376" y="5670202"/>
            <a:ext cx="5237920" cy="315023"/>
          </a:xfrm>
          <a:prstGeom prst="rect">
            <a:avLst/>
          </a:prstGeom>
          <a:noFill/>
        </p:spPr>
        <p:txBody>
          <a:bodyPr wrap="square">
            <a:spAutoFit/>
          </a:bodyPr>
          <a:lstStyle/>
          <a:p>
            <a:pPr>
              <a:lnSpc>
                <a:spcPct val="107000"/>
              </a:lnSpc>
              <a:spcAft>
                <a:spcPts val="800"/>
              </a:spcAft>
            </a:pPr>
            <a:r>
              <a:rPr lang="fr-TN" sz="1400" b="1" kern="100" dirty="0" err="1">
                <a:effectLst/>
                <a:latin typeface="Aptos" panose="020B0004020202020204" pitchFamily="34" charset="0"/>
                <a:ea typeface="Aptos" panose="020B0004020202020204" pitchFamily="34" charset="0"/>
                <a:cs typeface="Arial" panose="020B0604020202020204" pitchFamily="34" charset="0"/>
              </a:rPr>
              <a:t>Automatic</a:t>
            </a:r>
            <a:r>
              <a:rPr lang="fr-TN" sz="1400" b="1" kern="100" dirty="0">
                <a:effectLst/>
                <a:latin typeface="Aptos" panose="020B0004020202020204" pitchFamily="34" charset="0"/>
                <a:ea typeface="Aptos" panose="020B0004020202020204" pitchFamily="34" charset="0"/>
                <a:cs typeface="Arial" panose="020B0604020202020204" pitchFamily="34" charset="0"/>
              </a:rPr>
              <a:t> </a:t>
            </a:r>
            <a:r>
              <a:rPr lang="fr-TN" sz="1400" b="1" kern="100" dirty="0" err="1">
                <a:effectLst/>
                <a:latin typeface="Aptos" panose="020B0004020202020204" pitchFamily="34" charset="0"/>
                <a:ea typeface="Aptos" panose="020B0004020202020204" pitchFamily="34" charset="0"/>
                <a:cs typeface="Arial" panose="020B0604020202020204" pitchFamily="34" charset="0"/>
              </a:rPr>
              <a:t>garbage</a:t>
            </a:r>
            <a:r>
              <a:rPr lang="fr-TN" sz="1400" b="1" kern="100" dirty="0">
                <a:effectLst/>
                <a:latin typeface="Aptos" panose="020B0004020202020204" pitchFamily="34" charset="0"/>
                <a:ea typeface="Aptos" panose="020B0004020202020204" pitchFamily="34" charset="0"/>
                <a:cs typeface="Arial" panose="020B0604020202020204" pitchFamily="34" charset="0"/>
              </a:rPr>
              <a:t> collection</a:t>
            </a:r>
            <a:r>
              <a:rPr lang="fr-FR" sz="1400" b="1" kern="100" dirty="0">
                <a:effectLst/>
                <a:latin typeface="Aptos" panose="020B0004020202020204" pitchFamily="34" charset="0"/>
                <a:ea typeface="Aptos" panose="020B0004020202020204" pitchFamily="34" charset="0"/>
                <a:cs typeface="Arial" panose="020B0604020202020204" pitchFamily="34" charset="0"/>
              </a:rPr>
              <a:t> en JS</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99912B79-F7E0-0247-D8E7-36217B0F8D5B}"/>
              </a:ext>
            </a:extLst>
          </p:cNvPr>
          <p:cNvSpPr txBox="1"/>
          <p:nvPr/>
        </p:nvSpPr>
        <p:spPr>
          <a:xfrm>
            <a:off x="773460" y="3169533"/>
            <a:ext cx="5237920" cy="2178225"/>
          </a:xfrm>
          <a:prstGeom prst="rect">
            <a:avLst/>
          </a:prstGeom>
          <a:noFill/>
        </p:spPr>
        <p:txBody>
          <a:bodyPr wrap="square">
            <a:spAutoFit/>
          </a:bodyPr>
          <a:lstStyle/>
          <a:p>
            <a:pPr>
              <a:lnSpc>
                <a:spcPct val="107000"/>
              </a:lnSpc>
              <a:spcAft>
                <a:spcPts val="800"/>
              </a:spcAft>
            </a:pPr>
            <a:r>
              <a:rPr lang="fr-TN" sz="1600" b="1" kern="100" dirty="0">
                <a:effectLst/>
                <a:latin typeface="Aptos" panose="020B0004020202020204" pitchFamily="34" charset="0"/>
                <a:ea typeface="Aptos" panose="020B0004020202020204" pitchFamily="34" charset="0"/>
                <a:cs typeface="Arial" panose="020B0604020202020204" pitchFamily="34" charset="0"/>
              </a:rPr>
              <a:t>Source Code</a:t>
            </a:r>
            <a:r>
              <a:rPr lang="fr-FR" sz="1600" b="1" kern="100" dirty="0">
                <a:effectLst/>
                <a:latin typeface="Aptos" panose="020B0004020202020204" pitchFamily="34" charset="0"/>
                <a:ea typeface="Aptos" panose="020B0004020202020204" pitchFamily="34" charset="0"/>
                <a:cs typeface="Arial" panose="020B0604020202020204" pitchFamily="34" charset="0"/>
              </a:rPr>
              <a:t> : télécharger ? </a:t>
            </a:r>
          </a:p>
          <a:p>
            <a:pPr>
              <a:lnSpc>
                <a:spcPct val="107000"/>
              </a:lnSpc>
              <a:spcAft>
                <a:spcPts val="800"/>
              </a:spcAft>
            </a:pPr>
            <a:r>
              <a:rPr lang="fr-TN" sz="1600" b="1" kern="100" dirty="0" err="1">
                <a:effectLst/>
                <a:latin typeface="Aptos" panose="020B0004020202020204" pitchFamily="34" charset="0"/>
                <a:ea typeface="Aptos" panose="020B0004020202020204" pitchFamily="34" charset="0"/>
                <a:cs typeface="Arial" panose="020B0604020202020204" pitchFamily="34" charset="0"/>
              </a:rPr>
              <a:t>Parser</a:t>
            </a:r>
            <a:r>
              <a:rPr lang="fr-FR" sz="1600" b="1" kern="100" dirty="0">
                <a:effectLst/>
                <a:latin typeface="Aptos" panose="020B0004020202020204" pitchFamily="34" charset="0"/>
                <a:ea typeface="Aptos" panose="020B0004020202020204" pitchFamily="34" charset="0"/>
                <a:cs typeface="Arial" panose="020B0604020202020204" pitchFamily="34" charset="0"/>
              </a:rPr>
              <a:t> : </a:t>
            </a:r>
            <a:r>
              <a:rPr lang="fr-FR" sz="1600" b="1" kern="100" dirty="0" err="1">
                <a:effectLst/>
                <a:latin typeface="Aptos" panose="020B0004020202020204" pitchFamily="34" charset="0"/>
                <a:ea typeface="Aptos" panose="020B0004020202020204" pitchFamily="34" charset="0"/>
                <a:cs typeface="Arial" panose="020B0604020202020204" pitchFamily="34" charset="0"/>
              </a:rPr>
              <a:t>Hoisting</a:t>
            </a:r>
            <a:r>
              <a:rPr lang="fr-FR" sz="1600" b="1" kern="100" dirty="0">
                <a:effectLst/>
                <a:latin typeface="Aptos" panose="020B0004020202020204" pitchFamily="34" charset="0"/>
                <a:ea typeface="Aptos" panose="020B0004020202020204" pitchFamily="34" charset="0"/>
                <a:cs typeface="Arial" panose="020B0604020202020204" pitchFamily="34" charset="0"/>
              </a:rPr>
              <a:t> </a:t>
            </a:r>
          </a:p>
          <a:p>
            <a:pPr>
              <a:lnSpc>
                <a:spcPct val="107000"/>
              </a:lnSpc>
              <a:spcAft>
                <a:spcPts val="800"/>
              </a:spcAft>
            </a:pPr>
            <a:r>
              <a:rPr lang="fr-FR" sz="1600" b="1" kern="100" dirty="0">
                <a:effectLst/>
                <a:latin typeface="Aptos" panose="020B0004020202020204" pitchFamily="34" charset="0"/>
                <a:ea typeface="Aptos" panose="020B0004020202020204" pitchFamily="34" charset="0"/>
                <a:cs typeface="Arial" panose="020B0604020202020204" pitchFamily="34" charset="0"/>
              </a:rPr>
              <a:t>Interpréter : </a:t>
            </a:r>
            <a:r>
              <a:rPr lang="fr-FR" sz="1600" b="1" kern="100" dirty="0" err="1">
                <a:effectLst/>
                <a:latin typeface="Aptos" panose="020B0004020202020204" pitchFamily="34" charset="0"/>
                <a:ea typeface="Aptos" panose="020B0004020202020204" pitchFamily="34" charset="0"/>
                <a:cs typeface="Arial" panose="020B0604020202020204" pitchFamily="34" charset="0"/>
              </a:rPr>
              <a:t>bytecode</a:t>
            </a:r>
            <a:r>
              <a:rPr lang="fr-FR" sz="1600" b="1" kern="100" dirty="0">
                <a:effectLst/>
                <a:latin typeface="Aptos" panose="020B0004020202020204" pitchFamily="34" charset="0"/>
                <a:ea typeface="Aptos" panose="020B0004020202020204" pitchFamily="34" charset="0"/>
                <a:cs typeface="Arial" panose="020B0604020202020204" pitchFamily="34" charset="0"/>
              </a:rPr>
              <a:t> </a:t>
            </a:r>
          </a:p>
          <a:p>
            <a:pPr>
              <a:lnSpc>
                <a:spcPct val="107000"/>
              </a:lnSpc>
              <a:spcAft>
                <a:spcPts val="800"/>
              </a:spcAft>
            </a:pPr>
            <a:r>
              <a:rPr lang="fr-FR" sz="1600" b="1" kern="100" dirty="0">
                <a:effectLst/>
                <a:latin typeface="Aptos" panose="020B0004020202020204" pitchFamily="34" charset="0"/>
                <a:ea typeface="Aptos" panose="020B0004020202020204" pitchFamily="34" charset="0"/>
                <a:cs typeface="Arial" panose="020B0604020202020204" pitchFamily="34" charset="0"/>
              </a:rPr>
              <a:t>Compiler : parties chaudes </a:t>
            </a:r>
          </a:p>
          <a:p>
            <a:pPr>
              <a:lnSpc>
                <a:spcPct val="107000"/>
              </a:lnSpc>
              <a:spcAft>
                <a:spcPts val="800"/>
              </a:spcAf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TN" sz="1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3AAAABE-F7AD-A5A3-6DDD-18830FE1D090}"/>
              </a:ext>
            </a:extLst>
          </p:cNvPr>
          <p:cNvSpPr/>
          <p:nvPr/>
        </p:nvSpPr>
        <p:spPr>
          <a:xfrm>
            <a:off x="4373860" y="1709762"/>
            <a:ext cx="432048" cy="2328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TN"/>
          </a:p>
        </p:txBody>
      </p:sp>
    </p:spTree>
    <p:extLst>
      <p:ext uri="{BB962C8B-B14F-4D97-AF65-F5344CB8AC3E}">
        <p14:creationId xmlns:p14="http://schemas.microsoft.com/office/powerpoint/2010/main" val="2701384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269404" y="248705"/>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11" name="Rectangle 10">
            <a:extLst>
              <a:ext uri="{FF2B5EF4-FFF2-40B4-BE49-F238E27FC236}">
                <a16:creationId xmlns:a16="http://schemas.microsoft.com/office/drawing/2014/main" id="{D68C40A4-1085-CA41-8D43-B4F3DD5B1BD4}"/>
              </a:ext>
            </a:extLst>
          </p:cNvPr>
          <p:cNvSpPr/>
          <p:nvPr/>
        </p:nvSpPr>
        <p:spPr>
          <a:xfrm>
            <a:off x="341412" y="845666"/>
            <a:ext cx="10037152"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14</a:t>
            </a:fld>
            <a:endParaRPr lang="fr-FR" dirty="0"/>
          </a:p>
        </p:txBody>
      </p:sp>
      <p:sp>
        <p:nvSpPr>
          <p:cNvPr id="4" name="ZoneTexte 3">
            <a:extLst>
              <a:ext uri="{FF2B5EF4-FFF2-40B4-BE49-F238E27FC236}">
                <a16:creationId xmlns:a16="http://schemas.microsoft.com/office/drawing/2014/main" id="{34E72686-13DF-1149-630E-A0F9876948A3}"/>
              </a:ext>
            </a:extLst>
          </p:cNvPr>
          <p:cNvSpPr txBox="1"/>
          <p:nvPr/>
        </p:nvSpPr>
        <p:spPr>
          <a:xfrm>
            <a:off x="269404" y="1187788"/>
            <a:ext cx="7957763" cy="400110"/>
          </a:xfrm>
          <a:prstGeom prst="rect">
            <a:avLst/>
          </a:prstGeom>
          <a:noFill/>
        </p:spPr>
        <p:txBody>
          <a:bodyPr wrap="square">
            <a:spAutoFit/>
          </a:bodyPr>
          <a:lstStyle/>
          <a:p>
            <a:pPr algn="l"/>
            <a:r>
              <a:rPr lang="fr-FR" sz="2000" b="1" i="0" dirty="0">
                <a:solidFill>
                  <a:srgbClr val="0D0D0D"/>
                </a:solidFill>
                <a:effectLst/>
                <a:latin typeface="ui-sans-serif"/>
              </a:rPr>
              <a:t>Différence entre le débogage et le test unitaire en JavaScript</a:t>
            </a:r>
          </a:p>
        </p:txBody>
      </p:sp>
      <p:graphicFrame>
        <p:nvGraphicFramePr>
          <p:cNvPr id="6" name="Tableau 5">
            <a:extLst>
              <a:ext uri="{FF2B5EF4-FFF2-40B4-BE49-F238E27FC236}">
                <a16:creationId xmlns:a16="http://schemas.microsoft.com/office/drawing/2014/main" id="{899B4425-27CB-FDDE-CF41-A094E1CFF379}"/>
              </a:ext>
            </a:extLst>
          </p:cNvPr>
          <p:cNvGraphicFramePr>
            <a:graphicFrameLocks noGrp="1"/>
          </p:cNvGraphicFramePr>
          <p:nvPr>
            <p:extLst>
              <p:ext uri="{D42A27DB-BD31-4B8C-83A1-F6EECF244321}">
                <p14:modId xmlns:p14="http://schemas.microsoft.com/office/powerpoint/2010/main" val="2803950088"/>
              </p:ext>
            </p:extLst>
          </p:nvPr>
        </p:nvGraphicFramePr>
        <p:xfrm>
          <a:off x="341412" y="1858020"/>
          <a:ext cx="9649072" cy="4560702"/>
        </p:xfrm>
        <a:graphic>
          <a:graphicData uri="http://schemas.openxmlformats.org/drawingml/2006/table">
            <a:tbl>
              <a:tblPr/>
              <a:tblGrid>
                <a:gridCol w="1896825">
                  <a:extLst>
                    <a:ext uri="{9D8B030D-6E8A-4147-A177-3AD203B41FA5}">
                      <a16:colId xmlns:a16="http://schemas.microsoft.com/office/drawing/2014/main" val="3982761298"/>
                    </a:ext>
                  </a:extLst>
                </a:gridCol>
                <a:gridCol w="4123535">
                  <a:extLst>
                    <a:ext uri="{9D8B030D-6E8A-4147-A177-3AD203B41FA5}">
                      <a16:colId xmlns:a16="http://schemas.microsoft.com/office/drawing/2014/main" val="4060507385"/>
                    </a:ext>
                  </a:extLst>
                </a:gridCol>
                <a:gridCol w="3628712">
                  <a:extLst>
                    <a:ext uri="{9D8B030D-6E8A-4147-A177-3AD203B41FA5}">
                      <a16:colId xmlns:a16="http://schemas.microsoft.com/office/drawing/2014/main" val="6190192"/>
                    </a:ext>
                  </a:extLst>
                </a:gridCol>
              </a:tblGrid>
              <a:tr h="300091">
                <a:tc>
                  <a:txBody>
                    <a:bodyPr/>
                    <a:lstStyle/>
                    <a:p>
                      <a:pPr fontAlgn="b"/>
                      <a:r>
                        <a:rPr lang="en-PH" sz="1600" b="1" dirty="0">
                          <a:effectLst/>
                        </a:rPr>
                        <a:t>Aspect</a:t>
                      </a:r>
                    </a:p>
                  </a:txBody>
                  <a:tcPr marL="54588" marR="54588" marT="27294" marB="27294" anchor="b">
                    <a:lnL w="7620" cap="flat" cmpd="sng" algn="ctr">
                      <a:solidFill>
                        <a:srgbClr val="C04CAC"/>
                      </a:solidFill>
                      <a:prstDash val="solid"/>
                      <a:round/>
                      <a:headEnd type="none" w="med" len="med"/>
                      <a:tailEnd type="none" w="med" len="med"/>
                    </a:lnL>
                    <a:lnR w="7620" cap="flat" cmpd="sng" algn="ctr">
                      <a:solidFill>
                        <a:srgbClr val="9055AC"/>
                      </a:solidFill>
                      <a:prstDash val="solid"/>
                      <a:round/>
                      <a:headEnd type="none" w="med" len="med"/>
                      <a:tailEnd type="none" w="med" len="med"/>
                    </a:lnR>
                    <a:lnT w="7620" cap="flat" cmpd="sng" algn="ctr">
                      <a:solidFill>
                        <a:srgbClr val="C04CAC"/>
                      </a:solidFill>
                      <a:prstDash val="solid"/>
                      <a:round/>
                      <a:headEnd type="none" w="med" len="med"/>
                      <a:tailEnd type="none" w="med" len="med"/>
                    </a:lnT>
                    <a:lnB w="12700" cap="flat" cmpd="sng" algn="ctr">
                      <a:solidFill>
                        <a:srgbClr val="E04DAC"/>
                      </a:solidFill>
                      <a:prstDash val="solid"/>
                      <a:round/>
                      <a:headEnd type="none" w="med" len="med"/>
                      <a:tailEnd type="none" w="med" len="med"/>
                    </a:lnB>
                    <a:solidFill>
                      <a:srgbClr val="FFFFFF"/>
                    </a:solidFill>
                  </a:tcPr>
                </a:tc>
                <a:tc>
                  <a:txBody>
                    <a:bodyPr/>
                    <a:lstStyle/>
                    <a:p>
                      <a:pPr fontAlgn="b"/>
                      <a:r>
                        <a:rPr lang="en-PH" sz="1600" b="1">
                          <a:effectLst/>
                        </a:rPr>
                        <a:t>Débogage</a:t>
                      </a:r>
                    </a:p>
                  </a:txBody>
                  <a:tcPr marL="54588" marR="54588" marT="27294" marB="27294" anchor="b">
                    <a:lnL w="7620" cap="flat" cmpd="sng" algn="ctr">
                      <a:solidFill>
                        <a:srgbClr val="9055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9055AC"/>
                      </a:solidFill>
                      <a:prstDash val="solid"/>
                      <a:round/>
                      <a:headEnd type="none" w="med" len="med"/>
                      <a:tailEnd type="none" w="med" len="med"/>
                    </a:lnT>
                    <a:lnB w="12700" cap="flat" cmpd="sng" algn="ctr">
                      <a:solidFill>
                        <a:srgbClr val="D05AAC"/>
                      </a:solidFill>
                      <a:prstDash val="solid"/>
                      <a:round/>
                      <a:headEnd type="none" w="med" len="med"/>
                      <a:tailEnd type="none" w="med" len="med"/>
                    </a:lnB>
                    <a:solidFill>
                      <a:srgbClr val="FFFFFF"/>
                    </a:solidFill>
                  </a:tcPr>
                </a:tc>
                <a:tc>
                  <a:txBody>
                    <a:bodyPr/>
                    <a:lstStyle/>
                    <a:p>
                      <a:pPr fontAlgn="b"/>
                      <a:r>
                        <a:rPr lang="en-PH" sz="1600" b="1">
                          <a:effectLst/>
                        </a:rPr>
                        <a:t>Test Unitaire</a:t>
                      </a:r>
                    </a:p>
                  </a:txBody>
                  <a:tcPr marL="54588" marR="54588" marT="27294" marB="27294" anchor="b">
                    <a:lnL w="7620" cap="flat" cmpd="sng" algn="ctr">
                      <a:solidFill>
                        <a:srgbClr val="A057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A057AC"/>
                      </a:solidFill>
                      <a:prstDash val="solid"/>
                      <a:round/>
                      <a:headEnd type="none" w="med" len="med"/>
                      <a:tailEnd type="none" w="med" len="med"/>
                    </a:lnT>
                    <a:lnB w="12700" cap="flat" cmpd="sng" algn="ctr">
                      <a:solidFill>
                        <a:srgbClr val="206BAC"/>
                      </a:solidFill>
                      <a:prstDash val="solid"/>
                      <a:round/>
                      <a:headEnd type="none" w="med" len="med"/>
                      <a:tailEnd type="none" w="med" len="med"/>
                    </a:lnB>
                    <a:solidFill>
                      <a:srgbClr val="FFFFFF"/>
                    </a:solidFill>
                  </a:tcPr>
                </a:tc>
                <a:extLst>
                  <a:ext uri="{0D108BD9-81ED-4DB2-BD59-A6C34878D82A}">
                    <a16:rowId xmlns:a16="http://schemas.microsoft.com/office/drawing/2014/main" val="476887610"/>
                  </a:ext>
                </a:extLst>
              </a:tr>
              <a:tr h="1529429">
                <a:tc>
                  <a:txBody>
                    <a:bodyPr/>
                    <a:lstStyle/>
                    <a:p>
                      <a:pPr fontAlgn="base"/>
                      <a:r>
                        <a:rPr lang="en-PH" sz="1600" b="1" dirty="0" err="1">
                          <a:effectLst/>
                        </a:rPr>
                        <a:t>Définition</a:t>
                      </a:r>
                      <a:endParaRPr lang="en-PH" sz="1600" dirty="0">
                        <a:effectLst/>
                      </a:endParaRPr>
                    </a:p>
                  </a:txBody>
                  <a:tcPr marL="54588" marR="54588" marT="27294" marB="27294" anchor="ctr">
                    <a:lnL w="7620" cap="flat" cmpd="sng" algn="ctr">
                      <a:solidFill>
                        <a:srgbClr val="E04DAC"/>
                      </a:solidFill>
                      <a:prstDash val="solid"/>
                      <a:round/>
                      <a:headEnd type="none" w="med" len="med"/>
                      <a:tailEnd type="none" w="med" len="med"/>
                    </a:lnL>
                    <a:lnR w="7620" cap="flat" cmpd="sng" algn="ctr">
                      <a:solidFill>
                        <a:srgbClr val="D05AAC"/>
                      </a:solidFill>
                      <a:prstDash val="solid"/>
                      <a:round/>
                      <a:headEnd type="none" w="med" len="med"/>
                      <a:tailEnd type="none" w="med" len="med"/>
                    </a:lnR>
                    <a:lnT w="12700" cap="flat" cmpd="sng" algn="ctr">
                      <a:solidFill>
                        <a:srgbClr val="E04DAC"/>
                      </a:solidFill>
                      <a:prstDash val="solid"/>
                      <a:round/>
                      <a:headEnd type="none" w="med" len="med"/>
                      <a:tailEnd type="none" w="med" len="med"/>
                    </a:lnT>
                    <a:lnB w="1270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dirty="0">
                          <a:effectLst/>
                        </a:rPr>
                        <a:t>Le débogage consiste à localiser et résoudre des erreurs ou bugs dans le code pendant son exécution.</a:t>
                      </a:r>
                    </a:p>
                  </a:txBody>
                  <a:tcPr marL="54588" marR="54588" marT="27294" marB="27294" anchor="ctr">
                    <a:lnL w="7620" cap="flat" cmpd="sng" algn="ctr">
                      <a:solidFill>
                        <a:srgbClr val="D05AAC"/>
                      </a:solidFill>
                      <a:prstDash val="solid"/>
                      <a:round/>
                      <a:headEnd type="none" w="med" len="med"/>
                      <a:tailEnd type="none" w="med" len="med"/>
                    </a:lnL>
                    <a:lnR w="7620" cap="flat" cmpd="sng" algn="ctr">
                      <a:solidFill>
                        <a:srgbClr val="206BAC"/>
                      </a:solidFill>
                      <a:prstDash val="solid"/>
                      <a:round/>
                      <a:headEnd type="none" w="med" len="med"/>
                      <a:tailEnd type="none" w="med" len="med"/>
                    </a:lnR>
                    <a:lnT w="12700" cap="flat" cmpd="sng" algn="ctr">
                      <a:solidFill>
                        <a:srgbClr val="D05AAC"/>
                      </a:solidFill>
                      <a:prstDash val="solid"/>
                      <a:round/>
                      <a:headEnd type="none" w="med" len="med"/>
                      <a:tailEnd type="none" w="med" len="med"/>
                    </a:lnT>
                    <a:lnB w="12700" cap="flat" cmpd="sng" algn="ctr">
                      <a:solidFill>
                        <a:srgbClr val="5065AC"/>
                      </a:solidFill>
                      <a:prstDash val="solid"/>
                      <a:round/>
                      <a:headEnd type="none" w="med" len="med"/>
                      <a:tailEnd type="none" w="med" len="med"/>
                    </a:lnB>
                    <a:solidFill>
                      <a:srgbClr val="FFFFFF"/>
                    </a:solidFill>
                  </a:tcPr>
                </a:tc>
                <a:tc>
                  <a:txBody>
                    <a:bodyPr/>
                    <a:lstStyle/>
                    <a:p>
                      <a:pPr fontAlgn="base"/>
                      <a:r>
                        <a:rPr lang="fr-FR" sz="1600">
                          <a:effectLst/>
                        </a:rPr>
                        <a:t>Le test unitaire consiste à écrire du code pour tester automatiquement des unités individuelles (fonctions, modules, etc.).</a:t>
                      </a:r>
                    </a:p>
                  </a:txBody>
                  <a:tcPr marL="54588" marR="54588" marT="27294" marB="27294" anchor="ctr">
                    <a:lnL w="7620" cap="flat" cmpd="sng" algn="ctr">
                      <a:solidFill>
                        <a:srgbClr val="206BAC"/>
                      </a:solidFill>
                      <a:prstDash val="solid"/>
                      <a:round/>
                      <a:headEnd type="none" w="med" len="med"/>
                      <a:tailEnd type="none" w="med" len="med"/>
                    </a:lnL>
                    <a:lnR w="7620" cap="flat" cmpd="sng" algn="ctr">
                      <a:solidFill>
                        <a:srgbClr val="206BAC"/>
                      </a:solidFill>
                      <a:prstDash val="solid"/>
                      <a:round/>
                      <a:headEnd type="none" w="med" len="med"/>
                      <a:tailEnd type="none" w="med" len="med"/>
                    </a:lnR>
                    <a:lnT w="12700" cap="flat" cmpd="sng" algn="ctr">
                      <a:solidFill>
                        <a:srgbClr val="206BAC"/>
                      </a:solidFill>
                      <a:prstDash val="solid"/>
                      <a:round/>
                      <a:headEnd type="none" w="med" len="med"/>
                      <a:tailEnd type="none" w="med" len="med"/>
                    </a:lnT>
                    <a:lnB w="12700" cap="flat" cmpd="sng" algn="ctr">
                      <a:solidFill>
                        <a:srgbClr val="0070AC"/>
                      </a:solidFill>
                      <a:prstDash val="solid"/>
                      <a:round/>
                      <a:headEnd type="none" w="med" len="med"/>
                      <a:tailEnd type="none" w="med" len="med"/>
                    </a:lnB>
                    <a:solidFill>
                      <a:srgbClr val="FFFFFF"/>
                    </a:solidFill>
                  </a:tcPr>
                </a:tc>
                <a:extLst>
                  <a:ext uri="{0D108BD9-81ED-4DB2-BD59-A6C34878D82A}">
                    <a16:rowId xmlns:a16="http://schemas.microsoft.com/office/drawing/2014/main" val="203151992"/>
                  </a:ext>
                </a:extLst>
              </a:tr>
              <a:tr h="1037916">
                <a:tc>
                  <a:txBody>
                    <a:bodyPr/>
                    <a:lstStyle/>
                    <a:p>
                      <a:pPr fontAlgn="base"/>
                      <a:r>
                        <a:rPr lang="en-PH" sz="1600" b="1" dirty="0">
                          <a:effectLst/>
                        </a:rPr>
                        <a:t>But principal</a:t>
                      </a:r>
                      <a:endParaRPr lang="en-PH" sz="1600" dirty="0">
                        <a:effectLst/>
                      </a:endParaRPr>
                    </a:p>
                  </a:txBody>
                  <a:tcPr marL="54588" marR="54588" marT="27294" marB="27294" anchor="ctr">
                    <a:lnL w="7620" cap="flat" cmpd="sng" algn="ctr">
                      <a:solidFill>
                        <a:srgbClr val="6058AC"/>
                      </a:solidFill>
                      <a:prstDash val="solid"/>
                      <a:round/>
                      <a:headEnd type="none" w="med" len="med"/>
                      <a:tailEnd type="none" w="med" len="med"/>
                    </a:lnL>
                    <a:lnR w="7620" cap="flat" cmpd="sng" algn="ctr">
                      <a:solidFill>
                        <a:srgbClr val="5065AC"/>
                      </a:solidFill>
                      <a:prstDash val="solid"/>
                      <a:round/>
                      <a:headEnd type="none" w="med" len="med"/>
                      <a:tailEnd type="none" w="med" len="med"/>
                    </a:lnR>
                    <a:lnT w="12700" cap="flat" cmpd="sng" algn="ctr">
                      <a:solidFill>
                        <a:srgbClr val="6058AC"/>
                      </a:solidFill>
                      <a:prstDash val="solid"/>
                      <a:round/>
                      <a:headEnd type="none" w="med" len="med"/>
                      <a:tailEnd type="none" w="med" len="med"/>
                    </a:lnT>
                    <a:lnB w="1270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dirty="0">
                          <a:effectLst/>
                        </a:rPr>
                        <a:t>Trouver et corriger des erreurs spécifiques dans le code.</a:t>
                      </a:r>
                    </a:p>
                  </a:txBody>
                  <a:tcPr marL="54588" marR="54588" marT="27294" marB="27294" anchor="ctr">
                    <a:lnL w="7620" cap="flat" cmpd="sng" algn="ctr">
                      <a:solidFill>
                        <a:srgbClr val="5065AC"/>
                      </a:solidFill>
                      <a:prstDash val="solid"/>
                      <a:round/>
                      <a:headEnd type="none" w="med" len="med"/>
                      <a:tailEnd type="none" w="med" len="med"/>
                    </a:lnL>
                    <a:lnR w="7620" cap="flat" cmpd="sng" algn="ctr">
                      <a:solidFill>
                        <a:srgbClr val="0070AC"/>
                      </a:solidFill>
                      <a:prstDash val="solid"/>
                      <a:round/>
                      <a:headEnd type="none" w="med" len="med"/>
                      <a:tailEnd type="none" w="med" len="med"/>
                    </a:lnR>
                    <a:lnT w="12700" cap="flat" cmpd="sng" algn="ctr">
                      <a:solidFill>
                        <a:srgbClr val="5065AC"/>
                      </a:solidFill>
                      <a:prstDash val="solid"/>
                      <a:round/>
                      <a:headEnd type="none" w="med" len="med"/>
                      <a:tailEnd type="none" w="med" len="med"/>
                    </a:lnT>
                    <a:lnB w="12700" cap="flat" cmpd="sng" algn="ctr">
                      <a:solidFill>
                        <a:srgbClr val="E074AC"/>
                      </a:solidFill>
                      <a:prstDash val="solid"/>
                      <a:round/>
                      <a:headEnd type="none" w="med" len="med"/>
                      <a:tailEnd type="none" w="med" len="med"/>
                    </a:lnB>
                    <a:solidFill>
                      <a:srgbClr val="FFFFFF"/>
                    </a:solidFill>
                  </a:tcPr>
                </a:tc>
                <a:tc>
                  <a:txBody>
                    <a:bodyPr/>
                    <a:lstStyle/>
                    <a:p>
                      <a:pPr fontAlgn="base"/>
                      <a:r>
                        <a:rPr lang="fr-FR" sz="1600">
                          <a:effectLst/>
                        </a:rPr>
                        <a:t>Vérifier que les unités de code fonctionnent comme prévu dans différentes situations.</a:t>
                      </a:r>
                    </a:p>
                  </a:txBody>
                  <a:tcPr marL="54588" marR="54588" marT="27294" marB="27294" anchor="ctr">
                    <a:lnL w="7620" cap="flat" cmpd="sng" algn="ctr">
                      <a:solidFill>
                        <a:srgbClr val="0070AC"/>
                      </a:solidFill>
                      <a:prstDash val="solid"/>
                      <a:round/>
                      <a:headEnd type="none" w="med" len="med"/>
                      <a:tailEnd type="none" w="med" len="med"/>
                    </a:lnL>
                    <a:lnR w="7620" cap="flat" cmpd="sng" algn="ctr">
                      <a:solidFill>
                        <a:srgbClr val="0070AC"/>
                      </a:solidFill>
                      <a:prstDash val="solid"/>
                      <a:round/>
                      <a:headEnd type="none" w="med" len="med"/>
                      <a:tailEnd type="none" w="med" len="med"/>
                    </a:lnR>
                    <a:lnT w="12700" cap="flat" cmpd="sng" algn="ctr">
                      <a:solidFill>
                        <a:srgbClr val="0070AC"/>
                      </a:solidFill>
                      <a:prstDash val="solid"/>
                      <a:round/>
                      <a:headEnd type="none" w="med" len="med"/>
                      <a:tailEnd type="none" w="med" len="med"/>
                    </a:lnT>
                    <a:lnB w="12700" cap="flat" cmpd="sng" algn="ctr">
                      <a:solidFill>
                        <a:srgbClr val="707EAC"/>
                      </a:solidFill>
                      <a:prstDash val="solid"/>
                      <a:round/>
                      <a:headEnd type="none" w="med" len="med"/>
                      <a:tailEnd type="none" w="med" len="med"/>
                    </a:lnB>
                    <a:solidFill>
                      <a:srgbClr val="FFFFFF"/>
                    </a:solidFill>
                  </a:tcPr>
                </a:tc>
                <a:extLst>
                  <a:ext uri="{0D108BD9-81ED-4DB2-BD59-A6C34878D82A}">
                    <a16:rowId xmlns:a16="http://schemas.microsoft.com/office/drawing/2014/main" val="3889120772"/>
                  </a:ext>
                </a:extLst>
              </a:tr>
              <a:tr h="1693266">
                <a:tc>
                  <a:txBody>
                    <a:bodyPr/>
                    <a:lstStyle/>
                    <a:p>
                      <a:pPr fontAlgn="base"/>
                      <a:r>
                        <a:rPr lang="en-PH" sz="1600" b="1" dirty="0" err="1">
                          <a:effectLst/>
                        </a:rPr>
                        <a:t>Quand</a:t>
                      </a:r>
                      <a:r>
                        <a:rPr lang="en-PH" sz="1600" b="1" dirty="0">
                          <a:effectLst/>
                        </a:rPr>
                        <a:t> </a:t>
                      </a:r>
                      <a:r>
                        <a:rPr lang="en-PH" sz="1600" b="1" dirty="0" err="1">
                          <a:effectLst/>
                        </a:rPr>
                        <a:t>est-ce</a:t>
                      </a:r>
                      <a:r>
                        <a:rPr lang="en-PH" sz="1600" b="1" dirty="0">
                          <a:effectLst/>
                        </a:rPr>
                        <a:t> </a:t>
                      </a:r>
                      <a:r>
                        <a:rPr lang="en-PH" sz="1600" b="1" dirty="0" err="1">
                          <a:effectLst/>
                        </a:rPr>
                        <a:t>utilisé</a:t>
                      </a:r>
                      <a:r>
                        <a:rPr lang="en-PH" sz="1600" b="1" dirty="0">
                          <a:effectLst/>
                        </a:rPr>
                        <a:t> ?</a:t>
                      </a:r>
                      <a:endParaRPr lang="en-PH" sz="1600" dirty="0">
                        <a:effectLst/>
                      </a:endParaRPr>
                    </a:p>
                  </a:txBody>
                  <a:tcPr marL="54588" marR="54588" marT="27294" marB="27294" anchor="ctr">
                    <a:lnL w="7620" cap="flat" cmpd="sng" algn="ctr">
                      <a:solidFill>
                        <a:srgbClr val="6058AC"/>
                      </a:solidFill>
                      <a:prstDash val="solid"/>
                      <a:round/>
                      <a:headEnd type="none" w="med" len="med"/>
                      <a:tailEnd type="none" w="med" len="med"/>
                    </a:lnL>
                    <a:lnR w="7620" cap="flat" cmpd="sng" algn="ctr">
                      <a:solidFill>
                        <a:srgbClr val="E074AC"/>
                      </a:solidFill>
                      <a:prstDash val="solid"/>
                      <a:round/>
                      <a:headEnd type="none" w="med" len="med"/>
                      <a:tailEnd type="none" w="med" len="med"/>
                    </a:lnR>
                    <a:lnT w="12700" cap="flat" cmpd="sng" algn="ctr">
                      <a:solidFill>
                        <a:srgbClr val="6058AC"/>
                      </a:solidFill>
                      <a:prstDash val="solid"/>
                      <a:round/>
                      <a:headEnd type="none" w="med" len="med"/>
                      <a:tailEnd type="none" w="med" len="med"/>
                    </a:lnT>
                    <a:lnB w="762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dirty="0">
                          <a:effectLst/>
                        </a:rPr>
                        <a:t>Pendant le développement, lorsqu’un problème est détecté ou que le code ne fonctionne pas comme prévu.</a:t>
                      </a:r>
                    </a:p>
                  </a:txBody>
                  <a:tcPr marL="54588" marR="54588" marT="27294" marB="27294" anchor="ctr">
                    <a:lnL w="7620" cap="flat" cmpd="sng" algn="ctr">
                      <a:solidFill>
                        <a:srgbClr val="E074AC"/>
                      </a:solidFill>
                      <a:prstDash val="solid"/>
                      <a:round/>
                      <a:headEnd type="none" w="med" len="med"/>
                      <a:tailEnd type="none" w="med" len="med"/>
                    </a:lnL>
                    <a:lnR w="7620" cap="flat" cmpd="sng" algn="ctr">
                      <a:solidFill>
                        <a:srgbClr val="707EAC"/>
                      </a:solidFill>
                      <a:prstDash val="solid"/>
                      <a:round/>
                      <a:headEnd type="none" w="med" len="med"/>
                      <a:tailEnd type="none" w="med" len="med"/>
                    </a:lnR>
                    <a:lnT w="12700" cap="flat" cmpd="sng" algn="ctr">
                      <a:solidFill>
                        <a:srgbClr val="E074AC"/>
                      </a:solidFill>
                      <a:prstDash val="solid"/>
                      <a:round/>
                      <a:headEnd type="none" w="med" len="med"/>
                      <a:tailEnd type="none" w="med" len="med"/>
                    </a:lnT>
                    <a:lnB w="7620" cap="flat" cmpd="sng" algn="ctr">
                      <a:solidFill>
                        <a:srgbClr val="E074AC"/>
                      </a:solidFill>
                      <a:prstDash val="solid"/>
                      <a:round/>
                      <a:headEnd type="none" w="med" len="med"/>
                      <a:tailEnd type="none" w="med" len="med"/>
                    </a:lnB>
                    <a:solidFill>
                      <a:srgbClr val="FFFFFF"/>
                    </a:solidFill>
                  </a:tcPr>
                </a:tc>
                <a:tc>
                  <a:txBody>
                    <a:bodyPr/>
                    <a:lstStyle/>
                    <a:p>
                      <a:pPr fontAlgn="base"/>
                      <a:r>
                        <a:rPr lang="fr-FR" sz="1600" dirty="0">
                          <a:effectLst/>
                        </a:rPr>
                        <a:t>Avant et pendant le développement, pour s’assurer que le code continue de fonctionner correctement après des changements.</a:t>
                      </a:r>
                    </a:p>
                  </a:txBody>
                  <a:tcPr marL="54588" marR="54588" marT="27294" marB="27294" anchor="ctr">
                    <a:lnL w="7620" cap="flat" cmpd="sng" algn="ctr">
                      <a:solidFill>
                        <a:srgbClr val="707EAC"/>
                      </a:solidFill>
                      <a:prstDash val="solid"/>
                      <a:round/>
                      <a:headEnd type="none" w="med" len="med"/>
                      <a:tailEnd type="none" w="med" len="med"/>
                    </a:lnL>
                    <a:lnR w="7620" cap="flat" cmpd="sng" algn="ctr">
                      <a:solidFill>
                        <a:srgbClr val="707EAC"/>
                      </a:solidFill>
                      <a:prstDash val="solid"/>
                      <a:round/>
                      <a:headEnd type="none" w="med" len="med"/>
                      <a:tailEnd type="none" w="med" len="med"/>
                    </a:lnR>
                    <a:lnT w="12700" cap="flat" cmpd="sng" algn="ctr">
                      <a:solidFill>
                        <a:srgbClr val="707EAC"/>
                      </a:solidFill>
                      <a:prstDash val="solid"/>
                      <a:round/>
                      <a:headEnd type="none" w="med" len="med"/>
                      <a:tailEnd type="none" w="med" len="med"/>
                    </a:lnT>
                    <a:lnB w="7620" cap="flat" cmpd="sng" algn="ctr">
                      <a:solidFill>
                        <a:srgbClr val="707EAC"/>
                      </a:solidFill>
                      <a:prstDash val="solid"/>
                      <a:round/>
                      <a:headEnd type="none" w="med" len="med"/>
                      <a:tailEnd type="none" w="med" len="med"/>
                    </a:lnB>
                    <a:solidFill>
                      <a:srgbClr val="FFFFFF"/>
                    </a:solidFill>
                  </a:tcPr>
                </a:tc>
                <a:extLst>
                  <a:ext uri="{0D108BD9-81ED-4DB2-BD59-A6C34878D82A}">
                    <a16:rowId xmlns:a16="http://schemas.microsoft.com/office/drawing/2014/main" val="2399444615"/>
                  </a:ext>
                </a:extLst>
              </a:tr>
            </a:tbl>
          </a:graphicData>
        </a:graphic>
      </p:graphicFrame>
    </p:spTree>
    <p:extLst>
      <p:ext uri="{BB962C8B-B14F-4D97-AF65-F5344CB8AC3E}">
        <p14:creationId xmlns:p14="http://schemas.microsoft.com/office/powerpoint/2010/main" val="34349022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811BD-5A9A-473F-8047-CBDB3448B4DB}"/>
            </a:ext>
          </a:extLst>
        </p:cNvPr>
        <p:cNvGrpSpPr/>
        <p:nvPr/>
      </p:nvGrpSpPr>
      <p:grpSpPr>
        <a:xfrm>
          <a:off x="0" y="0"/>
          <a:ext cx="0" cy="0"/>
          <a:chOff x="0" y="0"/>
          <a:chExt cx="0" cy="0"/>
        </a:xfrm>
      </p:grpSpPr>
      <p:sp>
        <p:nvSpPr>
          <p:cNvPr id="13" name="Rectangle 5">
            <a:extLst>
              <a:ext uri="{FF2B5EF4-FFF2-40B4-BE49-F238E27FC236}">
                <a16:creationId xmlns:a16="http://schemas.microsoft.com/office/drawing/2014/main" id="{94177767-F072-1C14-62A6-EE510E2E4CD3}"/>
              </a:ext>
            </a:extLst>
          </p:cNvPr>
          <p:cNvSpPr>
            <a:spLocks/>
          </p:cNvSpPr>
          <p:nvPr/>
        </p:nvSpPr>
        <p:spPr bwMode="auto">
          <a:xfrm>
            <a:off x="-90635" y="197594"/>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11" name="Rectangle 10">
            <a:extLst>
              <a:ext uri="{FF2B5EF4-FFF2-40B4-BE49-F238E27FC236}">
                <a16:creationId xmlns:a16="http://schemas.microsoft.com/office/drawing/2014/main" id="{AB98CCC5-C97C-E6D0-EC86-560FF5381C51}"/>
              </a:ext>
            </a:extLst>
          </p:cNvPr>
          <p:cNvSpPr/>
          <p:nvPr/>
        </p:nvSpPr>
        <p:spPr>
          <a:xfrm>
            <a:off x="341412" y="845666"/>
            <a:ext cx="10037152"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DAB10CF6-8AEA-6D23-F6F7-8AD84E447810}"/>
              </a:ext>
            </a:extLst>
          </p:cNvPr>
          <p:cNvSpPr>
            <a:spLocks noGrp="1"/>
          </p:cNvSpPr>
          <p:nvPr>
            <p:ph type="sldNum" sz="quarter" idx="12"/>
          </p:nvPr>
        </p:nvSpPr>
        <p:spPr/>
        <p:txBody>
          <a:bodyPr/>
          <a:lstStyle/>
          <a:p>
            <a:fld id="{9705A05D-FF3A-44F5-A745-C0E08A1F0267}" type="slidenum">
              <a:rPr lang="fr-FR" smtClean="0"/>
              <a:pPr/>
              <a:t>15</a:t>
            </a:fld>
            <a:endParaRPr lang="fr-FR" dirty="0"/>
          </a:p>
        </p:txBody>
      </p:sp>
      <p:sp>
        <p:nvSpPr>
          <p:cNvPr id="4" name="ZoneTexte 3">
            <a:extLst>
              <a:ext uri="{FF2B5EF4-FFF2-40B4-BE49-F238E27FC236}">
                <a16:creationId xmlns:a16="http://schemas.microsoft.com/office/drawing/2014/main" id="{C51F644C-EE98-2AC9-9095-7CA98BAC096C}"/>
              </a:ext>
            </a:extLst>
          </p:cNvPr>
          <p:cNvSpPr txBox="1"/>
          <p:nvPr/>
        </p:nvSpPr>
        <p:spPr>
          <a:xfrm>
            <a:off x="376536" y="1349722"/>
            <a:ext cx="7957763" cy="400110"/>
          </a:xfrm>
          <a:prstGeom prst="rect">
            <a:avLst/>
          </a:prstGeom>
          <a:noFill/>
        </p:spPr>
        <p:txBody>
          <a:bodyPr wrap="square">
            <a:spAutoFit/>
          </a:bodyPr>
          <a:lstStyle/>
          <a:p>
            <a:pPr algn="l"/>
            <a:r>
              <a:rPr lang="fr-FR" sz="2000" b="1" i="0" dirty="0">
                <a:solidFill>
                  <a:srgbClr val="0D0D0D"/>
                </a:solidFill>
                <a:effectLst/>
                <a:latin typeface="ui-sans-serif"/>
              </a:rPr>
              <a:t>Différence entre le débogage et le test unitaire en JavaScript</a:t>
            </a:r>
          </a:p>
        </p:txBody>
      </p:sp>
      <p:graphicFrame>
        <p:nvGraphicFramePr>
          <p:cNvPr id="6" name="Tableau 5">
            <a:extLst>
              <a:ext uri="{FF2B5EF4-FFF2-40B4-BE49-F238E27FC236}">
                <a16:creationId xmlns:a16="http://schemas.microsoft.com/office/drawing/2014/main" id="{DC5E0928-D209-EB4B-EF42-F50959D8C60B}"/>
              </a:ext>
            </a:extLst>
          </p:cNvPr>
          <p:cNvGraphicFramePr>
            <a:graphicFrameLocks noGrp="1"/>
          </p:cNvGraphicFramePr>
          <p:nvPr>
            <p:extLst>
              <p:ext uri="{D42A27DB-BD31-4B8C-83A1-F6EECF244321}">
                <p14:modId xmlns:p14="http://schemas.microsoft.com/office/powerpoint/2010/main" val="554344825"/>
              </p:ext>
            </p:extLst>
          </p:nvPr>
        </p:nvGraphicFramePr>
        <p:xfrm>
          <a:off x="341412" y="1853778"/>
          <a:ext cx="9577063" cy="4491973"/>
        </p:xfrm>
        <a:graphic>
          <a:graphicData uri="http://schemas.openxmlformats.org/drawingml/2006/table">
            <a:tbl>
              <a:tblPr/>
              <a:tblGrid>
                <a:gridCol w="1882669">
                  <a:extLst>
                    <a:ext uri="{9D8B030D-6E8A-4147-A177-3AD203B41FA5}">
                      <a16:colId xmlns:a16="http://schemas.microsoft.com/office/drawing/2014/main" val="3982761298"/>
                    </a:ext>
                  </a:extLst>
                </a:gridCol>
                <a:gridCol w="4092762">
                  <a:extLst>
                    <a:ext uri="{9D8B030D-6E8A-4147-A177-3AD203B41FA5}">
                      <a16:colId xmlns:a16="http://schemas.microsoft.com/office/drawing/2014/main" val="4060507385"/>
                    </a:ext>
                  </a:extLst>
                </a:gridCol>
                <a:gridCol w="3601632">
                  <a:extLst>
                    <a:ext uri="{9D8B030D-6E8A-4147-A177-3AD203B41FA5}">
                      <a16:colId xmlns:a16="http://schemas.microsoft.com/office/drawing/2014/main" val="6190192"/>
                    </a:ext>
                  </a:extLst>
                </a:gridCol>
              </a:tblGrid>
              <a:tr h="295367">
                <a:tc>
                  <a:txBody>
                    <a:bodyPr/>
                    <a:lstStyle/>
                    <a:p>
                      <a:pPr fontAlgn="b"/>
                      <a:r>
                        <a:rPr lang="en-PH" sz="1600" b="1" dirty="0">
                          <a:effectLst/>
                        </a:rPr>
                        <a:t>Aspect</a:t>
                      </a:r>
                    </a:p>
                  </a:txBody>
                  <a:tcPr marL="54588" marR="54588" marT="27294" marB="27294" anchor="b">
                    <a:lnL w="7620" cap="flat" cmpd="sng" algn="ctr">
                      <a:solidFill>
                        <a:srgbClr val="C04CAC"/>
                      </a:solidFill>
                      <a:prstDash val="solid"/>
                      <a:round/>
                      <a:headEnd type="none" w="med" len="med"/>
                      <a:tailEnd type="none" w="med" len="med"/>
                    </a:lnL>
                    <a:lnR w="7620" cap="flat" cmpd="sng" algn="ctr">
                      <a:solidFill>
                        <a:srgbClr val="9055AC"/>
                      </a:solidFill>
                      <a:prstDash val="solid"/>
                      <a:round/>
                      <a:headEnd type="none" w="med" len="med"/>
                      <a:tailEnd type="none" w="med" len="med"/>
                    </a:lnR>
                    <a:lnT w="7620" cap="flat" cmpd="sng" algn="ctr">
                      <a:solidFill>
                        <a:srgbClr val="C04CAC"/>
                      </a:solidFill>
                      <a:prstDash val="solid"/>
                      <a:round/>
                      <a:headEnd type="none" w="med" len="med"/>
                      <a:tailEnd type="none" w="med" len="med"/>
                    </a:lnT>
                    <a:lnB w="12700" cap="flat" cmpd="sng" algn="ctr">
                      <a:solidFill>
                        <a:srgbClr val="E04DAC"/>
                      </a:solidFill>
                      <a:prstDash val="solid"/>
                      <a:round/>
                      <a:headEnd type="none" w="med" len="med"/>
                      <a:tailEnd type="none" w="med" len="med"/>
                    </a:lnB>
                    <a:solidFill>
                      <a:srgbClr val="FFFFFF"/>
                    </a:solidFill>
                  </a:tcPr>
                </a:tc>
                <a:tc>
                  <a:txBody>
                    <a:bodyPr/>
                    <a:lstStyle/>
                    <a:p>
                      <a:pPr fontAlgn="b"/>
                      <a:r>
                        <a:rPr lang="en-PH" sz="1600" b="1">
                          <a:effectLst/>
                        </a:rPr>
                        <a:t>Débogage</a:t>
                      </a:r>
                    </a:p>
                  </a:txBody>
                  <a:tcPr marL="54588" marR="54588" marT="27294" marB="27294" anchor="b">
                    <a:lnL w="7620" cap="flat" cmpd="sng" algn="ctr">
                      <a:solidFill>
                        <a:srgbClr val="9055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9055AC"/>
                      </a:solidFill>
                      <a:prstDash val="solid"/>
                      <a:round/>
                      <a:headEnd type="none" w="med" len="med"/>
                      <a:tailEnd type="none" w="med" len="med"/>
                    </a:lnT>
                    <a:lnB w="12700" cap="flat" cmpd="sng" algn="ctr">
                      <a:solidFill>
                        <a:srgbClr val="D05AAC"/>
                      </a:solidFill>
                      <a:prstDash val="solid"/>
                      <a:round/>
                      <a:headEnd type="none" w="med" len="med"/>
                      <a:tailEnd type="none" w="med" len="med"/>
                    </a:lnB>
                    <a:solidFill>
                      <a:srgbClr val="FFFFFF"/>
                    </a:solidFill>
                  </a:tcPr>
                </a:tc>
                <a:tc>
                  <a:txBody>
                    <a:bodyPr/>
                    <a:lstStyle/>
                    <a:p>
                      <a:pPr fontAlgn="b"/>
                      <a:r>
                        <a:rPr lang="en-PH" sz="1600" b="1">
                          <a:effectLst/>
                        </a:rPr>
                        <a:t>Test Unitaire</a:t>
                      </a:r>
                    </a:p>
                  </a:txBody>
                  <a:tcPr marL="54588" marR="54588" marT="27294" marB="27294" anchor="b">
                    <a:lnL w="7620" cap="flat" cmpd="sng" algn="ctr">
                      <a:solidFill>
                        <a:srgbClr val="A057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A057AC"/>
                      </a:solidFill>
                      <a:prstDash val="solid"/>
                      <a:round/>
                      <a:headEnd type="none" w="med" len="med"/>
                      <a:tailEnd type="none" w="med" len="med"/>
                    </a:lnT>
                    <a:lnB w="12700" cap="flat" cmpd="sng" algn="ctr">
                      <a:solidFill>
                        <a:srgbClr val="206BAC"/>
                      </a:solidFill>
                      <a:prstDash val="solid"/>
                      <a:round/>
                      <a:headEnd type="none" w="med" len="med"/>
                      <a:tailEnd type="none" w="med" len="med"/>
                    </a:lnB>
                    <a:solidFill>
                      <a:srgbClr val="FFFFFF"/>
                    </a:solidFill>
                  </a:tcPr>
                </a:tc>
                <a:extLst>
                  <a:ext uri="{0D108BD9-81ED-4DB2-BD59-A6C34878D82A}">
                    <a16:rowId xmlns:a16="http://schemas.microsoft.com/office/drawing/2014/main" val="476887610"/>
                  </a:ext>
                </a:extLst>
              </a:tr>
              <a:tr h="1505355">
                <a:tc>
                  <a:txBody>
                    <a:bodyPr/>
                    <a:lstStyle/>
                    <a:p>
                      <a:pPr fontAlgn="base"/>
                      <a:r>
                        <a:rPr lang="en-PH" sz="1600" b="1" dirty="0" err="1">
                          <a:effectLst/>
                        </a:rPr>
                        <a:t>Approche</a:t>
                      </a:r>
                      <a:endParaRPr lang="en-PH" sz="1600" dirty="0">
                        <a:effectLst/>
                      </a:endParaRPr>
                    </a:p>
                  </a:txBody>
                  <a:tcPr anchor="ctr">
                    <a:lnL w="7620" cap="flat" cmpd="sng" algn="ctr">
                      <a:solidFill>
                        <a:srgbClr val="E04DAC"/>
                      </a:solidFill>
                      <a:prstDash val="solid"/>
                      <a:round/>
                      <a:headEnd type="none" w="med" len="med"/>
                      <a:tailEnd type="none" w="med" len="med"/>
                    </a:lnL>
                    <a:lnR w="7620" cap="flat" cmpd="sng" algn="ctr">
                      <a:solidFill>
                        <a:srgbClr val="D05AAC"/>
                      </a:solidFill>
                      <a:prstDash val="solid"/>
                      <a:round/>
                      <a:headEnd type="none" w="med" len="med"/>
                      <a:tailEnd type="none" w="med" len="med"/>
                    </a:lnR>
                    <a:lnT w="12700" cap="flat" cmpd="sng" algn="ctr">
                      <a:solidFill>
                        <a:srgbClr val="E04DAC"/>
                      </a:solidFill>
                      <a:prstDash val="solid"/>
                      <a:round/>
                      <a:headEnd type="none" w="med" len="med"/>
                      <a:tailEnd type="none" w="med" len="med"/>
                    </a:lnT>
                    <a:lnB w="1270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dirty="0">
                          <a:effectLst/>
                        </a:rPr>
                        <a:t>Utilisation d’outils comme des </a:t>
                      </a:r>
                      <a:r>
                        <a:rPr lang="fr-FR" sz="1600" b="1" dirty="0" err="1">
                          <a:effectLst/>
                        </a:rPr>
                        <a:t>breakpoints</a:t>
                      </a:r>
                      <a:r>
                        <a:rPr lang="fr-FR" sz="1600" dirty="0">
                          <a:effectLst/>
                        </a:rPr>
                        <a:t>, des </a:t>
                      </a:r>
                      <a:r>
                        <a:rPr lang="fr-FR" sz="1600" b="1" dirty="0">
                          <a:effectLst/>
                        </a:rPr>
                        <a:t>console.log()</a:t>
                      </a:r>
                      <a:r>
                        <a:rPr lang="fr-FR" sz="1600" dirty="0">
                          <a:effectLst/>
                        </a:rPr>
                        <a:t>, ou des débogueurs intégrés.</a:t>
                      </a:r>
                    </a:p>
                  </a:txBody>
                  <a:tcPr anchor="ctr">
                    <a:lnL w="7620" cap="flat" cmpd="sng" algn="ctr">
                      <a:solidFill>
                        <a:srgbClr val="D05AAC"/>
                      </a:solidFill>
                      <a:prstDash val="solid"/>
                      <a:round/>
                      <a:headEnd type="none" w="med" len="med"/>
                      <a:tailEnd type="none" w="med" len="med"/>
                    </a:lnL>
                    <a:lnR w="7620" cap="flat" cmpd="sng" algn="ctr">
                      <a:solidFill>
                        <a:srgbClr val="206BAC"/>
                      </a:solidFill>
                      <a:prstDash val="solid"/>
                      <a:round/>
                      <a:headEnd type="none" w="med" len="med"/>
                      <a:tailEnd type="none" w="med" len="med"/>
                    </a:lnR>
                    <a:lnT w="12700" cap="flat" cmpd="sng" algn="ctr">
                      <a:solidFill>
                        <a:srgbClr val="D05AAC"/>
                      </a:solidFill>
                      <a:prstDash val="solid"/>
                      <a:round/>
                      <a:headEnd type="none" w="med" len="med"/>
                      <a:tailEnd type="none" w="med" len="med"/>
                    </a:lnT>
                    <a:lnB w="12700" cap="flat" cmpd="sng" algn="ctr">
                      <a:solidFill>
                        <a:srgbClr val="5065AC"/>
                      </a:solidFill>
                      <a:prstDash val="solid"/>
                      <a:round/>
                      <a:headEnd type="none" w="med" len="med"/>
                      <a:tailEnd type="none" w="med" len="med"/>
                    </a:lnB>
                    <a:solidFill>
                      <a:srgbClr val="FFFFFF"/>
                    </a:solidFill>
                  </a:tcPr>
                </a:tc>
                <a:tc>
                  <a:txBody>
                    <a:bodyPr/>
                    <a:lstStyle/>
                    <a:p>
                      <a:pPr fontAlgn="base"/>
                      <a:r>
                        <a:rPr lang="fr-FR" sz="1600">
                          <a:effectLst/>
                        </a:rPr>
                        <a:t>Écriture de tests automatisés avec des frameworks comme </a:t>
                      </a:r>
                      <a:r>
                        <a:rPr lang="fr-FR" sz="1600" b="1">
                          <a:effectLst/>
                        </a:rPr>
                        <a:t>Jest</a:t>
                      </a:r>
                      <a:r>
                        <a:rPr lang="fr-FR" sz="1600">
                          <a:effectLst/>
                        </a:rPr>
                        <a:t>, </a:t>
                      </a:r>
                      <a:r>
                        <a:rPr lang="fr-FR" sz="1600" b="1">
                          <a:effectLst/>
                        </a:rPr>
                        <a:t>Mocha</a:t>
                      </a:r>
                      <a:r>
                        <a:rPr lang="fr-FR" sz="1600">
                          <a:effectLst/>
                        </a:rPr>
                        <a:t>, ou </a:t>
                      </a:r>
                      <a:r>
                        <a:rPr lang="fr-FR" sz="1600" b="1">
                          <a:effectLst/>
                        </a:rPr>
                        <a:t>Jasmine</a:t>
                      </a:r>
                      <a:r>
                        <a:rPr lang="fr-FR" sz="1600">
                          <a:effectLst/>
                        </a:rPr>
                        <a:t>.</a:t>
                      </a:r>
                    </a:p>
                  </a:txBody>
                  <a:tcPr anchor="ctr">
                    <a:lnL w="7620" cap="flat" cmpd="sng" algn="ctr">
                      <a:solidFill>
                        <a:srgbClr val="206BAC"/>
                      </a:solidFill>
                      <a:prstDash val="solid"/>
                      <a:round/>
                      <a:headEnd type="none" w="med" len="med"/>
                      <a:tailEnd type="none" w="med" len="med"/>
                    </a:lnL>
                    <a:lnR w="7620" cap="flat" cmpd="sng" algn="ctr">
                      <a:solidFill>
                        <a:srgbClr val="206BAC"/>
                      </a:solidFill>
                      <a:prstDash val="solid"/>
                      <a:round/>
                      <a:headEnd type="none" w="med" len="med"/>
                      <a:tailEnd type="none" w="med" len="med"/>
                    </a:lnR>
                    <a:lnT w="12700" cap="flat" cmpd="sng" algn="ctr">
                      <a:solidFill>
                        <a:srgbClr val="206BAC"/>
                      </a:solidFill>
                      <a:prstDash val="solid"/>
                      <a:round/>
                      <a:headEnd type="none" w="med" len="med"/>
                      <a:tailEnd type="none" w="med" len="med"/>
                    </a:lnT>
                    <a:lnB w="12700" cap="flat" cmpd="sng" algn="ctr">
                      <a:solidFill>
                        <a:srgbClr val="0070AC"/>
                      </a:solidFill>
                      <a:prstDash val="solid"/>
                      <a:round/>
                      <a:headEnd type="none" w="med" len="med"/>
                      <a:tailEnd type="none" w="med" len="med"/>
                    </a:lnB>
                    <a:solidFill>
                      <a:srgbClr val="FFFFFF"/>
                    </a:solidFill>
                  </a:tcPr>
                </a:tc>
                <a:extLst>
                  <a:ext uri="{0D108BD9-81ED-4DB2-BD59-A6C34878D82A}">
                    <a16:rowId xmlns:a16="http://schemas.microsoft.com/office/drawing/2014/main" val="203151992"/>
                  </a:ext>
                </a:extLst>
              </a:tr>
              <a:tr h="1021578">
                <a:tc>
                  <a:txBody>
                    <a:bodyPr/>
                    <a:lstStyle/>
                    <a:p>
                      <a:pPr fontAlgn="base"/>
                      <a:r>
                        <a:rPr lang="en-PH" sz="1600" b="1">
                          <a:effectLst/>
                        </a:rPr>
                        <a:t>Automatisation</a:t>
                      </a:r>
                      <a:endParaRPr lang="en-PH" sz="1600">
                        <a:effectLst/>
                      </a:endParaRPr>
                    </a:p>
                  </a:txBody>
                  <a:tcPr anchor="ctr">
                    <a:lnL w="7620" cap="flat" cmpd="sng" algn="ctr">
                      <a:solidFill>
                        <a:srgbClr val="6058AC"/>
                      </a:solidFill>
                      <a:prstDash val="solid"/>
                      <a:round/>
                      <a:headEnd type="none" w="med" len="med"/>
                      <a:tailEnd type="none" w="med" len="med"/>
                    </a:lnL>
                    <a:lnR w="7620" cap="flat" cmpd="sng" algn="ctr">
                      <a:solidFill>
                        <a:srgbClr val="5065AC"/>
                      </a:solidFill>
                      <a:prstDash val="solid"/>
                      <a:round/>
                      <a:headEnd type="none" w="med" len="med"/>
                      <a:tailEnd type="none" w="med" len="med"/>
                    </a:lnR>
                    <a:lnT w="12700" cap="flat" cmpd="sng" algn="ctr">
                      <a:solidFill>
                        <a:srgbClr val="6058AC"/>
                      </a:solidFill>
                      <a:prstDash val="solid"/>
                      <a:round/>
                      <a:headEnd type="none" w="med" len="med"/>
                      <a:tailEnd type="none" w="med" len="med"/>
                    </a:lnT>
                    <a:lnB w="1270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a:effectLst/>
                        </a:rPr>
                        <a:t>Non automatisé : nécessite une intervention manuelle pour examiner le comportement du code.</a:t>
                      </a:r>
                    </a:p>
                  </a:txBody>
                  <a:tcPr anchor="ctr">
                    <a:lnL w="7620" cap="flat" cmpd="sng" algn="ctr">
                      <a:solidFill>
                        <a:srgbClr val="5065AC"/>
                      </a:solidFill>
                      <a:prstDash val="solid"/>
                      <a:round/>
                      <a:headEnd type="none" w="med" len="med"/>
                      <a:tailEnd type="none" w="med" len="med"/>
                    </a:lnL>
                    <a:lnR w="7620" cap="flat" cmpd="sng" algn="ctr">
                      <a:solidFill>
                        <a:srgbClr val="0070AC"/>
                      </a:solidFill>
                      <a:prstDash val="solid"/>
                      <a:round/>
                      <a:headEnd type="none" w="med" len="med"/>
                      <a:tailEnd type="none" w="med" len="med"/>
                    </a:lnR>
                    <a:lnT w="12700" cap="flat" cmpd="sng" algn="ctr">
                      <a:solidFill>
                        <a:srgbClr val="5065AC"/>
                      </a:solidFill>
                      <a:prstDash val="solid"/>
                      <a:round/>
                      <a:headEnd type="none" w="med" len="med"/>
                      <a:tailEnd type="none" w="med" len="med"/>
                    </a:lnT>
                    <a:lnB w="12700" cap="flat" cmpd="sng" algn="ctr">
                      <a:solidFill>
                        <a:srgbClr val="E074AC"/>
                      </a:solidFill>
                      <a:prstDash val="solid"/>
                      <a:round/>
                      <a:headEnd type="none" w="med" len="med"/>
                      <a:tailEnd type="none" w="med" len="med"/>
                    </a:lnB>
                    <a:solidFill>
                      <a:srgbClr val="FFFFFF"/>
                    </a:solidFill>
                  </a:tcPr>
                </a:tc>
                <a:tc>
                  <a:txBody>
                    <a:bodyPr/>
                    <a:lstStyle/>
                    <a:p>
                      <a:pPr fontAlgn="base"/>
                      <a:r>
                        <a:rPr lang="fr-FR" sz="1600">
                          <a:effectLst/>
                        </a:rPr>
                        <a:t>Automatisé : les tests peuvent être exécutés en continu ou via un pipeline CI/CD.</a:t>
                      </a:r>
                    </a:p>
                  </a:txBody>
                  <a:tcPr anchor="ctr">
                    <a:lnL w="7620" cap="flat" cmpd="sng" algn="ctr">
                      <a:solidFill>
                        <a:srgbClr val="0070AC"/>
                      </a:solidFill>
                      <a:prstDash val="solid"/>
                      <a:round/>
                      <a:headEnd type="none" w="med" len="med"/>
                      <a:tailEnd type="none" w="med" len="med"/>
                    </a:lnL>
                    <a:lnR w="7620" cap="flat" cmpd="sng" algn="ctr">
                      <a:solidFill>
                        <a:srgbClr val="0070AC"/>
                      </a:solidFill>
                      <a:prstDash val="solid"/>
                      <a:round/>
                      <a:headEnd type="none" w="med" len="med"/>
                      <a:tailEnd type="none" w="med" len="med"/>
                    </a:lnR>
                    <a:lnT w="12700" cap="flat" cmpd="sng" algn="ctr">
                      <a:solidFill>
                        <a:srgbClr val="0070AC"/>
                      </a:solidFill>
                      <a:prstDash val="solid"/>
                      <a:round/>
                      <a:headEnd type="none" w="med" len="med"/>
                      <a:tailEnd type="none" w="med" len="med"/>
                    </a:lnT>
                    <a:lnB w="12700" cap="flat" cmpd="sng" algn="ctr">
                      <a:solidFill>
                        <a:srgbClr val="707EAC"/>
                      </a:solidFill>
                      <a:prstDash val="solid"/>
                      <a:round/>
                      <a:headEnd type="none" w="med" len="med"/>
                      <a:tailEnd type="none" w="med" len="med"/>
                    </a:lnB>
                    <a:solidFill>
                      <a:srgbClr val="FFFFFF"/>
                    </a:solidFill>
                  </a:tcPr>
                </a:tc>
                <a:extLst>
                  <a:ext uri="{0D108BD9-81ED-4DB2-BD59-A6C34878D82A}">
                    <a16:rowId xmlns:a16="http://schemas.microsoft.com/office/drawing/2014/main" val="3889120772"/>
                  </a:ext>
                </a:extLst>
              </a:tr>
              <a:tr h="1666612">
                <a:tc>
                  <a:txBody>
                    <a:bodyPr/>
                    <a:lstStyle/>
                    <a:p>
                      <a:pPr fontAlgn="base"/>
                      <a:r>
                        <a:rPr lang="en-PH" sz="1600" b="1">
                          <a:effectLst/>
                        </a:rPr>
                        <a:t>Exemple</a:t>
                      </a:r>
                      <a:endParaRPr lang="en-PH" sz="1600">
                        <a:effectLst/>
                      </a:endParaRPr>
                    </a:p>
                  </a:txBody>
                  <a:tcPr anchor="ctr">
                    <a:lnL w="7620" cap="flat" cmpd="sng" algn="ctr">
                      <a:solidFill>
                        <a:srgbClr val="6058AC"/>
                      </a:solidFill>
                      <a:prstDash val="solid"/>
                      <a:round/>
                      <a:headEnd type="none" w="med" len="med"/>
                      <a:tailEnd type="none" w="med" len="med"/>
                    </a:lnL>
                    <a:lnR w="7620" cap="flat" cmpd="sng" algn="ctr">
                      <a:solidFill>
                        <a:srgbClr val="E074AC"/>
                      </a:solidFill>
                      <a:prstDash val="solid"/>
                      <a:round/>
                      <a:headEnd type="none" w="med" len="med"/>
                      <a:tailEnd type="none" w="med" len="med"/>
                    </a:lnR>
                    <a:lnT w="12700" cap="flat" cmpd="sng" algn="ctr">
                      <a:solidFill>
                        <a:srgbClr val="6058AC"/>
                      </a:solidFill>
                      <a:prstDash val="solid"/>
                      <a:round/>
                      <a:headEnd type="none" w="med" len="med"/>
                      <a:tailEnd type="none" w="med" len="med"/>
                    </a:lnT>
                    <a:lnB w="762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a:effectLst/>
                        </a:rPr>
                        <a:t>- Inspecter une fonction qui ne retourne pas la valeur attendue avec des logs ou un debugger.</a:t>
                      </a:r>
                    </a:p>
                  </a:txBody>
                  <a:tcPr anchor="ctr">
                    <a:lnL w="7620" cap="flat" cmpd="sng" algn="ctr">
                      <a:solidFill>
                        <a:srgbClr val="E074AC"/>
                      </a:solidFill>
                      <a:prstDash val="solid"/>
                      <a:round/>
                      <a:headEnd type="none" w="med" len="med"/>
                      <a:tailEnd type="none" w="med" len="med"/>
                    </a:lnL>
                    <a:lnR w="7620" cap="flat" cmpd="sng" algn="ctr">
                      <a:solidFill>
                        <a:srgbClr val="707EAC"/>
                      </a:solidFill>
                      <a:prstDash val="solid"/>
                      <a:round/>
                      <a:headEnd type="none" w="med" len="med"/>
                      <a:tailEnd type="none" w="med" len="med"/>
                    </a:lnR>
                    <a:lnT w="12700" cap="flat" cmpd="sng" algn="ctr">
                      <a:solidFill>
                        <a:srgbClr val="E074AC"/>
                      </a:solidFill>
                      <a:prstDash val="solid"/>
                      <a:round/>
                      <a:headEnd type="none" w="med" len="med"/>
                      <a:tailEnd type="none" w="med" len="med"/>
                    </a:lnT>
                    <a:lnB w="7620" cap="flat" cmpd="sng" algn="ctr">
                      <a:solidFill>
                        <a:srgbClr val="E074AC"/>
                      </a:solidFill>
                      <a:prstDash val="solid"/>
                      <a:round/>
                      <a:headEnd type="none" w="med" len="med"/>
                      <a:tailEnd type="none" w="med" len="med"/>
                    </a:lnB>
                    <a:solidFill>
                      <a:srgbClr val="FFFFFF"/>
                    </a:solidFill>
                  </a:tcPr>
                </a:tc>
                <a:tc>
                  <a:txBody>
                    <a:bodyPr/>
                    <a:lstStyle/>
                    <a:p>
                      <a:pPr fontAlgn="base"/>
                      <a:r>
                        <a:rPr lang="fr-FR" sz="1600" dirty="0">
                          <a:effectLst/>
                        </a:rPr>
                        <a:t>- Tester qu’une fonction additionne correctement deux nombres avec un test unitaire.</a:t>
                      </a:r>
                    </a:p>
                  </a:txBody>
                  <a:tcPr anchor="ctr">
                    <a:lnL w="7620" cap="flat" cmpd="sng" algn="ctr">
                      <a:solidFill>
                        <a:srgbClr val="707EAC"/>
                      </a:solidFill>
                      <a:prstDash val="solid"/>
                      <a:round/>
                      <a:headEnd type="none" w="med" len="med"/>
                      <a:tailEnd type="none" w="med" len="med"/>
                    </a:lnL>
                    <a:lnR w="7620" cap="flat" cmpd="sng" algn="ctr">
                      <a:solidFill>
                        <a:srgbClr val="707EAC"/>
                      </a:solidFill>
                      <a:prstDash val="solid"/>
                      <a:round/>
                      <a:headEnd type="none" w="med" len="med"/>
                      <a:tailEnd type="none" w="med" len="med"/>
                    </a:lnR>
                    <a:lnT w="12700" cap="flat" cmpd="sng" algn="ctr">
                      <a:solidFill>
                        <a:srgbClr val="707EAC"/>
                      </a:solidFill>
                      <a:prstDash val="solid"/>
                      <a:round/>
                      <a:headEnd type="none" w="med" len="med"/>
                      <a:tailEnd type="none" w="med" len="med"/>
                    </a:lnT>
                    <a:lnB w="7620" cap="flat" cmpd="sng" algn="ctr">
                      <a:solidFill>
                        <a:srgbClr val="707EAC"/>
                      </a:solidFill>
                      <a:prstDash val="solid"/>
                      <a:round/>
                      <a:headEnd type="none" w="med" len="med"/>
                      <a:tailEnd type="none" w="med" len="med"/>
                    </a:lnB>
                    <a:solidFill>
                      <a:srgbClr val="FFFFFF"/>
                    </a:solidFill>
                  </a:tcPr>
                </a:tc>
                <a:extLst>
                  <a:ext uri="{0D108BD9-81ED-4DB2-BD59-A6C34878D82A}">
                    <a16:rowId xmlns:a16="http://schemas.microsoft.com/office/drawing/2014/main" val="2399444615"/>
                  </a:ext>
                </a:extLst>
              </a:tr>
            </a:tbl>
          </a:graphicData>
        </a:graphic>
      </p:graphicFrame>
    </p:spTree>
    <p:extLst>
      <p:ext uri="{BB962C8B-B14F-4D97-AF65-F5344CB8AC3E}">
        <p14:creationId xmlns:p14="http://schemas.microsoft.com/office/powerpoint/2010/main" val="40910815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0BFE9-8865-4FDD-FD08-D684980635C7}"/>
            </a:ext>
          </a:extLst>
        </p:cNvPr>
        <p:cNvGrpSpPr/>
        <p:nvPr/>
      </p:nvGrpSpPr>
      <p:grpSpPr>
        <a:xfrm>
          <a:off x="0" y="0"/>
          <a:ext cx="0" cy="0"/>
          <a:chOff x="0" y="0"/>
          <a:chExt cx="0" cy="0"/>
        </a:xfrm>
      </p:grpSpPr>
      <p:sp>
        <p:nvSpPr>
          <p:cNvPr id="13" name="Rectangle 5">
            <a:extLst>
              <a:ext uri="{FF2B5EF4-FFF2-40B4-BE49-F238E27FC236}">
                <a16:creationId xmlns:a16="http://schemas.microsoft.com/office/drawing/2014/main" id="{4619F0AF-7A73-854A-3157-9137B63DFA66}"/>
              </a:ext>
            </a:extLst>
          </p:cNvPr>
          <p:cNvSpPr>
            <a:spLocks/>
          </p:cNvSpPr>
          <p:nvPr/>
        </p:nvSpPr>
        <p:spPr bwMode="auto">
          <a:xfrm>
            <a:off x="-90635" y="197594"/>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11" name="Rectangle 10">
            <a:extLst>
              <a:ext uri="{FF2B5EF4-FFF2-40B4-BE49-F238E27FC236}">
                <a16:creationId xmlns:a16="http://schemas.microsoft.com/office/drawing/2014/main" id="{9866BD6D-BA4C-761B-EAD2-B4223CA712D1}"/>
              </a:ext>
            </a:extLst>
          </p:cNvPr>
          <p:cNvSpPr/>
          <p:nvPr/>
        </p:nvSpPr>
        <p:spPr>
          <a:xfrm>
            <a:off x="341412" y="845666"/>
            <a:ext cx="10037152"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2DD85ECE-11EF-3BB8-B646-2189321ABE36}"/>
              </a:ext>
            </a:extLst>
          </p:cNvPr>
          <p:cNvSpPr>
            <a:spLocks noGrp="1"/>
          </p:cNvSpPr>
          <p:nvPr>
            <p:ph type="sldNum" sz="quarter" idx="12"/>
          </p:nvPr>
        </p:nvSpPr>
        <p:spPr/>
        <p:txBody>
          <a:bodyPr/>
          <a:lstStyle/>
          <a:p>
            <a:fld id="{9705A05D-FF3A-44F5-A745-C0E08A1F0267}" type="slidenum">
              <a:rPr lang="fr-FR" smtClean="0"/>
              <a:pPr/>
              <a:t>16</a:t>
            </a:fld>
            <a:endParaRPr lang="fr-FR" dirty="0"/>
          </a:p>
        </p:txBody>
      </p:sp>
      <p:sp>
        <p:nvSpPr>
          <p:cNvPr id="4" name="ZoneTexte 3">
            <a:extLst>
              <a:ext uri="{FF2B5EF4-FFF2-40B4-BE49-F238E27FC236}">
                <a16:creationId xmlns:a16="http://schemas.microsoft.com/office/drawing/2014/main" id="{A63EEEB7-9D4F-BB68-79B4-8F8315C0B1E5}"/>
              </a:ext>
            </a:extLst>
          </p:cNvPr>
          <p:cNvSpPr txBox="1"/>
          <p:nvPr/>
        </p:nvSpPr>
        <p:spPr>
          <a:xfrm>
            <a:off x="376536" y="1349722"/>
            <a:ext cx="7957763" cy="400110"/>
          </a:xfrm>
          <a:prstGeom prst="rect">
            <a:avLst/>
          </a:prstGeom>
          <a:noFill/>
        </p:spPr>
        <p:txBody>
          <a:bodyPr wrap="square">
            <a:spAutoFit/>
          </a:bodyPr>
          <a:lstStyle/>
          <a:p>
            <a:pPr algn="l"/>
            <a:r>
              <a:rPr lang="fr-FR" sz="2000" b="1" i="0" dirty="0">
                <a:solidFill>
                  <a:srgbClr val="0D0D0D"/>
                </a:solidFill>
                <a:effectLst/>
                <a:latin typeface="ui-sans-serif"/>
              </a:rPr>
              <a:t>Différence entre le débogage et le test unitaire en JavaScript</a:t>
            </a:r>
          </a:p>
        </p:txBody>
      </p:sp>
      <p:graphicFrame>
        <p:nvGraphicFramePr>
          <p:cNvPr id="6" name="Tableau 5">
            <a:extLst>
              <a:ext uri="{FF2B5EF4-FFF2-40B4-BE49-F238E27FC236}">
                <a16:creationId xmlns:a16="http://schemas.microsoft.com/office/drawing/2014/main" id="{C9BFBF3C-2258-DD6E-8330-BF1E31B20860}"/>
              </a:ext>
            </a:extLst>
          </p:cNvPr>
          <p:cNvGraphicFramePr>
            <a:graphicFrameLocks noGrp="1"/>
          </p:cNvGraphicFramePr>
          <p:nvPr>
            <p:extLst>
              <p:ext uri="{D42A27DB-BD31-4B8C-83A1-F6EECF244321}">
                <p14:modId xmlns:p14="http://schemas.microsoft.com/office/powerpoint/2010/main" val="3504606814"/>
              </p:ext>
            </p:extLst>
          </p:nvPr>
        </p:nvGraphicFramePr>
        <p:xfrm>
          <a:off x="701452" y="1807255"/>
          <a:ext cx="9000999" cy="298428"/>
        </p:xfrm>
        <a:graphic>
          <a:graphicData uri="http://schemas.openxmlformats.org/drawingml/2006/table">
            <a:tbl>
              <a:tblPr/>
              <a:tblGrid>
                <a:gridCol w="1769426">
                  <a:extLst>
                    <a:ext uri="{9D8B030D-6E8A-4147-A177-3AD203B41FA5}">
                      <a16:colId xmlns:a16="http://schemas.microsoft.com/office/drawing/2014/main" val="3982761298"/>
                    </a:ext>
                  </a:extLst>
                </a:gridCol>
                <a:gridCol w="3846581">
                  <a:extLst>
                    <a:ext uri="{9D8B030D-6E8A-4147-A177-3AD203B41FA5}">
                      <a16:colId xmlns:a16="http://schemas.microsoft.com/office/drawing/2014/main" val="4060507385"/>
                    </a:ext>
                  </a:extLst>
                </a:gridCol>
                <a:gridCol w="3384992">
                  <a:extLst>
                    <a:ext uri="{9D8B030D-6E8A-4147-A177-3AD203B41FA5}">
                      <a16:colId xmlns:a16="http://schemas.microsoft.com/office/drawing/2014/main" val="6190192"/>
                    </a:ext>
                  </a:extLst>
                </a:gridCol>
              </a:tblGrid>
              <a:tr h="217518">
                <a:tc>
                  <a:txBody>
                    <a:bodyPr/>
                    <a:lstStyle/>
                    <a:p>
                      <a:pPr fontAlgn="b"/>
                      <a:r>
                        <a:rPr lang="en-PH" sz="1600" b="1" dirty="0">
                          <a:effectLst/>
                        </a:rPr>
                        <a:t>Aspect</a:t>
                      </a:r>
                    </a:p>
                  </a:txBody>
                  <a:tcPr marL="54588" marR="54588" marT="27294" marB="27294" anchor="b">
                    <a:lnL w="7620" cap="flat" cmpd="sng" algn="ctr">
                      <a:solidFill>
                        <a:srgbClr val="C04CAC"/>
                      </a:solidFill>
                      <a:prstDash val="solid"/>
                      <a:round/>
                      <a:headEnd type="none" w="med" len="med"/>
                      <a:tailEnd type="none" w="med" len="med"/>
                    </a:lnL>
                    <a:lnR w="7620" cap="flat" cmpd="sng" algn="ctr">
                      <a:solidFill>
                        <a:srgbClr val="9055AC"/>
                      </a:solidFill>
                      <a:prstDash val="solid"/>
                      <a:round/>
                      <a:headEnd type="none" w="med" len="med"/>
                      <a:tailEnd type="none" w="med" len="med"/>
                    </a:lnR>
                    <a:lnT w="7620" cap="flat" cmpd="sng" algn="ctr">
                      <a:solidFill>
                        <a:srgbClr val="C04CAC"/>
                      </a:solidFill>
                      <a:prstDash val="solid"/>
                      <a:round/>
                      <a:headEnd type="none" w="med" len="med"/>
                      <a:tailEnd type="none" w="med" len="med"/>
                    </a:lnT>
                    <a:lnB w="12700" cap="flat" cmpd="sng" algn="ctr">
                      <a:solidFill>
                        <a:srgbClr val="E04DAC"/>
                      </a:solidFill>
                      <a:prstDash val="solid"/>
                      <a:round/>
                      <a:headEnd type="none" w="med" len="med"/>
                      <a:tailEnd type="none" w="med" len="med"/>
                    </a:lnB>
                    <a:solidFill>
                      <a:srgbClr val="FFFFFF"/>
                    </a:solidFill>
                  </a:tcPr>
                </a:tc>
                <a:tc>
                  <a:txBody>
                    <a:bodyPr/>
                    <a:lstStyle/>
                    <a:p>
                      <a:pPr fontAlgn="b"/>
                      <a:r>
                        <a:rPr lang="en-PH" sz="1600" b="1" dirty="0" err="1">
                          <a:effectLst/>
                        </a:rPr>
                        <a:t>Débogage</a:t>
                      </a:r>
                      <a:endParaRPr lang="en-PH" sz="1600" b="1" dirty="0">
                        <a:effectLst/>
                      </a:endParaRPr>
                    </a:p>
                  </a:txBody>
                  <a:tcPr marL="54588" marR="54588" marT="27294" marB="27294" anchor="b">
                    <a:lnL w="7620" cap="flat" cmpd="sng" algn="ctr">
                      <a:solidFill>
                        <a:srgbClr val="9055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9055AC"/>
                      </a:solidFill>
                      <a:prstDash val="solid"/>
                      <a:round/>
                      <a:headEnd type="none" w="med" len="med"/>
                      <a:tailEnd type="none" w="med" len="med"/>
                    </a:lnT>
                    <a:lnB w="12700" cap="flat" cmpd="sng" algn="ctr">
                      <a:solidFill>
                        <a:srgbClr val="D05AAC"/>
                      </a:solidFill>
                      <a:prstDash val="solid"/>
                      <a:round/>
                      <a:headEnd type="none" w="med" len="med"/>
                      <a:tailEnd type="none" w="med" len="med"/>
                    </a:lnB>
                    <a:solidFill>
                      <a:srgbClr val="FFFFFF"/>
                    </a:solidFill>
                  </a:tcPr>
                </a:tc>
                <a:tc>
                  <a:txBody>
                    <a:bodyPr/>
                    <a:lstStyle/>
                    <a:p>
                      <a:pPr fontAlgn="b"/>
                      <a:r>
                        <a:rPr lang="en-PH" sz="1600" b="1" dirty="0">
                          <a:effectLst/>
                        </a:rPr>
                        <a:t>Test </a:t>
                      </a:r>
                      <a:r>
                        <a:rPr lang="en-PH" sz="1600" b="1" dirty="0" err="1">
                          <a:effectLst/>
                        </a:rPr>
                        <a:t>Unitaire</a:t>
                      </a:r>
                      <a:endParaRPr lang="en-PH" sz="1600" b="1" dirty="0">
                        <a:effectLst/>
                      </a:endParaRPr>
                    </a:p>
                  </a:txBody>
                  <a:tcPr marL="54588" marR="54588" marT="27294" marB="27294" anchor="b">
                    <a:lnL w="7620" cap="flat" cmpd="sng" algn="ctr">
                      <a:solidFill>
                        <a:srgbClr val="A057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A057AC"/>
                      </a:solidFill>
                      <a:prstDash val="solid"/>
                      <a:round/>
                      <a:headEnd type="none" w="med" len="med"/>
                      <a:tailEnd type="none" w="med" len="med"/>
                    </a:lnT>
                    <a:lnB w="12700" cap="flat" cmpd="sng" algn="ctr">
                      <a:solidFill>
                        <a:srgbClr val="206BAC"/>
                      </a:solidFill>
                      <a:prstDash val="solid"/>
                      <a:round/>
                      <a:headEnd type="none" w="med" len="med"/>
                      <a:tailEnd type="none" w="med" len="med"/>
                    </a:lnB>
                    <a:solidFill>
                      <a:srgbClr val="FFFFFF"/>
                    </a:solidFill>
                  </a:tcPr>
                </a:tc>
                <a:extLst>
                  <a:ext uri="{0D108BD9-81ED-4DB2-BD59-A6C34878D82A}">
                    <a16:rowId xmlns:a16="http://schemas.microsoft.com/office/drawing/2014/main" val="476887610"/>
                  </a:ext>
                </a:extLst>
              </a:tr>
            </a:tbl>
          </a:graphicData>
        </a:graphic>
      </p:graphicFrame>
      <p:graphicFrame>
        <p:nvGraphicFramePr>
          <p:cNvPr id="2" name="Tableau 1">
            <a:extLst>
              <a:ext uri="{FF2B5EF4-FFF2-40B4-BE49-F238E27FC236}">
                <a16:creationId xmlns:a16="http://schemas.microsoft.com/office/drawing/2014/main" id="{E353EF99-5716-9B34-C6F8-0DB3D3BC1C7B}"/>
              </a:ext>
            </a:extLst>
          </p:cNvPr>
          <p:cNvGraphicFramePr>
            <a:graphicFrameLocks noGrp="1"/>
          </p:cNvGraphicFramePr>
          <p:nvPr>
            <p:extLst>
              <p:ext uri="{D42A27DB-BD31-4B8C-83A1-F6EECF244321}">
                <p14:modId xmlns:p14="http://schemas.microsoft.com/office/powerpoint/2010/main" val="1270574295"/>
              </p:ext>
            </p:extLst>
          </p:nvPr>
        </p:nvGraphicFramePr>
        <p:xfrm>
          <a:off x="701452" y="2230311"/>
          <a:ext cx="8928993" cy="2359771"/>
        </p:xfrm>
        <a:graphic>
          <a:graphicData uri="http://schemas.openxmlformats.org/drawingml/2006/table">
            <a:tbl>
              <a:tblPr/>
              <a:tblGrid>
                <a:gridCol w="1728192">
                  <a:extLst>
                    <a:ext uri="{9D8B030D-6E8A-4147-A177-3AD203B41FA5}">
                      <a16:colId xmlns:a16="http://schemas.microsoft.com/office/drawing/2014/main" val="3435374022"/>
                    </a:ext>
                  </a:extLst>
                </a:gridCol>
                <a:gridCol w="3888432">
                  <a:extLst>
                    <a:ext uri="{9D8B030D-6E8A-4147-A177-3AD203B41FA5}">
                      <a16:colId xmlns:a16="http://schemas.microsoft.com/office/drawing/2014/main" val="4178559446"/>
                    </a:ext>
                  </a:extLst>
                </a:gridCol>
                <a:gridCol w="3312369">
                  <a:extLst>
                    <a:ext uri="{9D8B030D-6E8A-4147-A177-3AD203B41FA5}">
                      <a16:colId xmlns:a16="http://schemas.microsoft.com/office/drawing/2014/main" val="1909347488"/>
                    </a:ext>
                  </a:extLst>
                </a:gridCol>
              </a:tblGrid>
              <a:tr h="1387975">
                <a:tc>
                  <a:txBody>
                    <a:bodyPr/>
                    <a:lstStyle/>
                    <a:p>
                      <a:pPr fontAlgn="base"/>
                      <a:r>
                        <a:rPr lang="en-PH" sz="1600" b="1">
                          <a:effectLst/>
                        </a:rPr>
                        <a:t>Outils courants</a:t>
                      </a:r>
                      <a:endParaRPr lang="en-PH" sz="1600">
                        <a:effectLst/>
                      </a:endParaRPr>
                    </a:p>
                  </a:txBody>
                  <a:tcPr anchor="ctr">
                    <a:lnL w="7620" cap="flat" cmpd="sng" algn="ctr">
                      <a:solidFill>
                        <a:srgbClr val="B04B73"/>
                      </a:solidFill>
                      <a:prstDash val="solid"/>
                      <a:round/>
                      <a:headEnd type="none" w="med" len="med"/>
                      <a:tailEnd type="none" w="med" len="med"/>
                    </a:lnL>
                    <a:lnR w="7620" cap="flat" cmpd="sng" algn="ctr">
                      <a:solidFill>
                        <a:srgbClr val="504873"/>
                      </a:solidFill>
                      <a:prstDash val="solid"/>
                      <a:round/>
                      <a:headEnd type="none" w="med" len="med"/>
                      <a:tailEnd type="none" w="med" len="med"/>
                    </a:lnR>
                    <a:lnT w="12700" cap="flat" cmpd="sng" algn="ctr">
                      <a:solidFill>
                        <a:srgbClr val="B04B73"/>
                      </a:solidFill>
                      <a:prstDash val="solid"/>
                      <a:round/>
                      <a:headEnd type="none" w="med" len="med"/>
                      <a:tailEnd type="none" w="med" len="med"/>
                    </a:lnT>
                    <a:lnB w="12700" cap="flat" cmpd="sng" algn="ctr">
                      <a:solidFill>
                        <a:srgbClr val="C05073"/>
                      </a:solidFill>
                      <a:prstDash val="solid"/>
                      <a:round/>
                      <a:headEnd type="none" w="med" len="med"/>
                      <a:tailEnd type="none" w="med" len="med"/>
                    </a:lnB>
                    <a:solidFill>
                      <a:srgbClr val="FFFFFF"/>
                    </a:solidFill>
                  </a:tcPr>
                </a:tc>
                <a:tc>
                  <a:txBody>
                    <a:bodyPr/>
                    <a:lstStyle/>
                    <a:p>
                      <a:pPr fontAlgn="base"/>
                      <a:r>
                        <a:rPr lang="en-PH" sz="1600">
                          <a:effectLst/>
                        </a:rPr>
                        <a:t>Débogueur de navigateur (Chrome DevTools, Firefox Debugger), </a:t>
                      </a:r>
                      <a:r>
                        <a:rPr lang="en-PH" sz="1600" b="1">
                          <a:effectLst/>
                        </a:rPr>
                        <a:t>Node.js Debugger</a:t>
                      </a:r>
                      <a:r>
                        <a:rPr lang="en-PH" sz="1600">
                          <a:effectLst/>
                        </a:rPr>
                        <a:t>, console.log().</a:t>
                      </a:r>
                    </a:p>
                  </a:txBody>
                  <a:tcPr anchor="ctr">
                    <a:lnL w="7620" cap="flat" cmpd="sng" algn="ctr">
                      <a:solidFill>
                        <a:srgbClr val="504873"/>
                      </a:solidFill>
                      <a:prstDash val="solid"/>
                      <a:round/>
                      <a:headEnd type="none" w="med" len="med"/>
                      <a:tailEnd type="none" w="med" len="med"/>
                    </a:lnL>
                    <a:lnR w="7620" cap="flat" cmpd="sng" algn="ctr">
                      <a:solidFill>
                        <a:srgbClr val="105873"/>
                      </a:solidFill>
                      <a:prstDash val="solid"/>
                      <a:round/>
                      <a:headEnd type="none" w="med" len="med"/>
                      <a:tailEnd type="none" w="med" len="med"/>
                    </a:lnR>
                    <a:lnT w="12700" cap="flat" cmpd="sng" algn="ctr">
                      <a:solidFill>
                        <a:srgbClr val="504873"/>
                      </a:solidFill>
                      <a:prstDash val="solid"/>
                      <a:round/>
                      <a:headEnd type="none" w="med" len="med"/>
                      <a:tailEnd type="none" w="med" len="med"/>
                    </a:lnT>
                    <a:lnB w="12700" cap="flat" cmpd="sng" algn="ctr">
                      <a:solidFill>
                        <a:srgbClr val="506073"/>
                      </a:solidFill>
                      <a:prstDash val="solid"/>
                      <a:round/>
                      <a:headEnd type="none" w="med" len="med"/>
                      <a:tailEnd type="none" w="med" len="med"/>
                    </a:lnB>
                    <a:solidFill>
                      <a:srgbClr val="FFFFFF"/>
                    </a:solidFill>
                  </a:tcPr>
                </a:tc>
                <a:tc>
                  <a:txBody>
                    <a:bodyPr/>
                    <a:lstStyle/>
                    <a:p>
                      <a:pPr fontAlgn="base"/>
                      <a:r>
                        <a:rPr lang="en-US" sz="1600">
                          <a:effectLst/>
                        </a:rPr>
                        <a:t>Frameworks de tests : </a:t>
                      </a:r>
                      <a:r>
                        <a:rPr lang="en-US" sz="1600" b="1">
                          <a:effectLst/>
                        </a:rPr>
                        <a:t>Jest</a:t>
                      </a:r>
                      <a:r>
                        <a:rPr lang="en-US" sz="1600">
                          <a:effectLst/>
                        </a:rPr>
                        <a:t>, </a:t>
                      </a:r>
                      <a:r>
                        <a:rPr lang="en-US" sz="1600" b="1">
                          <a:effectLst/>
                        </a:rPr>
                        <a:t>Mocha</a:t>
                      </a:r>
                      <a:r>
                        <a:rPr lang="en-US" sz="1600">
                          <a:effectLst/>
                        </a:rPr>
                        <a:t>, </a:t>
                      </a:r>
                      <a:r>
                        <a:rPr lang="en-US" sz="1600" b="1">
                          <a:effectLst/>
                        </a:rPr>
                        <a:t>Chai</a:t>
                      </a:r>
                      <a:r>
                        <a:rPr lang="en-US" sz="1600">
                          <a:effectLst/>
                        </a:rPr>
                        <a:t>, </a:t>
                      </a:r>
                      <a:r>
                        <a:rPr lang="en-US" sz="1600" b="1">
                          <a:effectLst/>
                        </a:rPr>
                        <a:t>Karma</a:t>
                      </a:r>
                      <a:r>
                        <a:rPr lang="en-US" sz="1600">
                          <a:effectLst/>
                        </a:rPr>
                        <a:t>.</a:t>
                      </a:r>
                    </a:p>
                  </a:txBody>
                  <a:tcPr anchor="ctr">
                    <a:lnL w="7620" cap="flat" cmpd="sng" algn="ctr">
                      <a:solidFill>
                        <a:srgbClr val="105873"/>
                      </a:solidFill>
                      <a:prstDash val="solid"/>
                      <a:round/>
                      <a:headEnd type="none" w="med" len="med"/>
                      <a:tailEnd type="none" w="med" len="med"/>
                    </a:lnL>
                    <a:lnR w="7620" cap="flat" cmpd="sng" algn="ctr">
                      <a:solidFill>
                        <a:srgbClr val="105873"/>
                      </a:solidFill>
                      <a:prstDash val="solid"/>
                      <a:round/>
                      <a:headEnd type="none" w="med" len="med"/>
                      <a:tailEnd type="none" w="med" len="med"/>
                    </a:lnR>
                    <a:lnT w="12700" cap="flat" cmpd="sng" algn="ctr">
                      <a:solidFill>
                        <a:srgbClr val="105873"/>
                      </a:solidFill>
                      <a:prstDash val="solid"/>
                      <a:round/>
                      <a:headEnd type="none" w="med" len="med"/>
                      <a:tailEnd type="none" w="med" len="med"/>
                    </a:lnT>
                    <a:lnB w="12700" cap="flat" cmpd="sng" algn="ctr">
                      <a:solidFill>
                        <a:srgbClr val="906873"/>
                      </a:solidFill>
                      <a:prstDash val="solid"/>
                      <a:round/>
                      <a:headEnd type="none" w="med" len="med"/>
                      <a:tailEnd type="none" w="med" len="med"/>
                    </a:lnB>
                    <a:solidFill>
                      <a:srgbClr val="FFFFFF"/>
                    </a:solidFill>
                  </a:tcPr>
                </a:tc>
                <a:extLst>
                  <a:ext uri="{0D108BD9-81ED-4DB2-BD59-A6C34878D82A}">
                    <a16:rowId xmlns:a16="http://schemas.microsoft.com/office/drawing/2014/main" val="2900893228"/>
                  </a:ext>
                </a:extLst>
              </a:tr>
              <a:tr h="971796">
                <a:tc>
                  <a:txBody>
                    <a:bodyPr/>
                    <a:lstStyle/>
                    <a:p>
                      <a:pPr fontAlgn="base"/>
                      <a:r>
                        <a:rPr lang="en-PH" sz="1600" b="1">
                          <a:effectLst/>
                        </a:rPr>
                        <a:t>Objectif global</a:t>
                      </a:r>
                      <a:endParaRPr lang="en-PH" sz="1600">
                        <a:effectLst/>
                      </a:endParaRPr>
                    </a:p>
                  </a:txBody>
                  <a:tcPr anchor="ctr">
                    <a:lnL w="7620" cap="flat" cmpd="sng" algn="ctr">
                      <a:solidFill>
                        <a:srgbClr val="C05073"/>
                      </a:solidFill>
                      <a:prstDash val="solid"/>
                      <a:round/>
                      <a:headEnd type="none" w="med" len="med"/>
                      <a:tailEnd type="none" w="med" len="med"/>
                    </a:lnL>
                    <a:lnR w="7620" cap="flat" cmpd="sng" algn="ctr">
                      <a:solidFill>
                        <a:srgbClr val="506073"/>
                      </a:solidFill>
                      <a:prstDash val="solid"/>
                      <a:round/>
                      <a:headEnd type="none" w="med" len="med"/>
                      <a:tailEnd type="none" w="med" len="med"/>
                    </a:lnR>
                    <a:lnT w="12700" cap="flat" cmpd="sng" algn="ctr">
                      <a:solidFill>
                        <a:srgbClr val="C05073"/>
                      </a:solidFill>
                      <a:prstDash val="solid"/>
                      <a:round/>
                      <a:headEnd type="none" w="med" len="med"/>
                      <a:tailEnd type="none" w="med" len="med"/>
                    </a:lnT>
                    <a:lnB w="7620" cap="flat" cmpd="sng" algn="ctr">
                      <a:solidFill>
                        <a:srgbClr val="C05073"/>
                      </a:solidFill>
                      <a:prstDash val="solid"/>
                      <a:round/>
                      <a:headEnd type="none" w="med" len="med"/>
                      <a:tailEnd type="none" w="med" len="med"/>
                    </a:lnB>
                    <a:solidFill>
                      <a:srgbClr val="FFFFFF"/>
                    </a:solidFill>
                  </a:tcPr>
                </a:tc>
                <a:tc>
                  <a:txBody>
                    <a:bodyPr/>
                    <a:lstStyle/>
                    <a:p>
                      <a:pPr fontAlgn="base"/>
                      <a:r>
                        <a:rPr lang="fr-FR" sz="1600" dirty="0">
                          <a:effectLst/>
                        </a:rPr>
                        <a:t>Corriger les problèmes de code déjà existants.</a:t>
                      </a:r>
                    </a:p>
                  </a:txBody>
                  <a:tcPr anchor="ctr">
                    <a:lnL w="7620" cap="flat" cmpd="sng" algn="ctr">
                      <a:solidFill>
                        <a:srgbClr val="506073"/>
                      </a:solidFill>
                      <a:prstDash val="solid"/>
                      <a:round/>
                      <a:headEnd type="none" w="med" len="med"/>
                      <a:tailEnd type="none" w="med" len="med"/>
                    </a:lnL>
                    <a:lnR w="7620" cap="flat" cmpd="sng" algn="ctr">
                      <a:solidFill>
                        <a:srgbClr val="906873"/>
                      </a:solidFill>
                      <a:prstDash val="solid"/>
                      <a:round/>
                      <a:headEnd type="none" w="med" len="med"/>
                      <a:tailEnd type="none" w="med" len="med"/>
                    </a:lnR>
                    <a:lnT w="12700" cap="flat" cmpd="sng" algn="ctr">
                      <a:solidFill>
                        <a:srgbClr val="506073"/>
                      </a:solidFill>
                      <a:prstDash val="solid"/>
                      <a:round/>
                      <a:headEnd type="none" w="med" len="med"/>
                      <a:tailEnd type="none" w="med" len="med"/>
                    </a:lnT>
                    <a:lnB w="7620" cap="flat" cmpd="sng" algn="ctr">
                      <a:solidFill>
                        <a:srgbClr val="506073"/>
                      </a:solidFill>
                      <a:prstDash val="solid"/>
                      <a:round/>
                      <a:headEnd type="none" w="med" len="med"/>
                      <a:tailEnd type="none" w="med" len="med"/>
                    </a:lnB>
                    <a:solidFill>
                      <a:srgbClr val="FFFFFF"/>
                    </a:solidFill>
                  </a:tcPr>
                </a:tc>
                <a:tc>
                  <a:txBody>
                    <a:bodyPr/>
                    <a:lstStyle/>
                    <a:p>
                      <a:pPr fontAlgn="base"/>
                      <a:r>
                        <a:rPr lang="fr-FR" sz="1600" dirty="0">
                          <a:effectLst/>
                        </a:rPr>
                        <a:t>Prévenir les régressions et garantir la qualité du code</a:t>
                      </a:r>
                    </a:p>
                  </a:txBody>
                  <a:tcPr anchor="ctr">
                    <a:lnL w="7620" cap="flat" cmpd="sng" algn="ctr">
                      <a:solidFill>
                        <a:srgbClr val="906873"/>
                      </a:solidFill>
                      <a:prstDash val="solid"/>
                      <a:round/>
                      <a:headEnd type="none" w="med" len="med"/>
                      <a:tailEnd type="none" w="med" len="med"/>
                    </a:lnL>
                    <a:lnR w="7620" cap="flat" cmpd="sng" algn="ctr">
                      <a:solidFill>
                        <a:srgbClr val="906873"/>
                      </a:solidFill>
                      <a:prstDash val="solid"/>
                      <a:round/>
                      <a:headEnd type="none" w="med" len="med"/>
                      <a:tailEnd type="none" w="med" len="med"/>
                    </a:lnR>
                    <a:lnT w="12700" cap="flat" cmpd="sng" algn="ctr">
                      <a:solidFill>
                        <a:srgbClr val="906873"/>
                      </a:solidFill>
                      <a:prstDash val="solid"/>
                      <a:round/>
                      <a:headEnd type="none" w="med" len="med"/>
                      <a:tailEnd type="none" w="med" len="med"/>
                    </a:lnT>
                    <a:lnB w="7620" cap="flat" cmpd="sng" algn="ctr">
                      <a:solidFill>
                        <a:srgbClr val="906873"/>
                      </a:solidFill>
                      <a:prstDash val="solid"/>
                      <a:round/>
                      <a:headEnd type="none" w="med" len="med"/>
                      <a:tailEnd type="none" w="med" len="med"/>
                    </a:lnB>
                    <a:solidFill>
                      <a:srgbClr val="FFFFFF"/>
                    </a:solidFill>
                  </a:tcPr>
                </a:tc>
                <a:extLst>
                  <a:ext uri="{0D108BD9-81ED-4DB2-BD59-A6C34878D82A}">
                    <a16:rowId xmlns:a16="http://schemas.microsoft.com/office/drawing/2014/main" val="3136531755"/>
                  </a:ext>
                </a:extLst>
              </a:tr>
            </a:tbl>
          </a:graphicData>
        </a:graphic>
      </p:graphicFrame>
      <p:sp>
        <p:nvSpPr>
          <p:cNvPr id="5" name="ZoneTexte 4">
            <a:extLst>
              <a:ext uri="{FF2B5EF4-FFF2-40B4-BE49-F238E27FC236}">
                <a16:creationId xmlns:a16="http://schemas.microsoft.com/office/drawing/2014/main" id="{DDDB13E0-00BE-EF3C-AAD4-949752C14F08}"/>
              </a:ext>
            </a:extLst>
          </p:cNvPr>
          <p:cNvSpPr txBox="1"/>
          <p:nvPr/>
        </p:nvSpPr>
        <p:spPr>
          <a:xfrm>
            <a:off x="701452" y="5238154"/>
            <a:ext cx="8352928" cy="461665"/>
          </a:xfrm>
          <a:prstGeom prst="rect">
            <a:avLst/>
          </a:prstGeom>
          <a:noFill/>
        </p:spPr>
        <p:txBody>
          <a:bodyPr wrap="square">
            <a:spAutoFit/>
          </a:bodyPr>
          <a:lstStyle/>
          <a:p>
            <a:r>
              <a:rPr lang="en-PH" sz="2400" b="1" dirty="0">
                <a:effectLst/>
                <a:highlight>
                  <a:srgbClr val="00FF00"/>
                </a:highlight>
              </a:rPr>
              <a:t>Une nouvelle </a:t>
            </a:r>
            <a:r>
              <a:rPr lang="en-PH" sz="2400" b="1" dirty="0" err="1">
                <a:highlight>
                  <a:srgbClr val="00FF00"/>
                </a:highlight>
              </a:rPr>
              <a:t>a</a:t>
            </a:r>
            <a:r>
              <a:rPr lang="en-PH" sz="2400" b="1" dirty="0" err="1">
                <a:effectLst/>
                <a:highlight>
                  <a:srgbClr val="00FF00"/>
                </a:highlight>
              </a:rPr>
              <a:t>pproche</a:t>
            </a:r>
            <a:r>
              <a:rPr lang="en-PH" sz="2400" b="1" dirty="0">
                <a:effectLst/>
                <a:highlight>
                  <a:srgbClr val="00FF00"/>
                </a:highlight>
              </a:rPr>
              <a:t> de </a:t>
            </a:r>
            <a:r>
              <a:rPr lang="en-PH" sz="2400" b="1" dirty="0" err="1">
                <a:highlight>
                  <a:srgbClr val="00FF00"/>
                </a:highlight>
              </a:rPr>
              <a:t>d</a:t>
            </a:r>
            <a:r>
              <a:rPr lang="en-PH" sz="2400" b="1" dirty="0" err="1">
                <a:effectLst/>
                <a:highlight>
                  <a:srgbClr val="00FF00"/>
                </a:highlight>
              </a:rPr>
              <a:t>ébogage</a:t>
            </a:r>
            <a:r>
              <a:rPr lang="en-PH" sz="2400" b="1" dirty="0">
                <a:effectLst/>
                <a:highlight>
                  <a:srgbClr val="00FF00"/>
                </a:highlight>
              </a:rPr>
              <a:t> à </a:t>
            </a:r>
            <a:r>
              <a:rPr lang="en-PH" sz="2400" b="1" dirty="0" err="1">
                <a:effectLst/>
                <a:highlight>
                  <a:srgbClr val="00FF00"/>
                </a:highlight>
              </a:rPr>
              <a:t>partir</a:t>
            </a:r>
            <a:r>
              <a:rPr lang="en-PH" sz="2400" b="1" dirty="0">
                <a:effectLst/>
                <a:highlight>
                  <a:srgbClr val="00FF00"/>
                </a:highlight>
              </a:rPr>
              <a:t> de 2023 ? </a:t>
            </a:r>
            <a:endParaRPr lang="fr-TN" sz="2400" dirty="0">
              <a:highlight>
                <a:srgbClr val="00FF00"/>
              </a:highlight>
            </a:endParaRPr>
          </a:p>
        </p:txBody>
      </p:sp>
    </p:spTree>
    <p:extLst>
      <p:ext uri="{BB962C8B-B14F-4D97-AF65-F5344CB8AC3E}">
        <p14:creationId xmlns:p14="http://schemas.microsoft.com/office/powerpoint/2010/main" val="2979616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C626E-2AD5-4445-D15F-036052392D25}"/>
            </a:ext>
          </a:extLst>
        </p:cNvPr>
        <p:cNvGrpSpPr/>
        <p:nvPr/>
      </p:nvGrpSpPr>
      <p:grpSpPr>
        <a:xfrm>
          <a:off x="0" y="0"/>
          <a:ext cx="0" cy="0"/>
          <a:chOff x="0" y="0"/>
          <a:chExt cx="0" cy="0"/>
        </a:xfrm>
      </p:grpSpPr>
      <p:sp>
        <p:nvSpPr>
          <p:cNvPr id="13" name="Rectangle 5">
            <a:extLst>
              <a:ext uri="{FF2B5EF4-FFF2-40B4-BE49-F238E27FC236}">
                <a16:creationId xmlns:a16="http://schemas.microsoft.com/office/drawing/2014/main" id="{9CF4244B-90D9-6F52-FFC5-52338D48B349}"/>
              </a:ext>
            </a:extLst>
          </p:cNvPr>
          <p:cNvSpPr>
            <a:spLocks/>
          </p:cNvSpPr>
          <p:nvPr/>
        </p:nvSpPr>
        <p:spPr bwMode="auto">
          <a:xfrm>
            <a:off x="-90635" y="197594"/>
            <a:ext cx="10836712"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Maîtrise des fonctions de "</a:t>
            </a:r>
            <a:r>
              <a:rPr lang="fr-FR" altLang="fr-FR" sz="3200" u="none" dirty="0" err="1">
                <a:solidFill>
                  <a:schemeClr val="tx1"/>
                </a:solidFill>
                <a:latin typeface="Gill Sans MT" panose="020B0502020104020203" pitchFamily="34" charset="77"/>
                <a:cs typeface="Arial" panose="020B0604020202020204" pitchFamily="34" charset="0"/>
              </a:rPr>
              <a:t>debug</a:t>
            </a:r>
            <a:r>
              <a:rPr lang="fr-FR" altLang="fr-FR" sz="32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11" name="Rectangle 10">
            <a:extLst>
              <a:ext uri="{FF2B5EF4-FFF2-40B4-BE49-F238E27FC236}">
                <a16:creationId xmlns:a16="http://schemas.microsoft.com/office/drawing/2014/main" id="{21E77CA3-2A19-74C8-B9B4-EA8C9E36E321}"/>
              </a:ext>
            </a:extLst>
          </p:cNvPr>
          <p:cNvSpPr/>
          <p:nvPr/>
        </p:nvSpPr>
        <p:spPr>
          <a:xfrm>
            <a:off x="341412" y="845666"/>
            <a:ext cx="10037152"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56B8D50B-52FB-27D9-5F2C-CD04A1803BAC}"/>
              </a:ext>
            </a:extLst>
          </p:cNvPr>
          <p:cNvSpPr>
            <a:spLocks noGrp="1"/>
          </p:cNvSpPr>
          <p:nvPr>
            <p:ph type="sldNum" sz="quarter" idx="12"/>
          </p:nvPr>
        </p:nvSpPr>
        <p:spPr/>
        <p:txBody>
          <a:bodyPr/>
          <a:lstStyle/>
          <a:p>
            <a:fld id="{9705A05D-FF3A-44F5-A745-C0E08A1F0267}" type="slidenum">
              <a:rPr lang="fr-FR" smtClean="0"/>
              <a:pPr/>
              <a:t>17</a:t>
            </a:fld>
            <a:endParaRPr lang="fr-FR" dirty="0"/>
          </a:p>
        </p:txBody>
      </p:sp>
      <p:sp>
        <p:nvSpPr>
          <p:cNvPr id="3" name="ZoneTexte 2">
            <a:extLst>
              <a:ext uri="{FF2B5EF4-FFF2-40B4-BE49-F238E27FC236}">
                <a16:creationId xmlns:a16="http://schemas.microsoft.com/office/drawing/2014/main" id="{05C0987D-4B93-3089-4CD0-DA8EAB43C888}"/>
              </a:ext>
            </a:extLst>
          </p:cNvPr>
          <p:cNvSpPr txBox="1"/>
          <p:nvPr/>
        </p:nvSpPr>
        <p:spPr>
          <a:xfrm>
            <a:off x="629444" y="1421722"/>
            <a:ext cx="9505056" cy="2257028"/>
          </a:xfrm>
          <a:prstGeom prst="rect">
            <a:avLst/>
          </a:prstGeom>
          <a:noFill/>
        </p:spPr>
        <p:txBody>
          <a:bodyPr wrap="square">
            <a:spAutoFit/>
          </a:bodyPr>
          <a:lstStyle/>
          <a:p>
            <a:pPr marL="285750" indent="-285750">
              <a:lnSpc>
                <a:spcPct val="150000"/>
              </a:lnSpc>
              <a:buFont typeface="Wingdings" panose="05000000000000000000" pitchFamily="2" charset="2"/>
              <a:buChar char="§"/>
            </a:pPr>
            <a:endParaRPr lang="fr-FR" sz="1800" dirty="0"/>
          </a:p>
          <a:p>
            <a:pPr>
              <a:lnSpc>
                <a:spcPct val="150000"/>
              </a:lnSpc>
            </a:pPr>
            <a:r>
              <a:rPr lang="en-PH" sz="2400" dirty="0">
                <a:highlight>
                  <a:srgbClr val="00FFFF"/>
                </a:highlight>
              </a:rPr>
              <a:t>Types </a:t>
            </a:r>
            <a:r>
              <a:rPr lang="en-PH" sz="2400" dirty="0" err="1">
                <a:highlight>
                  <a:srgbClr val="00FFFF"/>
                </a:highlight>
              </a:rPr>
              <a:t>d'Erreurs</a:t>
            </a:r>
            <a:r>
              <a:rPr lang="en-PH" sz="2400" dirty="0">
                <a:highlight>
                  <a:srgbClr val="00FFFF"/>
                </a:highlight>
              </a:rPr>
              <a:t> à </a:t>
            </a:r>
            <a:r>
              <a:rPr lang="en-PH" sz="2400" dirty="0" err="1">
                <a:highlight>
                  <a:srgbClr val="00FFFF"/>
                </a:highlight>
              </a:rPr>
              <a:t>Déboguer</a:t>
            </a:r>
            <a:endParaRPr lang="en-PH" sz="2400" dirty="0">
              <a:highlight>
                <a:srgbClr val="00FFFF"/>
              </a:highlight>
            </a:endParaRPr>
          </a:p>
          <a:p>
            <a:pPr>
              <a:lnSpc>
                <a:spcPct val="150000"/>
              </a:lnSpc>
            </a:pPr>
            <a:r>
              <a:rPr lang="fr-FR" sz="1800" dirty="0"/>
              <a:t> 1- </a:t>
            </a:r>
            <a:r>
              <a:rPr lang="fr-FR" sz="1800" b="1" dirty="0"/>
              <a:t>Erreurs de syntaxe </a:t>
            </a:r>
            <a:r>
              <a:rPr lang="fr-FR" sz="1800" dirty="0"/>
              <a:t>: Elles surviennent lorsque le code ne respecte pas la grammaire du langage. Ces erreurs sont souvent détectées au moment de la compilation ou lors de l'exécution immédiate du code.</a:t>
            </a:r>
          </a:p>
        </p:txBody>
      </p:sp>
      <p:pic>
        <p:nvPicPr>
          <p:cNvPr id="5" name="Image 4">
            <a:extLst>
              <a:ext uri="{FF2B5EF4-FFF2-40B4-BE49-F238E27FC236}">
                <a16:creationId xmlns:a16="http://schemas.microsoft.com/office/drawing/2014/main" id="{28132305-0580-82DD-E303-5284377EA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86" y="4452507"/>
            <a:ext cx="9761427" cy="900065"/>
          </a:xfrm>
          <a:prstGeom prst="rect">
            <a:avLst/>
          </a:prstGeom>
        </p:spPr>
      </p:pic>
      <p:sp>
        <p:nvSpPr>
          <p:cNvPr id="4" name="ZoneTexte 3">
            <a:extLst>
              <a:ext uri="{FF2B5EF4-FFF2-40B4-BE49-F238E27FC236}">
                <a16:creationId xmlns:a16="http://schemas.microsoft.com/office/drawing/2014/main" id="{0F2290B4-F0B3-7083-6294-1A9811134EC6}"/>
              </a:ext>
            </a:extLst>
          </p:cNvPr>
          <p:cNvSpPr txBox="1"/>
          <p:nvPr/>
        </p:nvSpPr>
        <p:spPr>
          <a:xfrm>
            <a:off x="1133499" y="1202184"/>
            <a:ext cx="8744017" cy="307777"/>
          </a:xfrm>
          <a:prstGeom prst="rect">
            <a:avLst/>
          </a:prstGeom>
          <a:noFill/>
        </p:spPr>
        <p:txBody>
          <a:bodyPr wrap="square">
            <a:spAutoFit/>
          </a:bodyPr>
          <a:lstStyle/>
          <a:p>
            <a:pPr fontAlgn="base"/>
            <a:r>
              <a:rPr lang="fr-FR" sz="1400" dirty="0">
                <a:effectLst/>
              </a:rPr>
              <a:t>Le débogage consiste à localiser et résoudre des </a:t>
            </a:r>
            <a:r>
              <a:rPr lang="fr-FR" sz="1400" b="1" dirty="0">
                <a:solidFill>
                  <a:srgbClr val="FF0000"/>
                </a:solidFill>
                <a:effectLst/>
              </a:rPr>
              <a:t>erreurs</a:t>
            </a:r>
            <a:r>
              <a:rPr lang="fr-FR" sz="1400" dirty="0">
                <a:effectLst/>
              </a:rPr>
              <a:t> ou </a:t>
            </a:r>
            <a:r>
              <a:rPr lang="fr-FR" sz="1400" b="1" dirty="0">
                <a:solidFill>
                  <a:srgbClr val="FF0000"/>
                </a:solidFill>
                <a:effectLst/>
              </a:rPr>
              <a:t>bugs</a:t>
            </a:r>
            <a:r>
              <a:rPr lang="fr-FR" sz="1400" dirty="0">
                <a:effectLst/>
              </a:rPr>
              <a:t> dans le code pendant son exécution.</a:t>
            </a:r>
          </a:p>
        </p:txBody>
      </p:sp>
    </p:spTree>
    <p:extLst>
      <p:ext uri="{BB962C8B-B14F-4D97-AF65-F5344CB8AC3E}">
        <p14:creationId xmlns:p14="http://schemas.microsoft.com/office/powerpoint/2010/main" val="32106196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18</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338705"/>
            <a:ext cx="9505056" cy="3365024"/>
          </a:xfrm>
          <a:prstGeom prst="rect">
            <a:avLst/>
          </a:prstGeom>
          <a:noFill/>
        </p:spPr>
        <p:txBody>
          <a:bodyPr wrap="square">
            <a:spAutoFit/>
          </a:bodyPr>
          <a:lstStyle/>
          <a:p>
            <a:pPr>
              <a:lnSpc>
                <a:spcPct val="150000"/>
              </a:lnSpc>
            </a:pPr>
            <a:r>
              <a:rPr lang="fr-FR" sz="1800" dirty="0"/>
              <a:t>2- </a:t>
            </a:r>
            <a:r>
              <a:rPr lang="fr-FR" sz="1800" b="1" dirty="0"/>
              <a:t>Erreurs de référence (</a:t>
            </a:r>
            <a:r>
              <a:rPr lang="fr-FR" sz="1800" b="1" dirty="0" err="1"/>
              <a:t>ReferenceError</a:t>
            </a:r>
            <a:r>
              <a:rPr lang="fr-FR" sz="1800" b="1" dirty="0"/>
              <a:t>) : </a:t>
            </a:r>
            <a:r>
              <a:rPr lang="fr-FR" sz="1800" dirty="0"/>
              <a:t>Ces erreurs apparaissent lorsqu'une variable ou une fonction est utilisée sans être définie.</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r>
              <a:rPr lang="fr-FR" sz="1800" dirty="0"/>
              <a:t>3- </a:t>
            </a:r>
            <a:r>
              <a:rPr lang="fr-FR" sz="1800" b="1" dirty="0"/>
              <a:t>Erreurs de type (</a:t>
            </a:r>
            <a:r>
              <a:rPr lang="fr-FR" sz="1800" b="1" dirty="0" err="1"/>
              <a:t>TypeError</a:t>
            </a:r>
            <a:r>
              <a:rPr lang="fr-FR" sz="1800" b="1" dirty="0"/>
              <a:t>) </a:t>
            </a:r>
            <a:r>
              <a:rPr lang="fr-FR" sz="1800" dirty="0"/>
              <a:t>: Elles surviennent lorsqu'une opération est effectuée sur une valeur d’un type inapproprié.</a:t>
            </a:r>
          </a:p>
          <a:p>
            <a:pPr>
              <a:lnSpc>
                <a:spcPct val="150000"/>
              </a:lnSpc>
            </a:pPr>
            <a:endParaRPr lang="fr-FR" sz="1800" dirty="0"/>
          </a:p>
        </p:txBody>
      </p:sp>
      <p:pic>
        <p:nvPicPr>
          <p:cNvPr id="4" name="Image 3">
            <a:extLst>
              <a:ext uri="{FF2B5EF4-FFF2-40B4-BE49-F238E27FC236}">
                <a16:creationId xmlns:a16="http://schemas.microsoft.com/office/drawing/2014/main" id="{CE455C31-6404-BB82-E875-FEEE185D9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53" y="2500823"/>
            <a:ext cx="9263631" cy="855879"/>
          </a:xfrm>
          <a:prstGeom prst="rect">
            <a:avLst/>
          </a:prstGeom>
        </p:spPr>
      </p:pic>
      <p:pic>
        <p:nvPicPr>
          <p:cNvPr id="8" name="Image 7">
            <a:extLst>
              <a:ext uri="{FF2B5EF4-FFF2-40B4-BE49-F238E27FC236}">
                <a16:creationId xmlns:a16="http://schemas.microsoft.com/office/drawing/2014/main" id="{6CCFF019-199D-1AE6-6BF3-E956B844A5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61" y="4578911"/>
            <a:ext cx="9749061" cy="1163299"/>
          </a:xfrm>
          <a:prstGeom prst="rect">
            <a:avLst/>
          </a:prstGeom>
        </p:spPr>
      </p:pic>
    </p:spTree>
    <p:extLst>
      <p:ext uri="{BB962C8B-B14F-4D97-AF65-F5344CB8AC3E}">
        <p14:creationId xmlns:p14="http://schemas.microsoft.com/office/powerpoint/2010/main" val="39697356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19</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3780522"/>
          </a:xfrm>
          <a:prstGeom prst="rect">
            <a:avLst/>
          </a:prstGeom>
          <a:noFill/>
        </p:spPr>
        <p:txBody>
          <a:bodyPr wrap="square">
            <a:spAutoFit/>
          </a:bodyPr>
          <a:lstStyle/>
          <a:p>
            <a:pPr>
              <a:lnSpc>
                <a:spcPct val="150000"/>
              </a:lnSpc>
            </a:pPr>
            <a:r>
              <a:rPr lang="fr-FR" sz="1800" dirty="0"/>
              <a:t>4- </a:t>
            </a:r>
            <a:r>
              <a:rPr lang="fr-FR" sz="1800" b="1" dirty="0"/>
              <a:t>Erreurs de logique</a:t>
            </a:r>
            <a:r>
              <a:rPr lang="fr-FR" sz="1800" dirty="0"/>
              <a:t>: Ces erreurs ne génèrent pas forcément de messages d'erreur mais conduisent à des résultats inattendus à cause d'une erreur dans la logique du programme.</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r>
              <a:rPr lang="fr-FR" sz="1800" dirty="0"/>
              <a:t>5-</a:t>
            </a:r>
            <a:r>
              <a:rPr lang="fr-FR" sz="1800" b="1" dirty="0"/>
              <a:t>Erreurs d'exécution (</a:t>
            </a:r>
            <a:r>
              <a:rPr lang="fr-FR" sz="1800" b="1" dirty="0" err="1"/>
              <a:t>RuntimeError</a:t>
            </a:r>
            <a:r>
              <a:rPr lang="fr-FR" sz="1800" b="1" dirty="0"/>
              <a:t>) </a:t>
            </a:r>
            <a:r>
              <a:rPr lang="fr-FR" sz="1800" dirty="0"/>
              <a:t>: Elles se produisent pendant l'exécution du programme, souvent à cause de l'environnement ou des données inattendues.</a:t>
            </a:r>
          </a:p>
          <a:p>
            <a:pPr>
              <a:lnSpc>
                <a:spcPct val="150000"/>
              </a:lnSpc>
            </a:pPr>
            <a:endParaRPr lang="fr-FR" sz="1800" dirty="0"/>
          </a:p>
        </p:txBody>
      </p:sp>
      <p:pic>
        <p:nvPicPr>
          <p:cNvPr id="5" name="Image 4" descr="Une image contenant texte, Police, capture d’écran&#10;&#10;Description générée automatiquement">
            <a:extLst>
              <a:ext uri="{FF2B5EF4-FFF2-40B4-BE49-F238E27FC236}">
                <a16:creationId xmlns:a16="http://schemas.microsoft.com/office/drawing/2014/main" id="{20DA13D0-D199-88D6-2F20-A754FD1CB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512" y="2424745"/>
            <a:ext cx="8460940" cy="1199380"/>
          </a:xfrm>
          <a:prstGeom prst="rect">
            <a:avLst/>
          </a:prstGeom>
        </p:spPr>
      </p:pic>
      <p:pic>
        <p:nvPicPr>
          <p:cNvPr id="9" name="Image 8">
            <a:extLst>
              <a:ext uri="{FF2B5EF4-FFF2-40B4-BE49-F238E27FC236}">
                <a16:creationId xmlns:a16="http://schemas.microsoft.com/office/drawing/2014/main" id="{51844076-C4C9-E86C-E6E0-29677BC94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500" y="5101266"/>
            <a:ext cx="8901692" cy="1037090"/>
          </a:xfrm>
          <a:prstGeom prst="rect">
            <a:avLst/>
          </a:prstGeom>
        </p:spPr>
      </p:pic>
      <p:sp>
        <p:nvSpPr>
          <p:cNvPr id="10" name="Rectangle 5">
            <a:extLst>
              <a:ext uri="{FF2B5EF4-FFF2-40B4-BE49-F238E27FC236}">
                <a16:creationId xmlns:a16="http://schemas.microsoft.com/office/drawing/2014/main" id="{5F9070E7-A784-B954-45C2-9F471B87E3D8}"/>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6945366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9">
            <a:extLst>
              <a:ext uri="{FF2B5EF4-FFF2-40B4-BE49-F238E27FC236}">
                <a16:creationId xmlns:a16="http://schemas.microsoft.com/office/drawing/2014/main" id="{9A52C1E9-AAA7-0345-B803-68169B158409}"/>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11268" name="Rectangle 8">
            <a:extLst>
              <a:ext uri="{FF2B5EF4-FFF2-40B4-BE49-F238E27FC236}">
                <a16:creationId xmlns:a16="http://schemas.microsoft.com/office/drawing/2014/main" id="{1F140A7F-7365-8D45-97F4-1EA54E1F3F58}"/>
              </a:ext>
            </a:extLst>
          </p:cNvPr>
          <p:cNvSpPr>
            <a:spLocks/>
          </p:cNvSpPr>
          <p:nvPr/>
        </p:nvSpPr>
        <p:spPr bwMode="auto">
          <a:xfrm>
            <a:off x="557436" y="1995367"/>
            <a:ext cx="8229240" cy="280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7675" indent="-2667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Présentation du formateur</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Le plan de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Objectifs de la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Public concerné</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Connaissances requises</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Références bibliographiques</a:t>
            </a:r>
          </a:p>
        </p:txBody>
      </p:sp>
      <p:sp>
        <p:nvSpPr>
          <p:cNvPr id="18441" name="Text Box 9">
            <a:extLst>
              <a:ext uri="{FF2B5EF4-FFF2-40B4-BE49-F238E27FC236}">
                <a16:creationId xmlns:a16="http://schemas.microsoft.com/office/drawing/2014/main" id="{90E99E06-A3E6-C240-B235-A4558C8FE1A1}"/>
              </a:ext>
            </a:extLst>
          </p:cNvPr>
          <p:cNvSpPr txBox="1">
            <a:spLocks noChangeArrowheads="1"/>
          </p:cNvSpPr>
          <p:nvPr/>
        </p:nvSpPr>
        <p:spPr bwMode="auto">
          <a:xfrm>
            <a:off x="7803846" y="53578"/>
            <a:ext cx="24746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defRPr/>
            </a:pPr>
            <a:r>
              <a:rPr lang="fr-FR" altLang="fr-FR" sz="3000" b="1" dirty="0">
                <a:latin typeface="Gill Sans MT" panose="020B0502020104020203" pitchFamily="34" charset="77"/>
                <a:ea typeface="Tahoma" panose="020B0604030504040204" pitchFamily="34" charset="0"/>
                <a:cs typeface="Tahoma" panose="020B0604030504040204" pitchFamily="34" charset="0"/>
              </a:rPr>
              <a:t>Plan</a:t>
            </a:r>
          </a:p>
        </p:txBody>
      </p:sp>
      <p:sp>
        <p:nvSpPr>
          <p:cNvPr id="6" name="Espace réservé du numéro de diapositive 5">
            <a:extLst>
              <a:ext uri="{FF2B5EF4-FFF2-40B4-BE49-F238E27FC236}">
                <a16:creationId xmlns:a16="http://schemas.microsoft.com/office/drawing/2014/main" id="{FE5CEBEF-233C-4908-B16F-098128CD0883}"/>
              </a:ext>
            </a:extLst>
          </p:cNvPr>
          <p:cNvSpPr>
            <a:spLocks noGrp="1"/>
          </p:cNvSpPr>
          <p:nvPr>
            <p:ph type="sldNum" sz="quarter" idx="12"/>
          </p:nvPr>
        </p:nvSpPr>
        <p:spPr/>
        <p:txBody>
          <a:bodyPr/>
          <a:lstStyle/>
          <a:p>
            <a:fld id="{9705A05D-FF3A-44F5-A745-C0E08A1F0267}" type="slidenum">
              <a:rPr lang="fr-FR" smtClean="0"/>
              <a:pPr/>
              <a:t>2</a:t>
            </a:fld>
            <a:endParaRPr lang="fr-FR" dirty="0"/>
          </a:p>
        </p:txBody>
      </p:sp>
    </p:spTree>
    <p:extLst>
      <p:ext uri="{BB962C8B-B14F-4D97-AF65-F5344CB8AC3E}">
        <p14:creationId xmlns:p14="http://schemas.microsoft.com/office/powerpoint/2010/main" val="2565290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20</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2534027"/>
          </a:xfrm>
          <a:prstGeom prst="rect">
            <a:avLst/>
          </a:prstGeom>
          <a:noFill/>
        </p:spPr>
        <p:txBody>
          <a:bodyPr wrap="square">
            <a:spAutoFit/>
          </a:bodyPr>
          <a:lstStyle/>
          <a:p>
            <a:pPr>
              <a:lnSpc>
                <a:spcPct val="150000"/>
              </a:lnSpc>
            </a:pPr>
            <a:r>
              <a:rPr lang="fr-FR" sz="1800" dirty="0"/>
              <a:t>6- </a:t>
            </a:r>
            <a:r>
              <a:rPr lang="fr-FR" sz="1800" b="1" dirty="0"/>
              <a:t>Erreurs d'asynchronisme : </a:t>
            </a:r>
            <a:r>
              <a:rPr lang="fr-FR" sz="1800" dirty="0"/>
              <a:t>Ces erreurs apparaissent souvent lors de la gestion des opérations asynchrones (comme les promesses) lorsqu'elles ne sont pas correctement gérées.</a:t>
            </a:r>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pic>
        <p:nvPicPr>
          <p:cNvPr id="6" name="Image 5" descr="Une image contenant texte, capture d’écran, Police&#10;&#10;Description générée automatiquement">
            <a:extLst>
              <a:ext uri="{FF2B5EF4-FFF2-40B4-BE49-F238E27FC236}">
                <a16:creationId xmlns:a16="http://schemas.microsoft.com/office/drawing/2014/main" id="{D9AE05B2-C2D6-F364-CD65-D3B3867ED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99" y="3005906"/>
            <a:ext cx="9143618" cy="1698248"/>
          </a:xfrm>
          <a:prstGeom prst="rect">
            <a:avLst/>
          </a:prstGeom>
        </p:spPr>
      </p:pic>
    </p:spTree>
    <p:extLst>
      <p:ext uri="{BB962C8B-B14F-4D97-AF65-F5344CB8AC3E}">
        <p14:creationId xmlns:p14="http://schemas.microsoft.com/office/powerpoint/2010/main" val="40699625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21</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3600986"/>
          </a:xfrm>
          <a:prstGeom prst="rect">
            <a:avLst/>
          </a:prstGeom>
          <a:noFill/>
        </p:spPr>
        <p:txBody>
          <a:bodyPr wrap="square">
            <a:spAutoFit/>
          </a:bodyPr>
          <a:lstStyle/>
          <a:p>
            <a:pPr>
              <a:lnSpc>
                <a:spcPct val="150000"/>
              </a:lnSpc>
            </a:pPr>
            <a:r>
              <a:rPr lang="en-PH" sz="2000" b="1" dirty="0">
                <a:highlight>
                  <a:srgbClr val="00FFFF"/>
                </a:highlight>
              </a:rPr>
              <a:t>Comment faire le </a:t>
            </a:r>
            <a:r>
              <a:rPr lang="fr-FR" sz="2000" b="1" dirty="0">
                <a:highlight>
                  <a:srgbClr val="00FFFF"/>
                </a:highlight>
              </a:rPr>
              <a:t>débogage ?</a:t>
            </a:r>
            <a:r>
              <a:rPr lang="en-PH" sz="2000" b="1" dirty="0">
                <a:highlight>
                  <a:srgbClr val="00FFFF"/>
                </a:highlight>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eaLnBrk="0" hangingPunct="0">
              <a:buFontTx/>
              <a:buChar char="•"/>
            </a:pPr>
            <a:r>
              <a:rPr kumimoji="0" lang="fr-TN" altLang="fr-TN" sz="1800" b="1" i="0" u="none" strike="noStrike" cap="none" normalizeH="0" baseline="0" dirty="0">
                <a:ln>
                  <a:noFill/>
                </a:ln>
                <a:solidFill>
                  <a:schemeClr val="tx1"/>
                </a:solidFill>
                <a:effectLst/>
                <a:latin typeface="Arial" panose="020B0604020202020204" pitchFamily="34" charset="0"/>
              </a:rPr>
              <a:t>Console</a:t>
            </a:r>
            <a:r>
              <a:rPr kumimoji="0" lang="fr-TN" altLang="fr-TN" sz="1800" b="0" i="0" u="none" strike="noStrike" cap="none" normalizeH="0" baseline="0" dirty="0">
                <a:ln>
                  <a:noFill/>
                </a:ln>
                <a:solidFill>
                  <a:schemeClr val="tx1"/>
                </a:solidFill>
                <a:effectLst/>
                <a:latin typeface="Arial" panose="020B0604020202020204" pitchFamily="34" charset="0"/>
              </a:rPr>
              <a:t> : Utiliser </a:t>
            </a:r>
            <a:r>
              <a:rPr kumimoji="0" lang="fr-TN" altLang="fr-TN" sz="1800" b="1" i="0" u="none" strike="noStrike" cap="none" normalizeH="0" baseline="0" dirty="0">
                <a:ln>
                  <a:noFill/>
                </a:ln>
                <a:solidFill>
                  <a:schemeClr val="tx1"/>
                </a:solidFill>
                <a:effectLst/>
                <a:highlight>
                  <a:srgbClr val="00FF00"/>
                </a:highlight>
                <a:latin typeface="Arial Unicode MS"/>
              </a:rPr>
              <a:t>console.log()</a:t>
            </a:r>
            <a:r>
              <a:rPr kumimoji="0" lang="fr-TN" altLang="fr-TN" sz="1800" b="0" i="0" u="none" strike="noStrike" cap="none" normalizeH="0" baseline="0" dirty="0">
                <a:ln>
                  <a:noFill/>
                </a:ln>
                <a:solidFill>
                  <a:schemeClr val="tx1"/>
                </a:solidFill>
                <a:effectLst/>
                <a:highlight>
                  <a:srgbClr val="00FF00"/>
                </a:highlight>
              </a:rPr>
              <a:t> </a:t>
            </a:r>
            <a:r>
              <a:rPr kumimoji="0" lang="fr-TN" altLang="fr-TN" sz="1800" b="0" i="0" u="none" strike="noStrike" cap="none" normalizeH="0" baseline="0" dirty="0">
                <a:ln>
                  <a:noFill/>
                </a:ln>
                <a:solidFill>
                  <a:schemeClr val="tx1"/>
                </a:solidFill>
                <a:effectLst/>
              </a:rPr>
              <a:t>pour afficher la valeur des variables à différents points du code.</a:t>
            </a:r>
            <a:endParaRPr kumimoji="0" lang="fr-FR" altLang="fr-T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TN"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Utilisation des </a:t>
            </a:r>
            <a:r>
              <a:rPr kumimoji="0" lang="fr-TN" altLang="fr-TN" sz="1800" b="1" i="0" u="none" strike="noStrike" cap="none" normalizeH="0" baseline="0" dirty="0" err="1">
                <a:ln>
                  <a:noFill/>
                </a:ln>
                <a:solidFill>
                  <a:schemeClr val="tx1"/>
                </a:solidFill>
                <a:effectLst/>
                <a:latin typeface="Arial" panose="020B0604020202020204" pitchFamily="34" charset="0"/>
              </a:rPr>
              <a:t>breakpoints</a:t>
            </a:r>
            <a:r>
              <a:rPr kumimoji="0" lang="fr-TN" altLang="fr-TN" sz="1800" b="0" i="0" u="none" strike="noStrike" cap="none" normalizeH="0" baseline="0" dirty="0">
                <a:ln>
                  <a:noFill/>
                </a:ln>
                <a:solidFill>
                  <a:schemeClr val="tx1"/>
                </a:solidFill>
                <a:effectLst/>
                <a:latin typeface="Arial" panose="020B0604020202020204" pitchFamily="34" charset="0"/>
              </a:rPr>
              <a:t> : Placer des points d’arrêt (</a:t>
            </a:r>
            <a:r>
              <a:rPr kumimoji="0" lang="fr-TN" altLang="fr-TN" sz="1800" b="0" i="0" u="none" strike="noStrike" cap="none" normalizeH="0" baseline="0" dirty="0" err="1">
                <a:ln>
                  <a:noFill/>
                </a:ln>
                <a:solidFill>
                  <a:schemeClr val="tx1"/>
                </a:solidFill>
                <a:effectLst/>
                <a:latin typeface="Arial" panose="020B0604020202020204" pitchFamily="34" charset="0"/>
              </a:rPr>
              <a:t>breakpoints</a:t>
            </a:r>
            <a:r>
              <a:rPr kumimoji="0" lang="fr-TN" altLang="fr-TN" sz="1800" b="0" i="0" u="none" strike="noStrike" cap="none" normalizeH="0" baseline="0" dirty="0">
                <a:ln>
                  <a:noFill/>
                </a:ln>
                <a:solidFill>
                  <a:schemeClr val="tx1"/>
                </a:solidFill>
                <a:effectLst/>
                <a:latin typeface="Arial" panose="020B0604020202020204" pitchFamily="34" charset="0"/>
              </a:rPr>
              <a:t>) dans le code pour examiner l'état des variables et des fonctions.</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TN"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Outils de débogage</a:t>
            </a:r>
            <a:r>
              <a:rPr kumimoji="0" lang="fr-TN" altLang="fr-TN" sz="1800" b="0" i="0" u="none" strike="noStrike" cap="none" normalizeH="0" baseline="0" dirty="0">
                <a:ln>
                  <a:noFill/>
                </a:ln>
                <a:solidFill>
                  <a:schemeClr val="tx1"/>
                </a:solidFill>
                <a:effectLst/>
                <a:latin typeface="Arial" panose="020B0604020202020204" pitchFamily="34" charset="0"/>
              </a:rPr>
              <a:t> : Utiliser les </a:t>
            </a:r>
            <a:r>
              <a:rPr kumimoji="0" lang="fr-TN" altLang="fr-TN" sz="1800" b="0" i="0" u="none" strike="noStrike" cap="none" normalizeH="0" baseline="0" dirty="0" err="1">
                <a:ln>
                  <a:noFill/>
                </a:ln>
                <a:solidFill>
                  <a:schemeClr val="tx1"/>
                </a:solidFill>
                <a:effectLst/>
                <a:latin typeface="Arial" panose="020B0604020202020204" pitchFamily="34" charset="0"/>
              </a:rPr>
              <a:t>DevTools</a:t>
            </a:r>
            <a:r>
              <a:rPr kumimoji="0" lang="fr-TN" altLang="fr-TN" sz="1800" b="0" i="0" u="none" strike="noStrike" cap="none" normalizeH="0" baseline="0" dirty="0">
                <a:ln>
                  <a:noFill/>
                </a:ln>
                <a:solidFill>
                  <a:schemeClr val="tx1"/>
                </a:solidFill>
                <a:effectLst/>
                <a:latin typeface="Arial" panose="020B0604020202020204" pitchFamily="34" charset="0"/>
              </a:rPr>
              <a:t> des navigateurs ou le débogueur d’un IDE comme Visual Studio Code pour suivre l'exécution du code pas à pas</a:t>
            </a:r>
            <a:r>
              <a:rPr kumimoji="0" lang="fr-FR" altLang="fr-TN" sz="1800" b="0" i="0" u="none" strike="noStrike" cap="none" normalizeH="0" baseline="0" dirty="0">
                <a:ln>
                  <a:noFill/>
                </a:ln>
                <a:solidFill>
                  <a:schemeClr val="tx1"/>
                </a:solidFill>
                <a:effectLst/>
                <a:latin typeface="Arial" panose="020B0604020202020204" pitchFamily="34" charset="0"/>
              </a:rPr>
              <a:t> et extensions. </a:t>
            </a:r>
            <a:endParaRPr kumimoji="0" lang="fr-TN" altLang="fr-TN" sz="1800" b="0" i="0" u="none" strike="noStrike" cap="none" normalizeH="0" baseline="0" dirty="0">
              <a:ln>
                <a:noFill/>
              </a:ln>
              <a:solidFill>
                <a:schemeClr val="tx1"/>
              </a:solidFill>
              <a:effectLst/>
              <a:latin typeface="Arial" panose="020B0604020202020204" pitchFamily="34" charset="0"/>
            </a:endParaRPr>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16193364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FEFFD-3483-C469-FF29-974C0690CA55}"/>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E31980D-76BF-3CF1-2AF1-A05C63CF82D4}"/>
              </a:ext>
            </a:extLst>
          </p:cNvPr>
          <p:cNvSpPr>
            <a:spLocks noGrp="1"/>
          </p:cNvSpPr>
          <p:nvPr>
            <p:ph type="sldNum" sz="quarter" idx="12"/>
          </p:nvPr>
        </p:nvSpPr>
        <p:spPr/>
        <p:txBody>
          <a:bodyPr/>
          <a:lstStyle/>
          <a:p>
            <a:fld id="{9705A05D-FF3A-44F5-A745-C0E08A1F0267}" type="slidenum">
              <a:rPr lang="fr-FR" smtClean="0"/>
              <a:pPr/>
              <a:t>22</a:t>
            </a:fld>
            <a:endParaRPr lang="fr-FR" dirty="0"/>
          </a:p>
        </p:txBody>
      </p:sp>
      <p:sp>
        <p:nvSpPr>
          <p:cNvPr id="3" name="ZoneTexte 2">
            <a:extLst>
              <a:ext uri="{FF2B5EF4-FFF2-40B4-BE49-F238E27FC236}">
                <a16:creationId xmlns:a16="http://schemas.microsoft.com/office/drawing/2014/main" id="{D0B24B84-45D5-B032-6868-6DBA4F94FC20}"/>
              </a:ext>
            </a:extLst>
          </p:cNvPr>
          <p:cNvSpPr txBox="1"/>
          <p:nvPr/>
        </p:nvSpPr>
        <p:spPr>
          <a:xfrm>
            <a:off x="629444" y="1421722"/>
            <a:ext cx="9505056" cy="5262979"/>
          </a:xfrm>
          <a:prstGeom prst="rect">
            <a:avLst/>
          </a:prstGeom>
          <a:noFill/>
        </p:spPr>
        <p:txBody>
          <a:bodyPr wrap="square">
            <a:spAutoFit/>
          </a:bodyPr>
          <a:lstStyle/>
          <a:p>
            <a:pPr>
              <a:lnSpc>
                <a:spcPct val="150000"/>
              </a:lnSpc>
            </a:pPr>
            <a:r>
              <a:rPr lang="fr-FR" sz="2000" b="1" dirty="0">
                <a:highlight>
                  <a:srgbClr val="00FFFF"/>
                </a:highlight>
              </a:rPr>
              <a:t>Différentes façons pour contrôler un code en JavaScript </a:t>
            </a:r>
            <a:r>
              <a:rPr lang="en-PH" sz="2000" b="1" dirty="0">
                <a:highlight>
                  <a:srgbClr val="00FFFF"/>
                </a:highlight>
              </a:rPr>
              <a:t>:</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Console Log </a:t>
            </a:r>
            <a:r>
              <a:rPr kumimoji="0" lang="fr-FR" altLang="fr-TN" sz="1800" i="0" u="none" strike="noStrike" cap="none" normalizeH="0" baseline="0" dirty="0">
                <a:ln>
                  <a:noFill/>
                </a:ln>
                <a:solidFill>
                  <a:schemeClr val="tx1"/>
                </a:solidFill>
                <a:effectLst/>
                <a:latin typeface="Arial" panose="020B0604020202020204" pitchFamily="34" charset="0"/>
              </a:rPr>
              <a:t>: Utiliser console.log() pour afficher des valeurs et des messages à différentes étapes du code.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Débogueur du Navigateur </a:t>
            </a:r>
            <a:r>
              <a:rPr kumimoji="0" lang="fr-FR" altLang="fr-TN" sz="1800" i="0" u="none" strike="noStrike" cap="none" normalizeH="0" baseline="0" dirty="0">
                <a:ln>
                  <a:noFill/>
                </a:ln>
                <a:solidFill>
                  <a:schemeClr val="tx1"/>
                </a:solidFill>
                <a:effectLst/>
                <a:latin typeface="Arial" panose="020B0604020202020204" pitchFamily="34" charset="0"/>
              </a:rPr>
              <a:t>: Utiliser les outils de développement intégrés dans les navigateurs (comme Chrome </a:t>
            </a:r>
            <a:r>
              <a:rPr kumimoji="0" lang="fr-FR" altLang="fr-TN" sz="1800" i="0" u="none" strike="noStrike" cap="none" normalizeH="0" baseline="0" dirty="0" err="1">
                <a:ln>
                  <a:noFill/>
                </a:ln>
                <a:solidFill>
                  <a:schemeClr val="tx1"/>
                </a:solidFill>
                <a:effectLst/>
                <a:latin typeface="Arial" panose="020B0604020202020204" pitchFamily="34" charset="0"/>
              </a:rPr>
              <a:t>DevTools</a:t>
            </a:r>
            <a:r>
              <a:rPr kumimoji="0" lang="fr-FR" altLang="fr-TN" sz="1800" i="0" u="none" strike="noStrike" cap="none" normalizeH="0" baseline="0" dirty="0">
                <a:ln>
                  <a:noFill/>
                </a:ln>
                <a:solidFill>
                  <a:schemeClr val="tx1"/>
                </a:solidFill>
                <a:effectLst/>
                <a:latin typeface="Arial" panose="020B0604020202020204" pitchFamily="34" charset="0"/>
              </a:rPr>
              <a:t>) pour placer des points d'arrêt, inspecter des variables et suivre l'exécution du code.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Alertes</a:t>
            </a:r>
            <a:r>
              <a:rPr kumimoji="0" lang="fr-FR" altLang="fr-TN" sz="1800" i="0" u="none" strike="noStrike" cap="none" normalizeH="0" baseline="0" dirty="0">
                <a:ln>
                  <a:noFill/>
                </a:ln>
                <a:solidFill>
                  <a:schemeClr val="tx1"/>
                </a:solidFill>
                <a:effectLst/>
                <a:latin typeface="Arial" panose="020B0604020202020204" pitchFamily="34" charset="0"/>
              </a:rPr>
              <a:t> : Utiliser </a:t>
            </a:r>
            <a:r>
              <a:rPr kumimoji="0" lang="fr-FR" altLang="fr-TN" sz="1800" i="0" u="none" strike="noStrike" cap="none" normalizeH="0" baseline="0" dirty="0" err="1">
                <a:ln>
                  <a:noFill/>
                </a:ln>
                <a:solidFill>
                  <a:schemeClr val="tx1"/>
                </a:solidFill>
                <a:effectLst/>
                <a:latin typeface="Arial" panose="020B0604020202020204" pitchFamily="34" charset="0"/>
              </a:rPr>
              <a:t>alert</a:t>
            </a:r>
            <a:r>
              <a:rPr kumimoji="0" lang="fr-FR" altLang="fr-TN" sz="1800" i="0" u="none" strike="noStrike" cap="none" normalizeH="0" baseline="0" dirty="0">
                <a:ln>
                  <a:noFill/>
                </a:ln>
                <a:solidFill>
                  <a:schemeClr val="tx1"/>
                </a:solidFill>
                <a:effectLst/>
                <a:latin typeface="Arial" panose="020B0604020202020204" pitchFamily="34" charset="0"/>
              </a:rPr>
              <a:t>() pour afficher des messages simples, bien que cela soit moins pratique que les autres méthodes.</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Try/Catch </a:t>
            </a:r>
            <a:r>
              <a:rPr kumimoji="0" lang="fr-FR" altLang="fr-TN" sz="1800" i="0" u="none" strike="noStrike" cap="none" normalizeH="0" baseline="0" dirty="0">
                <a:ln>
                  <a:noFill/>
                </a:ln>
                <a:solidFill>
                  <a:schemeClr val="tx1"/>
                </a:solidFill>
                <a:effectLst/>
                <a:latin typeface="Arial" panose="020B0604020202020204" pitchFamily="34" charset="0"/>
              </a:rPr>
              <a:t>: Encapsuler du code dans un bloc </a:t>
            </a:r>
            <a:r>
              <a:rPr kumimoji="0" lang="fr-FR" altLang="fr-TN" sz="1800" i="0" u="none" strike="noStrike" cap="none" normalizeH="0" baseline="0" dirty="0" err="1">
                <a:ln>
                  <a:noFill/>
                </a:ln>
                <a:solidFill>
                  <a:schemeClr val="tx1"/>
                </a:solidFill>
                <a:effectLst/>
                <a:latin typeface="Arial" panose="020B0604020202020204" pitchFamily="34" charset="0"/>
              </a:rPr>
              <a:t>try</a:t>
            </a:r>
            <a:r>
              <a:rPr kumimoji="0" lang="fr-FR" altLang="fr-TN" sz="1800" i="0" u="none" strike="noStrike" cap="none" normalizeH="0" baseline="0" dirty="0">
                <a:ln>
                  <a:noFill/>
                </a:ln>
                <a:solidFill>
                  <a:schemeClr val="tx1"/>
                </a:solidFill>
                <a:effectLst/>
                <a:latin typeface="Arial" panose="020B0604020202020204" pitchFamily="34" charset="0"/>
              </a:rPr>
              <a:t>/catch pour capturer et gérer les erreurs sans interrompre l'exécution du programme.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p:txBody>
      </p:sp>
      <p:sp>
        <p:nvSpPr>
          <p:cNvPr id="2" name="Rectangle 5">
            <a:extLst>
              <a:ext uri="{FF2B5EF4-FFF2-40B4-BE49-F238E27FC236}">
                <a16:creationId xmlns:a16="http://schemas.microsoft.com/office/drawing/2014/main" id="{7F0AF79F-6F21-9051-57A3-2663E5588DD8}"/>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50292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C6560-D260-5952-A284-B5224C98F90D}"/>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9D2D547-B66C-2B15-B8FD-5F2CD17C9A42}"/>
              </a:ext>
            </a:extLst>
          </p:cNvPr>
          <p:cNvSpPr>
            <a:spLocks noGrp="1"/>
          </p:cNvSpPr>
          <p:nvPr>
            <p:ph type="sldNum" sz="quarter" idx="12"/>
          </p:nvPr>
        </p:nvSpPr>
        <p:spPr/>
        <p:txBody>
          <a:bodyPr/>
          <a:lstStyle/>
          <a:p>
            <a:fld id="{9705A05D-FF3A-44F5-A745-C0E08A1F0267}" type="slidenum">
              <a:rPr lang="fr-FR" smtClean="0"/>
              <a:pPr/>
              <a:t>23</a:t>
            </a:fld>
            <a:endParaRPr lang="fr-FR" dirty="0"/>
          </a:p>
        </p:txBody>
      </p:sp>
      <p:sp>
        <p:nvSpPr>
          <p:cNvPr id="3" name="ZoneTexte 2">
            <a:extLst>
              <a:ext uri="{FF2B5EF4-FFF2-40B4-BE49-F238E27FC236}">
                <a16:creationId xmlns:a16="http://schemas.microsoft.com/office/drawing/2014/main" id="{63B5610D-794D-DCC7-F2F7-EA375835161B}"/>
              </a:ext>
            </a:extLst>
          </p:cNvPr>
          <p:cNvSpPr txBox="1"/>
          <p:nvPr/>
        </p:nvSpPr>
        <p:spPr>
          <a:xfrm>
            <a:off x="629444" y="1421722"/>
            <a:ext cx="9505056" cy="5539978"/>
          </a:xfrm>
          <a:prstGeom prst="rect">
            <a:avLst/>
          </a:prstGeom>
          <a:noFill/>
        </p:spPr>
        <p:txBody>
          <a:bodyPr wrap="square">
            <a:spAutoFit/>
          </a:bodyPr>
          <a:lstStyle/>
          <a:p>
            <a:pPr>
              <a:lnSpc>
                <a:spcPct val="150000"/>
              </a:lnSpc>
            </a:pPr>
            <a:r>
              <a:rPr lang="fr-FR" sz="2000" b="1" dirty="0">
                <a:highlight>
                  <a:srgbClr val="00FFFF"/>
                </a:highlight>
              </a:rPr>
              <a:t>Différentes façons de déboguer du JavaScript </a:t>
            </a:r>
            <a:r>
              <a:rPr lang="en-PH" sz="2000" b="1" dirty="0">
                <a:highlight>
                  <a:srgbClr val="00FFFF"/>
                </a:highlight>
              </a:rPr>
              <a:t>:</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err="1">
                <a:ln>
                  <a:noFill/>
                </a:ln>
                <a:solidFill>
                  <a:schemeClr val="tx1"/>
                </a:solidFill>
                <a:effectLst/>
                <a:latin typeface="Arial" panose="020B0604020202020204" pitchFamily="34" charset="0"/>
              </a:rPr>
              <a:t>Linting</a:t>
            </a:r>
            <a:r>
              <a:rPr kumimoji="0" lang="fr-FR" altLang="fr-TN" sz="1800" i="0" u="none" strike="noStrike" cap="none" normalizeH="0" baseline="0" dirty="0">
                <a:ln>
                  <a:noFill/>
                </a:ln>
                <a:solidFill>
                  <a:schemeClr val="tx1"/>
                </a:solidFill>
                <a:effectLst/>
                <a:latin typeface="Arial" panose="020B0604020202020204" pitchFamily="34" charset="0"/>
              </a:rPr>
              <a:t> : Utiliser des outils de </a:t>
            </a:r>
            <a:r>
              <a:rPr kumimoji="0" lang="fr-FR" altLang="fr-TN" sz="1800" i="0" u="none" strike="noStrike" cap="none" normalizeH="0" baseline="0" dirty="0" err="1">
                <a:ln>
                  <a:noFill/>
                </a:ln>
                <a:solidFill>
                  <a:schemeClr val="tx1"/>
                </a:solidFill>
                <a:effectLst/>
                <a:latin typeface="Arial" panose="020B0604020202020204" pitchFamily="34" charset="0"/>
              </a:rPr>
              <a:t>linting</a:t>
            </a:r>
            <a:r>
              <a:rPr kumimoji="0" lang="fr-FR" altLang="fr-TN" sz="1800" i="0" u="none" strike="noStrike" cap="none" normalizeH="0" baseline="0" dirty="0">
                <a:ln>
                  <a:noFill/>
                </a:ln>
                <a:solidFill>
                  <a:schemeClr val="tx1"/>
                </a:solidFill>
                <a:effectLst/>
                <a:latin typeface="Arial" panose="020B0604020202020204" pitchFamily="34" charset="0"/>
              </a:rPr>
              <a:t> comme </a:t>
            </a:r>
            <a:r>
              <a:rPr kumimoji="0" lang="fr-FR" altLang="fr-TN" sz="1800" i="0" u="none" strike="noStrike" cap="none" normalizeH="0" baseline="0" dirty="0" err="1">
                <a:ln>
                  <a:noFill/>
                </a:ln>
                <a:solidFill>
                  <a:schemeClr val="tx1"/>
                </a:solidFill>
                <a:effectLst/>
                <a:latin typeface="Arial" panose="020B0604020202020204" pitchFamily="34" charset="0"/>
              </a:rPr>
              <a:t>ESLint</a:t>
            </a:r>
            <a:r>
              <a:rPr kumimoji="0" lang="fr-FR" altLang="fr-TN" sz="1800" i="0" u="none" strike="noStrike" cap="none" normalizeH="0" baseline="0" dirty="0">
                <a:ln>
                  <a:noFill/>
                </a:ln>
                <a:solidFill>
                  <a:schemeClr val="tx1"/>
                </a:solidFill>
                <a:effectLst/>
                <a:latin typeface="Arial" panose="020B0604020202020204" pitchFamily="34" charset="0"/>
              </a:rPr>
              <a:t> pour détecter des erreurs de syntaxe et des problèmes de style avant l'exécution du code.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Tests Unitaires </a:t>
            </a:r>
            <a:r>
              <a:rPr kumimoji="0" lang="fr-FR" altLang="fr-TN" sz="1800" i="0" u="none" strike="noStrike" cap="none" normalizeH="0" baseline="0" dirty="0">
                <a:ln>
                  <a:noFill/>
                </a:ln>
                <a:solidFill>
                  <a:schemeClr val="tx1"/>
                </a:solidFill>
                <a:effectLst/>
                <a:latin typeface="Arial" panose="020B0604020202020204" pitchFamily="34" charset="0"/>
              </a:rPr>
              <a:t>: Écrire des tests unitaires pour vérifier le comportement de petites parties de code et faciliter le débogage.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Éditeurs de Code </a:t>
            </a:r>
            <a:r>
              <a:rPr kumimoji="0" lang="fr-FR" altLang="fr-TN" sz="1800" i="0" u="none" strike="noStrike" cap="none" normalizeH="0" baseline="0" dirty="0">
                <a:ln>
                  <a:noFill/>
                </a:ln>
                <a:solidFill>
                  <a:schemeClr val="tx1"/>
                </a:solidFill>
                <a:effectLst/>
                <a:latin typeface="Arial" panose="020B0604020202020204" pitchFamily="34" charset="0"/>
              </a:rPr>
              <a:t>: Utiliser des éditeurs de code avec des intégrations de débogage (comme Visual Studio Code) pour une expérience de débogage plus fluide.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err="1">
                <a:ln>
                  <a:noFill/>
                </a:ln>
                <a:solidFill>
                  <a:schemeClr val="tx1"/>
                </a:solidFill>
                <a:effectLst/>
                <a:latin typeface="Arial" panose="020B0604020202020204" pitchFamily="34" charset="0"/>
              </a:rPr>
              <a:t>Debugging</a:t>
            </a: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FR" altLang="fr-TN" sz="1800" b="1" i="0" u="none" strike="noStrike" cap="none" normalizeH="0" baseline="0" dirty="0" err="1">
                <a:ln>
                  <a:noFill/>
                </a:ln>
                <a:solidFill>
                  <a:schemeClr val="tx1"/>
                </a:solidFill>
                <a:effectLst/>
                <a:latin typeface="Arial" panose="020B0604020202020204" pitchFamily="34" charset="0"/>
              </a:rPr>
              <a:t>Remote</a:t>
            </a: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FR" altLang="fr-TN" sz="1800" i="0" u="none" strike="noStrike" cap="none" normalizeH="0" baseline="0" dirty="0">
                <a:ln>
                  <a:noFill/>
                </a:ln>
                <a:solidFill>
                  <a:schemeClr val="tx1"/>
                </a:solidFill>
                <a:effectLst/>
                <a:latin typeface="Arial" panose="020B0604020202020204" pitchFamily="34" charset="0"/>
              </a:rPr>
              <a:t>: Déboguer des applications web exécutées sur des appareils mobiles ou des environnements distants via des outils comme Chrome </a:t>
            </a:r>
            <a:r>
              <a:rPr kumimoji="0" lang="fr-FR" altLang="fr-TN" sz="1800" i="0" u="none" strike="noStrike" cap="none" normalizeH="0" baseline="0" dirty="0" err="1">
                <a:ln>
                  <a:noFill/>
                </a:ln>
                <a:solidFill>
                  <a:schemeClr val="tx1"/>
                </a:solidFill>
                <a:effectLst/>
                <a:latin typeface="Arial" panose="020B0604020202020204" pitchFamily="34" charset="0"/>
              </a:rPr>
              <a:t>Remote</a:t>
            </a:r>
            <a:r>
              <a:rPr kumimoji="0" lang="fr-FR" altLang="fr-TN" sz="1800" i="0" u="none" strike="noStrike" cap="none" normalizeH="0" baseline="0" dirty="0">
                <a:ln>
                  <a:noFill/>
                </a:ln>
                <a:solidFill>
                  <a:schemeClr val="tx1"/>
                </a:solidFill>
                <a:effectLst/>
                <a:latin typeface="Arial" panose="020B0604020202020204" pitchFamily="34" charset="0"/>
              </a:rPr>
              <a:t> </a:t>
            </a:r>
            <a:r>
              <a:rPr kumimoji="0" lang="fr-FR" altLang="fr-TN" sz="1800" i="0" u="none" strike="noStrike" cap="none" normalizeH="0" baseline="0" dirty="0" err="1">
                <a:ln>
                  <a:noFill/>
                </a:ln>
                <a:solidFill>
                  <a:schemeClr val="tx1"/>
                </a:solidFill>
                <a:effectLst/>
                <a:latin typeface="Arial" panose="020B0604020202020204" pitchFamily="34" charset="0"/>
              </a:rPr>
              <a:t>Debugging</a:t>
            </a:r>
            <a:r>
              <a:rPr kumimoji="0" lang="fr-FR" altLang="fr-TN" sz="1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fr-FR" altLang="fr-TN" sz="1800" i="0" u="none" strike="noStrike" cap="none" normalizeH="0" baseline="0" dirty="0">
                <a:ln>
                  <a:noFill/>
                </a:ln>
                <a:solidFill>
                  <a:schemeClr val="tx1"/>
                </a:solidFill>
                <a:effectLst/>
                <a:latin typeface="Arial" panose="020B0604020202020204" pitchFamily="34" charset="0"/>
              </a:rPr>
              <a:t>Logger : Utiliser des bibliothèques de </a:t>
            </a:r>
            <a:r>
              <a:rPr kumimoji="0" lang="fr-FR" altLang="fr-TN" sz="1800" i="0" u="none" strike="noStrike" cap="none" normalizeH="0" baseline="0" dirty="0" err="1">
                <a:ln>
                  <a:noFill/>
                </a:ln>
                <a:solidFill>
                  <a:schemeClr val="tx1"/>
                </a:solidFill>
                <a:effectLst/>
                <a:latin typeface="Arial" panose="020B0604020202020204" pitchFamily="34" charset="0"/>
              </a:rPr>
              <a:t>logging</a:t>
            </a:r>
            <a:r>
              <a:rPr kumimoji="0" lang="fr-FR" altLang="fr-TN" sz="1800" i="0" u="none" strike="noStrike" cap="none" normalizeH="0" baseline="0" dirty="0">
                <a:ln>
                  <a:noFill/>
                </a:ln>
                <a:solidFill>
                  <a:schemeClr val="tx1"/>
                </a:solidFill>
                <a:effectLst/>
                <a:latin typeface="Arial" panose="020B0604020202020204" pitchFamily="34" charset="0"/>
              </a:rPr>
              <a:t> pour capturer des informations plus détaillées sur l'exécution de votre application.</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p:txBody>
      </p:sp>
      <p:sp>
        <p:nvSpPr>
          <p:cNvPr id="2" name="Rectangle 5">
            <a:extLst>
              <a:ext uri="{FF2B5EF4-FFF2-40B4-BE49-F238E27FC236}">
                <a16:creationId xmlns:a16="http://schemas.microsoft.com/office/drawing/2014/main" id="{75BF70CC-DB36-7EB3-875B-EB2C17DF2A20}"/>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30232139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24</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33650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Pratique : </a:t>
            </a:r>
            <a:r>
              <a:rPr kumimoji="0" lang="fr-FR" altLang="fr-TN" sz="1800" i="0" u="none" strike="noStrike" cap="none" normalizeH="0" baseline="0" dirty="0">
                <a:ln>
                  <a:noFill/>
                </a:ln>
                <a:solidFill>
                  <a:schemeClr val="tx1"/>
                </a:solidFill>
                <a:effectLst/>
                <a:latin typeface="Arial" panose="020B0604020202020204" pitchFamily="34" charset="0"/>
              </a:rPr>
              <a:t>   Day1-&gt; Morning -&gt; </a:t>
            </a:r>
            <a:r>
              <a:rPr kumimoji="0" lang="fr-FR" altLang="fr-TN" sz="1800" i="0" u="none" strike="noStrike" cap="none" normalizeH="0" baseline="0" dirty="0" err="1">
                <a:ln>
                  <a:noFill/>
                </a:ln>
                <a:solidFill>
                  <a:schemeClr val="tx1"/>
                </a:solidFill>
                <a:effectLst/>
                <a:latin typeface="Arial" panose="020B0604020202020204" pitchFamily="34" charset="0"/>
              </a:rPr>
              <a:t>Debug</a:t>
            </a:r>
            <a:r>
              <a:rPr kumimoji="0" lang="fr-FR" altLang="fr-TN" sz="1800" i="0" u="none" strike="noStrike" cap="none" normalizeH="0" baseline="0" dirty="0">
                <a:ln>
                  <a:noFill/>
                </a:ln>
                <a:solidFill>
                  <a:schemeClr val="tx1"/>
                </a:solidFill>
                <a:effectLst/>
                <a:latin typeface="Arial" panose="020B0604020202020204" pitchFamily="34" charset="0"/>
              </a:rPr>
              <a:t> </a:t>
            </a:r>
            <a:endPar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TN" altLang="fr-TN" sz="1800" b="1" i="0" u="none" strike="noStrike" cap="none" normalizeH="0" baseline="0" dirty="0">
                <a:ln>
                  <a:noFill/>
                </a:ln>
                <a:solidFill>
                  <a:schemeClr val="tx1"/>
                </a:solidFill>
                <a:effectLst/>
                <a:latin typeface="Arial" panose="020B0604020202020204" pitchFamily="34" charset="0"/>
              </a:rPr>
              <a:t>Débogage avec </a:t>
            </a:r>
            <a:r>
              <a:rPr kumimoji="0" lang="fr-FR" altLang="fr-TN"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TN" altLang="fr-TN" sz="1800" b="1" i="0" u="none" strike="noStrike" cap="none" normalizeH="0" baseline="0" dirty="0">
                <a:ln>
                  <a:noFill/>
                </a:ln>
                <a:solidFill>
                  <a:schemeClr val="tx1"/>
                </a:solidFill>
                <a:effectLst/>
                <a:latin typeface="Arial" panose="020B0604020202020204" pitchFamily="34" charset="0"/>
              </a:rPr>
              <a:t>IDE</a:t>
            </a:r>
            <a:r>
              <a:rPr kumimoji="0" lang="fr-FR" altLang="fr-TN" sz="1800" b="1" i="0" u="none" strike="noStrike" cap="none" normalizeH="0" baseline="0" dirty="0">
                <a:ln>
                  <a:noFill/>
                </a:ln>
                <a:solidFill>
                  <a:schemeClr val="tx1"/>
                </a:solidFill>
                <a:effectLst/>
                <a:latin typeface="Arial" panose="020B0604020202020204" pitchFamily="34" charset="0"/>
              </a:rPr>
              <a:t> :  </a:t>
            </a:r>
            <a:r>
              <a:rPr kumimoji="0" lang="fr-FR" altLang="fr-TN" sz="1800" i="0" u="none" strike="noStrike" cap="none" normalizeH="0" baseline="0" dirty="0">
                <a:ln>
                  <a:noFill/>
                </a:ln>
                <a:solidFill>
                  <a:schemeClr val="tx1"/>
                </a:solidFill>
                <a:effectLst/>
                <a:latin typeface="Arial" panose="020B0604020202020204" pitchFamily="34" charset="0"/>
              </a:rPr>
              <a:t>VS code </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TN" sz="1800" b="1" dirty="0">
                <a:latin typeface="Arial" panose="020B0604020202020204" pitchFamily="34" charset="0"/>
              </a:rPr>
              <a:t> N</a:t>
            </a:r>
            <a:r>
              <a:rPr kumimoji="0" lang="fr-TN" altLang="fr-TN" sz="1800" b="1" i="0" u="none" strike="noStrike" cap="none" normalizeH="0" baseline="0" dirty="0" err="1">
                <a:ln>
                  <a:noFill/>
                </a:ln>
                <a:solidFill>
                  <a:schemeClr val="tx1"/>
                </a:solidFill>
                <a:effectLst/>
                <a:latin typeface="Arial" panose="020B0604020202020204" pitchFamily="34" charset="0"/>
              </a:rPr>
              <a:t>avigateurs</a:t>
            </a: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FR" altLang="fr-TN" sz="1800" b="1" i="0" u="none" strike="noStrike" cap="none" normalizeH="0" baseline="0" dirty="0" err="1">
                <a:ln>
                  <a:noFill/>
                </a:ln>
                <a:solidFill>
                  <a:schemeClr val="tx1"/>
                </a:solidFill>
                <a:effectLst/>
                <a:latin typeface="Arial" panose="020B0604020202020204" pitchFamily="34" charset="0"/>
              </a:rPr>
              <a:t>Devtools</a:t>
            </a:r>
            <a:r>
              <a:rPr kumimoji="0" lang="fr-FR" altLang="fr-TN" sz="1800" b="1" i="0" u="none" strike="noStrike" cap="none" normalizeH="0" baseline="0" dirty="0">
                <a:ln>
                  <a:noFill/>
                </a:ln>
                <a:solidFill>
                  <a:schemeClr val="tx1"/>
                </a:solidFill>
                <a:effectLst/>
                <a:latin typeface="Arial" panose="020B0604020202020204" pitchFamily="34" charset="0"/>
              </a:rPr>
              <a:t> : </a:t>
            </a:r>
            <a:r>
              <a:rPr kumimoji="0" lang="fr-FR" altLang="fr-TN" sz="1800" i="0" u="none" strike="noStrike" cap="none" normalizeH="0" baseline="0" dirty="0">
                <a:ln>
                  <a:noFill/>
                </a:ln>
                <a:solidFill>
                  <a:schemeClr val="tx1"/>
                </a:solidFill>
                <a:effectLst/>
                <a:latin typeface="Arial" panose="020B0604020202020204" pitchFamily="34" charset="0"/>
              </a:rPr>
              <a:t>chrome , Edge , </a:t>
            </a:r>
            <a:r>
              <a:rPr kumimoji="0" lang="fr-FR" altLang="fr-TN" sz="1800" i="0" u="none" strike="noStrike" cap="none" normalizeH="0" baseline="0" dirty="0" err="1">
                <a:ln>
                  <a:noFill/>
                </a:ln>
                <a:solidFill>
                  <a:schemeClr val="tx1"/>
                </a:solidFill>
                <a:effectLst/>
                <a:latin typeface="Arial" panose="020B0604020202020204" pitchFamily="34" charset="0"/>
              </a:rPr>
              <a:t>FireFox</a:t>
            </a: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a:ln>
                  <a:noFill/>
                </a:ln>
                <a:solidFill>
                  <a:schemeClr val="tx1"/>
                </a:solidFill>
                <a:effectLst/>
                <a:latin typeface="Arial" panose="020B0604020202020204" pitchFamily="34" charset="0"/>
              </a:rPr>
              <a:t> Extension : </a:t>
            </a:r>
            <a:r>
              <a:rPr kumimoji="0" lang="fr-FR" altLang="fr-TN" sz="1800" i="0" u="none" strike="noStrike" cap="none" normalizeH="0" baseline="0" dirty="0">
                <a:ln>
                  <a:noFill/>
                </a:ln>
                <a:solidFill>
                  <a:schemeClr val="tx1"/>
                </a:solidFill>
                <a:effectLst/>
                <a:latin typeface="Arial" panose="020B0604020202020204" pitchFamily="34" charset="0"/>
              </a:rPr>
              <a:t>JavaScript Debugger (</a:t>
            </a:r>
            <a:r>
              <a:rPr kumimoji="0" lang="fr-FR" altLang="fr-TN" sz="1800" i="0" u="none" strike="noStrike" cap="none" normalizeH="0" baseline="0" dirty="0" err="1">
                <a:ln>
                  <a:noFill/>
                </a:ln>
                <a:solidFill>
                  <a:schemeClr val="tx1"/>
                </a:solidFill>
                <a:effectLst/>
                <a:latin typeface="Arial" panose="020B0604020202020204" pitchFamily="34" charset="0"/>
              </a:rPr>
              <a:t>Nightly</a:t>
            </a:r>
            <a:r>
              <a:rPr kumimoji="0" lang="fr-FR" altLang="fr-TN" sz="1800" i="0" u="none" strike="noStrike" cap="none" normalizeH="0" baseline="0" dirty="0">
                <a:ln>
                  <a:noFill/>
                </a:ln>
                <a:solidFill>
                  <a:schemeClr val="tx1"/>
                </a:solidFill>
                <a:effectLst/>
                <a:latin typeface="Arial" panose="020B0604020202020204" pitchFamily="34" charset="0"/>
              </a:rPr>
              <a:t>) </a:t>
            </a:r>
            <a:endParaRPr kumimoji="0" lang="fr-TN" altLang="fr-TN" sz="1800"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FBFECA90-2126-E62C-E4C7-19768BECD17B}"/>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870949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25</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3688189"/>
          </a:xfrm>
          <a:prstGeom prst="rect">
            <a:avLst/>
          </a:prstGeom>
          <a:noFill/>
        </p:spPr>
        <p:txBody>
          <a:bodyPr wrap="square">
            <a:spAutoFit/>
          </a:bodyPr>
          <a:lstStyle/>
          <a:p>
            <a:pPr>
              <a:lnSpc>
                <a:spcPct val="150000"/>
              </a:lnSpc>
            </a:pPr>
            <a:r>
              <a:rPr lang="en-PH" sz="2000" b="1" dirty="0" err="1">
                <a:highlight>
                  <a:srgbClr val="00FFFF"/>
                </a:highlight>
              </a:rPr>
              <a:t>Éléments</a:t>
            </a:r>
            <a:r>
              <a:rPr lang="en-PH" sz="2000" b="1" dirty="0">
                <a:highlight>
                  <a:srgbClr val="00FFFF"/>
                </a:highlight>
              </a:rPr>
              <a:t> de premier </a:t>
            </a:r>
            <a:r>
              <a:rPr lang="en-PH" sz="2000" b="1" dirty="0" err="1">
                <a:highlight>
                  <a:srgbClr val="00FFFF"/>
                </a:highlight>
              </a:rPr>
              <a:t>ordre</a:t>
            </a:r>
            <a:r>
              <a:rPr lang="en-PH" sz="2000" b="1" dirty="0">
                <a:highlight>
                  <a:srgbClr val="00FFFF"/>
                </a:highlight>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Définition</a:t>
            </a:r>
            <a:r>
              <a:rPr lang="fr-FR" sz="1800" dirty="0"/>
              <a:t> :En JavaScript, les éléments de premier ordre sont les entités qui peuvent être manipulées comme des variables. Les fonctions et objets sont des éléments de premier ordre, ce qui signifie qu'ils peuvent être </a:t>
            </a:r>
            <a:r>
              <a:rPr lang="fr-FR" sz="1800" dirty="0">
                <a:highlight>
                  <a:srgbClr val="FFFF00"/>
                </a:highlight>
              </a:rPr>
              <a:t>assignés</a:t>
            </a:r>
            <a:r>
              <a:rPr lang="fr-FR" sz="1800" dirty="0"/>
              <a:t> à des variables, </a:t>
            </a:r>
            <a:r>
              <a:rPr lang="fr-FR" sz="1800" dirty="0">
                <a:highlight>
                  <a:srgbClr val="FFFF00"/>
                </a:highlight>
              </a:rPr>
              <a:t>passés comme arguments</a:t>
            </a:r>
            <a:r>
              <a:rPr lang="fr-FR" sz="1800" dirty="0"/>
              <a:t> à des fonctions, et </a:t>
            </a:r>
            <a:r>
              <a:rPr lang="fr-FR" sz="1800" dirty="0">
                <a:highlight>
                  <a:srgbClr val="FFFF00"/>
                </a:highlight>
              </a:rPr>
              <a:t>retournés</a:t>
            </a:r>
            <a:r>
              <a:rPr lang="fr-FR" sz="1800" dirty="0"/>
              <a:t> par des fonctions.</a:t>
            </a:r>
          </a:p>
          <a:p>
            <a:pPr>
              <a:lnSpc>
                <a:spcPct val="150000"/>
              </a:lnSpc>
            </a:pPr>
            <a:r>
              <a:rPr lang="fr-FR" sz="1800" b="1" dirty="0"/>
              <a:t>Exemple</a:t>
            </a:r>
            <a:r>
              <a:rPr lang="fr-FR" sz="1800" dirty="0"/>
              <a:t> : </a:t>
            </a: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Rappels importants du langage</a:t>
            </a:r>
          </a:p>
        </p:txBody>
      </p:sp>
      <p:pic>
        <p:nvPicPr>
          <p:cNvPr id="5" name="Image 4" descr="Une image contenant texte, capture d’écran, logiciel, Police&#10;&#10;Description générée automatiquement">
            <a:extLst>
              <a:ext uri="{FF2B5EF4-FFF2-40B4-BE49-F238E27FC236}">
                <a16:creationId xmlns:a16="http://schemas.microsoft.com/office/drawing/2014/main" id="{26B0BFC8-948A-188A-BD2E-C41745A9A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01" y="4234104"/>
            <a:ext cx="9533598" cy="1798223"/>
          </a:xfrm>
          <a:prstGeom prst="rect">
            <a:avLst/>
          </a:prstGeom>
        </p:spPr>
      </p:pic>
      <p:sp>
        <p:nvSpPr>
          <p:cNvPr id="8" name="ZoneTexte 7">
            <a:extLst>
              <a:ext uri="{FF2B5EF4-FFF2-40B4-BE49-F238E27FC236}">
                <a16:creationId xmlns:a16="http://schemas.microsoft.com/office/drawing/2014/main" id="{423A67EA-4DFB-199A-94CE-78E72CE04C2F}"/>
              </a:ext>
            </a:extLst>
          </p:cNvPr>
          <p:cNvSpPr txBox="1"/>
          <p:nvPr/>
        </p:nvSpPr>
        <p:spPr>
          <a:xfrm>
            <a:off x="917476" y="6174258"/>
            <a:ext cx="9433048" cy="369332"/>
          </a:xfrm>
          <a:prstGeom prst="rect">
            <a:avLst/>
          </a:prstGeom>
          <a:noFill/>
        </p:spPr>
        <p:txBody>
          <a:bodyPr wrap="square">
            <a:spAutoFit/>
          </a:bodyPr>
          <a:lstStyle/>
          <a:p>
            <a:r>
              <a:rPr lang="fr-FR" sz="1800" b="1" dirty="0"/>
              <a:t>Ici, la fonction est assignée à une variable et appelée comme une fonction ordinaire.</a:t>
            </a:r>
            <a:endParaRPr lang="fr-TN" sz="1800" b="1" dirty="0"/>
          </a:p>
        </p:txBody>
      </p:sp>
    </p:spTree>
    <p:extLst>
      <p:ext uri="{BB962C8B-B14F-4D97-AF65-F5344CB8AC3E}">
        <p14:creationId xmlns:p14="http://schemas.microsoft.com/office/powerpoint/2010/main" val="22773135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26</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4103688"/>
          </a:xfrm>
          <a:prstGeom prst="rect">
            <a:avLst/>
          </a:prstGeom>
          <a:noFill/>
        </p:spPr>
        <p:txBody>
          <a:bodyPr wrap="square">
            <a:spAutoFit/>
          </a:bodyPr>
          <a:lstStyle/>
          <a:p>
            <a:pPr>
              <a:lnSpc>
                <a:spcPct val="150000"/>
              </a:lnSpc>
            </a:pPr>
            <a:r>
              <a:rPr lang="en-PH" sz="2000" b="1" dirty="0" err="1">
                <a:highlight>
                  <a:srgbClr val="00FFFF"/>
                </a:highlight>
              </a:rPr>
              <a:t>Portée</a:t>
            </a:r>
            <a:r>
              <a:rPr lang="en-PH" sz="2000" b="1" dirty="0">
                <a:highlight>
                  <a:srgbClr val="00FFFF"/>
                </a:highlight>
              </a:rPr>
              <a:t> des données: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Définition :</a:t>
            </a:r>
            <a:r>
              <a:rPr lang="fr-FR" sz="1800" dirty="0"/>
              <a:t>La portée (ou scope) détermine l’accessibilité des variables dans différentes parties du programme. En JavaScript, il existe deux types de portée :Portée globale : Les variables déclarées en dehors de toute fonction sont accessibles partout dans le </a:t>
            </a:r>
            <a:r>
              <a:rPr lang="fr-FR" sz="1800" dirty="0" err="1"/>
              <a:t>script.Portée</a:t>
            </a:r>
            <a:r>
              <a:rPr lang="fr-FR" sz="1800" dirty="0"/>
              <a:t> locale : Les variables déclarées à l'intérieur d'une fonction ne sont accessibles que dans cette fonction.</a:t>
            </a:r>
          </a:p>
          <a:p>
            <a:pPr>
              <a:lnSpc>
                <a:spcPct val="150000"/>
              </a:lnSpc>
            </a:pPr>
            <a:r>
              <a:rPr lang="fr-FR" sz="1800" b="1" dirty="0"/>
              <a:t>Exemple</a:t>
            </a:r>
            <a:r>
              <a:rPr lang="fr-FR" sz="1800" dirty="0"/>
              <a:t> : </a:t>
            </a: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Rappels importants du langage</a:t>
            </a:r>
          </a:p>
        </p:txBody>
      </p:sp>
      <p:pic>
        <p:nvPicPr>
          <p:cNvPr id="6" name="Image 5" descr="Une image contenant texte, capture d’écran, logiciel, Logiciel multimédia&#10;&#10;Description générée automatiquement">
            <a:extLst>
              <a:ext uri="{FF2B5EF4-FFF2-40B4-BE49-F238E27FC236}">
                <a16:creationId xmlns:a16="http://schemas.microsoft.com/office/drawing/2014/main" id="{74B0AA11-FBA6-660F-5205-F852E122D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588" y="3910534"/>
            <a:ext cx="8150242" cy="3109391"/>
          </a:xfrm>
          <a:prstGeom prst="rect">
            <a:avLst/>
          </a:prstGeom>
        </p:spPr>
      </p:pic>
    </p:spTree>
    <p:extLst>
      <p:ext uri="{BB962C8B-B14F-4D97-AF65-F5344CB8AC3E}">
        <p14:creationId xmlns:p14="http://schemas.microsoft.com/office/powerpoint/2010/main" val="24650612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27</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3826689"/>
          </a:xfrm>
          <a:prstGeom prst="rect">
            <a:avLst/>
          </a:prstGeom>
          <a:noFill/>
        </p:spPr>
        <p:txBody>
          <a:bodyPr wrap="square">
            <a:spAutoFit/>
          </a:bodyPr>
          <a:lstStyle/>
          <a:p>
            <a:pPr>
              <a:lnSpc>
                <a:spcPct val="150000"/>
              </a:lnSpc>
            </a:pPr>
            <a:r>
              <a:rPr lang="fr-FR" sz="2000" b="1" dirty="0">
                <a:highlight>
                  <a:srgbClr val="00FFFF"/>
                </a:highlight>
              </a:rPr>
              <a:t>Fonctions et Objets : Choisir selon les besoins</a:t>
            </a:r>
            <a:r>
              <a:rPr lang="en-PH" sz="2000" b="1" dirty="0">
                <a:highlight>
                  <a:srgbClr val="00FFFF"/>
                </a:highligh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Définition</a:t>
            </a:r>
            <a:r>
              <a:rPr kumimoji="0" lang="fr-TN" altLang="fr-T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Les </a:t>
            </a:r>
            <a:r>
              <a:rPr kumimoji="0" lang="fr-TN" altLang="fr-TN" sz="1800" b="1" i="0" u="none" strike="noStrike" cap="none" normalizeH="0" baseline="0" dirty="0">
                <a:ln>
                  <a:noFill/>
                </a:ln>
                <a:solidFill>
                  <a:schemeClr val="tx1"/>
                </a:solidFill>
                <a:effectLst/>
                <a:latin typeface="Arial" panose="020B0604020202020204" pitchFamily="34" charset="0"/>
              </a:rPr>
              <a:t>fonctions</a:t>
            </a:r>
            <a:r>
              <a:rPr kumimoji="0" lang="fr-TN" altLang="fr-TN" sz="1800" b="0" i="0" u="none" strike="noStrike" cap="none" normalizeH="0" baseline="0" dirty="0">
                <a:ln>
                  <a:noFill/>
                </a:ln>
                <a:solidFill>
                  <a:schemeClr val="tx1"/>
                </a:solidFill>
                <a:effectLst/>
                <a:latin typeface="Arial" panose="020B0604020202020204" pitchFamily="34" charset="0"/>
              </a:rPr>
              <a:t> et </a:t>
            </a:r>
            <a:r>
              <a:rPr kumimoji="0" lang="fr-TN" altLang="fr-TN" sz="1800" b="1" i="0" u="none" strike="noStrike" cap="none" normalizeH="0" baseline="0" dirty="0">
                <a:ln>
                  <a:noFill/>
                </a:ln>
                <a:solidFill>
                  <a:schemeClr val="tx1"/>
                </a:solidFill>
                <a:effectLst/>
                <a:latin typeface="Arial" panose="020B0604020202020204" pitchFamily="34" charset="0"/>
              </a:rPr>
              <a:t>objets</a:t>
            </a:r>
            <a:r>
              <a:rPr kumimoji="0" lang="fr-TN" altLang="fr-TN" sz="1800" b="0" i="0" u="none" strike="noStrike" cap="none" normalizeH="0" baseline="0" dirty="0">
                <a:ln>
                  <a:noFill/>
                </a:ln>
                <a:solidFill>
                  <a:schemeClr val="tx1"/>
                </a:solidFill>
                <a:effectLst/>
                <a:latin typeface="Arial" panose="020B0604020202020204" pitchFamily="34" charset="0"/>
              </a:rPr>
              <a:t> sont des éléments centraux de JavaScript. Les </a:t>
            </a:r>
            <a:r>
              <a:rPr kumimoji="0" lang="fr-TN" altLang="fr-TN" sz="1800" b="1" i="0" u="none" strike="noStrike" cap="none" normalizeH="0" baseline="0" dirty="0">
                <a:ln>
                  <a:noFill/>
                </a:ln>
                <a:solidFill>
                  <a:schemeClr val="tx1"/>
                </a:solidFill>
                <a:effectLst/>
                <a:latin typeface="Arial" panose="020B0604020202020204" pitchFamily="34" charset="0"/>
              </a:rPr>
              <a:t>fonctions</a:t>
            </a:r>
            <a:r>
              <a:rPr kumimoji="0" lang="fr-TN" altLang="fr-TN" sz="1800" b="0" i="0" u="none" strike="noStrike" cap="none" normalizeH="0" baseline="0" dirty="0">
                <a:ln>
                  <a:noFill/>
                </a:ln>
                <a:solidFill>
                  <a:schemeClr val="tx1"/>
                </a:solidFill>
                <a:effectLst/>
                <a:latin typeface="Arial" panose="020B0604020202020204" pitchFamily="34" charset="0"/>
              </a:rPr>
              <a:t> sont utilisées pour encapsuler du code réutilisable, tandis que les </a:t>
            </a:r>
            <a:r>
              <a:rPr kumimoji="0" lang="fr-TN" altLang="fr-TN" sz="1800" b="1" i="0" u="none" strike="noStrike" cap="none" normalizeH="0" baseline="0" dirty="0">
                <a:ln>
                  <a:noFill/>
                </a:ln>
                <a:solidFill>
                  <a:schemeClr val="tx1"/>
                </a:solidFill>
                <a:effectLst/>
                <a:latin typeface="Arial" panose="020B0604020202020204" pitchFamily="34" charset="0"/>
              </a:rPr>
              <a:t>objets</a:t>
            </a:r>
            <a:r>
              <a:rPr kumimoji="0" lang="fr-TN" altLang="fr-TN" sz="1800" b="0" i="0" u="none" strike="noStrike" cap="none" normalizeH="0" baseline="0" dirty="0">
                <a:ln>
                  <a:noFill/>
                </a:ln>
                <a:solidFill>
                  <a:schemeClr val="tx1"/>
                </a:solidFill>
                <a:effectLst/>
                <a:latin typeface="Arial" panose="020B0604020202020204" pitchFamily="34" charset="0"/>
              </a:rPr>
              <a:t> servent à regrouper des données sous forme de paires clé-valeur.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Quand utiliser quoi ?</a:t>
            </a:r>
            <a:r>
              <a:rPr kumimoji="0" lang="fr-TN" altLang="fr-T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Utilisez une </a:t>
            </a:r>
            <a:r>
              <a:rPr kumimoji="0" lang="fr-TN" altLang="fr-TN" sz="1800" b="1" i="0" u="none" strike="noStrike" cap="none" normalizeH="0" baseline="0" dirty="0">
                <a:ln>
                  <a:noFill/>
                </a:ln>
                <a:solidFill>
                  <a:schemeClr val="tx1"/>
                </a:solidFill>
                <a:effectLst/>
                <a:latin typeface="Arial" panose="020B0604020202020204" pitchFamily="34" charset="0"/>
              </a:rPr>
              <a:t>fonction</a:t>
            </a:r>
            <a:r>
              <a:rPr kumimoji="0" lang="fr-TN" altLang="fr-TN" sz="1800" b="0" i="0" u="none" strike="noStrike" cap="none" normalizeH="0" baseline="0" dirty="0">
                <a:ln>
                  <a:noFill/>
                </a:ln>
                <a:solidFill>
                  <a:schemeClr val="tx1"/>
                </a:solidFill>
                <a:effectLst/>
                <a:latin typeface="Arial" panose="020B0604020202020204" pitchFamily="34" charset="0"/>
              </a:rPr>
              <a:t> lorsque vous avez besoin d'exécuter un ensemble d'instructions.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Utilisez un </a:t>
            </a:r>
            <a:r>
              <a:rPr kumimoji="0" lang="fr-TN" altLang="fr-TN" sz="1800" b="1" i="0" u="none" strike="noStrike" cap="none" normalizeH="0" baseline="0" dirty="0">
                <a:ln>
                  <a:noFill/>
                </a:ln>
                <a:solidFill>
                  <a:schemeClr val="tx1"/>
                </a:solidFill>
                <a:effectLst/>
                <a:latin typeface="Arial" panose="020B0604020202020204" pitchFamily="34" charset="0"/>
              </a:rPr>
              <a:t>objet</a:t>
            </a:r>
            <a:r>
              <a:rPr kumimoji="0" lang="fr-TN" altLang="fr-TN" sz="1800" b="0" i="0" u="none" strike="noStrike" cap="none" normalizeH="0" baseline="0" dirty="0">
                <a:ln>
                  <a:noFill/>
                </a:ln>
                <a:solidFill>
                  <a:schemeClr val="tx1"/>
                </a:solidFill>
                <a:effectLst/>
                <a:latin typeface="Arial" panose="020B0604020202020204" pitchFamily="34" charset="0"/>
              </a:rPr>
              <a:t> pour regrouper des données associées et les manipuler ensemble.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Rappels importants du langage</a:t>
            </a:r>
          </a:p>
        </p:txBody>
      </p:sp>
      <p:pic>
        <p:nvPicPr>
          <p:cNvPr id="9" name="Image 8" descr="Une image contenant texte, capture d’écran, Police&#10;&#10;Description générée automatiquement">
            <a:extLst>
              <a:ext uri="{FF2B5EF4-FFF2-40B4-BE49-F238E27FC236}">
                <a16:creationId xmlns:a16="http://schemas.microsoft.com/office/drawing/2014/main" id="{5C54480C-576A-ED53-69C0-97C64B687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523" y="3946396"/>
            <a:ext cx="8587405" cy="3019950"/>
          </a:xfrm>
          <a:prstGeom prst="rect">
            <a:avLst/>
          </a:prstGeom>
        </p:spPr>
      </p:pic>
    </p:spTree>
    <p:extLst>
      <p:ext uri="{BB962C8B-B14F-4D97-AF65-F5344CB8AC3E}">
        <p14:creationId xmlns:p14="http://schemas.microsoft.com/office/powerpoint/2010/main" val="6798027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2B8A0-DAD7-DED5-62CE-9A00D0889A63}"/>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B2E9BC4-F445-05AC-31FB-C174D020C775}"/>
              </a:ext>
            </a:extLst>
          </p:cNvPr>
          <p:cNvSpPr>
            <a:spLocks noGrp="1"/>
          </p:cNvSpPr>
          <p:nvPr>
            <p:ph type="sldNum" sz="quarter" idx="12"/>
          </p:nvPr>
        </p:nvSpPr>
        <p:spPr/>
        <p:txBody>
          <a:bodyPr/>
          <a:lstStyle/>
          <a:p>
            <a:fld id="{9705A05D-FF3A-44F5-A745-C0E08A1F0267}" type="slidenum">
              <a:rPr lang="fr-FR" smtClean="0"/>
              <a:pPr/>
              <a:t>28</a:t>
            </a:fld>
            <a:endParaRPr lang="fr-FR" dirty="0"/>
          </a:p>
        </p:txBody>
      </p:sp>
      <p:sp>
        <p:nvSpPr>
          <p:cNvPr id="3" name="ZoneTexte 2">
            <a:extLst>
              <a:ext uri="{FF2B5EF4-FFF2-40B4-BE49-F238E27FC236}">
                <a16:creationId xmlns:a16="http://schemas.microsoft.com/office/drawing/2014/main" id="{F7322094-A51C-3ADD-1B56-F20B82F92E06}"/>
              </a:ext>
            </a:extLst>
          </p:cNvPr>
          <p:cNvSpPr txBox="1"/>
          <p:nvPr/>
        </p:nvSpPr>
        <p:spPr>
          <a:xfrm>
            <a:off x="629444" y="1133698"/>
            <a:ext cx="9505056" cy="28110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Pratique : </a:t>
            </a: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FR" altLang="fr-TN" sz="1800" i="0" u="none" strike="noStrike" cap="none" normalizeH="0" baseline="0" dirty="0">
                <a:ln>
                  <a:noFill/>
                </a:ln>
                <a:solidFill>
                  <a:schemeClr val="tx1"/>
                </a:solidFill>
                <a:effectLst/>
                <a:latin typeface="Arial" panose="020B0604020202020204" pitchFamily="34" charset="0"/>
              </a:rPr>
              <a:t>Day1-&gt; Morning -&gt; rappel </a:t>
            </a:r>
            <a:endPar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a:ln>
                  <a:noFill/>
                </a:ln>
                <a:solidFill>
                  <a:schemeClr val="tx1"/>
                </a:solidFill>
                <a:effectLst/>
                <a:latin typeface="Arial" panose="020B0604020202020204" pitchFamily="34" charset="0"/>
              </a:rPr>
              <a:t> TODO1</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TN" sz="1800" b="1" dirty="0">
                <a:latin typeface="Arial" panose="020B0604020202020204" pitchFamily="34" charset="0"/>
              </a:rPr>
              <a:t> TODO2</a:t>
            </a:r>
            <a:endParaRPr kumimoji="0" lang="fr-FR" altLang="fr-TN" sz="1800" b="1" i="0" u="none" strike="noStrike" cap="none" normalizeH="0" baseline="0" dirty="0">
              <a:ln>
                <a:noFill/>
              </a:ln>
              <a:solidFill>
                <a:schemeClr val="tx1"/>
              </a:solidFill>
              <a:effectLst/>
              <a:latin typeface="Arial" panose="020B0604020202020204" pitchFamily="34" charset="0"/>
            </a:endParaRPr>
          </a:p>
          <a:p>
            <a:pPr eaLnBrk="0" hangingPunct="0">
              <a:buFontTx/>
              <a:buChar char="•"/>
            </a:pPr>
            <a:endParaRPr lang="fr-FR" altLang="fr-TN" sz="1800" b="1" dirty="0">
              <a:latin typeface="Arial" panose="020B0604020202020204" pitchFamily="34" charset="0"/>
            </a:endParaRPr>
          </a:p>
          <a:p>
            <a:pPr eaLnBrk="0" hangingPunct="0"/>
            <a:r>
              <a:rPr kumimoji="0" lang="fr-FR" altLang="fr-TN"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0C2B07AD-C6D5-6A78-136F-BA1872FF4C73}"/>
              </a:ext>
            </a:extLst>
          </p:cNvPr>
          <p:cNvSpPr>
            <a:spLocks/>
          </p:cNvSpPr>
          <p:nvPr/>
        </p:nvSpPr>
        <p:spPr bwMode="auto">
          <a:xfrm>
            <a:off x="4715273" y="125586"/>
            <a:ext cx="576064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Rappels importants du langage</a:t>
            </a:r>
          </a:p>
        </p:txBody>
      </p:sp>
    </p:spTree>
    <p:extLst>
      <p:ext uri="{BB962C8B-B14F-4D97-AF65-F5344CB8AC3E}">
        <p14:creationId xmlns:p14="http://schemas.microsoft.com/office/powerpoint/2010/main" val="24545306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8C458-891E-1CF0-0CCD-7198C5D09F52}"/>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51345F1-F414-4659-0A82-AA2A41E74D5D}"/>
              </a:ext>
            </a:extLst>
          </p:cNvPr>
          <p:cNvSpPr>
            <a:spLocks noGrp="1"/>
          </p:cNvSpPr>
          <p:nvPr>
            <p:ph type="sldNum" sz="quarter" idx="12"/>
          </p:nvPr>
        </p:nvSpPr>
        <p:spPr/>
        <p:txBody>
          <a:bodyPr/>
          <a:lstStyle/>
          <a:p>
            <a:fld id="{9705A05D-FF3A-44F5-A745-C0E08A1F0267}" type="slidenum">
              <a:rPr lang="fr-FR" smtClean="0"/>
              <a:pPr/>
              <a:t>29</a:t>
            </a:fld>
            <a:endParaRPr lang="fr-FR" dirty="0"/>
          </a:p>
        </p:txBody>
      </p:sp>
      <p:sp>
        <p:nvSpPr>
          <p:cNvPr id="3" name="ZoneTexte 2">
            <a:extLst>
              <a:ext uri="{FF2B5EF4-FFF2-40B4-BE49-F238E27FC236}">
                <a16:creationId xmlns:a16="http://schemas.microsoft.com/office/drawing/2014/main" id="{69DDE600-923D-FAC2-5F90-E93C11A8EE12}"/>
              </a:ext>
            </a:extLst>
          </p:cNvPr>
          <p:cNvSpPr txBox="1"/>
          <p:nvPr/>
        </p:nvSpPr>
        <p:spPr>
          <a:xfrm>
            <a:off x="629444" y="1133698"/>
            <a:ext cx="9505056" cy="2441694"/>
          </a:xfrm>
          <a:prstGeom prst="rect">
            <a:avLst/>
          </a:prstGeom>
          <a:noFill/>
        </p:spPr>
        <p:txBody>
          <a:bodyPr wrap="square">
            <a:spAutoFit/>
          </a:bodyPr>
          <a:lstStyle/>
          <a:p>
            <a:pPr>
              <a:lnSpc>
                <a:spcPct val="150000"/>
              </a:lnSpc>
            </a:pPr>
            <a:r>
              <a:rPr lang="en-PH" sz="2000" b="1" dirty="0" err="1">
                <a:highlight>
                  <a:srgbClr val="00FFFF"/>
                </a:highlight>
              </a:rPr>
              <a:t>Typage</a:t>
            </a:r>
            <a:r>
              <a:rPr lang="en-PH" sz="2000" b="1" dirty="0">
                <a:highlight>
                  <a:srgbClr val="00FFFF"/>
                </a:highlight>
              </a:rPr>
              <a:t> </a:t>
            </a:r>
            <a:r>
              <a:rPr lang="en-PH" sz="2000" b="1" dirty="0" err="1">
                <a:highlight>
                  <a:srgbClr val="00FFFF"/>
                </a:highlight>
              </a:rPr>
              <a:t>faible</a:t>
            </a:r>
            <a:endParaRPr lang="en-PH" sz="2000" b="1" dirty="0">
              <a:highlight>
                <a:srgbClr val="00FFFF"/>
              </a:highligh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0" i="0" u="none" strike="noStrike" cap="none" normalizeH="0" baseline="0" dirty="0">
                <a:ln>
                  <a:noFill/>
                </a:ln>
                <a:solidFill>
                  <a:schemeClr val="tx1"/>
                </a:solidFill>
                <a:effectLst/>
                <a:latin typeface="Arial" panose="020B0604020202020204" pitchFamily="34" charset="0"/>
              </a:rPr>
              <a:t>JavaScript est un langage à typage dynamique et faible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0" i="0" u="none" strike="noStrike" cap="none" normalizeH="0" baseline="0" dirty="0">
                <a:ln>
                  <a:noFill/>
                </a:ln>
                <a:solidFill>
                  <a:schemeClr val="tx1"/>
                </a:solidFill>
                <a:effectLst/>
                <a:latin typeface="Arial" panose="020B0604020202020204" pitchFamily="34" charset="0"/>
              </a:rPr>
              <a:t>Les types sont convertis automatiquement, ce qui peut causer des comportements inattendus.</a:t>
            </a: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Exemple :</a:t>
            </a:r>
          </a:p>
          <a:p>
            <a:pPr>
              <a:lnSpc>
                <a:spcPct val="150000"/>
              </a:lnSpc>
            </a:pPr>
            <a:endParaRPr lang="fr-FR" sz="1800" dirty="0"/>
          </a:p>
        </p:txBody>
      </p:sp>
      <p:sp>
        <p:nvSpPr>
          <p:cNvPr id="2" name="Rectangle 5">
            <a:extLst>
              <a:ext uri="{FF2B5EF4-FFF2-40B4-BE49-F238E27FC236}">
                <a16:creationId xmlns:a16="http://schemas.microsoft.com/office/drawing/2014/main" id="{B09230C8-B943-FB3E-0E04-2959EEE60A00}"/>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pic>
        <p:nvPicPr>
          <p:cNvPr id="5" name="Image 4" descr="Une image contenant texte, Police, capture d’écran, Graphique&#10;&#10;Description générée automatiquement">
            <a:extLst>
              <a:ext uri="{FF2B5EF4-FFF2-40B4-BE49-F238E27FC236}">
                <a16:creationId xmlns:a16="http://schemas.microsoft.com/office/drawing/2014/main" id="{A8FD1698-23BC-ED06-D31E-F13887BB0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912" y="2861890"/>
            <a:ext cx="5978087" cy="1080120"/>
          </a:xfrm>
          <a:prstGeom prst="rect">
            <a:avLst/>
          </a:prstGeom>
        </p:spPr>
      </p:pic>
      <p:sp>
        <p:nvSpPr>
          <p:cNvPr id="6" name="Rectangle 1">
            <a:extLst>
              <a:ext uri="{FF2B5EF4-FFF2-40B4-BE49-F238E27FC236}">
                <a16:creationId xmlns:a16="http://schemas.microsoft.com/office/drawing/2014/main" id="{CCB26100-0F1B-89A6-88D1-E39660D17817}"/>
              </a:ext>
            </a:extLst>
          </p:cNvPr>
          <p:cNvSpPr>
            <a:spLocks noChangeArrowheads="1"/>
          </p:cNvSpPr>
          <p:nvPr/>
        </p:nvSpPr>
        <p:spPr bwMode="auto">
          <a:xfrm>
            <a:off x="629444" y="4469873"/>
            <a:ext cx="71384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Les opérations peuvent être ambiguës (concaténation vs. addition).</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Soyez vigilant aux conversions implicites de type. </a:t>
            </a:r>
          </a:p>
        </p:txBody>
      </p:sp>
    </p:spTree>
    <p:extLst>
      <p:ext uri="{BB962C8B-B14F-4D97-AF65-F5344CB8AC3E}">
        <p14:creationId xmlns:p14="http://schemas.microsoft.com/office/powerpoint/2010/main" val="12361991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a:extLst>
              <a:ext uri="{FF2B5EF4-FFF2-40B4-BE49-F238E27FC236}">
                <a16:creationId xmlns:a16="http://schemas.microsoft.com/office/drawing/2014/main" id="{5806F3FA-7F36-7749-ABA8-1686A522C10C}"/>
              </a:ext>
            </a:extLst>
          </p:cNvPr>
          <p:cNvSpPr>
            <a:spLocks/>
          </p:cNvSpPr>
          <p:nvPr/>
        </p:nvSpPr>
        <p:spPr bwMode="auto">
          <a:xfrm>
            <a:off x="767916" y="2380947"/>
            <a:ext cx="9354492" cy="75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defRPr>
                <a:solidFill>
                  <a:schemeClr val="tx1"/>
                </a:solidFill>
                <a:latin typeface="Calibri" panose="020F0502020204030204" pitchFamily="34" charset="0"/>
              </a:defRPr>
            </a:lvl1pPr>
            <a:lvl2pPr eaLnBrk="0" hangingPunct="0">
              <a:spcBef>
                <a:spcPct val="20000"/>
              </a:spcBef>
              <a:defRPr>
                <a:solidFill>
                  <a:schemeClr val="tx1"/>
                </a:solidFill>
                <a:latin typeface="Calibri" panose="020F0502020204030204" pitchFamily="34" charset="0"/>
              </a:defRPr>
            </a:lvl2pPr>
            <a:lvl3pPr eaLnBrk="0" hangingPunct="0">
              <a:spcBef>
                <a:spcPct val="20000"/>
              </a:spcBef>
              <a:defRPr>
                <a:solidFill>
                  <a:schemeClr val="tx1"/>
                </a:solidFill>
                <a:latin typeface="Calibri" panose="020F0502020204030204" pitchFamily="34" charset="0"/>
              </a:defRPr>
            </a:lvl3pPr>
            <a:lvl4pPr eaLnBrk="0" hangingPunct="0">
              <a:spcBef>
                <a:spcPct val="20000"/>
              </a:spcBef>
              <a:defRPr>
                <a:solidFill>
                  <a:schemeClr val="tx1"/>
                </a:solidFill>
                <a:latin typeface="Calibri" panose="020F0502020204030204" pitchFamily="34" charset="0"/>
              </a:defRPr>
            </a:lvl4pPr>
            <a:lvl5pPr eaLnBrk="0" hangingPunct="0">
              <a:spcBef>
                <a:spcPct val="20000"/>
              </a:spcBef>
              <a:defRPr>
                <a:solidFill>
                  <a:schemeClr val="tx1"/>
                </a:solidFill>
                <a:latin typeface="Calibri" panose="020F0502020204030204" pitchFamily="34" charset="0"/>
              </a:defRPr>
            </a:lvl5pPr>
            <a:lvl6pPr eaLnBrk="0" fontAlgn="base" hangingPunct="0">
              <a:spcBef>
                <a:spcPct val="20000"/>
              </a:spcBef>
              <a:spcAft>
                <a:spcPct val="0"/>
              </a:spcAft>
              <a:defRPr>
                <a:solidFill>
                  <a:schemeClr val="tx1"/>
                </a:solidFill>
                <a:latin typeface="Calibri" panose="020F0502020204030204" pitchFamily="34" charset="0"/>
              </a:defRPr>
            </a:lvl6pPr>
            <a:lvl7pPr eaLnBrk="0" fontAlgn="base" hangingPunct="0">
              <a:spcBef>
                <a:spcPct val="20000"/>
              </a:spcBef>
              <a:spcAft>
                <a:spcPct val="0"/>
              </a:spcAft>
              <a:defRPr>
                <a:solidFill>
                  <a:schemeClr val="tx1"/>
                </a:solidFill>
                <a:latin typeface="Calibri" panose="020F0502020204030204" pitchFamily="34" charset="0"/>
              </a:defRPr>
            </a:lvl7pPr>
            <a:lvl8pPr eaLnBrk="0" fontAlgn="base" hangingPunct="0">
              <a:spcBef>
                <a:spcPct val="20000"/>
              </a:spcBef>
              <a:spcAft>
                <a:spcPct val="0"/>
              </a:spcAft>
              <a:defRPr>
                <a:solidFill>
                  <a:schemeClr val="tx1"/>
                </a:solidFill>
                <a:latin typeface="Calibri" panose="020F0502020204030204" pitchFamily="34" charset="0"/>
              </a:defRPr>
            </a:lvl8pPr>
            <a:lvl9pPr eaLnBrk="0" fontAlgn="base" hangingPunct="0">
              <a:spcBef>
                <a:spcPct val="20000"/>
              </a:spcBef>
              <a:spcAft>
                <a:spcPct val="0"/>
              </a:spcAft>
              <a:defRPr>
                <a:solidFill>
                  <a:schemeClr val="tx1"/>
                </a:solidFill>
                <a:latin typeface="Calibri" panose="020F0502020204030204" pitchFamily="34" charset="0"/>
              </a:defRPr>
            </a:lvl9pPr>
          </a:lstStyle>
          <a:p>
            <a:pPr>
              <a:defRPr/>
            </a:pPr>
            <a:endParaRPr lang="fr-FR" altLang="fr-FR" sz="2230" dirty="0">
              <a:latin typeface="Gill Sans MT" panose="020B0502020104020203" pitchFamily="34" charset="77"/>
              <a:ea typeface="Tahoma" panose="020B0604030504040204" pitchFamily="34" charset="0"/>
              <a:cs typeface="Tahoma" panose="020B0604030504040204" pitchFamily="34" charset="0"/>
            </a:endParaRPr>
          </a:p>
          <a:p>
            <a:pPr>
              <a:defRPr/>
            </a:pPr>
            <a:endParaRPr lang="fr-FR" altLang="fr-FR" sz="2230" dirty="0">
              <a:latin typeface="Gill Sans MT" panose="020B0502020104020203" pitchFamily="34" charset="77"/>
            </a:endParaRPr>
          </a:p>
        </p:txBody>
      </p:sp>
      <p:sp>
        <p:nvSpPr>
          <p:cNvPr id="20488" name="Rectangle 8">
            <a:extLst>
              <a:ext uri="{FF2B5EF4-FFF2-40B4-BE49-F238E27FC236}">
                <a16:creationId xmlns:a16="http://schemas.microsoft.com/office/drawing/2014/main" id="{1DBE1C9B-A23F-3B40-A2B1-6F104C2E5434}"/>
              </a:ext>
            </a:extLst>
          </p:cNvPr>
          <p:cNvSpPr>
            <a:spLocks/>
          </p:cNvSpPr>
          <p:nvPr/>
        </p:nvSpPr>
        <p:spPr bwMode="auto">
          <a:xfrm>
            <a:off x="2645668"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Arial" panose="020B0604020202020204" pitchFamily="34" charset="0"/>
                <a:ea typeface="Tahoma" panose="020B0604030504040204" pitchFamily="34" charset="0"/>
                <a:cs typeface="Arial" panose="020B0604020202020204" pitchFamily="34" charset="0"/>
              </a:rPr>
              <a:t>Présentation du formateur</a:t>
            </a:r>
            <a:r>
              <a:rPr lang="fr-FR" altLang="fr-FR" sz="3000" b="1" dirty="0">
                <a:solidFill>
                  <a:schemeClr val="tx1"/>
                </a:solidFill>
                <a:latin typeface="Arial" panose="020B0604020202020204" pitchFamily="34" charset="0"/>
                <a:ea typeface="Tahoma" panose="020B0604030504040204" pitchFamily="34" charset="0"/>
                <a:cs typeface="Arial" panose="020B0604020202020204" pitchFamily="34" charset="0"/>
              </a:rPr>
              <a:t> </a:t>
            </a:r>
          </a:p>
        </p:txBody>
      </p:sp>
      <p:sp>
        <p:nvSpPr>
          <p:cNvPr id="8" name="Espace réservé du numéro de diapositive 7">
            <a:extLst>
              <a:ext uri="{FF2B5EF4-FFF2-40B4-BE49-F238E27FC236}">
                <a16:creationId xmlns:a16="http://schemas.microsoft.com/office/drawing/2014/main" id="{EEB56578-4029-45DF-94DC-BFB642EF4485}"/>
              </a:ext>
            </a:extLst>
          </p:cNvPr>
          <p:cNvSpPr>
            <a:spLocks noGrp="1"/>
          </p:cNvSpPr>
          <p:nvPr>
            <p:ph type="sldNum" sz="quarter" idx="12"/>
          </p:nvPr>
        </p:nvSpPr>
        <p:spPr/>
        <p:txBody>
          <a:bodyPr/>
          <a:lstStyle/>
          <a:p>
            <a:fld id="{9705A05D-FF3A-44F5-A745-C0E08A1F0267}" type="slidenum">
              <a:rPr lang="fr-FR" smtClean="0"/>
              <a:pPr/>
              <a:t>3</a:t>
            </a:fld>
            <a:endParaRPr lang="fr-FR" dirty="0"/>
          </a:p>
        </p:txBody>
      </p:sp>
      <p:sp>
        <p:nvSpPr>
          <p:cNvPr id="2" name="ZoneTexte 1">
            <a:extLst>
              <a:ext uri="{FF2B5EF4-FFF2-40B4-BE49-F238E27FC236}">
                <a16:creationId xmlns:a16="http://schemas.microsoft.com/office/drawing/2014/main" id="{F0AFB086-FDCB-4791-BCB7-8FA547AF9639}"/>
              </a:ext>
            </a:extLst>
          </p:cNvPr>
          <p:cNvSpPr txBox="1"/>
          <p:nvPr/>
        </p:nvSpPr>
        <p:spPr>
          <a:xfrm>
            <a:off x="2477616" y="1552088"/>
            <a:ext cx="5237920" cy="400110"/>
          </a:xfrm>
          <a:prstGeom prst="rect">
            <a:avLst/>
          </a:prstGeom>
          <a:noFill/>
        </p:spPr>
        <p:txBody>
          <a:bodyPr wrap="square">
            <a:spAutoFit/>
          </a:bodyPr>
          <a:lstStyle/>
          <a:p>
            <a:r>
              <a:rPr lang="en-PH" sz="2000" dirty="0"/>
              <a:t>@hamza-zagrouba-89581115</a:t>
            </a:r>
            <a:endParaRPr lang="fr-TN" sz="2000" dirty="0"/>
          </a:p>
        </p:txBody>
      </p:sp>
      <p:pic>
        <p:nvPicPr>
          <p:cNvPr id="11" name="Image 10" descr="Une image contenant logo, Graphique, capture d’écran, symbole&#10;&#10;Description générée automatiquement">
            <a:extLst>
              <a:ext uri="{FF2B5EF4-FFF2-40B4-BE49-F238E27FC236}">
                <a16:creationId xmlns:a16="http://schemas.microsoft.com/office/drawing/2014/main" id="{4D256B8A-F91E-1D24-B291-0584990893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9544" y="1552088"/>
            <a:ext cx="533636" cy="533636"/>
          </a:xfrm>
          <a:prstGeom prst="rect">
            <a:avLst/>
          </a:prstGeom>
        </p:spPr>
      </p:pic>
      <p:pic>
        <p:nvPicPr>
          <p:cNvPr id="13" name="Image 12" descr="Une image contenant noir, obscurité&#10;&#10;Description générée automatiquement">
            <a:extLst>
              <a:ext uri="{FF2B5EF4-FFF2-40B4-BE49-F238E27FC236}">
                <a16:creationId xmlns:a16="http://schemas.microsoft.com/office/drawing/2014/main" id="{F5A4D77C-A5E8-ECF3-32C0-20EDCB9B06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3580" y="2380947"/>
            <a:ext cx="533636" cy="533636"/>
          </a:xfrm>
          <a:prstGeom prst="rect">
            <a:avLst/>
          </a:prstGeom>
        </p:spPr>
      </p:pic>
      <p:sp>
        <p:nvSpPr>
          <p:cNvPr id="14" name="ZoneTexte 13">
            <a:extLst>
              <a:ext uri="{FF2B5EF4-FFF2-40B4-BE49-F238E27FC236}">
                <a16:creationId xmlns:a16="http://schemas.microsoft.com/office/drawing/2014/main" id="{807B11F7-1CCE-7A2C-3DB6-D1A8B7D8993F}"/>
              </a:ext>
            </a:extLst>
          </p:cNvPr>
          <p:cNvSpPr txBox="1"/>
          <p:nvPr/>
        </p:nvSpPr>
        <p:spPr>
          <a:xfrm>
            <a:off x="2477616" y="2346396"/>
            <a:ext cx="5237920" cy="400110"/>
          </a:xfrm>
          <a:prstGeom prst="rect">
            <a:avLst/>
          </a:prstGeom>
          <a:noFill/>
        </p:spPr>
        <p:txBody>
          <a:bodyPr wrap="square">
            <a:spAutoFit/>
          </a:bodyPr>
          <a:lstStyle/>
          <a:p>
            <a:r>
              <a:rPr lang="en-PH" sz="2000" dirty="0"/>
              <a:t>@hamzaensi</a:t>
            </a:r>
            <a:endParaRPr lang="fr-TN" sz="2000" dirty="0"/>
          </a:p>
        </p:txBody>
      </p:sp>
      <p:pic>
        <p:nvPicPr>
          <p:cNvPr id="16" name="Image 15" descr="Une image contenant Graphique, graphisme, Caractère coloré, symbole&#10;&#10;Description générée automatiquement">
            <a:extLst>
              <a:ext uri="{FF2B5EF4-FFF2-40B4-BE49-F238E27FC236}">
                <a16:creationId xmlns:a16="http://schemas.microsoft.com/office/drawing/2014/main" id="{30568378-3466-F034-8413-E8A18ABD3F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8776" y="3260966"/>
            <a:ext cx="554303" cy="554303"/>
          </a:xfrm>
          <a:prstGeom prst="rect">
            <a:avLst/>
          </a:prstGeom>
        </p:spPr>
      </p:pic>
      <p:sp>
        <p:nvSpPr>
          <p:cNvPr id="17" name="ZoneTexte 16">
            <a:extLst>
              <a:ext uri="{FF2B5EF4-FFF2-40B4-BE49-F238E27FC236}">
                <a16:creationId xmlns:a16="http://schemas.microsoft.com/office/drawing/2014/main" id="{09C98F56-4B03-61B8-01C5-F987EB01C68C}"/>
              </a:ext>
            </a:extLst>
          </p:cNvPr>
          <p:cNvSpPr txBox="1"/>
          <p:nvPr/>
        </p:nvSpPr>
        <p:spPr>
          <a:xfrm>
            <a:off x="2525860" y="3242101"/>
            <a:ext cx="5237920" cy="400110"/>
          </a:xfrm>
          <a:prstGeom prst="rect">
            <a:avLst/>
          </a:prstGeom>
          <a:noFill/>
        </p:spPr>
        <p:txBody>
          <a:bodyPr wrap="square">
            <a:spAutoFit/>
          </a:bodyPr>
          <a:lstStyle/>
          <a:p>
            <a:r>
              <a:rPr lang="en-PH" sz="2000" dirty="0"/>
              <a:t>hamzaensi@gmail.com</a:t>
            </a:r>
            <a:endParaRPr lang="fr-TN" sz="2000" dirty="0"/>
          </a:p>
        </p:txBody>
      </p:sp>
    </p:spTree>
    <p:extLst>
      <p:ext uri="{BB962C8B-B14F-4D97-AF65-F5344CB8AC3E}">
        <p14:creationId xmlns:p14="http://schemas.microsoft.com/office/powerpoint/2010/main" val="23981069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ACA79-E25C-5FB6-80AF-2AA5D3BD3EAB}"/>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C62FC75-0608-9724-A568-A5CB95AD9F3E}"/>
              </a:ext>
            </a:extLst>
          </p:cNvPr>
          <p:cNvSpPr>
            <a:spLocks noGrp="1"/>
          </p:cNvSpPr>
          <p:nvPr>
            <p:ph type="sldNum" sz="quarter" idx="12"/>
          </p:nvPr>
        </p:nvSpPr>
        <p:spPr/>
        <p:txBody>
          <a:bodyPr/>
          <a:lstStyle/>
          <a:p>
            <a:fld id="{9705A05D-FF3A-44F5-A745-C0E08A1F0267}" type="slidenum">
              <a:rPr lang="fr-FR" smtClean="0"/>
              <a:pPr/>
              <a:t>30</a:t>
            </a:fld>
            <a:endParaRPr lang="fr-FR" dirty="0"/>
          </a:p>
        </p:txBody>
      </p:sp>
      <p:sp>
        <p:nvSpPr>
          <p:cNvPr id="3" name="ZoneTexte 2">
            <a:extLst>
              <a:ext uri="{FF2B5EF4-FFF2-40B4-BE49-F238E27FC236}">
                <a16:creationId xmlns:a16="http://schemas.microsoft.com/office/drawing/2014/main" id="{A2CE97CA-D94A-D4F1-3D32-2D841F814CFF}"/>
              </a:ext>
            </a:extLst>
          </p:cNvPr>
          <p:cNvSpPr txBox="1"/>
          <p:nvPr/>
        </p:nvSpPr>
        <p:spPr>
          <a:xfrm>
            <a:off x="629444" y="1133698"/>
            <a:ext cx="9505056" cy="2441694"/>
          </a:xfrm>
          <a:prstGeom prst="rect">
            <a:avLst/>
          </a:prstGeom>
          <a:noFill/>
        </p:spPr>
        <p:txBody>
          <a:bodyPr wrap="square">
            <a:spAutoFit/>
          </a:bodyPr>
          <a:lstStyle/>
          <a:p>
            <a:pPr>
              <a:lnSpc>
                <a:spcPct val="150000"/>
              </a:lnSpc>
            </a:pPr>
            <a:r>
              <a:rPr lang="en-PH" sz="2000" b="1" dirty="0">
                <a:highlight>
                  <a:srgbClr val="00FFFF"/>
                </a:highlight>
              </a:rPr>
              <a:t>Le "Hoisting" </a:t>
            </a:r>
            <a:r>
              <a:rPr lang="en-PH" sz="2000" b="1" dirty="0" err="1">
                <a:highlight>
                  <a:srgbClr val="00FFFF"/>
                </a:highlight>
              </a:rPr>
              <a:t>en</a:t>
            </a:r>
            <a:r>
              <a:rPr lang="en-PH" sz="2000" b="1" dirty="0">
                <a:highlight>
                  <a:srgbClr val="00FFFF"/>
                </a:highlight>
              </a:rPr>
              <a:t> JavaScript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 </a:t>
            </a:r>
            <a:r>
              <a:rPr kumimoji="0" lang="fr-FR" altLang="fr-TN" sz="1800" b="0" i="0" u="none" strike="noStrike" cap="none" normalizeH="0" baseline="0" dirty="0" err="1">
                <a:ln>
                  <a:noFill/>
                </a:ln>
                <a:solidFill>
                  <a:schemeClr val="tx1"/>
                </a:solidFill>
                <a:effectLst/>
                <a:latin typeface="Arial" panose="020B0604020202020204" pitchFamily="34" charset="0"/>
              </a:rPr>
              <a:t>hoisting</a:t>
            </a:r>
            <a:r>
              <a:rPr kumimoji="0" lang="fr-FR" altLang="fr-TN" sz="1800" b="0" i="0" u="none" strike="noStrike" cap="none" normalizeH="0" baseline="0" dirty="0">
                <a:ln>
                  <a:noFill/>
                </a:ln>
                <a:solidFill>
                  <a:schemeClr val="tx1"/>
                </a:solidFill>
                <a:effectLst/>
                <a:latin typeface="Arial" panose="020B0604020202020204" pitchFamily="34" charset="0"/>
              </a:rPr>
              <a:t> remonte les déclarations de variables et de fonctions en haut de leur scope.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Les variables déclarées avec var sont déclarées mais non initialisées.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Exemple :</a:t>
            </a:r>
          </a:p>
          <a:p>
            <a:pPr>
              <a:lnSpc>
                <a:spcPct val="150000"/>
              </a:lnSpc>
            </a:pPr>
            <a:endParaRPr lang="fr-FR" sz="1800" dirty="0"/>
          </a:p>
        </p:txBody>
      </p:sp>
      <p:sp>
        <p:nvSpPr>
          <p:cNvPr id="2" name="Rectangle 5">
            <a:extLst>
              <a:ext uri="{FF2B5EF4-FFF2-40B4-BE49-F238E27FC236}">
                <a16:creationId xmlns:a16="http://schemas.microsoft.com/office/drawing/2014/main" id="{541666DE-7C8D-793F-82C2-21E92A57D4B9}"/>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sp>
        <p:nvSpPr>
          <p:cNvPr id="6" name="Rectangle 1">
            <a:extLst>
              <a:ext uri="{FF2B5EF4-FFF2-40B4-BE49-F238E27FC236}">
                <a16:creationId xmlns:a16="http://schemas.microsoft.com/office/drawing/2014/main" id="{C7ACF396-6CB0-F42C-8E4E-A0E40083CE46}"/>
              </a:ext>
            </a:extLst>
          </p:cNvPr>
          <p:cNvSpPr>
            <a:spLocks noChangeArrowheads="1"/>
          </p:cNvSpPr>
          <p:nvPr/>
        </p:nvSpPr>
        <p:spPr bwMode="auto">
          <a:xfrm>
            <a:off x="615077" y="4527956"/>
            <a:ext cx="833112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Les déclarations let et </a:t>
            </a:r>
            <a:r>
              <a:rPr kumimoji="0" lang="fr-FR" altLang="fr-TN" sz="1800" b="0" i="0" u="none" strike="noStrike" cap="none" normalizeH="0" baseline="0" dirty="0" err="1">
                <a:ln>
                  <a:noFill/>
                </a:ln>
                <a:solidFill>
                  <a:schemeClr val="tx1"/>
                </a:solidFill>
                <a:effectLst/>
                <a:latin typeface="Arial" panose="020B0604020202020204" pitchFamily="34" charset="0"/>
              </a:rPr>
              <a:t>const</a:t>
            </a:r>
            <a:r>
              <a:rPr kumimoji="0" lang="fr-FR" altLang="fr-TN" sz="1800" b="0" i="0" u="none" strike="noStrike" cap="none" normalizeH="0" baseline="0" dirty="0">
                <a:ln>
                  <a:noFill/>
                </a:ln>
                <a:solidFill>
                  <a:schemeClr val="tx1"/>
                </a:solidFill>
                <a:effectLst/>
                <a:latin typeface="Arial" panose="020B0604020202020204" pitchFamily="34" charset="0"/>
              </a:rPr>
              <a:t> ne subissent pas de </a:t>
            </a:r>
            <a:r>
              <a:rPr kumimoji="0" lang="fr-FR" altLang="fr-TN" sz="1800" b="0" i="0" u="none" strike="noStrike" cap="none" normalizeH="0" baseline="0" dirty="0" err="1">
                <a:ln>
                  <a:noFill/>
                </a:ln>
                <a:solidFill>
                  <a:schemeClr val="tx1"/>
                </a:solidFill>
                <a:effectLst/>
                <a:latin typeface="Arial" panose="020B0604020202020204" pitchFamily="34" charset="0"/>
              </a:rPr>
              <a:t>hoisting</a:t>
            </a:r>
            <a:r>
              <a:rPr kumimoji="0" lang="fr-FR" altLang="fr-TN" sz="1800" b="0" i="0" u="none" strike="noStrike" cap="none" normalizeH="0" baseline="0" dirty="0">
                <a:ln>
                  <a:noFill/>
                </a:ln>
                <a:solidFill>
                  <a:schemeClr val="tx1"/>
                </a:solidFill>
                <a:effectLst/>
                <a:latin typeface="Arial" panose="020B0604020202020204" pitchFamily="34" charset="0"/>
              </a:rPr>
              <a:t> de la même manière.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 </a:t>
            </a:r>
            <a:r>
              <a:rPr kumimoji="0" lang="fr-FR" altLang="fr-TN" sz="1800" b="0" i="0" u="none" strike="noStrike" cap="none" normalizeH="0" baseline="0" dirty="0" err="1">
                <a:ln>
                  <a:noFill/>
                </a:ln>
                <a:solidFill>
                  <a:schemeClr val="tx1"/>
                </a:solidFill>
                <a:effectLst/>
                <a:latin typeface="Arial" panose="020B0604020202020204" pitchFamily="34" charset="0"/>
              </a:rPr>
              <a:t>hoisting</a:t>
            </a:r>
            <a:r>
              <a:rPr kumimoji="0" lang="fr-FR" altLang="fr-TN" sz="1800" b="0" i="0" u="none" strike="noStrike" cap="none" normalizeH="0" baseline="0" dirty="0">
                <a:ln>
                  <a:noFill/>
                </a:ln>
                <a:solidFill>
                  <a:schemeClr val="tx1"/>
                </a:solidFill>
                <a:effectLst/>
                <a:latin typeface="Arial" panose="020B0604020202020204" pitchFamily="34" charset="0"/>
              </a:rPr>
              <a:t> peut entraîner des comportements inattendus si mal compris. </a:t>
            </a:r>
          </a:p>
        </p:txBody>
      </p:sp>
      <p:pic>
        <p:nvPicPr>
          <p:cNvPr id="9" name="Image 8" descr="Une image contenant texte, capture d’écran, Police&#10;&#10;Description générée automatiquement">
            <a:extLst>
              <a:ext uri="{FF2B5EF4-FFF2-40B4-BE49-F238E27FC236}">
                <a16:creationId xmlns:a16="http://schemas.microsoft.com/office/drawing/2014/main" id="{8FCC98D5-1B4E-6552-9FED-CE9ADCA95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651" y="2675256"/>
            <a:ext cx="4873181" cy="1914826"/>
          </a:xfrm>
          <a:prstGeom prst="rect">
            <a:avLst/>
          </a:prstGeom>
        </p:spPr>
      </p:pic>
    </p:spTree>
    <p:extLst>
      <p:ext uri="{BB962C8B-B14F-4D97-AF65-F5344CB8AC3E}">
        <p14:creationId xmlns:p14="http://schemas.microsoft.com/office/powerpoint/2010/main" val="21157746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61BE8-7A36-55E1-4287-F3E4A64E1BCA}"/>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50E3E0D-6826-996A-73F4-3CE3261A19C7}"/>
              </a:ext>
            </a:extLst>
          </p:cNvPr>
          <p:cNvSpPr>
            <a:spLocks noGrp="1"/>
          </p:cNvSpPr>
          <p:nvPr>
            <p:ph type="sldNum" sz="quarter" idx="12"/>
          </p:nvPr>
        </p:nvSpPr>
        <p:spPr/>
        <p:txBody>
          <a:bodyPr/>
          <a:lstStyle/>
          <a:p>
            <a:fld id="{9705A05D-FF3A-44F5-A745-C0E08A1F0267}" type="slidenum">
              <a:rPr lang="fr-FR" smtClean="0"/>
              <a:pPr/>
              <a:t>31</a:t>
            </a:fld>
            <a:endParaRPr lang="fr-FR" dirty="0"/>
          </a:p>
        </p:txBody>
      </p:sp>
      <p:sp>
        <p:nvSpPr>
          <p:cNvPr id="3" name="ZoneTexte 2">
            <a:extLst>
              <a:ext uri="{FF2B5EF4-FFF2-40B4-BE49-F238E27FC236}">
                <a16:creationId xmlns:a16="http://schemas.microsoft.com/office/drawing/2014/main" id="{2B15F706-0DF8-D2CA-C3FB-78B2D82805E2}"/>
              </a:ext>
            </a:extLst>
          </p:cNvPr>
          <p:cNvSpPr txBox="1"/>
          <p:nvPr/>
        </p:nvSpPr>
        <p:spPr>
          <a:xfrm>
            <a:off x="629444" y="1133698"/>
            <a:ext cx="9505056" cy="2718693"/>
          </a:xfrm>
          <a:prstGeom prst="rect">
            <a:avLst/>
          </a:prstGeom>
          <a:noFill/>
        </p:spPr>
        <p:txBody>
          <a:bodyPr wrap="square">
            <a:spAutoFit/>
          </a:bodyPr>
          <a:lstStyle/>
          <a:p>
            <a:pPr>
              <a:lnSpc>
                <a:spcPct val="150000"/>
              </a:lnSpc>
            </a:pPr>
            <a:r>
              <a:rPr lang="en-PH" sz="2000" b="1" dirty="0" err="1">
                <a:highlight>
                  <a:srgbClr val="00FFFF"/>
                </a:highlight>
              </a:rPr>
              <a:t>Contexte</a:t>
            </a:r>
            <a:r>
              <a:rPr lang="en-PH" sz="2000" b="1" dirty="0">
                <a:highlight>
                  <a:srgbClr val="00FFFF"/>
                </a:highlight>
              </a:rPr>
              <a:t> et Variables </a:t>
            </a:r>
            <a:r>
              <a:rPr lang="en-PH" sz="2000" b="1" dirty="0" err="1">
                <a:highlight>
                  <a:srgbClr val="00FFFF"/>
                </a:highlight>
              </a:rPr>
              <a:t>Globales</a:t>
            </a:r>
            <a:endParaRPr lang="en-PH" sz="2000" b="1" dirty="0">
              <a:highlight>
                <a:srgbClr val="00FFFF"/>
              </a:highlight>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Les variables globales peuvent être accidentellement modifiées et provoquer des conflits.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JavaScript recherche les variables dans leur scope, puis dans les scopes parents jusqu'au global.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Exemple :</a:t>
            </a:r>
          </a:p>
          <a:p>
            <a:pPr>
              <a:lnSpc>
                <a:spcPct val="150000"/>
              </a:lnSpc>
            </a:pPr>
            <a:endParaRPr lang="fr-FR" sz="1800" dirty="0"/>
          </a:p>
        </p:txBody>
      </p:sp>
      <p:sp>
        <p:nvSpPr>
          <p:cNvPr id="2" name="Rectangle 5">
            <a:extLst>
              <a:ext uri="{FF2B5EF4-FFF2-40B4-BE49-F238E27FC236}">
                <a16:creationId xmlns:a16="http://schemas.microsoft.com/office/drawing/2014/main" id="{BE36AE6E-71F6-724A-EF65-0332428822AA}"/>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sp>
        <p:nvSpPr>
          <p:cNvPr id="6" name="Rectangle 1">
            <a:extLst>
              <a:ext uri="{FF2B5EF4-FFF2-40B4-BE49-F238E27FC236}">
                <a16:creationId xmlns:a16="http://schemas.microsoft.com/office/drawing/2014/main" id="{C6677B00-472A-C984-A04F-3EA661A07DDC}"/>
              </a:ext>
            </a:extLst>
          </p:cNvPr>
          <p:cNvSpPr>
            <a:spLocks noChangeArrowheads="1"/>
          </p:cNvSpPr>
          <p:nvPr/>
        </p:nvSpPr>
        <p:spPr bwMode="auto">
          <a:xfrm>
            <a:off x="629443" y="4966837"/>
            <a:ext cx="69913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Utilisez </a:t>
            </a:r>
            <a:r>
              <a:rPr kumimoji="0" lang="fr-FR" altLang="fr-TN" sz="1800" b="1" i="0" u="none" strike="noStrike" cap="none" normalizeH="0" baseline="0" dirty="0">
                <a:ln>
                  <a:noFill/>
                </a:ln>
                <a:solidFill>
                  <a:schemeClr val="tx1"/>
                </a:solidFill>
                <a:effectLst/>
                <a:latin typeface="Arial" panose="020B0604020202020204" pitchFamily="34" charset="0"/>
              </a:rPr>
              <a:t>let</a:t>
            </a:r>
            <a:r>
              <a:rPr kumimoji="0" lang="fr-FR" altLang="fr-TN" sz="1800" b="0" i="0" u="none" strike="noStrike" cap="none" normalizeH="0" baseline="0" dirty="0">
                <a:ln>
                  <a:noFill/>
                </a:ln>
                <a:solidFill>
                  <a:schemeClr val="tx1"/>
                </a:solidFill>
                <a:effectLst/>
                <a:latin typeface="Arial" panose="020B0604020202020204" pitchFamily="34" charset="0"/>
              </a:rPr>
              <a:t> et </a:t>
            </a:r>
            <a:r>
              <a:rPr kumimoji="0" lang="fr-FR" altLang="fr-TN" sz="1800" b="1" i="0" u="none" strike="noStrike" cap="none" normalizeH="0" baseline="0" dirty="0" err="1">
                <a:ln>
                  <a:noFill/>
                </a:ln>
                <a:solidFill>
                  <a:schemeClr val="tx1"/>
                </a:solidFill>
                <a:effectLst/>
                <a:latin typeface="Arial" panose="020B0604020202020204" pitchFamily="34" charset="0"/>
              </a:rPr>
              <a:t>const</a:t>
            </a:r>
            <a:r>
              <a:rPr kumimoji="0" lang="fr-FR" altLang="fr-TN" sz="1800" b="0" i="0" u="none" strike="noStrike" cap="none" normalizeH="0" baseline="0" dirty="0">
                <a:ln>
                  <a:noFill/>
                </a:ln>
                <a:solidFill>
                  <a:schemeClr val="tx1"/>
                </a:solidFill>
                <a:effectLst/>
                <a:latin typeface="Arial" panose="020B0604020202020204" pitchFamily="34" charset="0"/>
              </a:rPr>
              <a:t> pour limiter le scope des variables.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Évitez de polluer l’espace global. </a:t>
            </a:r>
          </a:p>
        </p:txBody>
      </p:sp>
      <p:pic>
        <p:nvPicPr>
          <p:cNvPr id="8" name="Image 7" descr="Une image contenant texte, capture d’écran, Police&#10;&#10;Description générée automatiquement">
            <a:extLst>
              <a:ext uri="{FF2B5EF4-FFF2-40B4-BE49-F238E27FC236}">
                <a16:creationId xmlns:a16="http://schemas.microsoft.com/office/drawing/2014/main" id="{16E6967F-E90C-0AF6-2090-B3A5C2771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620" y="3079318"/>
            <a:ext cx="5407189" cy="1546145"/>
          </a:xfrm>
          <a:prstGeom prst="rect">
            <a:avLst/>
          </a:prstGeom>
        </p:spPr>
      </p:pic>
    </p:spTree>
    <p:extLst>
      <p:ext uri="{BB962C8B-B14F-4D97-AF65-F5344CB8AC3E}">
        <p14:creationId xmlns:p14="http://schemas.microsoft.com/office/powerpoint/2010/main" val="24885613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69C7B-7400-C8FF-845B-50A9B0361842}"/>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DD1D418-11F1-1F55-9810-26756B39E19A}"/>
              </a:ext>
            </a:extLst>
          </p:cNvPr>
          <p:cNvSpPr>
            <a:spLocks noGrp="1"/>
          </p:cNvSpPr>
          <p:nvPr>
            <p:ph type="sldNum" sz="quarter" idx="12"/>
          </p:nvPr>
        </p:nvSpPr>
        <p:spPr/>
        <p:txBody>
          <a:bodyPr/>
          <a:lstStyle/>
          <a:p>
            <a:fld id="{9705A05D-FF3A-44F5-A745-C0E08A1F0267}" type="slidenum">
              <a:rPr lang="fr-FR" smtClean="0"/>
              <a:pPr/>
              <a:t>32</a:t>
            </a:fld>
            <a:endParaRPr lang="fr-FR" dirty="0"/>
          </a:p>
        </p:txBody>
      </p:sp>
      <p:sp>
        <p:nvSpPr>
          <p:cNvPr id="3" name="ZoneTexte 2">
            <a:extLst>
              <a:ext uri="{FF2B5EF4-FFF2-40B4-BE49-F238E27FC236}">
                <a16:creationId xmlns:a16="http://schemas.microsoft.com/office/drawing/2014/main" id="{7AD9BD5E-AD49-979D-7C90-5BFA1BC719D5}"/>
              </a:ext>
            </a:extLst>
          </p:cNvPr>
          <p:cNvSpPr txBox="1"/>
          <p:nvPr/>
        </p:nvSpPr>
        <p:spPr>
          <a:xfrm>
            <a:off x="629444" y="1133698"/>
            <a:ext cx="9505056" cy="2718693"/>
          </a:xfrm>
          <a:prstGeom prst="rect">
            <a:avLst/>
          </a:prstGeom>
          <a:noFill/>
        </p:spPr>
        <p:txBody>
          <a:bodyPr wrap="square">
            <a:spAutoFit/>
          </a:bodyPr>
          <a:lstStyle/>
          <a:p>
            <a:pPr>
              <a:lnSpc>
                <a:spcPct val="150000"/>
              </a:lnSpc>
            </a:pPr>
            <a:r>
              <a:rPr lang="fr-FR" sz="2000" b="1" dirty="0">
                <a:highlight>
                  <a:srgbClr val="00FFFF"/>
                </a:highlight>
              </a:rPr>
              <a:t>Changement de Contexte en JavaScript</a:t>
            </a:r>
            <a:endParaRPr lang="en-PH" sz="2000" b="1" dirty="0">
              <a:highlight>
                <a:srgbClr val="00FFFF"/>
              </a:highlight>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La valeur de </a:t>
            </a:r>
            <a:r>
              <a:rPr kumimoji="0" lang="fr-FR" altLang="fr-TN" sz="1800" b="0" i="0" u="none" strike="noStrike" cap="none" normalizeH="0" baseline="0" dirty="0" err="1">
                <a:ln>
                  <a:noFill/>
                </a:ln>
                <a:solidFill>
                  <a:schemeClr val="tx1"/>
                </a:solidFill>
                <a:effectLst/>
                <a:latin typeface="Arial" panose="020B0604020202020204" pitchFamily="34" charset="0"/>
              </a:rPr>
              <a:t>this</a:t>
            </a:r>
            <a:r>
              <a:rPr kumimoji="0" lang="fr-FR" altLang="fr-TN" sz="1800" b="0" i="0" u="none" strike="noStrike" cap="none" normalizeH="0" baseline="0" dirty="0">
                <a:ln>
                  <a:noFill/>
                </a:ln>
                <a:solidFill>
                  <a:schemeClr val="tx1"/>
                </a:solidFill>
                <a:effectLst/>
                <a:latin typeface="Arial" panose="020B0604020202020204" pitchFamily="34" charset="0"/>
              </a:rPr>
              <a:t> dépend de comment une fonction est appelée.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En dehors d’une fonction, </a:t>
            </a:r>
            <a:r>
              <a:rPr kumimoji="0" lang="fr-FR" altLang="fr-TN" sz="1800" b="1" i="0" u="none" strike="noStrike" cap="none" normalizeH="0" baseline="0" dirty="0" err="1">
                <a:ln>
                  <a:noFill/>
                </a:ln>
                <a:solidFill>
                  <a:schemeClr val="tx1"/>
                </a:solidFill>
                <a:effectLst/>
                <a:latin typeface="Arial" panose="020B0604020202020204" pitchFamily="34" charset="0"/>
              </a:rPr>
              <a:t>this</a:t>
            </a:r>
            <a:r>
              <a:rPr kumimoji="0" lang="fr-FR" altLang="fr-TN" sz="1800" b="0" i="0" u="none" strike="noStrike" cap="none" normalizeH="0" baseline="0" dirty="0">
                <a:ln>
                  <a:noFill/>
                </a:ln>
                <a:solidFill>
                  <a:schemeClr val="tx1"/>
                </a:solidFill>
                <a:effectLst/>
                <a:latin typeface="Arial" panose="020B0604020202020204" pitchFamily="34" charset="0"/>
              </a:rPr>
              <a:t> se réfère à l’objet global (en mode non strict).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Exemple :</a:t>
            </a:r>
          </a:p>
          <a:p>
            <a:pPr>
              <a:lnSpc>
                <a:spcPct val="150000"/>
              </a:lnSpc>
            </a:pPr>
            <a:endParaRPr lang="fr-FR" sz="1800" dirty="0"/>
          </a:p>
        </p:txBody>
      </p:sp>
      <p:sp>
        <p:nvSpPr>
          <p:cNvPr id="2" name="Rectangle 5">
            <a:extLst>
              <a:ext uri="{FF2B5EF4-FFF2-40B4-BE49-F238E27FC236}">
                <a16:creationId xmlns:a16="http://schemas.microsoft.com/office/drawing/2014/main" id="{8DB96E5D-B22C-7D1A-85D4-0E93A74BC3D8}"/>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sp>
        <p:nvSpPr>
          <p:cNvPr id="6" name="Rectangle 1">
            <a:extLst>
              <a:ext uri="{FF2B5EF4-FFF2-40B4-BE49-F238E27FC236}">
                <a16:creationId xmlns:a16="http://schemas.microsoft.com/office/drawing/2014/main" id="{A34D8BA9-653D-5219-8658-8DC658B88840}"/>
              </a:ext>
            </a:extLst>
          </p:cNvPr>
          <p:cNvSpPr>
            <a:spLocks noChangeArrowheads="1"/>
          </p:cNvSpPr>
          <p:nvPr/>
        </p:nvSpPr>
        <p:spPr bwMode="auto">
          <a:xfrm>
            <a:off x="639823" y="5555139"/>
            <a:ext cx="87025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err="1">
                <a:ln>
                  <a:noFill/>
                </a:ln>
                <a:solidFill>
                  <a:schemeClr val="tx1"/>
                </a:solidFill>
                <a:effectLst/>
                <a:latin typeface="Arial" panose="020B0604020202020204" pitchFamily="34" charset="0"/>
              </a:rPr>
              <a:t>bind</a:t>
            </a:r>
            <a:r>
              <a:rPr kumimoji="0" lang="fr-FR" altLang="fr-TN" sz="1800" b="0" i="0" u="none" strike="noStrike" cap="none" normalizeH="0" baseline="0" dirty="0">
                <a:ln>
                  <a:noFill/>
                </a:ln>
                <a:solidFill>
                  <a:schemeClr val="tx1"/>
                </a:solidFill>
                <a:effectLst/>
                <a:latin typeface="Arial" panose="020B0604020202020204" pitchFamily="34" charset="0"/>
              </a:rPr>
              <a:t>(), </a:t>
            </a:r>
            <a:r>
              <a:rPr kumimoji="0" lang="fr-FR" altLang="fr-TN" sz="1800" b="1" i="0" u="none" strike="noStrike" cap="none" normalizeH="0" baseline="0" dirty="0">
                <a:ln>
                  <a:noFill/>
                </a:ln>
                <a:solidFill>
                  <a:schemeClr val="tx1"/>
                </a:solidFill>
                <a:effectLst/>
                <a:latin typeface="Arial" panose="020B0604020202020204" pitchFamily="34" charset="0"/>
              </a:rPr>
              <a:t>call</a:t>
            </a:r>
            <a:r>
              <a:rPr kumimoji="0" lang="fr-FR" altLang="fr-TN" sz="1800" b="0" i="0" u="none" strike="noStrike" cap="none" normalizeH="0" baseline="0" dirty="0">
                <a:ln>
                  <a:noFill/>
                </a:ln>
                <a:solidFill>
                  <a:schemeClr val="tx1"/>
                </a:solidFill>
                <a:effectLst/>
                <a:latin typeface="Arial" panose="020B0604020202020204" pitchFamily="34" charset="0"/>
              </a:rPr>
              <a:t>(), et </a:t>
            </a:r>
            <a:r>
              <a:rPr kumimoji="0" lang="fr-FR" altLang="fr-TN" sz="1800" b="1" i="0" u="none" strike="noStrike" cap="none" normalizeH="0" baseline="0" dirty="0" err="1">
                <a:ln>
                  <a:noFill/>
                </a:ln>
                <a:solidFill>
                  <a:schemeClr val="tx1"/>
                </a:solidFill>
                <a:effectLst/>
                <a:latin typeface="Arial" panose="020B0604020202020204" pitchFamily="34" charset="0"/>
              </a:rPr>
              <a:t>apply</a:t>
            </a:r>
            <a:r>
              <a:rPr kumimoji="0" lang="fr-FR" altLang="fr-TN" sz="1800" b="0" i="0" u="none" strike="noStrike" cap="none" normalizeH="0" baseline="0" dirty="0">
                <a:ln>
                  <a:noFill/>
                </a:ln>
                <a:solidFill>
                  <a:schemeClr val="tx1"/>
                </a:solidFill>
                <a:effectLst/>
                <a:latin typeface="Arial" panose="020B0604020202020204" pitchFamily="34" charset="0"/>
              </a:rPr>
              <a:t>() permettent de contrôler explicitement le contexte de </a:t>
            </a:r>
            <a:r>
              <a:rPr kumimoji="0" lang="fr-FR" altLang="fr-TN" sz="1800" b="1" i="0" u="none" strike="noStrike" cap="none" normalizeH="0" baseline="0" dirty="0" err="1">
                <a:ln>
                  <a:noFill/>
                </a:ln>
                <a:solidFill>
                  <a:schemeClr val="tx1"/>
                </a:solidFill>
                <a:effectLst/>
                <a:latin typeface="Arial" panose="020B0604020202020204" pitchFamily="34" charset="0"/>
              </a:rPr>
              <a:t>this</a:t>
            </a:r>
            <a:r>
              <a:rPr kumimoji="0" lang="fr-FR" altLang="fr-TN"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Attention aux changements de contexte dans les </a:t>
            </a:r>
            <a:r>
              <a:rPr kumimoji="0" lang="fr-FR" altLang="fr-TN" sz="1800" b="1" i="0" u="none" strike="noStrike" cap="none" normalizeH="0" baseline="0" dirty="0">
                <a:ln>
                  <a:noFill/>
                </a:ln>
                <a:solidFill>
                  <a:schemeClr val="tx1"/>
                </a:solidFill>
                <a:effectLst/>
                <a:latin typeface="Arial" panose="020B0604020202020204" pitchFamily="34" charset="0"/>
              </a:rPr>
              <a:t>callbacks</a:t>
            </a:r>
            <a:r>
              <a:rPr kumimoji="0" lang="fr-FR" altLang="fr-TN" sz="1800" b="0" i="0" u="none" strike="noStrike" cap="none" normalizeH="0" baseline="0" dirty="0">
                <a:ln>
                  <a:noFill/>
                </a:ln>
                <a:solidFill>
                  <a:schemeClr val="tx1"/>
                </a:solidFill>
                <a:effectLst/>
                <a:latin typeface="Arial" panose="020B0604020202020204" pitchFamily="34" charset="0"/>
              </a:rPr>
              <a:t>. </a:t>
            </a:r>
          </a:p>
        </p:txBody>
      </p:sp>
      <p:pic>
        <p:nvPicPr>
          <p:cNvPr id="9" name="Image 8" descr="Une image contenant texte, capture d’écran, Police&#10;&#10;Description générée automatiquement">
            <a:extLst>
              <a:ext uri="{FF2B5EF4-FFF2-40B4-BE49-F238E27FC236}">
                <a16:creationId xmlns:a16="http://schemas.microsoft.com/office/drawing/2014/main" id="{73550E45-D592-1835-362E-26E8CAE6B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038" y="2861890"/>
            <a:ext cx="5573560" cy="2387481"/>
          </a:xfrm>
          <a:prstGeom prst="rect">
            <a:avLst/>
          </a:prstGeom>
        </p:spPr>
      </p:pic>
    </p:spTree>
    <p:extLst>
      <p:ext uri="{BB962C8B-B14F-4D97-AF65-F5344CB8AC3E}">
        <p14:creationId xmlns:p14="http://schemas.microsoft.com/office/powerpoint/2010/main" val="15395870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33</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3642023"/>
          </a:xfrm>
          <a:prstGeom prst="rect">
            <a:avLst/>
          </a:prstGeom>
          <a:noFill/>
        </p:spPr>
        <p:txBody>
          <a:bodyPr wrap="square">
            <a:spAutoFit/>
          </a:bodyPr>
          <a:lstStyle/>
          <a:p>
            <a:pPr eaLnBrk="0" hangingPunct="0"/>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Pratique : </a:t>
            </a:r>
            <a:r>
              <a:rPr kumimoji="0" lang="fr-FR" altLang="fr-TN" sz="1800" i="0" u="none" strike="noStrike" cap="none" normalizeH="0" baseline="0" dirty="0">
                <a:ln>
                  <a:noFill/>
                </a:ln>
                <a:solidFill>
                  <a:schemeClr val="tx1"/>
                </a:solidFill>
                <a:effectLst/>
                <a:latin typeface="Arial" panose="020B0604020202020204" pitchFamily="34" charset="0"/>
              </a:rPr>
              <a:t>Day1-&gt; Morning -&gt; </a:t>
            </a:r>
            <a:r>
              <a:rPr kumimoji="0" lang="fr-FR" altLang="fr-TN" sz="1800" i="0" u="none" strike="noStrike" cap="none" normalizeH="0" baseline="0" dirty="0" err="1">
                <a:ln>
                  <a:noFill/>
                </a:ln>
                <a:solidFill>
                  <a:schemeClr val="tx1"/>
                </a:solidFill>
                <a:effectLst/>
                <a:latin typeface="Arial" panose="020B0604020202020204" pitchFamily="34" charset="0"/>
              </a:rPr>
              <a:t>pieges</a:t>
            </a:r>
            <a:r>
              <a:rPr kumimoji="0" lang="fr-FR" altLang="fr-TN" sz="1800" i="0" u="none" strike="noStrike" cap="none" normalizeH="0" baseline="0" dirty="0">
                <a:ln>
                  <a:noFill/>
                </a:ln>
                <a:solidFill>
                  <a:schemeClr val="tx1"/>
                </a:solidFill>
                <a:effectLst/>
                <a:latin typeface="Arial" panose="020B0604020202020204" pitchFamily="34" charset="0"/>
              </a:rPr>
              <a:t> </a:t>
            </a:r>
            <a:endPar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fr-FR" altLang="fr-TN" sz="1800" b="0" i="0" u="none" strike="noStrike" cap="none" normalizeH="0" baseline="0" dirty="0">
                <a:ln>
                  <a:noFill/>
                </a:ln>
                <a:solidFill>
                  <a:schemeClr val="tx1"/>
                </a:solidFill>
                <a:effectLst/>
                <a:latin typeface="Arial" panose="020B0604020202020204" pitchFamily="34" charset="0"/>
              </a:rPr>
              <a:t>TODO1 </a:t>
            </a:r>
          </a:p>
          <a:p>
            <a:pPr marL="0" marR="0" lvl="0" indent="0" algn="l" defTabSz="914400" rtl="0" eaLnBrk="0" fontAlgn="base" latinLnBrk="0" hangingPunct="0">
              <a:lnSpc>
                <a:spcPct val="200000"/>
              </a:lnSpc>
              <a:spcBef>
                <a:spcPct val="0"/>
              </a:spcBef>
              <a:spcAft>
                <a:spcPct val="0"/>
              </a:spcAft>
              <a:buClrTx/>
              <a:buSzTx/>
              <a:buFontTx/>
              <a:buNone/>
              <a:tabLst/>
            </a:pPr>
            <a:r>
              <a:rPr lang="fr-FR" altLang="fr-TN" sz="1800">
                <a:latin typeface="Arial" panose="020B0604020202020204" pitchFamily="34" charset="0"/>
              </a:rPr>
              <a:t>TODO2</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spTree>
    <p:extLst>
      <p:ext uri="{BB962C8B-B14F-4D97-AF65-F5344CB8AC3E}">
        <p14:creationId xmlns:p14="http://schemas.microsoft.com/office/powerpoint/2010/main" val="10166537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34</a:t>
            </a:fld>
            <a:endParaRPr lang="fr-FR" dirty="0"/>
          </a:p>
        </p:txBody>
      </p:sp>
      <p:pic>
        <p:nvPicPr>
          <p:cNvPr id="2" name="object 2">
            <a:extLst>
              <a:ext uri="{FF2B5EF4-FFF2-40B4-BE49-F238E27FC236}">
                <a16:creationId xmlns:a16="http://schemas.microsoft.com/office/drawing/2014/main" id="{A868F3B9-99F0-F2D7-4FD7-A37CAF15A6AB}"/>
              </a:ext>
            </a:extLst>
          </p:cNvPr>
          <p:cNvPicPr/>
          <p:nvPr/>
        </p:nvPicPr>
        <p:blipFill>
          <a:blip r:embed="rId3" cstate="print"/>
          <a:stretch>
            <a:fillRect/>
          </a:stretch>
        </p:blipFill>
        <p:spPr>
          <a:xfrm>
            <a:off x="0" y="917673"/>
            <a:ext cx="2789684" cy="6102251"/>
          </a:xfrm>
          <a:prstGeom prst="rect">
            <a:avLst/>
          </a:prstGeom>
        </p:spPr>
      </p:pic>
      <p:sp>
        <p:nvSpPr>
          <p:cNvPr id="3" name="object 3">
            <a:extLst>
              <a:ext uri="{FF2B5EF4-FFF2-40B4-BE49-F238E27FC236}">
                <a16:creationId xmlns:a16="http://schemas.microsoft.com/office/drawing/2014/main" id="{C5CA4421-AC74-B654-ACF0-99CC77C8B2BC}"/>
              </a:ext>
            </a:extLst>
          </p:cNvPr>
          <p:cNvSpPr txBox="1">
            <a:spLocks noGrp="1"/>
          </p:cNvSpPr>
          <p:nvPr/>
        </p:nvSpPr>
        <p:spPr>
          <a:xfrm>
            <a:off x="106744" y="3293938"/>
            <a:ext cx="2576195" cy="1502976"/>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gn="ctr">
              <a:lnSpc>
                <a:spcPct val="100000"/>
              </a:lnSpc>
              <a:spcBef>
                <a:spcPts val="100"/>
              </a:spcBef>
            </a:pPr>
            <a:r>
              <a:rPr spc="-65" dirty="0">
                <a:solidFill>
                  <a:srgbClr val="FFFFFF"/>
                </a:solidFill>
              </a:rPr>
              <a:t>Summary</a:t>
            </a:r>
            <a:endParaRPr lang="fr-FR" spc="-65" dirty="0">
              <a:solidFill>
                <a:srgbClr val="FFFFFF"/>
              </a:solidFill>
            </a:endParaRPr>
          </a:p>
          <a:p>
            <a:pPr marL="12700" algn="ctr">
              <a:lnSpc>
                <a:spcPct val="100000"/>
              </a:lnSpc>
              <a:spcBef>
                <a:spcPts val="100"/>
              </a:spcBef>
            </a:pPr>
            <a:r>
              <a:rPr lang="fr-FR" spc="-65" dirty="0">
                <a:solidFill>
                  <a:srgbClr val="FFFFFF"/>
                </a:solidFill>
              </a:rPr>
              <a:t>1</a:t>
            </a:r>
            <a:endParaRPr spc="-65" dirty="0">
              <a:solidFill>
                <a:srgbClr val="FFFFFF"/>
              </a:solidFill>
            </a:endParaRPr>
          </a:p>
        </p:txBody>
      </p:sp>
      <p:sp>
        <p:nvSpPr>
          <p:cNvPr id="6" name="ZoneTexte 5">
            <a:extLst>
              <a:ext uri="{FF2B5EF4-FFF2-40B4-BE49-F238E27FC236}">
                <a16:creationId xmlns:a16="http://schemas.microsoft.com/office/drawing/2014/main" id="{E13C3151-37FB-590C-8307-6CDB20A1FD74}"/>
              </a:ext>
            </a:extLst>
          </p:cNvPr>
          <p:cNvSpPr txBox="1"/>
          <p:nvPr/>
        </p:nvSpPr>
        <p:spPr>
          <a:xfrm>
            <a:off x="3293740" y="1277714"/>
            <a:ext cx="6768752" cy="2065565"/>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TN" sz="1800" kern="100" dirty="0">
                <a:effectLst/>
                <a:latin typeface="Aptos" panose="020B0004020202020204" pitchFamily="34" charset="0"/>
                <a:ea typeface="Aptos" panose="020B0004020202020204" pitchFamily="34" charset="0"/>
                <a:cs typeface="Arial" panose="020B0604020202020204" pitchFamily="34" charset="0"/>
              </a:rPr>
              <a:t>Comprendre l'utilisation de </a:t>
            </a:r>
            <a:r>
              <a:rPr lang="fr-TN" sz="1800" b="1" kern="100" dirty="0">
                <a:effectLst/>
                <a:latin typeface="Aptos" panose="020B0004020202020204" pitchFamily="34" charset="0"/>
                <a:ea typeface="Aptos" panose="020B0004020202020204" pitchFamily="34" charset="0"/>
                <a:cs typeface="Arial" panose="020B0604020202020204" pitchFamily="34" charset="0"/>
              </a:rPr>
              <a:t>console.log </a:t>
            </a:r>
            <a:r>
              <a:rPr lang="fr-TN" sz="1800" kern="100" dirty="0">
                <a:effectLst/>
                <a:latin typeface="Aptos" panose="020B0004020202020204" pitchFamily="34" charset="0"/>
                <a:ea typeface="Aptos" panose="020B0004020202020204" pitchFamily="34" charset="0"/>
                <a:cs typeface="Arial" panose="020B0604020202020204" pitchFamily="34" charset="0"/>
              </a:rPr>
              <a:t>pour déboguer rapidement.</a:t>
            </a:r>
          </a:p>
          <a:p>
            <a:pPr marL="342900" lvl="0" indent="-342900">
              <a:lnSpc>
                <a:spcPct val="107000"/>
              </a:lnSpc>
              <a:spcAft>
                <a:spcPts val="800"/>
              </a:spcAft>
              <a:buSzPts val="1000"/>
              <a:buFont typeface="Symbol" panose="05050102010706020507" pitchFamily="18" charset="2"/>
              <a:buChar char=""/>
              <a:tabLst>
                <a:tab pos="457200" algn="l"/>
              </a:tabLst>
            </a:pPr>
            <a:r>
              <a:rPr lang="fr-TN" sz="1800" kern="100" dirty="0">
                <a:effectLst/>
                <a:latin typeface="Aptos" panose="020B0004020202020204" pitchFamily="34" charset="0"/>
                <a:ea typeface="Aptos" panose="020B0004020202020204" pitchFamily="34" charset="0"/>
                <a:cs typeface="Arial" panose="020B0604020202020204" pitchFamily="34" charset="0"/>
              </a:rPr>
              <a:t>Se familiariser avec le </a:t>
            </a:r>
            <a:r>
              <a:rPr lang="fr-TN" sz="1800" b="1" kern="100" dirty="0">
                <a:effectLst/>
                <a:latin typeface="Aptos" panose="020B0004020202020204" pitchFamily="34" charset="0"/>
                <a:ea typeface="Aptos" panose="020B0004020202020204" pitchFamily="34" charset="0"/>
                <a:cs typeface="Arial" panose="020B0604020202020204" pitchFamily="34" charset="0"/>
              </a:rPr>
              <a:t>débogueur intégré </a:t>
            </a:r>
            <a:r>
              <a:rPr lang="fr-TN" sz="1800" kern="100" dirty="0">
                <a:effectLst/>
                <a:latin typeface="Aptos" panose="020B0004020202020204" pitchFamily="34" charset="0"/>
                <a:ea typeface="Aptos" panose="020B0004020202020204" pitchFamily="34" charset="0"/>
                <a:cs typeface="Arial" panose="020B0604020202020204" pitchFamily="34" charset="0"/>
              </a:rPr>
              <a:t>de Visual Studio Code pour une analyse plus approfondie.</a:t>
            </a:r>
          </a:p>
          <a:p>
            <a:pPr marL="342900" lvl="0" indent="-342900">
              <a:lnSpc>
                <a:spcPct val="107000"/>
              </a:lnSpc>
              <a:spcAft>
                <a:spcPts val="800"/>
              </a:spcAft>
              <a:buSzPts val="1000"/>
              <a:buFont typeface="Symbol" panose="05050102010706020507" pitchFamily="18" charset="2"/>
              <a:buChar char=""/>
              <a:tabLst>
                <a:tab pos="457200" algn="l"/>
              </a:tabLst>
            </a:pPr>
            <a:r>
              <a:rPr lang="fr-TN" sz="1800" kern="100" dirty="0">
                <a:effectLst/>
                <a:latin typeface="Aptos" panose="020B0004020202020204" pitchFamily="34" charset="0"/>
                <a:ea typeface="Aptos" panose="020B0004020202020204" pitchFamily="34" charset="0"/>
                <a:cs typeface="Arial" panose="020B0604020202020204" pitchFamily="34" charset="0"/>
              </a:rPr>
              <a:t>Utiliser une </a:t>
            </a:r>
            <a:r>
              <a:rPr lang="fr-TN" sz="1800" b="1" kern="100" dirty="0">
                <a:effectLst/>
                <a:latin typeface="Aptos" panose="020B0004020202020204" pitchFamily="34" charset="0"/>
                <a:ea typeface="Aptos" panose="020B0004020202020204" pitchFamily="34" charset="0"/>
                <a:cs typeface="Arial" panose="020B0604020202020204" pitchFamily="34" charset="0"/>
              </a:rPr>
              <a:t>extension</a:t>
            </a:r>
            <a:r>
              <a:rPr lang="fr-TN" sz="1800" kern="100" dirty="0">
                <a:effectLst/>
                <a:latin typeface="Aptos" panose="020B0004020202020204" pitchFamily="34" charset="0"/>
                <a:ea typeface="Aptos" panose="020B0004020202020204" pitchFamily="34" charset="0"/>
                <a:cs typeface="Arial" panose="020B0604020202020204" pitchFamily="34" charset="0"/>
              </a:rPr>
              <a:t> de débogage pour lancer et examiner votre code directement dans le navigateur ou le serveur.</a:t>
            </a:r>
          </a:p>
        </p:txBody>
      </p:sp>
      <p:pic>
        <p:nvPicPr>
          <p:cNvPr id="8" name="object 2">
            <a:extLst>
              <a:ext uri="{FF2B5EF4-FFF2-40B4-BE49-F238E27FC236}">
                <a16:creationId xmlns:a16="http://schemas.microsoft.com/office/drawing/2014/main" id="{12A780ED-E8B2-ED85-C658-3FA7712785B9}"/>
              </a:ext>
            </a:extLst>
          </p:cNvPr>
          <p:cNvPicPr/>
          <p:nvPr/>
        </p:nvPicPr>
        <p:blipFill>
          <a:blip r:embed="rId4" cstate="print"/>
          <a:stretch>
            <a:fillRect/>
          </a:stretch>
        </p:blipFill>
        <p:spPr>
          <a:xfrm flipV="1">
            <a:off x="3511660" y="3437954"/>
            <a:ext cx="6550832" cy="58244"/>
          </a:xfrm>
          <a:prstGeom prst="rect">
            <a:avLst/>
          </a:prstGeom>
        </p:spPr>
      </p:pic>
      <p:sp>
        <p:nvSpPr>
          <p:cNvPr id="9" name="ZoneTexte 8">
            <a:extLst>
              <a:ext uri="{FF2B5EF4-FFF2-40B4-BE49-F238E27FC236}">
                <a16:creationId xmlns:a16="http://schemas.microsoft.com/office/drawing/2014/main" id="{C262A297-CCAE-585D-9A26-D3ACBD7FCFC8}"/>
              </a:ext>
            </a:extLst>
          </p:cNvPr>
          <p:cNvSpPr txBox="1"/>
          <p:nvPr/>
        </p:nvSpPr>
        <p:spPr>
          <a:xfrm>
            <a:off x="3289514" y="3874513"/>
            <a:ext cx="6768752" cy="2760884"/>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Éléments de premier ordre</a:t>
            </a:r>
            <a:r>
              <a:rPr lang="fr-TN" sz="1800" kern="100" dirty="0">
                <a:effectLst/>
                <a:latin typeface="Aptos" panose="020B0004020202020204" pitchFamily="34" charset="0"/>
                <a:ea typeface="Aptos" panose="020B0004020202020204" pitchFamily="34" charset="0"/>
                <a:cs typeface="Arial" panose="020B0604020202020204" pitchFamily="34" charset="0"/>
              </a:rPr>
              <a:t> : Fonctions et objets manipulables comme des variables.</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Portée des données</a:t>
            </a:r>
            <a:r>
              <a:rPr lang="fr-TN" sz="1800" kern="100" dirty="0">
                <a:effectLst/>
                <a:latin typeface="Aptos" panose="020B0004020202020204" pitchFamily="34" charset="0"/>
                <a:ea typeface="Aptos" panose="020B0004020202020204" pitchFamily="34" charset="0"/>
                <a:cs typeface="Arial" panose="020B0604020202020204" pitchFamily="34" charset="0"/>
              </a:rPr>
              <a:t> : Variables accessibles selon leur contexte (global ou local).</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Fonctions et Objets</a:t>
            </a:r>
            <a:r>
              <a:rPr lang="fr-TN" sz="1800" kern="100" dirty="0">
                <a:effectLst/>
                <a:latin typeface="Aptos" panose="020B0004020202020204" pitchFamily="34" charset="0"/>
                <a:ea typeface="Aptos" panose="020B0004020202020204" pitchFamily="34" charset="0"/>
                <a:cs typeface="Arial" panose="020B0604020202020204" pitchFamily="34" charset="0"/>
              </a:rPr>
              <a:t> : Choisir selon les besoins de manipulation de données.</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latin typeface="Aptos" panose="020B0004020202020204" pitchFamily="34" charset="0"/>
                <a:ea typeface="Aptos" panose="020B0004020202020204" pitchFamily="34" charset="0"/>
                <a:cs typeface="Arial" panose="020B0604020202020204" pitchFamily="34" charset="0"/>
              </a:rPr>
              <a:t>L</a:t>
            </a:r>
            <a:r>
              <a:rPr lang="fr-FR" sz="1800" kern="100" dirty="0">
                <a:effectLst/>
                <a:latin typeface="Aptos" panose="020B0004020202020204" pitchFamily="34" charset="0"/>
                <a:ea typeface="Aptos" panose="020B0004020202020204" pitchFamily="34" charset="0"/>
                <a:cs typeface="Arial" panose="020B0604020202020204" pitchFamily="34" charset="0"/>
              </a:rPr>
              <a:t>es pièges du langage JavaScript :Typage faible, </a:t>
            </a:r>
            <a:r>
              <a:rPr lang="fr-FR" sz="1800" kern="100" dirty="0" err="1">
                <a:effectLst/>
                <a:latin typeface="Aptos" panose="020B0004020202020204" pitchFamily="34" charset="0"/>
                <a:ea typeface="Aptos" panose="020B0004020202020204" pitchFamily="34" charset="0"/>
                <a:cs typeface="Arial" panose="020B0604020202020204" pitchFamily="34" charset="0"/>
              </a:rPr>
              <a:t>Hoisting</a:t>
            </a:r>
            <a:r>
              <a:rPr lang="fr-FR" sz="1800" kern="100" dirty="0">
                <a:effectLst/>
                <a:latin typeface="Aptos" panose="020B0004020202020204" pitchFamily="34" charset="0"/>
                <a:ea typeface="Aptos" panose="020B0004020202020204" pitchFamily="34" charset="0"/>
                <a:cs typeface="Arial" panose="020B0604020202020204" pitchFamily="34" charset="0"/>
              </a:rPr>
              <a:t>, Contexte et variables globales, Changement de contexte</a:t>
            </a:r>
            <a:endParaRPr lang="fr-TN"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6290781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485428" y="817241"/>
            <a:ext cx="9145016"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Programmation objet en JS</a:t>
            </a: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35</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1841530"/>
          </a:xfrm>
          <a:prstGeom prst="rect">
            <a:avLst/>
          </a:prstGeom>
          <a:noFill/>
        </p:spPr>
        <p:txBody>
          <a:bodyPr wrap="square">
            <a:spAutoFit/>
          </a:bodyPr>
          <a:lstStyle/>
          <a:p>
            <a:pPr>
              <a:lnSpc>
                <a:spcPct val="150000"/>
              </a:lnSpc>
            </a:pPr>
            <a:r>
              <a:rPr lang="fr-FR" sz="2400" dirty="0">
                <a:highlight>
                  <a:srgbClr val="00FFFF"/>
                </a:highlight>
              </a:rPr>
              <a:t>Programmation orientée objet (POO) en JavaScript: </a:t>
            </a:r>
            <a:endParaRPr lang="en-PH" sz="2400" dirty="0">
              <a:highlight>
                <a:srgbClr val="00FFFF"/>
              </a:highlight>
            </a:endParaRPr>
          </a:p>
          <a:p>
            <a:pPr>
              <a:lnSpc>
                <a:spcPct val="150000"/>
              </a:lnSpc>
            </a:pPr>
            <a:r>
              <a:rPr lang="fr-FR" sz="1800" dirty="0"/>
              <a:t>La programmation orientée objet (POO) est un paradigme qui utilise des objets pour structurer des programmes. Les objets contiennent des propriétés (données) et des méthodes (fonctions), permettant de modéliser des entités du monde réel.</a:t>
            </a:r>
          </a:p>
        </p:txBody>
      </p:sp>
      <p:pic>
        <p:nvPicPr>
          <p:cNvPr id="4" name="Image 3" descr="Une image contenant texte, capture d’écran, Police, conception&#10;&#10;Description générée automatiquement">
            <a:extLst>
              <a:ext uri="{FF2B5EF4-FFF2-40B4-BE49-F238E27FC236}">
                <a16:creationId xmlns:a16="http://schemas.microsoft.com/office/drawing/2014/main" id="{0F31078D-DBBB-69E9-A8F5-E45DD9B1C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846" y="3394920"/>
            <a:ext cx="6817417" cy="3452977"/>
          </a:xfrm>
          <a:prstGeom prst="rect">
            <a:avLst/>
          </a:prstGeom>
        </p:spPr>
      </p:pic>
    </p:spTree>
    <p:extLst>
      <p:ext uri="{BB962C8B-B14F-4D97-AF65-F5344CB8AC3E}">
        <p14:creationId xmlns:p14="http://schemas.microsoft.com/office/powerpoint/2010/main" val="3506561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36</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2949525"/>
          </a:xfrm>
          <a:prstGeom prst="rect">
            <a:avLst/>
          </a:prstGeom>
          <a:noFill/>
        </p:spPr>
        <p:txBody>
          <a:bodyPr wrap="square">
            <a:spAutoFit/>
          </a:bodyPr>
          <a:lstStyle/>
          <a:p>
            <a:pPr>
              <a:lnSpc>
                <a:spcPct val="150000"/>
              </a:lnSpc>
            </a:pPr>
            <a:r>
              <a:rPr lang="fr-FR" sz="1800" b="1" dirty="0">
                <a:highlight>
                  <a:srgbClr val="00FFFF"/>
                </a:highlight>
              </a:rPr>
              <a:t>Différentes façons de créer des objets</a:t>
            </a:r>
          </a:p>
          <a:p>
            <a:pPr>
              <a:lnSpc>
                <a:spcPct val="150000"/>
              </a:lnSpc>
            </a:pPr>
            <a:r>
              <a:rPr lang="fr-FR" sz="1800" dirty="0"/>
              <a:t>En JavaScript, il existe plusieurs façons de créer des objets :</a:t>
            </a:r>
          </a:p>
          <a:p>
            <a:pPr>
              <a:lnSpc>
                <a:spcPct val="150000"/>
              </a:lnSpc>
            </a:pPr>
            <a:r>
              <a:rPr lang="fr-FR" sz="1800" b="1" dirty="0"/>
              <a:t>Littéral d'objet </a:t>
            </a:r>
            <a:r>
              <a:rPr lang="fr-FR" sz="1800" dirty="0"/>
              <a:t>: Créer directement un objet avec des accolades {}.</a:t>
            </a:r>
          </a:p>
          <a:p>
            <a:pPr>
              <a:lnSpc>
                <a:spcPct val="150000"/>
              </a:lnSpc>
            </a:pPr>
            <a:r>
              <a:rPr lang="fr-FR" sz="1800" b="1" dirty="0" err="1"/>
              <a:t>Object.create</a:t>
            </a:r>
            <a:r>
              <a:rPr lang="fr-FR" sz="1800" b="1" dirty="0"/>
              <a:t>() </a:t>
            </a:r>
            <a:r>
              <a:rPr lang="fr-FR" sz="1800" dirty="0"/>
              <a:t>: Créer un nouvel objet en héritant d'un autre.</a:t>
            </a:r>
          </a:p>
          <a:p>
            <a:pPr>
              <a:lnSpc>
                <a:spcPct val="150000"/>
              </a:lnSpc>
            </a:pPr>
            <a:r>
              <a:rPr lang="fr-FR" sz="1800" b="1" dirty="0"/>
              <a:t>Constructeur personnalisé </a:t>
            </a:r>
            <a:r>
              <a:rPr lang="fr-FR" sz="1800" dirty="0"/>
              <a:t>: Utiliser une fonction pour construire des objets.</a:t>
            </a:r>
          </a:p>
          <a:p>
            <a:pPr>
              <a:lnSpc>
                <a:spcPct val="150000"/>
              </a:lnSpc>
            </a:pPr>
            <a:endParaRPr lang="fr-FR" sz="1800" dirty="0"/>
          </a:p>
          <a:p>
            <a:pPr>
              <a:lnSpc>
                <a:spcPct val="150000"/>
              </a:lnSpc>
            </a:pPr>
            <a:endParaRPr lang="fr-FR" sz="1800" dirty="0"/>
          </a:p>
        </p:txBody>
      </p:sp>
      <p:pic>
        <p:nvPicPr>
          <p:cNvPr id="6" name="Image 5" descr="Une image contenant texte, capture d’écran, Police&#10;&#10;Description générée automatiquement">
            <a:extLst>
              <a:ext uri="{FF2B5EF4-FFF2-40B4-BE49-F238E27FC236}">
                <a16:creationId xmlns:a16="http://schemas.microsoft.com/office/drawing/2014/main" id="{3A885D16-5F37-05E7-19CD-6E76D6C8D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5668" y="3330001"/>
            <a:ext cx="5184576" cy="3628374"/>
          </a:xfrm>
          <a:prstGeom prst="rect">
            <a:avLst/>
          </a:prstGeom>
        </p:spPr>
      </p:pic>
    </p:spTree>
    <p:extLst>
      <p:ext uri="{BB962C8B-B14F-4D97-AF65-F5344CB8AC3E}">
        <p14:creationId xmlns:p14="http://schemas.microsoft.com/office/powerpoint/2010/main" val="7730547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37</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2949525"/>
          </a:xfrm>
          <a:prstGeom prst="rect">
            <a:avLst/>
          </a:prstGeom>
          <a:noFill/>
        </p:spPr>
        <p:txBody>
          <a:bodyPr wrap="square">
            <a:spAutoFit/>
          </a:bodyPr>
          <a:lstStyle/>
          <a:p>
            <a:pPr>
              <a:lnSpc>
                <a:spcPct val="150000"/>
              </a:lnSpc>
            </a:pPr>
            <a:r>
              <a:rPr lang="fr-FR" sz="1800" b="1" dirty="0">
                <a:highlight>
                  <a:srgbClr val="00FFFF"/>
                </a:highlight>
              </a:rPr>
              <a:t>Les constructeurs en JavaScript</a:t>
            </a:r>
          </a:p>
          <a:p>
            <a:pPr>
              <a:lnSpc>
                <a:spcPct val="150000"/>
              </a:lnSpc>
            </a:pPr>
            <a:r>
              <a:rPr lang="fr-FR" sz="1800" dirty="0"/>
              <a:t>Un constructeur est une fonction utilisée pour créer des objets avec des propriétés et des méthodes prédéfinies. Le mot-clé new est utilisé pour instancier un objet à partir d'un constructeur.</a:t>
            </a:r>
          </a:p>
          <a:p>
            <a:pPr>
              <a:lnSpc>
                <a:spcPct val="150000"/>
              </a:lnSpc>
            </a:pPr>
            <a:endParaRPr lang="fr-FR" sz="1800" dirty="0"/>
          </a:p>
          <a:p>
            <a:pPr>
              <a:lnSpc>
                <a:spcPct val="150000"/>
              </a:lnSpc>
            </a:pPr>
            <a:endParaRPr lang="fr-FR" sz="1800" dirty="0"/>
          </a:p>
          <a:p>
            <a:pPr>
              <a:lnSpc>
                <a:spcPct val="150000"/>
              </a:lnSpc>
            </a:pPr>
            <a:endParaRPr lang="fr-FR" sz="1800" dirty="0"/>
          </a:p>
        </p:txBody>
      </p:sp>
      <p:pic>
        <p:nvPicPr>
          <p:cNvPr id="5" name="Image 4" descr="Une image contenant texte, capture d’écran, Police&#10;&#10;Description générée automatiquement">
            <a:extLst>
              <a:ext uri="{FF2B5EF4-FFF2-40B4-BE49-F238E27FC236}">
                <a16:creationId xmlns:a16="http://schemas.microsoft.com/office/drawing/2014/main" id="{20514345-282D-628E-5920-704C2EB58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516" y="2861890"/>
            <a:ext cx="7706303" cy="3441246"/>
          </a:xfrm>
          <a:prstGeom prst="rect">
            <a:avLst/>
          </a:prstGeom>
        </p:spPr>
      </p:pic>
      <p:sp>
        <p:nvSpPr>
          <p:cNvPr id="8" name="Rectangle 5">
            <a:extLst>
              <a:ext uri="{FF2B5EF4-FFF2-40B4-BE49-F238E27FC236}">
                <a16:creationId xmlns:a16="http://schemas.microsoft.com/office/drawing/2014/main" id="{78183B77-7C83-1190-828C-0F65F56AE5EF}"/>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7565025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38</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3780522"/>
          </a:xfrm>
          <a:prstGeom prst="rect">
            <a:avLst/>
          </a:prstGeom>
          <a:noFill/>
        </p:spPr>
        <p:txBody>
          <a:bodyPr wrap="square">
            <a:spAutoFit/>
          </a:bodyPr>
          <a:lstStyle/>
          <a:p>
            <a:pPr>
              <a:lnSpc>
                <a:spcPct val="150000"/>
              </a:lnSpc>
            </a:pPr>
            <a:r>
              <a:rPr lang="fr-FR" sz="1800" b="1" dirty="0">
                <a:highlight>
                  <a:srgbClr val="00FFFF"/>
                </a:highlight>
              </a:rPr>
              <a:t>Valeur de "</a:t>
            </a:r>
            <a:r>
              <a:rPr lang="fr-FR" sz="1800" b="1" dirty="0" err="1">
                <a:highlight>
                  <a:srgbClr val="00FFFF"/>
                </a:highlight>
              </a:rPr>
              <a:t>this</a:t>
            </a:r>
            <a:r>
              <a:rPr lang="fr-FR" sz="1800" b="1" dirty="0">
                <a:highlight>
                  <a:srgbClr val="00FFFF"/>
                </a:highlight>
              </a:rPr>
              <a:t>" dans un objet</a:t>
            </a:r>
          </a:p>
          <a:p>
            <a:pPr>
              <a:lnSpc>
                <a:spcPct val="150000"/>
              </a:lnSpc>
            </a:pPr>
            <a:endParaRPr lang="fr-FR" sz="1800" b="1" dirty="0">
              <a:highlight>
                <a:srgbClr val="00FFFF"/>
              </a:highlight>
            </a:endParaRPr>
          </a:p>
          <a:p>
            <a:pPr>
              <a:lnSpc>
                <a:spcPct val="150000"/>
              </a:lnSpc>
            </a:pPr>
            <a:r>
              <a:rPr lang="fr-FR" sz="1800" dirty="0"/>
              <a:t>Le mot-clé </a:t>
            </a:r>
            <a:r>
              <a:rPr lang="fr-FR" sz="1800" b="1" dirty="0" err="1"/>
              <a:t>this</a:t>
            </a:r>
            <a:r>
              <a:rPr lang="fr-FR" sz="1800" dirty="0"/>
              <a:t> fait référence à l'objet courant dans lequel une méthode est appelée. Sa valeur dépend de la façon dont la fonction est invoquée.</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pic>
        <p:nvPicPr>
          <p:cNvPr id="5" name="Image 4" descr="Une image contenant texte, capture d’écran, Police&#10;&#10;Description générée automatiquement">
            <a:extLst>
              <a:ext uri="{FF2B5EF4-FFF2-40B4-BE49-F238E27FC236}">
                <a16:creationId xmlns:a16="http://schemas.microsoft.com/office/drawing/2014/main" id="{E0A026E6-AFBF-EB45-13D1-B1E05964F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516" y="3005906"/>
            <a:ext cx="7838372" cy="2736304"/>
          </a:xfrm>
          <a:prstGeom prst="rect">
            <a:avLst/>
          </a:prstGeom>
        </p:spPr>
      </p:pic>
      <p:sp>
        <p:nvSpPr>
          <p:cNvPr id="8" name="Rectangle 5">
            <a:extLst>
              <a:ext uri="{FF2B5EF4-FFF2-40B4-BE49-F238E27FC236}">
                <a16:creationId xmlns:a16="http://schemas.microsoft.com/office/drawing/2014/main" id="{3134A3FE-F96D-B045-C227-9243D24B7BF9}"/>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21890524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39</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5442516"/>
          </a:xfrm>
          <a:prstGeom prst="rect">
            <a:avLst/>
          </a:prstGeom>
          <a:noFill/>
        </p:spPr>
        <p:txBody>
          <a:bodyPr wrap="square">
            <a:spAutoFit/>
          </a:bodyPr>
          <a:lstStyle/>
          <a:p>
            <a:pPr>
              <a:lnSpc>
                <a:spcPct val="150000"/>
              </a:lnSpc>
            </a:pPr>
            <a:r>
              <a:rPr lang="fr-FR" sz="1800" b="1" dirty="0">
                <a:highlight>
                  <a:srgbClr val="00FFFF"/>
                </a:highlight>
              </a:rPr>
              <a:t>Prototype et __proto__ en JavaScript</a:t>
            </a:r>
          </a:p>
          <a:p>
            <a:pPr>
              <a:lnSpc>
                <a:spcPct val="150000"/>
              </a:lnSpc>
            </a:pPr>
            <a:r>
              <a:rPr lang="fr-FR" sz="1800" dirty="0"/>
              <a:t>Chaque objet JavaScript a une propriété cachée appelée [[</a:t>
            </a:r>
            <a:r>
              <a:rPr lang="fr-FR" sz="1800" b="1" dirty="0"/>
              <a:t>Prototype</a:t>
            </a:r>
            <a:r>
              <a:rPr lang="fr-FR" sz="1800" dirty="0"/>
              <a:t>]] (accessible via </a:t>
            </a:r>
            <a:r>
              <a:rPr lang="fr-FR" sz="1800" b="1" dirty="0"/>
              <a:t>__proto__</a:t>
            </a:r>
            <a:r>
              <a:rPr lang="fr-FR" sz="1800" dirty="0"/>
              <a:t>), qui permet l'héritage de méthodes et propriétés d'autres objets. Le prototype est un modèle à partir duquel les objets peuvent hériter.</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pic>
        <p:nvPicPr>
          <p:cNvPr id="6" name="Image 5" descr="Une image contenant texte, capture d’écran, Police&#10;&#10;Description générée automatiquement">
            <a:extLst>
              <a:ext uri="{FF2B5EF4-FFF2-40B4-BE49-F238E27FC236}">
                <a16:creationId xmlns:a16="http://schemas.microsoft.com/office/drawing/2014/main" id="{113CD6B5-6551-6017-D796-C087BD721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88" y="3293938"/>
            <a:ext cx="7390777" cy="3024335"/>
          </a:xfrm>
          <a:prstGeom prst="rect">
            <a:avLst/>
          </a:prstGeom>
        </p:spPr>
      </p:pic>
      <p:sp>
        <p:nvSpPr>
          <p:cNvPr id="8" name="Rectangle 2">
            <a:extLst>
              <a:ext uri="{FF2B5EF4-FFF2-40B4-BE49-F238E27FC236}">
                <a16:creationId xmlns:a16="http://schemas.microsoft.com/office/drawing/2014/main" id="{1926D3D2-A462-1C72-A012-FD60CA8690C1}"/>
              </a:ext>
            </a:extLst>
          </p:cNvPr>
          <p:cNvSpPr>
            <a:spLocks noChangeArrowheads="1"/>
          </p:cNvSpPr>
          <p:nvPr/>
        </p:nvSpPr>
        <p:spPr bwMode="auto">
          <a:xfrm>
            <a:off x="7614220" y="3635014"/>
            <a:ext cx="276331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0" i="0" u="none" strike="noStrike" cap="none" normalizeH="0" baseline="0" dirty="0">
                <a:ln>
                  <a:noFill/>
                </a:ln>
                <a:solidFill>
                  <a:schemeClr val="tx1"/>
                </a:solidFill>
                <a:effectLst/>
                <a:latin typeface="Arial" panose="020B0604020202020204" pitchFamily="34" charset="0"/>
              </a:rPr>
              <a:t>Ici, </a:t>
            </a:r>
            <a:r>
              <a:rPr kumimoji="0" lang="fr-TN" altLang="fr-TN" sz="1600" b="1" i="0" u="none" strike="noStrike" cap="none" normalizeH="0" baseline="0" dirty="0" err="1">
                <a:ln>
                  <a:noFill/>
                </a:ln>
                <a:solidFill>
                  <a:schemeClr val="tx1"/>
                </a:solidFill>
                <a:effectLst/>
                <a:latin typeface="Arial Unicode MS"/>
              </a:rPr>
              <a:t>Personne</a:t>
            </a:r>
            <a:r>
              <a:rPr kumimoji="0" lang="fr-TN" altLang="fr-TN" sz="1600" b="0" i="0" u="none" strike="noStrike" cap="none" normalizeH="0" baseline="0" dirty="0" err="1">
                <a:ln>
                  <a:noFill/>
                </a:ln>
                <a:solidFill>
                  <a:schemeClr val="tx1"/>
                </a:solidFill>
                <a:effectLst/>
                <a:latin typeface="Arial Unicode MS"/>
              </a:rPr>
              <a:t>.</a:t>
            </a:r>
            <a:r>
              <a:rPr kumimoji="0" lang="fr-TN" altLang="fr-TN" sz="1600" b="1" i="0" u="none" strike="noStrike" cap="none" normalizeH="0" baseline="0" dirty="0" err="1">
                <a:ln>
                  <a:noFill/>
                </a:ln>
                <a:solidFill>
                  <a:schemeClr val="tx1"/>
                </a:solidFill>
                <a:effectLst/>
                <a:latin typeface="Arial Unicode MS"/>
              </a:rPr>
              <a:t>prototype</a:t>
            </a:r>
            <a:r>
              <a:rPr kumimoji="0" lang="fr-TN" altLang="fr-TN" sz="1600" b="0" i="0" u="none" strike="noStrike" cap="none" normalizeH="0" baseline="0" dirty="0">
                <a:ln>
                  <a:noFill/>
                </a:ln>
                <a:solidFill>
                  <a:schemeClr val="tx1"/>
                </a:solidFill>
                <a:effectLst/>
              </a:rPr>
              <a:t> définit une méthode </a:t>
            </a:r>
            <a:r>
              <a:rPr kumimoji="0" lang="fr-TN" altLang="fr-TN" sz="1600" b="0" i="0" u="none" strike="noStrike" cap="none" normalizeH="0" baseline="0" dirty="0">
                <a:ln>
                  <a:noFill/>
                </a:ln>
                <a:solidFill>
                  <a:schemeClr val="tx1"/>
                </a:solidFill>
                <a:effectLst/>
                <a:latin typeface="Arial Unicode MS"/>
              </a:rPr>
              <a:t>saluer</a:t>
            </a:r>
            <a:r>
              <a:rPr kumimoji="0" lang="fr-TN" altLang="fr-TN" sz="1600" b="0" i="0" u="none" strike="noStrike" cap="none" normalizeH="0" baseline="0" dirty="0">
                <a:ln>
                  <a:noFill/>
                </a:ln>
                <a:solidFill>
                  <a:schemeClr val="tx1"/>
                </a:solidFill>
                <a:effectLst/>
              </a:rPr>
              <a:t> que tous les objets créés via </a:t>
            </a:r>
            <a:r>
              <a:rPr kumimoji="0" lang="fr-TN" altLang="fr-TN" sz="1600" b="0" i="0" u="none" strike="noStrike" cap="none" normalizeH="0" baseline="0" dirty="0">
                <a:ln>
                  <a:noFill/>
                </a:ln>
                <a:solidFill>
                  <a:schemeClr val="tx1"/>
                </a:solidFill>
                <a:effectLst/>
                <a:latin typeface="Arial Unicode MS"/>
              </a:rPr>
              <a:t>Personne</a:t>
            </a:r>
            <a:r>
              <a:rPr kumimoji="0" lang="fr-TN" altLang="fr-TN" sz="1600" b="0" i="0" u="none" strike="noStrike" cap="none" normalizeH="0" baseline="0" dirty="0">
                <a:ln>
                  <a:noFill/>
                </a:ln>
                <a:solidFill>
                  <a:schemeClr val="tx1"/>
                </a:solidFill>
                <a:effectLst/>
              </a:rPr>
              <a:t> peuvent utiliser. </a:t>
            </a:r>
            <a:endParaRPr kumimoji="0" lang="fr-TN" altLang="fr-TN" sz="16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A1A9E013-2B12-B70B-1D47-E814C7536CE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26533333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latin typeface="Arial" panose="020B0604020202020204" pitchFamily="34" charset="0"/>
                <a:cs typeface="Arial" panose="020B0604020202020204" pitchFamily="34" charset="0"/>
              </a:rPr>
              <a:t>T</a:t>
            </a:r>
            <a:r>
              <a:rPr spc="-46" dirty="0">
                <a:latin typeface="Arial" panose="020B0604020202020204" pitchFamily="34" charset="0"/>
                <a:cs typeface="Arial" panose="020B0604020202020204" pitchFamily="34" charset="0"/>
              </a:rPr>
              <a:t>a</a:t>
            </a:r>
            <a:r>
              <a:rPr spc="-51" dirty="0">
                <a:latin typeface="Arial" panose="020B0604020202020204" pitchFamily="34" charset="0"/>
                <a:cs typeface="Arial" panose="020B0604020202020204" pitchFamily="34" charset="0"/>
              </a:rPr>
              <a:t>b</a:t>
            </a:r>
            <a:r>
              <a:rPr spc="-56" dirty="0">
                <a:latin typeface="Arial" panose="020B0604020202020204" pitchFamily="34" charset="0"/>
                <a:cs typeface="Arial" panose="020B0604020202020204" pitchFamily="34" charset="0"/>
              </a:rPr>
              <a:t>l</a:t>
            </a:r>
            <a:r>
              <a:rPr spc="-5" dirty="0">
                <a:latin typeface="Arial" panose="020B0604020202020204" pitchFamily="34" charset="0"/>
                <a:cs typeface="Arial" panose="020B0604020202020204" pitchFamily="34" charset="0"/>
              </a:rPr>
              <a:t>e</a:t>
            </a:r>
            <a:r>
              <a:rPr spc="-93" dirty="0">
                <a:latin typeface="Arial" panose="020B0604020202020204" pitchFamily="34" charset="0"/>
                <a:cs typeface="Arial" panose="020B0604020202020204" pitchFamily="34" charset="0"/>
              </a:rPr>
              <a:t> </a:t>
            </a:r>
            <a:r>
              <a:rPr spc="-51" dirty="0">
                <a:latin typeface="Arial" panose="020B0604020202020204" pitchFamily="34" charset="0"/>
                <a:cs typeface="Arial" panose="020B0604020202020204" pitchFamily="34" charset="0"/>
              </a:rPr>
              <a:t>de</a:t>
            </a:r>
            <a:r>
              <a:rPr spc="-5" dirty="0">
                <a:latin typeface="Arial" panose="020B0604020202020204" pitchFamily="34" charset="0"/>
                <a:cs typeface="Arial" panose="020B0604020202020204" pitchFamily="34" charset="0"/>
              </a:rPr>
              <a:t>s</a:t>
            </a:r>
            <a:r>
              <a:rPr spc="-88" dirty="0">
                <a:latin typeface="Arial" panose="020B0604020202020204" pitchFamily="34" charset="0"/>
                <a:cs typeface="Arial" panose="020B0604020202020204" pitchFamily="34" charset="0"/>
              </a:rPr>
              <a:t> </a:t>
            </a:r>
            <a:r>
              <a:rPr spc="-56" dirty="0">
                <a:latin typeface="Arial" panose="020B0604020202020204" pitchFamily="34" charset="0"/>
                <a:cs typeface="Arial" panose="020B0604020202020204" pitchFamily="34" charset="0"/>
              </a:rPr>
              <a:t>m</a:t>
            </a:r>
            <a:r>
              <a:rPr spc="-79" dirty="0">
                <a:latin typeface="Arial" panose="020B0604020202020204" pitchFamily="34" charset="0"/>
                <a:cs typeface="Arial" panose="020B0604020202020204" pitchFamily="34" charset="0"/>
              </a:rPr>
              <a:t>a</a:t>
            </a:r>
            <a:r>
              <a:rPr spc="-46" dirty="0">
                <a:latin typeface="Arial" panose="020B0604020202020204" pitchFamily="34" charset="0"/>
                <a:cs typeface="Arial" panose="020B0604020202020204" pitchFamily="34" charset="0"/>
              </a:rPr>
              <a:t>t</a:t>
            </a:r>
            <a:r>
              <a:rPr spc="-56" dirty="0">
                <a:latin typeface="Arial" panose="020B0604020202020204" pitchFamily="34" charset="0"/>
                <a:cs typeface="Arial" panose="020B0604020202020204" pitchFamily="34" charset="0"/>
              </a:rPr>
              <a:t>iè</a:t>
            </a:r>
            <a:r>
              <a:rPr spc="-88" dirty="0">
                <a:latin typeface="Arial" panose="020B0604020202020204" pitchFamily="34" charset="0"/>
                <a:cs typeface="Arial" panose="020B0604020202020204" pitchFamily="34" charset="0"/>
              </a:rPr>
              <a:t>r</a:t>
            </a:r>
            <a:r>
              <a:rPr spc="-56" dirty="0">
                <a:latin typeface="Arial" panose="020B0604020202020204" pitchFamily="34" charset="0"/>
                <a:cs typeface="Arial" panose="020B0604020202020204" pitchFamily="34" charset="0"/>
              </a:rPr>
              <a:t>es</a:t>
            </a:r>
          </a:p>
        </p:txBody>
      </p:sp>
      <p:sp>
        <p:nvSpPr>
          <p:cNvPr id="4" name="object 4"/>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4</a:t>
            </a:fld>
            <a:endParaRPr dirty="0"/>
          </a:p>
        </p:txBody>
      </p:sp>
      <p:sp>
        <p:nvSpPr>
          <p:cNvPr id="5" name="object 5"/>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pic>
        <p:nvPicPr>
          <p:cNvPr id="8" name="object 2">
            <a:extLst>
              <a:ext uri="{FF2B5EF4-FFF2-40B4-BE49-F238E27FC236}">
                <a16:creationId xmlns:a16="http://schemas.microsoft.com/office/drawing/2014/main" id="{F53A1CDB-68E3-2664-176F-A85EC6120B4E}"/>
              </a:ext>
            </a:extLst>
          </p:cNvPr>
          <p:cNvPicPr/>
          <p:nvPr/>
        </p:nvPicPr>
        <p:blipFill>
          <a:blip r:embed="rId2" cstate="print"/>
          <a:stretch>
            <a:fillRect/>
          </a:stretch>
        </p:blipFill>
        <p:spPr>
          <a:xfrm>
            <a:off x="0" y="972097"/>
            <a:ext cx="3005708" cy="6047827"/>
          </a:xfrm>
          <a:prstGeom prst="rect">
            <a:avLst/>
          </a:prstGeom>
        </p:spPr>
      </p:pic>
      <p:sp>
        <p:nvSpPr>
          <p:cNvPr id="9" name="object 3">
            <a:extLst>
              <a:ext uri="{FF2B5EF4-FFF2-40B4-BE49-F238E27FC236}">
                <a16:creationId xmlns:a16="http://schemas.microsoft.com/office/drawing/2014/main" id="{C4FB8FD6-85E4-6A78-FD09-93E80F16134A}"/>
              </a:ext>
            </a:extLst>
          </p:cNvPr>
          <p:cNvSpPr txBox="1">
            <a:spLocks noGrp="1"/>
          </p:cNvSpPr>
          <p:nvPr/>
        </p:nvSpPr>
        <p:spPr>
          <a:xfrm>
            <a:off x="190534" y="3437954"/>
            <a:ext cx="2576195" cy="566822"/>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3600" spc="-65" dirty="0">
                <a:solidFill>
                  <a:srgbClr val="FFFFFF"/>
                </a:solidFill>
              </a:rPr>
              <a:t>Programme</a:t>
            </a:r>
          </a:p>
        </p:txBody>
      </p:sp>
      <p:sp>
        <p:nvSpPr>
          <p:cNvPr id="10" name="ZoneTexte 9">
            <a:extLst>
              <a:ext uri="{FF2B5EF4-FFF2-40B4-BE49-F238E27FC236}">
                <a16:creationId xmlns:a16="http://schemas.microsoft.com/office/drawing/2014/main" id="{AF4C598A-3283-F146-737A-2D9A63ABDA69}"/>
              </a:ext>
            </a:extLst>
          </p:cNvPr>
          <p:cNvSpPr txBox="1"/>
          <p:nvPr/>
        </p:nvSpPr>
        <p:spPr>
          <a:xfrm>
            <a:off x="4057194" y="1277714"/>
            <a:ext cx="5237920" cy="461665"/>
          </a:xfrm>
          <a:prstGeom prst="rect">
            <a:avLst/>
          </a:prstGeom>
          <a:noFill/>
        </p:spPr>
        <p:txBody>
          <a:bodyPr wrap="square">
            <a:spAutoFit/>
          </a:bodyPr>
          <a:lstStyle/>
          <a:p>
            <a:r>
              <a:rPr lang="en-PH" sz="2400" dirty="0">
                <a:solidFill>
                  <a:srgbClr val="FF0000"/>
                </a:solidFill>
              </a:rPr>
              <a:t>Jour 1 : </a:t>
            </a:r>
            <a:r>
              <a:rPr lang="fr-FR" sz="2400" b="1" dirty="0"/>
              <a:t>Matin</a:t>
            </a:r>
            <a:r>
              <a:rPr lang="en-PH" sz="2400" dirty="0">
                <a:solidFill>
                  <a:srgbClr val="FF0000"/>
                </a:solidFill>
              </a:rPr>
              <a:t> </a:t>
            </a:r>
            <a:endParaRPr lang="fr-TN" sz="2400" dirty="0">
              <a:solidFill>
                <a:srgbClr val="FF0000"/>
              </a:solidFill>
            </a:endParaRPr>
          </a:p>
        </p:txBody>
      </p:sp>
      <p:sp>
        <p:nvSpPr>
          <p:cNvPr id="11" name="ZoneTexte 10">
            <a:extLst>
              <a:ext uri="{FF2B5EF4-FFF2-40B4-BE49-F238E27FC236}">
                <a16:creationId xmlns:a16="http://schemas.microsoft.com/office/drawing/2014/main" id="{96F9C942-FA63-943B-7153-3F704B7C4BC0}"/>
              </a:ext>
            </a:extLst>
          </p:cNvPr>
          <p:cNvSpPr txBox="1"/>
          <p:nvPr/>
        </p:nvSpPr>
        <p:spPr>
          <a:xfrm>
            <a:off x="3116324" y="1997794"/>
            <a:ext cx="7119661" cy="3908762"/>
          </a:xfrm>
          <a:prstGeom prst="rect">
            <a:avLst/>
          </a:prstGeom>
          <a:noFill/>
        </p:spPr>
        <p:txBody>
          <a:bodyPr wrap="square">
            <a:spAutoFit/>
          </a:bodyPr>
          <a:lstStyle/>
          <a:p>
            <a:endParaRPr lang="fr-FR" dirty="0"/>
          </a:p>
          <a:p>
            <a:pPr marL="742950" lvl="1" indent="-285750">
              <a:buFont typeface="Arial" panose="020B0604020202020204" pitchFamily="34" charset="0"/>
              <a:buChar char="•"/>
            </a:pPr>
            <a:r>
              <a:rPr lang="fr-FR" sz="2000" dirty="0"/>
              <a:t>Javascript ?  Historique et évolutions </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Maîtrise les outils de débogage </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Utilisation des outils de débogage</a:t>
            </a:r>
          </a:p>
          <a:p>
            <a:pPr marL="457200" lvl="1"/>
            <a:endParaRPr lang="fr-FR" sz="2000" dirty="0"/>
          </a:p>
          <a:p>
            <a:pPr marL="742950" lvl="1" indent="-285750">
              <a:buFont typeface="Arial" panose="020B0604020202020204" pitchFamily="34" charset="0"/>
              <a:buChar char="•"/>
            </a:pPr>
            <a:r>
              <a:rPr lang="fr-FR" sz="2000" dirty="0"/>
              <a:t>Rappels importants sur JavaScript : Les éléments de premier ordre, portée des données , fonctions, objets</a:t>
            </a:r>
          </a:p>
          <a:p>
            <a:pPr marL="457200" lvl="1"/>
            <a:endParaRPr lang="fr-FR" sz="2000" dirty="0"/>
          </a:p>
          <a:p>
            <a:pPr marL="742950" lvl="1" indent="-285750">
              <a:buFont typeface="Arial" panose="020B0604020202020204" pitchFamily="34" charset="0"/>
              <a:buChar char="•"/>
            </a:pPr>
            <a:r>
              <a:rPr lang="fr-FR" sz="2000" dirty="0"/>
              <a:t>Pièges à éviter : Typage faible, </a:t>
            </a:r>
            <a:r>
              <a:rPr lang="fr-FR" sz="2000" dirty="0" err="1"/>
              <a:t>hoisting</a:t>
            </a:r>
            <a:r>
              <a:rPr lang="fr-FR" sz="2000" dirty="0"/>
              <a:t>,  changement de contexte </a:t>
            </a:r>
          </a:p>
          <a:p>
            <a:pPr marL="742950" lvl="1" indent="-285750">
              <a:buFont typeface="Arial" panose="020B0604020202020204" pitchFamily="34" charset="0"/>
              <a:buChar char="•"/>
            </a:pPr>
            <a:endParaRPr lang="fr-FR"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40</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4611519"/>
          </a:xfrm>
          <a:prstGeom prst="rect">
            <a:avLst/>
          </a:prstGeom>
          <a:noFill/>
        </p:spPr>
        <p:txBody>
          <a:bodyPr wrap="square">
            <a:spAutoFit/>
          </a:bodyPr>
          <a:lstStyle/>
          <a:p>
            <a:pPr>
              <a:lnSpc>
                <a:spcPct val="150000"/>
              </a:lnSpc>
            </a:pPr>
            <a:r>
              <a:rPr lang="fr-FR" sz="1800" b="1" dirty="0">
                <a:highlight>
                  <a:srgbClr val="00FFFF"/>
                </a:highlight>
              </a:rPr>
              <a:t>Héritage avec ES6 (Classes)</a:t>
            </a:r>
          </a:p>
          <a:p>
            <a:pPr>
              <a:lnSpc>
                <a:spcPct val="150000"/>
              </a:lnSpc>
            </a:pPr>
            <a:r>
              <a:rPr lang="fr-FR" sz="1800" dirty="0"/>
              <a:t>En ES6, l’héritage en JavaScript est simplifié grâce à l’introduction des classes. Une classe peut hériter d’une autre classe à l'aide du mot-clé </a:t>
            </a:r>
            <a:r>
              <a:rPr lang="fr-FR" sz="1800" dirty="0" err="1"/>
              <a:t>extends</a:t>
            </a:r>
            <a:r>
              <a:rPr lang="fr-FR" sz="1800" dirty="0"/>
              <a:t>, ce qui permet de réutiliser les propriétés et méthodes d'une classe parent dans une classe enfant.</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8" name="Rectangle 5">
            <a:extLst>
              <a:ext uri="{FF2B5EF4-FFF2-40B4-BE49-F238E27FC236}">
                <a16:creationId xmlns:a16="http://schemas.microsoft.com/office/drawing/2014/main" id="{3134A3FE-F96D-B045-C227-9243D24B7BF9}"/>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pic>
        <p:nvPicPr>
          <p:cNvPr id="6" name="Image 5" descr="Une image contenant texte, capture d’écran, Police&#10;&#10;Description générée automatiquement">
            <a:extLst>
              <a:ext uri="{FF2B5EF4-FFF2-40B4-BE49-F238E27FC236}">
                <a16:creationId xmlns:a16="http://schemas.microsoft.com/office/drawing/2014/main" id="{88240054-CCC6-871A-72EE-6AE8B432E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860" y="3149922"/>
            <a:ext cx="5639289" cy="3604572"/>
          </a:xfrm>
          <a:prstGeom prst="rect">
            <a:avLst/>
          </a:prstGeom>
        </p:spPr>
      </p:pic>
      <p:pic>
        <p:nvPicPr>
          <p:cNvPr id="10" name="Image 9" descr="Une image contenant texte, capture d’écran, Police, conception&#10;&#10;Description générée automatiquement">
            <a:extLst>
              <a:ext uri="{FF2B5EF4-FFF2-40B4-BE49-F238E27FC236}">
                <a16:creationId xmlns:a16="http://schemas.microsoft.com/office/drawing/2014/main" id="{DA879474-973F-3971-8302-9ABAB7891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2" y="3365946"/>
            <a:ext cx="4245790" cy="2880320"/>
          </a:xfrm>
          <a:prstGeom prst="rect">
            <a:avLst/>
          </a:prstGeom>
        </p:spPr>
      </p:pic>
    </p:spTree>
    <p:extLst>
      <p:ext uri="{BB962C8B-B14F-4D97-AF65-F5344CB8AC3E}">
        <p14:creationId xmlns:p14="http://schemas.microsoft.com/office/powerpoint/2010/main" val="10842060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E8BF7-7505-686B-533A-4DE519588568}"/>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9D837C1-5634-DF98-8CD6-50CF1FC8CFF2}"/>
              </a:ext>
            </a:extLst>
          </p:cNvPr>
          <p:cNvSpPr>
            <a:spLocks noGrp="1"/>
          </p:cNvSpPr>
          <p:nvPr>
            <p:ph type="sldNum" sz="quarter" idx="12"/>
          </p:nvPr>
        </p:nvSpPr>
        <p:spPr/>
        <p:txBody>
          <a:bodyPr/>
          <a:lstStyle/>
          <a:p>
            <a:fld id="{9705A05D-FF3A-44F5-A745-C0E08A1F0267}" type="slidenum">
              <a:rPr lang="fr-FR" smtClean="0"/>
              <a:pPr/>
              <a:t>41</a:t>
            </a:fld>
            <a:endParaRPr lang="fr-FR" dirty="0"/>
          </a:p>
        </p:txBody>
      </p:sp>
      <p:sp>
        <p:nvSpPr>
          <p:cNvPr id="3" name="ZoneTexte 2">
            <a:extLst>
              <a:ext uri="{FF2B5EF4-FFF2-40B4-BE49-F238E27FC236}">
                <a16:creationId xmlns:a16="http://schemas.microsoft.com/office/drawing/2014/main" id="{3EA8578E-EF57-F395-B925-E942CDFBC9DC}"/>
              </a:ext>
            </a:extLst>
          </p:cNvPr>
          <p:cNvSpPr txBox="1"/>
          <p:nvPr/>
        </p:nvSpPr>
        <p:spPr>
          <a:xfrm>
            <a:off x="1205508" y="989682"/>
            <a:ext cx="8191156" cy="2949525"/>
          </a:xfrm>
          <a:prstGeom prst="rect">
            <a:avLst/>
          </a:prstGeom>
          <a:noFill/>
        </p:spPr>
        <p:txBody>
          <a:bodyPr wrap="square">
            <a:spAutoFit/>
          </a:bodyPr>
          <a:lstStyle/>
          <a:p>
            <a:pPr>
              <a:lnSpc>
                <a:spcPct val="150000"/>
              </a:lnSpc>
            </a:pPr>
            <a:r>
              <a:rPr lang="fr-FR" sz="1800" b="1" dirty="0">
                <a:highlight>
                  <a:srgbClr val="00FFFF"/>
                </a:highlight>
              </a:rPr>
              <a:t>Visibilité</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8" name="Rectangle 5">
            <a:extLst>
              <a:ext uri="{FF2B5EF4-FFF2-40B4-BE49-F238E27FC236}">
                <a16:creationId xmlns:a16="http://schemas.microsoft.com/office/drawing/2014/main" id="{5B654A44-01F1-A3AE-A7A4-1F4243CA8001}"/>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
        <p:nvSpPr>
          <p:cNvPr id="2" name="Rectangle 1">
            <a:extLst>
              <a:ext uri="{FF2B5EF4-FFF2-40B4-BE49-F238E27FC236}">
                <a16:creationId xmlns:a16="http://schemas.microsoft.com/office/drawing/2014/main" id="{D761BA26-ADD4-E342-8CD4-66A6E6CF78D5}"/>
              </a:ext>
            </a:extLst>
          </p:cNvPr>
          <p:cNvSpPr>
            <a:spLocks noChangeArrowheads="1"/>
          </p:cNvSpPr>
          <p:nvPr/>
        </p:nvSpPr>
        <p:spPr bwMode="auto">
          <a:xfrm>
            <a:off x="197396" y="1510289"/>
            <a:ext cx="979308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Accessible depuis l'extérieur de la classe :</a:t>
            </a:r>
            <a:r>
              <a:rPr kumimoji="0" lang="fr-TN" altLang="fr-TN" sz="1800" b="0" i="0" u="none" strike="noStrike" cap="none" normalizeH="0" baseline="0" dirty="0">
                <a:ln>
                  <a:noFill/>
                </a:ln>
                <a:solidFill>
                  <a:schemeClr val="tx1"/>
                </a:solidFill>
                <a:effectLst/>
                <a:latin typeface="Arial" panose="020B0604020202020204" pitchFamily="34" charset="0"/>
              </a:rPr>
              <a:t> Les propriétés et méthodes publiques </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0" i="0" u="none" strike="noStrike" cap="none" normalizeH="0" baseline="0" dirty="0">
                <a:ln>
                  <a:noFill/>
                </a:ln>
                <a:solidFill>
                  <a:schemeClr val="tx1"/>
                </a:solidFill>
                <a:effectLst/>
                <a:latin typeface="Arial" panose="020B0604020202020204" pitchFamily="34" charset="0"/>
              </a:rPr>
              <a:t> </a:t>
            </a:r>
            <a:r>
              <a:rPr kumimoji="0" lang="fr-TN" altLang="fr-TN" sz="1800" b="0" i="0" u="none" strike="noStrike" cap="none" normalizeH="0" baseline="0" dirty="0">
                <a:ln>
                  <a:noFill/>
                </a:ln>
                <a:solidFill>
                  <a:schemeClr val="tx1"/>
                </a:solidFill>
                <a:effectLst/>
                <a:latin typeface="Arial" panose="020B0604020202020204" pitchFamily="34" charset="0"/>
              </a:rPr>
              <a:t>peuvent être appelées ou modifiées depuis n'importe quel endroit, même en dehors </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0" i="0" u="none" strike="noStrike" cap="none" normalizeH="0" baseline="0" dirty="0">
                <a:ln>
                  <a:noFill/>
                </a:ln>
                <a:solidFill>
                  <a:schemeClr val="tx1"/>
                </a:solidFill>
                <a:effectLst/>
                <a:latin typeface="Arial" panose="020B0604020202020204" pitchFamily="34" charset="0"/>
              </a:rPr>
              <a:t> </a:t>
            </a:r>
            <a:r>
              <a:rPr kumimoji="0" lang="fr-TN" altLang="fr-TN" sz="1800" b="0" i="0" u="none" strike="noStrike" cap="none" normalizeH="0" baseline="0" dirty="0">
                <a:ln>
                  <a:noFill/>
                </a:ln>
                <a:solidFill>
                  <a:schemeClr val="tx1"/>
                </a:solidFill>
                <a:effectLst/>
                <a:latin typeface="Arial" panose="020B0604020202020204" pitchFamily="34" charset="0"/>
              </a:rPr>
              <a:t>de la classe où elles sont définies.</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Par défaut</a:t>
            </a:r>
            <a:r>
              <a:rPr kumimoji="0" lang="fr-TN" altLang="fr-TN" sz="1800" b="0" i="0" u="none" strike="noStrike" cap="none" normalizeH="0" baseline="0" dirty="0">
                <a:ln>
                  <a:noFill/>
                </a:ln>
                <a:solidFill>
                  <a:schemeClr val="tx1"/>
                </a:solidFill>
                <a:effectLst/>
                <a:latin typeface="Arial" panose="020B0604020202020204" pitchFamily="34" charset="0"/>
              </a:rPr>
              <a:t>, toutes les propriétés et méthodes en JavaScript sont publiques si </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TN" altLang="fr-TN" sz="1800" b="0" i="0" u="none" strike="noStrike" cap="none" normalizeH="0" baseline="0" dirty="0">
                <a:ln>
                  <a:noFill/>
                </a:ln>
                <a:solidFill>
                  <a:schemeClr val="tx1"/>
                </a:solidFill>
                <a:effectLst/>
                <a:latin typeface="Arial" panose="020B0604020202020204" pitchFamily="34" charset="0"/>
              </a:rPr>
              <a:t>elles sont définies sans un mécanisme spécial pour les rendre privées. </a:t>
            </a:r>
          </a:p>
        </p:txBody>
      </p:sp>
      <p:pic>
        <p:nvPicPr>
          <p:cNvPr id="5" name="Image 4" descr="Une image contenant texte, capture d’écran, Police&#10;&#10;Description générée automatiquement">
            <a:extLst>
              <a:ext uri="{FF2B5EF4-FFF2-40B4-BE49-F238E27FC236}">
                <a16:creationId xmlns:a16="http://schemas.microsoft.com/office/drawing/2014/main" id="{A04859BE-D2AC-E20D-3E4B-D4CCE7D8B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564" y="3475428"/>
            <a:ext cx="6228607" cy="2949525"/>
          </a:xfrm>
          <a:prstGeom prst="rect">
            <a:avLst/>
          </a:prstGeom>
        </p:spPr>
      </p:pic>
    </p:spTree>
    <p:extLst>
      <p:ext uri="{BB962C8B-B14F-4D97-AF65-F5344CB8AC3E}">
        <p14:creationId xmlns:p14="http://schemas.microsoft.com/office/powerpoint/2010/main" val="1502995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4E385-000B-3D05-B523-0CBD2158D6B6}"/>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8FC0FF7-B717-121D-FE66-F0C3A99C4D0E}"/>
              </a:ext>
            </a:extLst>
          </p:cNvPr>
          <p:cNvSpPr>
            <a:spLocks noGrp="1"/>
          </p:cNvSpPr>
          <p:nvPr>
            <p:ph type="sldNum" sz="quarter" idx="12"/>
          </p:nvPr>
        </p:nvSpPr>
        <p:spPr/>
        <p:txBody>
          <a:bodyPr/>
          <a:lstStyle/>
          <a:p>
            <a:fld id="{9705A05D-FF3A-44F5-A745-C0E08A1F0267}" type="slidenum">
              <a:rPr lang="fr-FR" smtClean="0"/>
              <a:pPr/>
              <a:t>42</a:t>
            </a:fld>
            <a:endParaRPr lang="fr-FR" dirty="0"/>
          </a:p>
        </p:txBody>
      </p:sp>
      <p:sp>
        <p:nvSpPr>
          <p:cNvPr id="3" name="ZoneTexte 2">
            <a:extLst>
              <a:ext uri="{FF2B5EF4-FFF2-40B4-BE49-F238E27FC236}">
                <a16:creationId xmlns:a16="http://schemas.microsoft.com/office/drawing/2014/main" id="{BBA37CC0-00EA-AAC5-29D6-E4F01076AE29}"/>
              </a:ext>
            </a:extLst>
          </p:cNvPr>
          <p:cNvSpPr txBox="1"/>
          <p:nvPr/>
        </p:nvSpPr>
        <p:spPr>
          <a:xfrm>
            <a:off x="1214386" y="733493"/>
            <a:ext cx="8191156" cy="2949525"/>
          </a:xfrm>
          <a:prstGeom prst="rect">
            <a:avLst/>
          </a:prstGeom>
          <a:noFill/>
        </p:spPr>
        <p:txBody>
          <a:bodyPr wrap="square">
            <a:spAutoFit/>
          </a:bodyPr>
          <a:lstStyle/>
          <a:p>
            <a:pPr>
              <a:lnSpc>
                <a:spcPct val="150000"/>
              </a:lnSpc>
            </a:pPr>
            <a:r>
              <a:rPr lang="fr-FR" sz="1800" b="1" dirty="0">
                <a:highlight>
                  <a:srgbClr val="00FFFF"/>
                </a:highlight>
              </a:rPr>
              <a:t>Visibilité</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8" name="Rectangle 5">
            <a:extLst>
              <a:ext uri="{FF2B5EF4-FFF2-40B4-BE49-F238E27FC236}">
                <a16:creationId xmlns:a16="http://schemas.microsoft.com/office/drawing/2014/main" id="{3A6A350E-1744-F63E-40AB-48DB311CA20E}"/>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
        <p:nvSpPr>
          <p:cNvPr id="2" name="Rectangle 1">
            <a:extLst>
              <a:ext uri="{FF2B5EF4-FFF2-40B4-BE49-F238E27FC236}">
                <a16:creationId xmlns:a16="http://schemas.microsoft.com/office/drawing/2014/main" id="{411C8EF4-4E5C-806C-919E-AF6BB0DFB5F9}"/>
              </a:ext>
            </a:extLst>
          </p:cNvPr>
          <p:cNvSpPr>
            <a:spLocks noChangeArrowheads="1"/>
          </p:cNvSpPr>
          <p:nvPr/>
        </p:nvSpPr>
        <p:spPr bwMode="auto">
          <a:xfrm>
            <a:off x="569913" y="1192592"/>
            <a:ext cx="979308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Accessible uniquement depuis l'intérieur de la classe :</a:t>
            </a:r>
            <a:r>
              <a:rPr kumimoji="0" lang="fr-TN" altLang="fr-TN" sz="1800" b="0" i="0" u="none" strike="noStrike" cap="none" normalizeH="0" baseline="0" dirty="0">
                <a:ln>
                  <a:noFill/>
                </a:ln>
                <a:solidFill>
                  <a:schemeClr val="tx1"/>
                </a:solidFill>
                <a:effectLst/>
                <a:latin typeface="Arial" panose="020B0604020202020204" pitchFamily="34" charset="0"/>
              </a:rPr>
              <a:t> Les propriétés et méthodes privées ne peuvent être utilisées que dans le contexte de la classe où elles sont définies. Elles sont cachées de l'extérieur et protègent ainsi les données sensibles.</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En JavaScript moderne (depuis </a:t>
            </a:r>
            <a:r>
              <a:rPr kumimoji="0" lang="fr-TN" altLang="fr-TN" sz="1800" b="1" i="0" u="none" strike="noStrike" cap="none" normalizeH="0" baseline="0" dirty="0">
                <a:ln>
                  <a:noFill/>
                </a:ln>
                <a:solidFill>
                  <a:schemeClr val="tx1"/>
                </a:solidFill>
                <a:effectLst/>
                <a:latin typeface="Arial" panose="020B0604020202020204" pitchFamily="34" charset="0"/>
              </a:rPr>
              <a:t>ES6+</a:t>
            </a:r>
            <a:r>
              <a:rPr kumimoji="0" lang="fr-TN" altLang="fr-TN" sz="1800" b="0" i="0" u="none" strike="noStrike" cap="none" normalizeH="0" baseline="0" dirty="0">
                <a:ln>
                  <a:noFill/>
                </a:ln>
                <a:solidFill>
                  <a:schemeClr val="tx1"/>
                </a:solidFill>
                <a:effectLst/>
                <a:latin typeface="Arial" panose="020B0604020202020204" pitchFamily="34" charset="0"/>
              </a:rPr>
              <a:t>), vous pouvez définir des propriétés privées avec un </a:t>
            </a:r>
            <a:r>
              <a:rPr kumimoji="0" lang="fr-TN" altLang="fr-TN" sz="1800" b="1" i="0" u="none" strike="noStrike" cap="none" normalizeH="0" baseline="0" dirty="0">
                <a:ln>
                  <a:noFill/>
                </a:ln>
                <a:solidFill>
                  <a:schemeClr val="tx1"/>
                </a:solidFill>
                <a:effectLst/>
                <a:latin typeface="Arial" panose="020B0604020202020204" pitchFamily="34" charset="0"/>
              </a:rPr>
              <a:t>préfixe </a:t>
            </a:r>
            <a:r>
              <a:rPr kumimoji="0" lang="fr-TN" altLang="fr-TN" sz="1000" b="1" i="0" u="none" strike="noStrike" cap="none" normalizeH="0" baseline="0" dirty="0">
                <a:ln>
                  <a:noFill/>
                </a:ln>
                <a:solidFill>
                  <a:schemeClr val="tx1"/>
                </a:solidFill>
                <a:effectLst/>
                <a:latin typeface="Arial Unicode MS"/>
              </a:rPr>
              <a:t>#</a:t>
            </a:r>
            <a:r>
              <a:rPr kumimoji="0" lang="fr-TN" altLang="fr-TN" sz="600" b="0" i="0" u="none" strike="noStrike" cap="none" normalizeH="0" baseline="0" dirty="0">
                <a:ln>
                  <a:noFill/>
                </a:ln>
                <a:solidFill>
                  <a:schemeClr val="tx1"/>
                </a:solidFill>
                <a:effectLst/>
              </a:rPr>
              <a:t>.</a:t>
            </a:r>
            <a:r>
              <a:rPr kumimoji="0" lang="fr-TN" altLang="fr-T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p:txBody>
      </p:sp>
      <p:pic>
        <p:nvPicPr>
          <p:cNvPr id="9" name="Image 8" descr="Une image contenant texte, capture d’écran, Police&#10;&#10;Description générée automatiquement">
            <a:extLst>
              <a:ext uri="{FF2B5EF4-FFF2-40B4-BE49-F238E27FC236}">
                <a16:creationId xmlns:a16="http://schemas.microsoft.com/office/drawing/2014/main" id="{63CC35E6-49AD-40DB-521F-9784F2C3B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932" y="4361730"/>
            <a:ext cx="5768840" cy="1097375"/>
          </a:xfrm>
          <a:prstGeom prst="rect">
            <a:avLst/>
          </a:prstGeom>
        </p:spPr>
      </p:pic>
      <p:pic>
        <p:nvPicPr>
          <p:cNvPr id="11" name="Image 10" descr="Une image contenant texte, capture d’écran, Police&#10;&#10;Description générée automatiquement">
            <a:extLst>
              <a:ext uri="{FF2B5EF4-FFF2-40B4-BE49-F238E27FC236}">
                <a16:creationId xmlns:a16="http://schemas.microsoft.com/office/drawing/2014/main" id="{7619A5C8-F557-8C7E-3A64-D25FF0D14E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68" y="2953564"/>
            <a:ext cx="4740051" cy="4069433"/>
          </a:xfrm>
          <a:prstGeom prst="rect">
            <a:avLst/>
          </a:prstGeom>
        </p:spPr>
      </p:pic>
    </p:spTree>
    <p:extLst>
      <p:ext uri="{BB962C8B-B14F-4D97-AF65-F5344CB8AC3E}">
        <p14:creationId xmlns:p14="http://schemas.microsoft.com/office/powerpoint/2010/main" val="6522601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43</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41960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Pratique :   </a:t>
            </a:r>
            <a:r>
              <a:rPr kumimoji="0" lang="fr-FR" altLang="fr-TN" sz="1800" b="1" i="0" u="none" strike="noStrike" cap="none" normalizeH="0" baseline="0" dirty="0">
                <a:ln>
                  <a:noFill/>
                </a:ln>
                <a:solidFill>
                  <a:schemeClr val="tx1"/>
                </a:solidFill>
                <a:effectLst/>
                <a:latin typeface="Arial" panose="020B0604020202020204" pitchFamily="34" charset="0"/>
              </a:rPr>
              <a:t>branche </a:t>
            </a:r>
            <a:r>
              <a:rPr kumimoji="0" lang="fr-FR" altLang="fr-TN" sz="1800" b="1" i="0" u="none" strike="noStrike" cap="none" normalizeH="0" baseline="0" dirty="0" err="1">
                <a:ln>
                  <a:noFill/>
                </a:ln>
                <a:solidFill>
                  <a:schemeClr val="tx1"/>
                </a:solidFill>
                <a:effectLst/>
                <a:latin typeface="Arial" panose="020B0604020202020204" pitchFamily="34" charset="0"/>
              </a:rPr>
              <a:t>poo</a:t>
            </a: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fr-FR" altLang="fr-TN" sz="1800" b="0" i="0" u="none" strike="noStrike" cap="none" normalizeH="0" baseline="0" dirty="0">
                <a:ln>
                  <a:noFill/>
                </a:ln>
                <a:solidFill>
                  <a:schemeClr val="tx1"/>
                </a:solidFill>
                <a:effectLst/>
                <a:latin typeface="Arial" panose="020B0604020202020204" pitchFamily="34" charset="0"/>
              </a:rPr>
              <a:t>Exercice 1 </a:t>
            </a:r>
          </a:p>
          <a:p>
            <a:pPr marL="0" marR="0" lvl="0" indent="0" algn="l" defTabSz="914400" rtl="0" eaLnBrk="0" fontAlgn="base" latinLnBrk="0" hangingPunct="0">
              <a:lnSpc>
                <a:spcPct val="200000"/>
              </a:lnSpc>
              <a:spcBef>
                <a:spcPct val="0"/>
              </a:spcBef>
              <a:spcAft>
                <a:spcPct val="0"/>
              </a:spcAft>
              <a:buClrTx/>
              <a:buSzTx/>
              <a:buFontTx/>
              <a:buNone/>
              <a:tabLst/>
            </a:pPr>
            <a:r>
              <a:rPr lang="fr-FR" altLang="fr-TN" sz="1800" dirty="0">
                <a:latin typeface="Arial" panose="020B0604020202020204" pitchFamily="34" charset="0"/>
              </a:rPr>
              <a:t>Exercice 2</a:t>
            </a:r>
          </a:p>
          <a:p>
            <a:pPr marL="0" marR="0" lvl="0" indent="0" algn="l" defTabSz="914400" rtl="0" eaLnBrk="0" fontAlgn="base" latinLnBrk="0" hangingPunct="0">
              <a:lnSpc>
                <a:spcPct val="200000"/>
              </a:lnSpc>
              <a:spcBef>
                <a:spcPct val="0"/>
              </a:spcBef>
              <a:spcAft>
                <a:spcPct val="0"/>
              </a:spcAft>
              <a:buClrTx/>
              <a:buSzTx/>
              <a:buFontTx/>
              <a:buNone/>
              <a:tabLst/>
            </a:pPr>
            <a:r>
              <a:rPr kumimoji="0" lang="fr-FR" altLang="fr-TN" sz="1800" b="0" i="0" u="none" strike="noStrike" cap="none" normalizeH="0" baseline="0" dirty="0">
                <a:ln>
                  <a:noFill/>
                </a:ln>
                <a:solidFill>
                  <a:schemeClr val="tx1"/>
                </a:solidFill>
                <a:effectLst/>
                <a:latin typeface="Arial" panose="020B0604020202020204" pitchFamily="34" charset="0"/>
              </a:rPr>
              <a:t>Exercice 3 </a:t>
            </a:r>
          </a:p>
          <a:p>
            <a:pPr eaLnBrk="0" hangingPunct="0">
              <a:lnSpc>
                <a:spcPct val="200000"/>
              </a:lnSpc>
            </a:pPr>
            <a:r>
              <a:rPr kumimoji="0" lang="fr-FR" altLang="fr-TN" sz="1800" b="0" i="0" u="none" strike="noStrike" cap="none" normalizeH="0" baseline="0" dirty="0">
                <a:ln>
                  <a:noFill/>
                </a:ln>
                <a:solidFill>
                  <a:schemeClr val="tx1"/>
                </a:solidFill>
                <a:effectLst/>
                <a:latin typeface="Arial" panose="020B0604020202020204" pitchFamily="34" charset="0"/>
              </a:rPr>
              <a:t>Exercice 4 </a:t>
            </a:r>
            <a:r>
              <a:rPr kumimoji="0" lang="fr-FR" altLang="fr-TN" sz="1800" b="0" i="0" u="none" strike="noStrike" cap="none" normalizeH="0" baseline="0">
                <a:ln>
                  <a:noFill/>
                </a:ln>
                <a:solidFill>
                  <a:schemeClr val="tx1"/>
                </a:solidFill>
                <a:effectLst/>
                <a:latin typeface="Arial" panose="020B0604020202020204" pitchFamily="34" charset="0"/>
              </a:rPr>
              <a:t>: visibilité  </a:t>
            </a: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4" name="Rectangle 5">
            <a:extLst>
              <a:ext uri="{FF2B5EF4-FFF2-40B4-BE49-F238E27FC236}">
                <a16:creationId xmlns:a16="http://schemas.microsoft.com/office/drawing/2014/main" id="{37FF9612-935B-7295-8B39-F3025F3E519A}"/>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283768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44</a:t>
            </a:fld>
            <a:endParaRPr lang="fr-FR" dirty="0"/>
          </a:p>
        </p:txBody>
      </p:sp>
      <p:pic>
        <p:nvPicPr>
          <p:cNvPr id="2" name="object 2">
            <a:extLst>
              <a:ext uri="{FF2B5EF4-FFF2-40B4-BE49-F238E27FC236}">
                <a16:creationId xmlns:a16="http://schemas.microsoft.com/office/drawing/2014/main" id="{A868F3B9-99F0-F2D7-4FD7-A37CAF15A6AB}"/>
              </a:ext>
            </a:extLst>
          </p:cNvPr>
          <p:cNvPicPr/>
          <p:nvPr/>
        </p:nvPicPr>
        <p:blipFill>
          <a:blip r:embed="rId3" cstate="print"/>
          <a:stretch>
            <a:fillRect/>
          </a:stretch>
        </p:blipFill>
        <p:spPr>
          <a:xfrm>
            <a:off x="0" y="917673"/>
            <a:ext cx="2789684" cy="6102251"/>
          </a:xfrm>
          <a:prstGeom prst="rect">
            <a:avLst/>
          </a:prstGeom>
        </p:spPr>
      </p:pic>
      <p:sp>
        <p:nvSpPr>
          <p:cNvPr id="3" name="object 3">
            <a:extLst>
              <a:ext uri="{FF2B5EF4-FFF2-40B4-BE49-F238E27FC236}">
                <a16:creationId xmlns:a16="http://schemas.microsoft.com/office/drawing/2014/main" id="{C5CA4421-AC74-B654-ACF0-99CC77C8B2BC}"/>
              </a:ext>
            </a:extLst>
          </p:cNvPr>
          <p:cNvSpPr txBox="1">
            <a:spLocks noGrp="1"/>
          </p:cNvSpPr>
          <p:nvPr/>
        </p:nvSpPr>
        <p:spPr>
          <a:xfrm>
            <a:off x="106744" y="3293938"/>
            <a:ext cx="2576195" cy="1502976"/>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gn="ctr">
              <a:lnSpc>
                <a:spcPct val="100000"/>
              </a:lnSpc>
              <a:spcBef>
                <a:spcPts val="100"/>
              </a:spcBef>
            </a:pPr>
            <a:r>
              <a:rPr spc="-65" dirty="0">
                <a:solidFill>
                  <a:srgbClr val="FFFFFF"/>
                </a:solidFill>
              </a:rPr>
              <a:t>Summary</a:t>
            </a:r>
            <a:endParaRPr lang="fr-FR" spc="-65" dirty="0">
              <a:solidFill>
                <a:srgbClr val="FFFFFF"/>
              </a:solidFill>
            </a:endParaRPr>
          </a:p>
          <a:p>
            <a:pPr marL="12700" algn="ctr">
              <a:lnSpc>
                <a:spcPct val="100000"/>
              </a:lnSpc>
              <a:spcBef>
                <a:spcPts val="100"/>
              </a:spcBef>
            </a:pPr>
            <a:r>
              <a:rPr lang="fr-FR" spc="-65" dirty="0">
                <a:solidFill>
                  <a:srgbClr val="FFFFFF"/>
                </a:solidFill>
              </a:rPr>
              <a:t>2</a:t>
            </a:r>
            <a:endParaRPr spc="-65" dirty="0">
              <a:solidFill>
                <a:srgbClr val="FFFFFF"/>
              </a:solidFill>
            </a:endParaRPr>
          </a:p>
        </p:txBody>
      </p:sp>
      <p:pic>
        <p:nvPicPr>
          <p:cNvPr id="8" name="object 2">
            <a:extLst>
              <a:ext uri="{FF2B5EF4-FFF2-40B4-BE49-F238E27FC236}">
                <a16:creationId xmlns:a16="http://schemas.microsoft.com/office/drawing/2014/main" id="{12A780ED-E8B2-ED85-C658-3FA7712785B9}"/>
              </a:ext>
            </a:extLst>
          </p:cNvPr>
          <p:cNvPicPr/>
          <p:nvPr/>
        </p:nvPicPr>
        <p:blipFill>
          <a:blip r:embed="rId4" cstate="print"/>
          <a:stretch>
            <a:fillRect/>
          </a:stretch>
        </p:blipFill>
        <p:spPr>
          <a:xfrm flipV="1">
            <a:off x="3398474" y="1421730"/>
            <a:ext cx="6550832" cy="58244"/>
          </a:xfrm>
          <a:prstGeom prst="rect">
            <a:avLst/>
          </a:prstGeom>
        </p:spPr>
      </p:pic>
      <p:sp>
        <p:nvSpPr>
          <p:cNvPr id="9" name="ZoneTexte 8">
            <a:extLst>
              <a:ext uri="{FF2B5EF4-FFF2-40B4-BE49-F238E27FC236}">
                <a16:creationId xmlns:a16="http://schemas.microsoft.com/office/drawing/2014/main" id="{C262A297-CCAE-585D-9A26-D3ACBD7FCFC8}"/>
              </a:ext>
            </a:extLst>
          </p:cNvPr>
          <p:cNvSpPr txBox="1"/>
          <p:nvPr/>
        </p:nvSpPr>
        <p:spPr>
          <a:xfrm>
            <a:off x="3289514" y="1997794"/>
            <a:ext cx="6768752" cy="4356705"/>
          </a:xfrm>
          <a:prstGeom prst="rect">
            <a:avLst/>
          </a:prstGeom>
          <a:noFill/>
        </p:spPr>
        <p:txBody>
          <a:bodyPr wrap="square">
            <a:spAutoFit/>
          </a:bodyPr>
          <a:lstStyle/>
          <a:p>
            <a:pPr>
              <a:lnSpc>
                <a:spcPct val="107000"/>
              </a:lnSpc>
              <a:spcAft>
                <a:spcPts val="800"/>
              </a:spcAft>
            </a:pPr>
            <a:r>
              <a:rPr lang="fr-TN" sz="1800" b="1" kern="100" dirty="0">
                <a:effectLst/>
                <a:latin typeface="Aptos" panose="020B0004020202020204" pitchFamily="34" charset="0"/>
                <a:ea typeface="Aptos" panose="020B0004020202020204" pitchFamily="34" charset="0"/>
                <a:cs typeface="Arial" panose="020B0604020202020204" pitchFamily="34" charset="0"/>
              </a:rPr>
              <a:t>Programmation Objet en JavaScript</a:t>
            </a: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Création d'objets</a:t>
            </a:r>
            <a:r>
              <a:rPr lang="fr-TN" sz="1800" kern="100" dirty="0">
                <a:effectLst/>
                <a:latin typeface="Aptos" panose="020B0004020202020204" pitchFamily="34" charset="0"/>
                <a:ea typeface="Aptos" panose="020B0004020202020204" pitchFamily="34" charset="0"/>
                <a:cs typeface="Arial" panose="020B0604020202020204" pitchFamily="34" charset="0"/>
              </a:rPr>
              <a:t> : Littéraux, constructeurs, classes.</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err="1">
                <a:effectLst/>
                <a:latin typeface="Aptos" panose="020B0004020202020204" pitchFamily="34" charset="0"/>
                <a:ea typeface="Aptos" panose="020B0004020202020204" pitchFamily="34" charset="0"/>
                <a:cs typeface="Arial" panose="020B0604020202020204" pitchFamily="34" charset="0"/>
              </a:rPr>
              <a:t>this</a:t>
            </a:r>
            <a:r>
              <a:rPr lang="fr-TN" sz="1800" b="1" kern="100" dirty="0">
                <a:effectLst/>
                <a:latin typeface="Aptos" panose="020B0004020202020204" pitchFamily="34" charset="0"/>
                <a:ea typeface="Aptos" panose="020B0004020202020204" pitchFamily="34" charset="0"/>
                <a:cs typeface="Arial" panose="020B0604020202020204" pitchFamily="34" charset="0"/>
              </a:rPr>
              <a:t> dans un objet</a:t>
            </a:r>
            <a:r>
              <a:rPr lang="fr-TN" sz="1800" kern="100" dirty="0">
                <a:effectLst/>
                <a:latin typeface="Aptos" panose="020B0004020202020204" pitchFamily="34" charset="0"/>
                <a:ea typeface="Aptos" panose="020B0004020202020204" pitchFamily="34" charset="0"/>
                <a:cs typeface="Arial" panose="020B0604020202020204" pitchFamily="34" charset="0"/>
              </a:rPr>
              <a:t> : Réfère à l'instance actuelle selon le contexte.</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Prototype et héritage</a:t>
            </a:r>
            <a:r>
              <a:rPr lang="fr-TN" sz="1800" kern="100" dirty="0">
                <a:effectLst/>
                <a:latin typeface="Aptos" panose="020B0004020202020204" pitchFamily="34" charset="0"/>
                <a:ea typeface="Aptos" panose="020B0004020202020204" pitchFamily="34" charset="0"/>
                <a:cs typeface="Arial" panose="020B0604020202020204" pitchFamily="34" charset="0"/>
              </a:rPr>
              <a:t> : Utilisation de prototype et __proto__ pour partager des propriétés.</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Héritage</a:t>
            </a:r>
            <a:r>
              <a:rPr lang="fr-TN" sz="1800" kern="100" dirty="0">
                <a:effectLst/>
                <a:latin typeface="Aptos" panose="020B0004020202020204" pitchFamily="34" charset="0"/>
                <a:ea typeface="Aptos" panose="020B0004020202020204" pitchFamily="34" charset="0"/>
                <a:cs typeface="Arial" panose="020B0604020202020204" pitchFamily="34" charset="0"/>
              </a:rPr>
              <a:t> : Classes ES6, fonctions constructrices, et prototypes.</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Visibilité</a:t>
            </a:r>
            <a:r>
              <a:rPr lang="fr-TN" sz="1800" kern="100" dirty="0">
                <a:effectLst/>
                <a:latin typeface="Aptos" panose="020B0004020202020204" pitchFamily="34" charset="0"/>
                <a:ea typeface="Aptos" panose="020B0004020202020204" pitchFamily="34" charset="0"/>
                <a:cs typeface="Arial" panose="020B0604020202020204" pitchFamily="34" charset="0"/>
              </a:rPr>
              <a:t> : Gérer l'accès aux propriétés (privées/public).</a:t>
            </a:r>
          </a:p>
          <a:p>
            <a:pPr>
              <a:lnSpc>
                <a:spcPct val="107000"/>
              </a:lnSpc>
              <a:spcAft>
                <a:spcPts val="800"/>
              </a:spcAft>
            </a:pPr>
            <a:r>
              <a:rPr lang="fr-TN" sz="1800" kern="100" dirty="0">
                <a:effectLst/>
                <a:latin typeface="Aptos" panose="020B0004020202020204" pitchFamily="34" charset="0"/>
                <a:ea typeface="Aptos" panose="020B0004020202020204" pitchFamily="34" charset="0"/>
                <a:cs typeface="Arial" panose="020B0604020202020204" pitchFamily="34" charset="0"/>
              </a:rPr>
              <a:t>Ces concepts permettent une manipulation avancée et une meilleure structuration des objets en JavaScript.</a:t>
            </a:r>
          </a:p>
          <a:p>
            <a:pPr lvl="0">
              <a:lnSpc>
                <a:spcPct val="107000"/>
              </a:lnSpc>
              <a:spcAft>
                <a:spcPts val="800"/>
              </a:spcAft>
              <a:buSzPts val="1000"/>
              <a:tabLst>
                <a:tab pos="457200" algn="l"/>
              </a:tabLs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D66B445A-A07D-BABA-A355-539652155EFF}"/>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5465467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DBFB1-B1B0-B2FF-28FA-C441E3D23B7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8882E7-62E7-E375-A272-588F26EF67DF}"/>
              </a:ext>
            </a:extLst>
          </p:cNvPr>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latin typeface="Arial" panose="020B0604020202020204" pitchFamily="34" charset="0"/>
                <a:cs typeface="Arial" panose="020B0604020202020204" pitchFamily="34" charset="0"/>
              </a:rPr>
              <a:t>T</a:t>
            </a:r>
            <a:r>
              <a:rPr spc="-46" dirty="0">
                <a:latin typeface="Arial" panose="020B0604020202020204" pitchFamily="34" charset="0"/>
                <a:cs typeface="Arial" panose="020B0604020202020204" pitchFamily="34" charset="0"/>
              </a:rPr>
              <a:t>a</a:t>
            </a:r>
            <a:r>
              <a:rPr spc="-51" dirty="0">
                <a:latin typeface="Arial" panose="020B0604020202020204" pitchFamily="34" charset="0"/>
                <a:cs typeface="Arial" panose="020B0604020202020204" pitchFamily="34" charset="0"/>
              </a:rPr>
              <a:t>b</a:t>
            </a:r>
            <a:r>
              <a:rPr spc="-56" dirty="0">
                <a:latin typeface="Arial" panose="020B0604020202020204" pitchFamily="34" charset="0"/>
                <a:cs typeface="Arial" panose="020B0604020202020204" pitchFamily="34" charset="0"/>
              </a:rPr>
              <a:t>l</a:t>
            </a:r>
            <a:r>
              <a:rPr spc="-5" dirty="0">
                <a:latin typeface="Arial" panose="020B0604020202020204" pitchFamily="34" charset="0"/>
                <a:cs typeface="Arial" panose="020B0604020202020204" pitchFamily="34" charset="0"/>
              </a:rPr>
              <a:t>e</a:t>
            </a:r>
            <a:r>
              <a:rPr spc="-93" dirty="0">
                <a:latin typeface="Arial" panose="020B0604020202020204" pitchFamily="34" charset="0"/>
                <a:cs typeface="Arial" panose="020B0604020202020204" pitchFamily="34" charset="0"/>
              </a:rPr>
              <a:t> </a:t>
            </a:r>
            <a:r>
              <a:rPr spc="-51" dirty="0">
                <a:latin typeface="Arial" panose="020B0604020202020204" pitchFamily="34" charset="0"/>
                <a:cs typeface="Arial" panose="020B0604020202020204" pitchFamily="34" charset="0"/>
              </a:rPr>
              <a:t>de</a:t>
            </a:r>
            <a:r>
              <a:rPr spc="-5" dirty="0">
                <a:latin typeface="Arial" panose="020B0604020202020204" pitchFamily="34" charset="0"/>
                <a:cs typeface="Arial" panose="020B0604020202020204" pitchFamily="34" charset="0"/>
              </a:rPr>
              <a:t>s</a:t>
            </a:r>
            <a:r>
              <a:rPr spc="-88" dirty="0">
                <a:latin typeface="Arial" panose="020B0604020202020204" pitchFamily="34" charset="0"/>
                <a:cs typeface="Arial" panose="020B0604020202020204" pitchFamily="34" charset="0"/>
              </a:rPr>
              <a:t> </a:t>
            </a:r>
            <a:r>
              <a:rPr spc="-56" dirty="0">
                <a:latin typeface="Arial" panose="020B0604020202020204" pitchFamily="34" charset="0"/>
                <a:cs typeface="Arial" panose="020B0604020202020204" pitchFamily="34" charset="0"/>
              </a:rPr>
              <a:t>m</a:t>
            </a:r>
            <a:r>
              <a:rPr spc="-79" dirty="0">
                <a:latin typeface="Arial" panose="020B0604020202020204" pitchFamily="34" charset="0"/>
                <a:cs typeface="Arial" panose="020B0604020202020204" pitchFamily="34" charset="0"/>
              </a:rPr>
              <a:t>a</a:t>
            </a:r>
            <a:r>
              <a:rPr spc="-46" dirty="0">
                <a:latin typeface="Arial" panose="020B0604020202020204" pitchFamily="34" charset="0"/>
                <a:cs typeface="Arial" panose="020B0604020202020204" pitchFamily="34" charset="0"/>
              </a:rPr>
              <a:t>t</a:t>
            </a:r>
            <a:r>
              <a:rPr spc="-56" dirty="0">
                <a:latin typeface="Arial" panose="020B0604020202020204" pitchFamily="34" charset="0"/>
                <a:cs typeface="Arial" panose="020B0604020202020204" pitchFamily="34" charset="0"/>
              </a:rPr>
              <a:t>iè</a:t>
            </a:r>
            <a:r>
              <a:rPr spc="-88" dirty="0">
                <a:latin typeface="Arial" panose="020B0604020202020204" pitchFamily="34" charset="0"/>
                <a:cs typeface="Arial" panose="020B0604020202020204" pitchFamily="34" charset="0"/>
              </a:rPr>
              <a:t>r</a:t>
            </a:r>
            <a:r>
              <a:rPr spc="-56" dirty="0">
                <a:latin typeface="Arial" panose="020B0604020202020204" pitchFamily="34" charset="0"/>
                <a:cs typeface="Arial" panose="020B0604020202020204" pitchFamily="34" charset="0"/>
              </a:rPr>
              <a:t>es</a:t>
            </a:r>
          </a:p>
        </p:txBody>
      </p:sp>
      <p:sp>
        <p:nvSpPr>
          <p:cNvPr id="4" name="object 4">
            <a:extLst>
              <a:ext uri="{FF2B5EF4-FFF2-40B4-BE49-F238E27FC236}">
                <a16:creationId xmlns:a16="http://schemas.microsoft.com/office/drawing/2014/main" id="{0EDD0D3D-2571-CCC1-EDDD-5D4D9BE37C88}"/>
              </a:ext>
            </a:extLst>
          </p:cNvPr>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5</a:t>
            </a:fld>
            <a:endParaRPr dirty="0"/>
          </a:p>
        </p:txBody>
      </p:sp>
      <p:sp>
        <p:nvSpPr>
          <p:cNvPr id="5" name="object 5">
            <a:extLst>
              <a:ext uri="{FF2B5EF4-FFF2-40B4-BE49-F238E27FC236}">
                <a16:creationId xmlns:a16="http://schemas.microsoft.com/office/drawing/2014/main" id="{616EB065-E169-63FB-A26F-4CF039271181}"/>
              </a:ext>
            </a:extLst>
          </p:cNvPr>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pic>
        <p:nvPicPr>
          <p:cNvPr id="8" name="object 2">
            <a:extLst>
              <a:ext uri="{FF2B5EF4-FFF2-40B4-BE49-F238E27FC236}">
                <a16:creationId xmlns:a16="http://schemas.microsoft.com/office/drawing/2014/main" id="{DE081FE9-C831-75BF-0E66-875FACA4881D}"/>
              </a:ext>
            </a:extLst>
          </p:cNvPr>
          <p:cNvPicPr/>
          <p:nvPr/>
        </p:nvPicPr>
        <p:blipFill>
          <a:blip r:embed="rId2" cstate="print"/>
          <a:stretch>
            <a:fillRect/>
          </a:stretch>
        </p:blipFill>
        <p:spPr>
          <a:xfrm>
            <a:off x="0" y="972097"/>
            <a:ext cx="3005708" cy="6047827"/>
          </a:xfrm>
          <a:prstGeom prst="rect">
            <a:avLst/>
          </a:prstGeom>
        </p:spPr>
      </p:pic>
      <p:sp>
        <p:nvSpPr>
          <p:cNvPr id="9" name="object 3">
            <a:extLst>
              <a:ext uri="{FF2B5EF4-FFF2-40B4-BE49-F238E27FC236}">
                <a16:creationId xmlns:a16="http://schemas.microsoft.com/office/drawing/2014/main" id="{2E2CAFB5-8D85-3159-FA7A-AF9AA4910E2E}"/>
              </a:ext>
            </a:extLst>
          </p:cNvPr>
          <p:cNvSpPr txBox="1">
            <a:spLocks noGrp="1"/>
          </p:cNvSpPr>
          <p:nvPr/>
        </p:nvSpPr>
        <p:spPr>
          <a:xfrm>
            <a:off x="190534" y="3437954"/>
            <a:ext cx="2576195" cy="566822"/>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3600" spc="-65" dirty="0">
                <a:solidFill>
                  <a:srgbClr val="FFFFFF"/>
                </a:solidFill>
              </a:rPr>
              <a:t>Programme</a:t>
            </a:r>
          </a:p>
        </p:txBody>
      </p:sp>
      <p:sp>
        <p:nvSpPr>
          <p:cNvPr id="12" name="ZoneTexte 11">
            <a:extLst>
              <a:ext uri="{FF2B5EF4-FFF2-40B4-BE49-F238E27FC236}">
                <a16:creationId xmlns:a16="http://schemas.microsoft.com/office/drawing/2014/main" id="{64BC86F9-D7E0-9D2B-0DDD-3D606A0A5AB2}"/>
              </a:ext>
            </a:extLst>
          </p:cNvPr>
          <p:cNvSpPr txBox="1"/>
          <p:nvPr/>
        </p:nvSpPr>
        <p:spPr>
          <a:xfrm>
            <a:off x="4386980" y="1277714"/>
            <a:ext cx="5237920" cy="461665"/>
          </a:xfrm>
          <a:prstGeom prst="rect">
            <a:avLst/>
          </a:prstGeom>
          <a:noFill/>
        </p:spPr>
        <p:txBody>
          <a:bodyPr wrap="square">
            <a:spAutoFit/>
          </a:bodyPr>
          <a:lstStyle/>
          <a:p>
            <a:r>
              <a:rPr lang="en-PH" sz="2400" dirty="0">
                <a:solidFill>
                  <a:srgbClr val="FF0000"/>
                </a:solidFill>
              </a:rPr>
              <a:t>Jour 1 : </a:t>
            </a:r>
            <a:r>
              <a:rPr lang="fr-FR" sz="2400" b="1" dirty="0"/>
              <a:t>Après-midi</a:t>
            </a:r>
            <a:r>
              <a:rPr lang="en-PH" sz="2400" dirty="0">
                <a:solidFill>
                  <a:srgbClr val="FF0000"/>
                </a:solidFill>
              </a:rPr>
              <a:t> </a:t>
            </a:r>
            <a:endParaRPr lang="fr-TN" sz="2400" dirty="0">
              <a:solidFill>
                <a:srgbClr val="FF0000"/>
              </a:solidFill>
            </a:endParaRPr>
          </a:p>
        </p:txBody>
      </p:sp>
      <p:sp>
        <p:nvSpPr>
          <p:cNvPr id="13" name="ZoneTexte 12">
            <a:extLst>
              <a:ext uri="{FF2B5EF4-FFF2-40B4-BE49-F238E27FC236}">
                <a16:creationId xmlns:a16="http://schemas.microsoft.com/office/drawing/2014/main" id="{D9C5B330-B3B4-7A13-61C9-077DA2C07C1F}"/>
              </a:ext>
            </a:extLst>
          </p:cNvPr>
          <p:cNvSpPr txBox="1"/>
          <p:nvPr/>
        </p:nvSpPr>
        <p:spPr>
          <a:xfrm>
            <a:off x="3165718" y="2069802"/>
            <a:ext cx="7119661" cy="4308872"/>
          </a:xfrm>
          <a:prstGeom prst="rect">
            <a:avLst/>
          </a:prstGeom>
          <a:noFill/>
        </p:spPr>
        <p:txBody>
          <a:bodyPr wrap="square">
            <a:spAutoFit/>
          </a:bodyPr>
          <a:lstStyle/>
          <a:p>
            <a:endParaRPr lang="fr-FR" b="1" dirty="0"/>
          </a:p>
          <a:p>
            <a:pPr marL="457200" lvl="1"/>
            <a:r>
              <a:rPr lang="fr-FR" sz="2000" b="1" dirty="0"/>
              <a:t>Programmation Objet en JS</a:t>
            </a:r>
          </a:p>
          <a:p>
            <a:pPr marL="457200" lvl="1"/>
            <a:endParaRPr lang="fr-FR" sz="2000" b="1" dirty="0"/>
          </a:p>
          <a:p>
            <a:pPr marL="742950" lvl="1" indent="-285750">
              <a:buFont typeface="Arial" panose="020B0604020202020204" pitchFamily="34" charset="0"/>
              <a:buChar char="•"/>
            </a:pPr>
            <a:r>
              <a:rPr lang="fr-FR" sz="2000" dirty="0"/>
              <a:t>Créer des objets</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Constructeur</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Valeur de "</a:t>
            </a:r>
            <a:r>
              <a:rPr lang="fr-FR" sz="2000" dirty="0" err="1"/>
              <a:t>this</a:t>
            </a:r>
            <a:r>
              <a:rPr lang="fr-FR" sz="2000" dirty="0"/>
              <a:t>" dans un objet</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Prototype et __proto__</a:t>
            </a:r>
          </a:p>
          <a:p>
            <a:pPr marL="457200" lvl="1"/>
            <a:endParaRPr lang="fr-FR" sz="2000" dirty="0"/>
          </a:p>
          <a:p>
            <a:pPr marL="742950" lvl="1" indent="-285750">
              <a:buFont typeface="Arial" panose="020B0604020202020204" pitchFamily="34" charset="0"/>
              <a:buChar char="•"/>
            </a:pPr>
            <a:r>
              <a:rPr lang="fr-FR" sz="2000" dirty="0"/>
              <a:t>Héritage </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visibilité</a:t>
            </a:r>
            <a:endParaRPr lang="fr-FR" dirty="0"/>
          </a:p>
        </p:txBody>
      </p:sp>
    </p:spTree>
    <p:extLst>
      <p:ext uri="{BB962C8B-B14F-4D97-AF65-F5344CB8AC3E}">
        <p14:creationId xmlns:p14="http://schemas.microsoft.com/office/powerpoint/2010/main" val="1345891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sz="3000" b="1" dirty="0">
                <a:latin typeface="Arial" panose="020B0604020202020204" pitchFamily="34" charset="0"/>
                <a:cs typeface="Arial" panose="020B0604020202020204" pitchFamily="34" charset="0"/>
              </a:rPr>
              <a:t>Objectifs pédagogiques</a:t>
            </a:r>
          </a:p>
        </p:txBody>
      </p:sp>
      <p:sp>
        <p:nvSpPr>
          <p:cNvPr id="5" name="Rectangle 7">
            <a:extLst>
              <a:ext uri="{FF2B5EF4-FFF2-40B4-BE49-F238E27FC236}">
                <a16:creationId xmlns:a16="http://schemas.microsoft.com/office/drawing/2014/main" id="{E6CA283B-6857-AD49-AD1D-1BA99F5E52DD}"/>
              </a:ext>
            </a:extLst>
          </p:cNvPr>
          <p:cNvSpPr>
            <a:spLocks noChangeArrowheads="1"/>
          </p:cNvSpPr>
          <p:nvPr/>
        </p:nvSpPr>
        <p:spPr bwMode="auto">
          <a:xfrm>
            <a:off x="413420" y="2114828"/>
            <a:ext cx="9937104"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500" spc="-30" dirty="0">
              <a:latin typeface="Gill Sans MT" panose="020B0502020104020203" pitchFamily="34" charset="77"/>
              <a:ea typeface="Tahoma" panose="020B0604030504040204" pitchFamily="34" charset="0"/>
              <a:cs typeface="Tahoma" panose="020B0604030504040204" pitchFamily="34" charset="0"/>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a:t>
            </a:fld>
            <a:endParaRPr lang="fr-FR" dirty="0"/>
          </a:p>
        </p:txBody>
      </p:sp>
      <p:sp>
        <p:nvSpPr>
          <p:cNvPr id="9" name="ZoneTexte 8">
            <a:extLst>
              <a:ext uri="{FF2B5EF4-FFF2-40B4-BE49-F238E27FC236}">
                <a16:creationId xmlns:a16="http://schemas.microsoft.com/office/drawing/2014/main" id="{0DA5479E-8C55-C678-8C3D-8968780D8C88}"/>
              </a:ext>
            </a:extLst>
          </p:cNvPr>
          <p:cNvSpPr txBox="1"/>
          <p:nvPr/>
        </p:nvSpPr>
        <p:spPr>
          <a:xfrm>
            <a:off x="3544180" y="1822155"/>
            <a:ext cx="6752400" cy="3416000"/>
          </a:xfrm>
          <a:prstGeom prst="rect">
            <a:avLst/>
          </a:prstGeom>
          <a:noFill/>
        </p:spPr>
        <p:txBody>
          <a:bodyPr wrap="square">
            <a:spAutoFit/>
          </a:bodyPr>
          <a:lstStyle/>
          <a:p>
            <a:pPr>
              <a:lnSpc>
                <a:spcPct val="200000"/>
              </a:lnSpc>
            </a:pPr>
            <a:r>
              <a:rPr lang="fr-FR" sz="2800" b="0" i="0" dirty="0">
                <a:solidFill>
                  <a:srgbClr val="0D0D0D"/>
                </a:solidFill>
                <a:effectLst/>
                <a:latin typeface="ui-sans-serif"/>
              </a:rPr>
              <a:t>Étudier le débogage, pièges à éviter et POO en JS  permettent de comprendre JavaScript en profondeur, d'écrire un code plus efficace et d'éviter des erreurs courantes. </a:t>
            </a:r>
            <a:endParaRPr lang="fr-FR" sz="2000" dirty="0"/>
          </a:p>
        </p:txBody>
      </p:sp>
      <p:pic>
        <p:nvPicPr>
          <p:cNvPr id="12" name="object 2">
            <a:extLst>
              <a:ext uri="{FF2B5EF4-FFF2-40B4-BE49-F238E27FC236}">
                <a16:creationId xmlns:a16="http://schemas.microsoft.com/office/drawing/2014/main" id="{49139176-94B4-5B26-863C-922908682663}"/>
              </a:ext>
            </a:extLst>
          </p:cNvPr>
          <p:cNvPicPr/>
          <p:nvPr/>
        </p:nvPicPr>
        <p:blipFill>
          <a:blip r:embed="rId3" cstate="print"/>
          <a:stretch>
            <a:fillRect/>
          </a:stretch>
        </p:blipFill>
        <p:spPr>
          <a:xfrm rot="16200000" flipV="1">
            <a:off x="824066" y="4167054"/>
            <a:ext cx="5286621" cy="45719"/>
          </a:xfrm>
          <a:prstGeom prst="rect">
            <a:avLst/>
          </a:prstGeom>
        </p:spPr>
      </p:pic>
      <p:pic>
        <p:nvPicPr>
          <p:cNvPr id="13" name="object 2">
            <a:extLst>
              <a:ext uri="{FF2B5EF4-FFF2-40B4-BE49-F238E27FC236}">
                <a16:creationId xmlns:a16="http://schemas.microsoft.com/office/drawing/2014/main" id="{7FA8F792-1F25-2E9D-1C0E-43FB5A375055}"/>
              </a:ext>
            </a:extLst>
          </p:cNvPr>
          <p:cNvPicPr/>
          <p:nvPr/>
        </p:nvPicPr>
        <p:blipFill>
          <a:blip r:embed="rId4" cstate="print"/>
          <a:stretch>
            <a:fillRect/>
          </a:stretch>
        </p:blipFill>
        <p:spPr>
          <a:xfrm>
            <a:off x="2530" y="1114458"/>
            <a:ext cx="3199770" cy="5851887"/>
          </a:xfrm>
          <a:prstGeom prst="rect">
            <a:avLst/>
          </a:prstGeom>
        </p:spPr>
      </p:pic>
      <p:sp>
        <p:nvSpPr>
          <p:cNvPr id="14" name="object 3">
            <a:extLst>
              <a:ext uri="{FF2B5EF4-FFF2-40B4-BE49-F238E27FC236}">
                <a16:creationId xmlns:a16="http://schemas.microsoft.com/office/drawing/2014/main" id="{E21A86E2-2719-F0D1-7B10-88E2FE32D949}"/>
              </a:ext>
            </a:extLst>
          </p:cNvPr>
          <p:cNvSpPr txBox="1">
            <a:spLocks noGrp="1"/>
          </p:cNvSpPr>
          <p:nvPr/>
        </p:nvSpPr>
        <p:spPr>
          <a:xfrm>
            <a:off x="-6862" y="3587234"/>
            <a:ext cx="3005709" cy="887422"/>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gn="ctr">
              <a:lnSpc>
                <a:spcPct val="100000"/>
              </a:lnSpc>
              <a:spcBef>
                <a:spcPts val="100"/>
              </a:spcBef>
            </a:pPr>
            <a:r>
              <a:rPr lang="fr-FR" sz="2800" spc="-65" dirty="0">
                <a:solidFill>
                  <a:srgbClr val="FFFFFF"/>
                </a:solidFill>
              </a:rPr>
              <a:t>Pourquoi ? </a:t>
            </a:r>
          </a:p>
          <a:p>
            <a:pPr marL="12700">
              <a:lnSpc>
                <a:spcPct val="100000"/>
              </a:lnSpc>
              <a:spcBef>
                <a:spcPts val="100"/>
              </a:spcBef>
            </a:pPr>
            <a:endParaRPr lang="en-PH" sz="2800" spc="-65" dirty="0">
              <a:solidFill>
                <a:srgbClr val="FFFFFF"/>
              </a:solidFill>
            </a:endParaRPr>
          </a:p>
        </p:txBody>
      </p:sp>
    </p:spTree>
    <p:extLst>
      <p:ext uri="{BB962C8B-B14F-4D97-AF65-F5344CB8AC3E}">
        <p14:creationId xmlns:p14="http://schemas.microsoft.com/office/powerpoint/2010/main" val="4139245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A16A55F4-4B5A-594D-AE89-831EA722C246}"/>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Public concerné</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8EA28894-C94C-4E9E-9859-E82A52D19A13}"/>
              </a:ext>
            </a:extLst>
          </p:cNvPr>
          <p:cNvSpPr>
            <a:spLocks noGrp="1"/>
          </p:cNvSpPr>
          <p:nvPr>
            <p:ph type="sldNum" sz="quarter" idx="12"/>
          </p:nvPr>
        </p:nvSpPr>
        <p:spPr/>
        <p:txBody>
          <a:bodyPr/>
          <a:lstStyle/>
          <a:p>
            <a:fld id="{9705A05D-FF3A-44F5-A745-C0E08A1F0267}" type="slidenum">
              <a:rPr lang="fr-FR" smtClean="0"/>
              <a:pPr/>
              <a:t>7</a:t>
            </a:fld>
            <a:endParaRPr lang="fr-FR" dirty="0"/>
          </a:p>
        </p:txBody>
      </p:sp>
      <p:pic>
        <p:nvPicPr>
          <p:cNvPr id="2" name="object 2">
            <a:extLst>
              <a:ext uri="{FF2B5EF4-FFF2-40B4-BE49-F238E27FC236}">
                <a16:creationId xmlns:a16="http://schemas.microsoft.com/office/drawing/2014/main" id="{A582D59C-8362-A761-1AF8-67B07C05A1F9}"/>
              </a:ext>
            </a:extLst>
          </p:cNvPr>
          <p:cNvPicPr/>
          <p:nvPr/>
        </p:nvPicPr>
        <p:blipFill>
          <a:blip r:embed="rId3" cstate="print"/>
          <a:stretch>
            <a:fillRect/>
          </a:stretch>
        </p:blipFill>
        <p:spPr>
          <a:xfrm>
            <a:off x="0" y="1133697"/>
            <a:ext cx="3221732" cy="5886227"/>
          </a:xfrm>
          <a:prstGeom prst="rect">
            <a:avLst/>
          </a:prstGeom>
        </p:spPr>
      </p:pic>
      <p:sp>
        <p:nvSpPr>
          <p:cNvPr id="3" name="object 3">
            <a:extLst>
              <a:ext uri="{FF2B5EF4-FFF2-40B4-BE49-F238E27FC236}">
                <a16:creationId xmlns:a16="http://schemas.microsoft.com/office/drawing/2014/main" id="{4BFF95FA-F438-0A28-B574-3FA025AB4851}"/>
              </a:ext>
            </a:extLst>
          </p:cNvPr>
          <p:cNvSpPr txBox="1">
            <a:spLocks noGrp="1"/>
          </p:cNvSpPr>
          <p:nvPr/>
        </p:nvSpPr>
        <p:spPr>
          <a:xfrm>
            <a:off x="485428" y="3293938"/>
            <a:ext cx="2576195" cy="628377"/>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4000" spc="-65" dirty="0">
                <a:solidFill>
                  <a:srgbClr val="FFFFFF"/>
                </a:solidFill>
              </a:rPr>
              <a:t>Pour qui ?</a:t>
            </a:r>
            <a:endParaRPr sz="4000" spc="-65" dirty="0">
              <a:solidFill>
                <a:srgbClr val="FFFFFF"/>
              </a:solidFill>
            </a:endParaRPr>
          </a:p>
        </p:txBody>
      </p:sp>
      <p:pic>
        <p:nvPicPr>
          <p:cNvPr id="5" name="object 2">
            <a:extLst>
              <a:ext uri="{FF2B5EF4-FFF2-40B4-BE49-F238E27FC236}">
                <a16:creationId xmlns:a16="http://schemas.microsoft.com/office/drawing/2014/main" id="{594A704D-E926-81F4-4D45-223BF308C157}"/>
              </a:ext>
            </a:extLst>
          </p:cNvPr>
          <p:cNvPicPr/>
          <p:nvPr/>
        </p:nvPicPr>
        <p:blipFill>
          <a:blip r:embed="rId4" cstate="print"/>
          <a:stretch>
            <a:fillRect/>
          </a:stretch>
        </p:blipFill>
        <p:spPr>
          <a:xfrm rot="16200000" flipV="1">
            <a:off x="617612" y="3960600"/>
            <a:ext cx="5699527" cy="45719"/>
          </a:xfrm>
          <a:prstGeom prst="rect">
            <a:avLst/>
          </a:prstGeom>
        </p:spPr>
      </p:pic>
      <p:sp>
        <p:nvSpPr>
          <p:cNvPr id="8" name="Rectangle 2">
            <a:extLst>
              <a:ext uri="{FF2B5EF4-FFF2-40B4-BE49-F238E27FC236}">
                <a16:creationId xmlns:a16="http://schemas.microsoft.com/office/drawing/2014/main" id="{63151A38-03D8-31B3-AF8C-79FDE5D4F549}"/>
              </a:ext>
            </a:extLst>
          </p:cNvPr>
          <p:cNvSpPr>
            <a:spLocks noChangeArrowheads="1"/>
          </p:cNvSpPr>
          <p:nvPr/>
        </p:nvSpPr>
        <p:spPr bwMode="auto">
          <a:xfrm>
            <a:off x="3610517" y="1705403"/>
            <a:ext cx="662482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tx1"/>
                </a:solidFill>
                <a:effectLst/>
                <a:latin typeface="Arial" panose="020B0604020202020204" pitchFamily="34" charset="0"/>
              </a:rPr>
              <a:t>Développeurs</a:t>
            </a:r>
            <a:r>
              <a:rPr kumimoji="0" lang="fr-TN" altLang="fr-TN" sz="2000" b="0" i="0" u="none" strike="noStrike" cap="none" normalizeH="0" baseline="0" dirty="0">
                <a:ln>
                  <a:noFill/>
                </a:ln>
                <a:solidFill>
                  <a:schemeClr val="tx1"/>
                </a:solidFill>
                <a:effectLst/>
                <a:latin typeface="Arial" panose="020B0604020202020204" pitchFamily="34" charset="0"/>
              </a:rPr>
              <a:t> : Ce programme est conçu pour ceux qui veulent approfondir leurs compétences en JavaScript, notamment dans le débogage et la programmation orientée objet.</a:t>
            </a: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tx1"/>
                </a:solidFill>
                <a:effectLst/>
                <a:latin typeface="Arial" panose="020B0604020202020204" pitchFamily="34" charset="0"/>
              </a:rPr>
              <a:t>Architectes techniques</a:t>
            </a:r>
            <a:r>
              <a:rPr kumimoji="0" lang="fr-TN" altLang="fr-TN" sz="2000" b="0" i="0" u="none" strike="noStrike" cap="none" normalizeH="0" baseline="0" dirty="0">
                <a:ln>
                  <a:noFill/>
                </a:ln>
                <a:solidFill>
                  <a:schemeClr val="tx1"/>
                </a:solidFill>
                <a:effectLst/>
                <a:latin typeface="Arial" panose="020B0604020202020204" pitchFamily="34" charset="0"/>
              </a:rPr>
              <a:t> : Les architectes bénéficieront des meilleures pratiques en structuration de code et conception de solutions modulaires.</a:t>
            </a: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tx1"/>
                </a:solidFill>
                <a:effectLst/>
                <a:latin typeface="Arial" panose="020B0604020202020204" pitchFamily="34" charset="0"/>
              </a:rPr>
              <a:t>Chefs de projets techniques</a:t>
            </a:r>
            <a:r>
              <a:rPr kumimoji="0" lang="fr-TN" altLang="fr-TN" sz="2000" b="0" i="0" u="none" strike="noStrike" cap="none" normalizeH="0" baseline="0" dirty="0">
                <a:ln>
                  <a:noFill/>
                </a:ln>
                <a:solidFill>
                  <a:schemeClr val="tx1"/>
                </a:solidFill>
                <a:effectLst/>
                <a:latin typeface="Arial" panose="020B0604020202020204" pitchFamily="34" charset="0"/>
              </a:rPr>
              <a:t> : La formation les aidera à mieux coordonner les équipes de développement et aligner les choix techniques avec les objectifs du projet. </a:t>
            </a:r>
          </a:p>
        </p:txBody>
      </p:sp>
    </p:spTree>
    <p:extLst>
      <p:ext uri="{BB962C8B-B14F-4D97-AF65-F5344CB8AC3E}">
        <p14:creationId xmlns:p14="http://schemas.microsoft.com/office/powerpoint/2010/main" val="4387747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06C1C4D7-2E89-8A48-B1A0-55ACC3A7EA72}"/>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Connaissance requise</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B3C9DF38-504F-4785-8E71-E2557DB0D856}"/>
              </a:ext>
            </a:extLst>
          </p:cNvPr>
          <p:cNvSpPr>
            <a:spLocks noGrp="1"/>
          </p:cNvSpPr>
          <p:nvPr>
            <p:ph type="sldNum" sz="quarter" idx="12"/>
          </p:nvPr>
        </p:nvSpPr>
        <p:spPr/>
        <p:txBody>
          <a:bodyPr/>
          <a:lstStyle/>
          <a:p>
            <a:fld id="{9705A05D-FF3A-44F5-A745-C0E08A1F0267}" type="slidenum">
              <a:rPr lang="fr-FR" smtClean="0"/>
              <a:pPr/>
              <a:t>8</a:t>
            </a:fld>
            <a:endParaRPr lang="fr-FR" dirty="0"/>
          </a:p>
        </p:txBody>
      </p:sp>
      <p:pic>
        <p:nvPicPr>
          <p:cNvPr id="2" name="object 2">
            <a:extLst>
              <a:ext uri="{FF2B5EF4-FFF2-40B4-BE49-F238E27FC236}">
                <a16:creationId xmlns:a16="http://schemas.microsoft.com/office/drawing/2014/main" id="{E9D0622B-C1D9-408F-28E4-ACDDBAAB2CBF}"/>
              </a:ext>
            </a:extLst>
          </p:cNvPr>
          <p:cNvPicPr/>
          <p:nvPr/>
        </p:nvPicPr>
        <p:blipFill>
          <a:blip r:embed="rId3" cstate="print"/>
          <a:stretch>
            <a:fillRect/>
          </a:stretch>
        </p:blipFill>
        <p:spPr>
          <a:xfrm>
            <a:off x="0" y="1133697"/>
            <a:ext cx="3221732" cy="5886227"/>
          </a:xfrm>
          <a:prstGeom prst="rect">
            <a:avLst/>
          </a:prstGeom>
        </p:spPr>
      </p:pic>
      <p:pic>
        <p:nvPicPr>
          <p:cNvPr id="3" name="object 2">
            <a:extLst>
              <a:ext uri="{FF2B5EF4-FFF2-40B4-BE49-F238E27FC236}">
                <a16:creationId xmlns:a16="http://schemas.microsoft.com/office/drawing/2014/main" id="{1BD396CB-49F6-FB32-5D0E-6A436D0999DD}"/>
              </a:ext>
            </a:extLst>
          </p:cNvPr>
          <p:cNvPicPr/>
          <p:nvPr/>
        </p:nvPicPr>
        <p:blipFill>
          <a:blip r:embed="rId4" cstate="print"/>
          <a:stretch>
            <a:fillRect/>
          </a:stretch>
        </p:blipFill>
        <p:spPr>
          <a:xfrm rot="16200000" flipV="1">
            <a:off x="617612" y="3960600"/>
            <a:ext cx="5699527" cy="45719"/>
          </a:xfrm>
          <a:prstGeom prst="rect">
            <a:avLst/>
          </a:prstGeom>
        </p:spPr>
      </p:pic>
      <p:sp>
        <p:nvSpPr>
          <p:cNvPr id="5" name="object 3">
            <a:extLst>
              <a:ext uri="{FF2B5EF4-FFF2-40B4-BE49-F238E27FC236}">
                <a16:creationId xmlns:a16="http://schemas.microsoft.com/office/drawing/2014/main" id="{58CF5F1F-00BC-AA9A-996C-E66CBF8348A8}"/>
              </a:ext>
            </a:extLst>
          </p:cNvPr>
          <p:cNvSpPr txBox="1">
            <a:spLocks noGrp="1"/>
          </p:cNvSpPr>
          <p:nvPr/>
        </p:nvSpPr>
        <p:spPr>
          <a:xfrm>
            <a:off x="322768" y="3195773"/>
            <a:ext cx="2576195" cy="628377"/>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4000" spc="-65" dirty="0" err="1">
                <a:solidFill>
                  <a:srgbClr val="FFFFFF"/>
                </a:solidFill>
              </a:rPr>
              <a:t>Pré-requis</a:t>
            </a:r>
            <a:r>
              <a:rPr lang="fr-FR" sz="4000" spc="-65" dirty="0">
                <a:solidFill>
                  <a:srgbClr val="FFFFFF"/>
                </a:solidFill>
              </a:rPr>
              <a:t>?</a:t>
            </a:r>
            <a:endParaRPr sz="4000" spc="-65" dirty="0">
              <a:solidFill>
                <a:srgbClr val="FFFFFF"/>
              </a:solidFill>
            </a:endParaRPr>
          </a:p>
        </p:txBody>
      </p:sp>
      <p:sp>
        <p:nvSpPr>
          <p:cNvPr id="7" name="Rectangle 1">
            <a:extLst>
              <a:ext uri="{FF2B5EF4-FFF2-40B4-BE49-F238E27FC236}">
                <a16:creationId xmlns:a16="http://schemas.microsoft.com/office/drawing/2014/main" id="{C04B7AFA-2CB5-3556-1202-D443B099E725}"/>
              </a:ext>
            </a:extLst>
          </p:cNvPr>
          <p:cNvSpPr>
            <a:spLocks noChangeArrowheads="1"/>
          </p:cNvSpPr>
          <p:nvPr/>
        </p:nvSpPr>
        <p:spPr bwMode="auto">
          <a:xfrm>
            <a:off x="3642806" y="1931323"/>
            <a:ext cx="668574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TN" altLang="fr-TN" sz="2000" b="0" i="0" u="none" strike="noStrike" cap="none" normalizeH="0" baseline="0" dirty="0">
                <a:ln>
                  <a:noFill/>
                </a:ln>
                <a:solidFill>
                  <a:schemeClr val="tx1"/>
                </a:solidFill>
                <a:effectLst/>
                <a:latin typeface="Arial" panose="020B0604020202020204" pitchFamily="34" charset="0"/>
              </a:rPr>
              <a:t>Il est nécessaire d'avoir suivi le cours "JavaScript - Fondamentaux" pour aborder les concepts avancés.</a:t>
            </a: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bg1"/>
                </a:solidFill>
                <a:effectLst/>
                <a:highlight>
                  <a:srgbClr val="0C9DBF"/>
                </a:highlight>
                <a:latin typeface="Arial" panose="020B0604020202020204" pitchFamily="34" charset="0"/>
              </a:rPr>
              <a:t>Connaissances pratiques</a:t>
            </a:r>
            <a:r>
              <a:rPr kumimoji="0" lang="fr-TN" altLang="fr-TN" sz="2000" b="0" i="0" u="none" strike="noStrike" cap="none" normalizeH="0" baseline="0" dirty="0">
                <a:ln>
                  <a:noFill/>
                </a:ln>
                <a:solidFill>
                  <a:schemeClr val="bg1"/>
                </a:solidFill>
                <a:effectLst/>
                <a:highlight>
                  <a:srgbClr val="0C9DBF"/>
                </a:highlight>
                <a:latin typeface="Arial" panose="020B0604020202020204" pitchFamily="34" charset="0"/>
              </a:rPr>
              <a:t> </a:t>
            </a:r>
            <a:r>
              <a:rPr kumimoji="0" lang="fr-TN" altLang="fr-TN" sz="2000" b="0" i="0" u="none" strike="noStrike" cap="none" normalizeH="0" baseline="0" dirty="0">
                <a:ln>
                  <a:noFill/>
                </a:ln>
                <a:solidFill>
                  <a:schemeClr val="tx1"/>
                </a:solidFill>
                <a:effectLst/>
                <a:latin typeface="Arial" panose="020B0604020202020204" pitchFamily="34" charset="0"/>
              </a:rPr>
              <a:t>: Une expérience préalable en JavaScript est indispensable,</a:t>
            </a:r>
            <a:r>
              <a:rPr lang="fr-FR" altLang="fr-TN" sz="2000" dirty="0">
                <a:latin typeface="Arial" panose="020B0604020202020204" pitchFamily="34" charset="0"/>
              </a:rPr>
              <a:t> </a:t>
            </a:r>
            <a:r>
              <a:rPr kumimoji="0" lang="fr-TN" altLang="fr-TN" sz="2000" b="0" i="0" u="none" strike="noStrike" cap="none" normalizeH="0" baseline="0" dirty="0">
                <a:ln>
                  <a:noFill/>
                </a:ln>
                <a:solidFill>
                  <a:schemeClr val="tx1"/>
                </a:solidFill>
                <a:effectLst/>
                <a:latin typeface="Arial" panose="020B0604020202020204" pitchFamily="34" charset="0"/>
              </a:rPr>
              <a:t>comprenant l'utilisation des fonctions, et structures de données de base.</a:t>
            </a: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fr-FR" altLang="fr-TN"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TN"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bg1"/>
                </a:solidFill>
                <a:effectLst/>
                <a:highlight>
                  <a:srgbClr val="0C9DBF"/>
                </a:highlight>
                <a:latin typeface="Arial" panose="020B0604020202020204" pitchFamily="34" charset="0"/>
              </a:rPr>
              <a:t>Bases solides</a:t>
            </a:r>
            <a:r>
              <a:rPr kumimoji="0" lang="fr-TN" altLang="fr-TN" sz="2000" b="0" i="0" u="none" strike="noStrike" cap="none" normalizeH="0" baseline="0" dirty="0">
                <a:ln>
                  <a:noFill/>
                </a:ln>
                <a:solidFill>
                  <a:schemeClr val="bg1"/>
                </a:solidFill>
                <a:effectLst/>
                <a:highlight>
                  <a:srgbClr val="0C9DBF"/>
                </a:highlight>
                <a:latin typeface="Arial" panose="020B0604020202020204" pitchFamily="34" charset="0"/>
              </a:rPr>
              <a:t> </a:t>
            </a:r>
            <a:r>
              <a:rPr kumimoji="0" lang="fr-TN" altLang="fr-TN" sz="2000" b="0" i="0" u="none" strike="noStrike" cap="none" normalizeH="0" baseline="0" dirty="0">
                <a:ln>
                  <a:noFill/>
                </a:ln>
                <a:solidFill>
                  <a:schemeClr val="tx1"/>
                </a:solidFill>
                <a:effectLst/>
                <a:latin typeface="Arial" panose="020B0604020202020204" pitchFamily="34" charset="0"/>
              </a:rPr>
              <a:t>: Les participants doivent être à l'aise avec les syntaxes et concepts</a:t>
            </a:r>
            <a:r>
              <a:rPr kumimoji="0" lang="fr-FR" altLang="fr-TN" sz="2000" b="0" i="0" u="none" strike="noStrike" cap="none" normalizeH="0" baseline="0" dirty="0">
                <a:ln>
                  <a:noFill/>
                </a:ln>
                <a:solidFill>
                  <a:schemeClr val="tx1"/>
                </a:solidFill>
                <a:effectLst/>
                <a:latin typeface="Arial" panose="020B0604020202020204" pitchFamily="34" charset="0"/>
              </a:rPr>
              <a:t> </a:t>
            </a:r>
            <a:r>
              <a:rPr kumimoji="0" lang="fr-TN" altLang="fr-TN" sz="2000" b="0" i="0" u="none" strike="noStrike" cap="none" normalizeH="0" baseline="0" dirty="0">
                <a:ln>
                  <a:noFill/>
                </a:ln>
                <a:solidFill>
                  <a:schemeClr val="tx1"/>
                </a:solidFill>
                <a:effectLst/>
                <a:latin typeface="Arial" panose="020B0604020202020204" pitchFamily="34" charset="0"/>
              </a:rPr>
              <a:t>fondamentaux de JavaScript pour tirer pleinement parti de cette formation avancée. </a:t>
            </a:r>
          </a:p>
        </p:txBody>
      </p:sp>
    </p:spTree>
    <p:extLst>
      <p:ext uri="{BB962C8B-B14F-4D97-AF65-F5344CB8AC3E}">
        <p14:creationId xmlns:p14="http://schemas.microsoft.com/office/powerpoint/2010/main" val="2169967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cs typeface="Arial" panose="020B0604020202020204" pitchFamily="34" charset="0"/>
              </a:rPr>
              <a:t>Références bibliographiques</a:t>
            </a:r>
            <a:endParaRPr lang="fr-FR" altLang="fr-FR" sz="3000" b="1" dirty="0">
              <a:solidFill>
                <a:schemeClr val="tx1"/>
              </a:solidFill>
              <a:latin typeface="Gill Sans MT" panose="020B0502020104020203" pitchFamily="34" charset="77"/>
              <a:cs typeface="Arial" panose="020B0604020202020204" pitchFamily="34" charset="0"/>
            </a:endParaRP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fld id="{9705A05D-FF3A-44F5-A745-C0E08A1F0267}" type="slidenum">
              <a:rPr lang="fr-FR" smtClean="0"/>
              <a:pPr/>
              <a:t>9</a:t>
            </a:fld>
            <a:endParaRPr lang="fr-FR" dirty="0"/>
          </a:p>
        </p:txBody>
      </p:sp>
      <p:sp>
        <p:nvSpPr>
          <p:cNvPr id="5" name="ZoneTexte 4">
            <a:extLst>
              <a:ext uri="{FF2B5EF4-FFF2-40B4-BE49-F238E27FC236}">
                <a16:creationId xmlns:a16="http://schemas.microsoft.com/office/drawing/2014/main" id="{69FDEAA7-9D4D-C60B-4E86-1849EAD8A618}"/>
              </a:ext>
            </a:extLst>
          </p:cNvPr>
          <p:cNvSpPr txBox="1"/>
          <p:nvPr/>
        </p:nvSpPr>
        <p:spPr>
          <a:xfrm>
            <a:off x="3579915" y="4230042"/>
            <a:ext cx="5237920" cy="523220"/>
          </a:xfrm>
          <a:prstGeom prst="rect">
            <a:avLst/>
          </a:prstGeom>
          <a:noFill/>
        </p:spPr>
        <p:txBody>
          <a:bodyPr wrap="square">
            <a:spAutoFit/>
          </a:bodyPr>
          <a:lstStyle/>
          <a:p>
            <a:r>
              <a:rPr lang="en-PH" b="1" dirty="0"/>
              <a:t>MDN Web Docs (Mozilla Developer Network)</a:t>
            </a:r>
            <a:endParaRPr lang="en-PH" dirty="0"/>
          </a:p>
          <a:p>
            <a:pPr>
              <a:buFont typeface="Arial" panose="020B0604020202020204" pitchFamily="34" charset="0"/>
              <a:buChar char="•"/>
            </a:pPr>
            <a:r>
              <a:rPr lang="en-PH" dirty="0"/>
              <a:t>URL : </a:t>
            </a:r>
            <a:r>
              <a:rPr lang="en-PH" dirty="0">
                <a:hlinkClick r:id="rId3"/>
              </a:rPr>
              <a:t>https://developer.mozilla.org</a:t>
            </a:r>
            <a:endParaRPr lang="en-PH" dirty="0"/>
          </a:p>
        </p:txBody>
      </p:sp>
      <p:sp>
        <p:nvSpPr>
          <p:cNvPr id="8" name="ZoneTexte 7">
            <a:extLst>
              <a:ext uri="{FF2B5EF4-FFF2-40B4-BE49-F238E27FC236}">
                <a16:creationId xmlns:a16="http://schemas.microsoft.com/office/drawing/2014/main" id="{6ED85D9A-0BF1-4E94-1948-49629749C59E}"/>
              </a:ext>
            </a:extLst>
          </p:cNvPr>
          <p:cNvSpPr txBox="1"/>
          <p:nvPr/>
        </p:nvSpPr>
        <p:spPr>
          <a:xfrm>
            <a:off x="3579915" y="5018450"/>
            <a:ext cx="5237920" cy="523220"/>
          </a:xfrm>
          <a:prstGeom prst="rect">
            <a:avLst/>
          </a:prstGeom>
          <a:noFill/>
        </p:spPr>
        <p:txBody>
          <a:bodyPr wrap="square">
            <a:spAutoFit/>
          </a:bodyPr>
          <a:lstStyle/>
          <a:p>
            <a:r>
              <a:rPr lang="en-PH" b="1" dirty="0"/>
              <a:t>JavaScript.info</a:t>
            </a:r>
            <a:endParaRPr lang="en-PH" dirty="0"/>
          </a:p>
          <a:p>
            <a:pPr>
              <a:buFont typeface="Arial" panose="020B0604020202020204" pitchFamily="34" charset="0"/>
              <a:buChar char="•"/>
            </a:pPr>
            <a:r>
              <a:rPr lang="en-PH" dirty="0"/>
              <a:t>URL : </a:t>
            </a:r>
            <a:r>
              <a:rPr lang="en-PH" dirty="0">
                <a:hlinkClick r:id="rId4"/>
              </a:rPr>
              <a:t>https://javascript.info</a:t>
            </a:r>
            <a:endParaRPr lang="en-PH" dirty="0"/>
          </a:p>
        </p:txBody>
      </p:sp>
      <p:sp>
        <p:nvSpPr>
          <p:cNvPr id="10" name="ZoneTexte 9">
            <a:extLst>
              <a:ext uri="{FF2B5EF4-FFF2-40B4-BE49-F238E27FC236}">
                <a16:creationId xmlns:a16="http://schemas.microsoft.com/office/drawing/2014/main" id="{3F6D2A2A-261E-63CD-D390-83194F6F08F5}"/>
              </a:ext>
            </a:extLst>
          </p:cNvPr>
          <p:cNvSpPr txBox="1"/>
          <p:nvPr/>
        </p:nvSpPr>
        <p:spPr>
          <a:xfrm>
            <a:off x="3600436" y="5810538"/>
            <a:ext cx="5237920" cy="523220"/>
          </a:xfrm>
          <a:prstGeom prst="rect">
            <a:avLst/>
          </a:prstGeom>
          <a:noFill/>
        </p:spPr>
        <p:txBody>
          <a:bodyPr wrap="square">
            <a:spAutoFit/>
          </a:bodyPr>
          <a:lstStyle/>
          <a:p>
            <a:r>
              <a:rPr lang="en-US" b="1" dirty="0"/>
              <a:t>ECMAScript 6 Features</a:t>
            </a:r>
            <a:endParaRPr lang="en-US" dirty="0"/>
          </a:p>
          <a:p>
            <a:pPr>
              <a:buFont typeface="Arial" panose="020B0604020202020204" pitchFamily="34" charset="0"/>
              <a:buChar char="•"/>
            </a:pPr>
            <a:r>
              <a:rPr lang="en-US" dirty="0"/>
              <a:t>URL : </a:t>
            </a:r>
            <a:r>
              <a:rPr lang="en-US" dirty="0">
                <a:hlinkClick r:id="rId5"/>
              </a:rPr>
              <a:t>https://es6-features.org</a:t>
            </a:r>
            <a:endParaRPr lang="en-US" dirty="0"/>
          </a:p>
        </p:txBody>
      </p:sp>
      <p:pic>
        <p:nvPicPr>
          <p:cNvPr id="11" name="object 2">
            <a:extLst>
              <a:ext uri="{FF2B5EF4-FFF2-40B4-BE49-F238E27FC236}">
                <a16:creationId xmlns:a16="http://schemas.microsoft.com/office/drawing/2014/main" id="{A8A1CA6F-CE89-22D4-A4F7-09196176451D}"/>
              </a:ext>
            </a:extLst>
          </p:cNvPr>
          <p:cNvPicPr/>
          <p:nvPr/>
        </p:nvPicPr>
        <p:blipFill>
          <a:blip r:embed="rId6" cstate="print"/>
          <a:stretch>
            <a:fillRect/>
          </a:stretch>
        </p:blipFill>
        <p:spPr>
          <a:xfrm>
            <a:off x="0" y="1133698"/>
            <a:ext cx="2861692" cy="2736304"/>
          </a:xfrm>
          <a:prstGeom prst="rect">
            <a:avLst/>
          </a:prstGeom>
        </p:spPr>
      </p:pic>
      <p:pic>
        <p:nvPicPr>
          <p:cNvPr id="12" name="object 2">
            <a:extLst>
              <a:ext uri="{FF2B5EF4-FFF2-40B4-BE49-F238E27FC236}">
                <a16:creationId xmlns:a16="http://schemas.microsoft.com/office/drawing/2014/main" id="{2DED51F0-9933-38C8-AE51-585EDC87BEE2}"/>
              </a:ext>
            </a:extLst>
          </p:cNvPr>
          <p:cNvPicPr/>
          <p:nvPr/>
        </p:nvPicPr>
        <p:blipFill>
          <a:blip r:embed="rId7" cstate="print"/>
          <a:stretch>
            <a:fillRect/>
          </a:stretch>
        </p:blipFill>
        <p:spPr>
          <a:xfrm>
            <a:off x="0" y="3870002"/>
            <a:ext cx="2861692" cy="3149922"/>
          </a:xfrm>
          <a:prstGeom prst="rect">
            <a:avLst/>
          </a:prstGeom>
        </p:spPr>
      </p:pic>
      <p:sp>
        <p:nvSpPr>
          <p:cNvPr id="14" name="ZoneTexte 13">
            <a:extLst>
              <a:ext uri="{FF2B5EF4-FFF2-40B4-BE49-F238E27FC236}">
                <a16:creationId xmlns:a16="http://schemas.microsoft.com/office/drawing/2014/main" id="{9762A3E9-87E9-BAAD-FE58-EFCA20FCD695}"/>
              </a:ext>
            </a:extLst>
          </p:cNvPr>
          <p:cNvSpPr txBox="1"/>
          <p:nvPr/>
        </p:nvSpPr>
        <p:spPr>
          <a:xfrm>
            <a:off x="3579914" y="1407793"/>
            <a:ext cx="5762497" cy="307777"/>
          </a:xfrm>
          <a:prstGeom prst="rect">
            <a:avLst/>
          </a:prstGeom>
          <a:noFill/>
        </p:spPr>
        <p:txBody>
          <a:bodyPr wrap="square">
            <a:spAutoFit/>
          </a:bodyPr>
          <a:lstStyle/>
          <a:p>
            <a:r>
              <a:rPr lang="en-US" b="1" dirty="0"/>
              <a:t>"You Don't Know JS (Yet): Scope &amp; Closures"</a:t>
            </a:r>
            <a:r>
              <a:rPr lang="en-US" dirty="0"/>
              <a:t> - Kyle Simpson</a:t>
            </a:r>
            <a:endParaRPr lang="fr-TN" dirty="0"/>
          </a:p>
        </p:txBody>
      </p:sp>
      <p:sp>
        <p:nvSpPr>
          <p:cNvPr id="16" name="ZoneTexte 15">
            <a:extLst>
              <a:ext uri="{FF2B5EF4-FFF2-40B4-BE49-F238E27FC236}">
                <a16:creationId xmlns:a16="http://schemas.microsoft.com/office/drawing/2014/main" id="{38B3269E-6E90-A54F-59AC-D12A81D0AC3A}"/>
              </a:ext>
            </a:extLst>
          </p:cNvPr>
          <p:cNvSpPr txBox="1"/>
          <p:nvPr/>
        </p:nvSpPr>
        <p:spPr>
          <a:xfrm>
            <a:off x="3579915" y="2123754"/>
            <a:ext cx="5762496" cy="523220"/>
          </a:xfrm>
          <a:prstGeom prst="rect">
            <a:avLst/>
          </a:prstGeom>
          <a:noFill/>
        </p:spPr>
        <p:txBody>
          <a:bodyPr wrap="square">
            <a:spAutoFit/>
          </a:bodyPr>
          <a:lstStyle/>
          <a:p>
            <a:r>
              <a:rPr lang="en-US" b="1" dirty="0"/>
              <a:t>"Eloquent JavaScript: A Modern Introduction to Programming"</a:t>
            </a:r>
            <a:r>
              <a:rPr lang="en-US" dirty="0"/>
              <a:t> - Marijn </a:t>
            </a:r>
            <a:r>
              <a:rPr lang="en-US" dirty="0" err="1"/>
              <a:t>Haverbeke</a:t>
            </a:r>
            <a:endParaRPr lang="fr-TN" dirty="0"/>
          </a:p>
        </p:txBody>
      </p:sp>
      <p:sp>
        <p:nvSpPr>
          <p:cNvPr id="18" name="ZoneTexte 17">
            <a:extLst>
              <a:ext uri="{FF2B5EF4-FFF2-40B4-BE49-F238E27FC236}">
                <a16:creationId xmlns:a16="http://schemas.microsoft.com/office/drawing/2014/main" id="{167EBE36-4939-CF56-BDBB-288B779254D2}"/>
              </a:ext>
            </a:extLst>
          </p:cNvPr>
          <p:cNvSpPr txBox="1"/>
          <p:nvPr/>
        </p:nvSpPr>
        <p:spPr>
          <a:xfrm>
            <a:off x="3600436" y="3102121"/>
            <a:ext cx="5237920" cy="307777"/>
          </a:xfrm>
          <a:prstGeom prst="rect">
            <a:avLst/>
          </a:prstGeom>
          <a:noFill/>
        </p:spPr>
        <p:txBody>
          <a:bodyPr wrap="square">
            <a:spAutoFit/>
          </a:bodyPr>
          <a:lstStyle/>
          <a:p>
            <a:r>
              <a:rPr lang="en-US" b="1" dirty="0"/>
              <a:t>"JavaScript: The Good Parts"</a:t>
            </a:r>
            <a:r>
              <a:rPr lang="en-US" dirty="0"/>
              <a:t> - Douglas Crockford</a:t>
            </a:r>
            <a:endParaRPr lang="fr-TN" dirty="0"/>
          </a:p>
        </p:txBody>
      </p:sp>
      <p:sp>
        <p:nvSpPr>
          <p:cNvPr id="20" name="ZoneTexte 19">
            <a:extLst>
              <a:ext uri="{FF2B5EF4-FFF2-40B4-BE49-F238E27FC236}">
                <a16:creationId xmlns:a16="http://schemas.microsoft.com/office/drawing/2014/main" id="{7ADAA43F-C55A-A959-B6B0-EA3DE58C7EF9}"/>
              </a:ext>
            </a:extLst>
          </p:cNvPr>
          <p:cNvSpPr txBox="1"/>
          <p:nvPr/>
        </p:nvSpPr>
        <p:spPr>
          <a:xfrm>
            <a:off x="601088" y="2031421"/>
            <a:ext cx="1756721" cy="707886"/>
          </a:xfrm>
          <a:prstGeom prst="rect">
            <a:avLst/>
          </a:prstGeom>
          <a:noFill/>
        </p:spPr>
        <p:txBody>
          <a:bodyPr wrap="square">
            <a:spAutoFit/>
          </a:bodyPr>
          <a:lstStyle/>
          <a:p>
            <a:r>
              <a:rPr lang="en-PH" sz="4000" dirty="0">
                <a:solidFill>
                  <a:schemeClr val="bg1"/>
                </a:solidFill>
              </a:rPr>
              <a:t>Livres</a:t>
            </a:r>
            <a:endParaRPr lang="fr-TN" sz="4000" dirty="0">
              <a:solidFill>
                <a:schemeClr val="bg1"/>
              </a:solidFill>
            </a:endParaRPr>
          </a:p>
        </p:txBody>
      </p:sp>
      <p:sp>
        <p:nvSpPr>
          <p:cNvPr id="21" name="ZoneTexte 20">
            <a:extLst>
              <a:ext uri="{FF2B5EF4-FFF2-40B4-BE49-F238E27FC236}">
                <a16:creationId xmlns:a16="http://schemas.microsoft.com/office/drawing/2014/main" id="{4B4891D8-D152-A27B-D550-EAF13BFEC8E4}"/>
              </a:ext>
            </a:extLst>
          </p:cNvPr>
          <p:cNvSpPr txBox="1"/>
          <p:nvPr/>
        </p:nvSpPr>
        <p:spPr>
          <a:xfrm>
            <a:off x="548518" y="5121668"/>
            <a:ext cx="1953134" cy="707886"/>
          </a:xfrm>
          <a:prstGeom prst="rect">
            <a:avLst/>
          </a:prstGeom>
          <a:noFill/>
        </p:spPr>
        <p:txBody>
          <a:bodyPr wrap="square">
            <a:spAutoFit/>
          </a:bodyPr>
          <a:lstStyle/>
          <a:p>
            <a:r>
              <a:rPr lang="en-PH" sz="4000" dirty="0">
                <a:solidFill>
                  <a:schemeClr val="bg1"/>
                </a:solidFill>
              </a:rPr>
              <a:t>Articles</a:t>
            </a:r>
            <a:endParaRPr lang="fr-TN" sz="4000" dirty="0">
              <a:solidFill>
                <a:schemeClr val="bg1"/>
              </a:solidFill>
            </a:endParaRPr>
          </a:p>
        </p:txBody>
      </p:sp>
    </p:spTree>
    <p:extLst>
      <p:ext uri="{BB962C8B-B14F-4D97-AF65-F5344CB8AC3E}">
        <p14:creationId xmlns:p14="http://schemas.microsoft.com/office/powerpoint/2010/main" val="41900828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2938</Words>
  <Application>Microsoft Office PowerPoint</Application>
  <PresentationFormat>Personnalisé</PresentationFormat>
  <Paragraphs>546</Paragraphs>
  <Slides>44</Slides>
  <Notes>37</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44</vt:i4>
      </vt:variant>
    </vt:vector>
  </HeadingPairs>
  <TitlesOfParts>
    <vt:vector size="56" baseType="lpstr">
      <vt:lpstr>Aptos</vt:lpstr>
      <vt:lpstr>Arial</vt:lpstr>
      <vt:lpstr>Arial Unicode MS</vt:lpstr>
      <vt:lpstr>Calibri</vt:lpstr>
      <vt:lpstr>Calibri Light</vt:lpstr>
      <vt:lpstr>Gill Sans MT</vt:lpstr>
      <vt:lpstr>Symbol</vt:lpstr>
      <vt:lpstr>Trebuchet MS</vt:lpstr>
      <vt:lpstr>ui-sans-serif</vt:lpstr>
      <vt:lpstr>Webdings</vt:lpstr>
      <vt:lpstr>Wingdings</vt:lpstr>
      <vt:lpstr>orsys-temp</vt:lpstr>
      <vt:lpstr>JavaScript - Programmation avancée</vt:lpstr>
      <vt:lpstr>Présentation PowerPoint</vt:lpstr>
      <vt:lpstr>Présentation PowerPoint</vt:lpstr>
      <vt:lpstr>Table des matières</vt:lpstr>
      <vt:lpstr>Table des matières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2020-09-18T00:06:46Z</cp:lastPrinted>
  <dcterms:created xsi:type="dcterms:W3CDTF">2013-09-21T08:56:53Z</dcterms:created>
  <dcterms:modified xsi:type="dcterms:W3CDTF">2024-12-01T20:20:49Z</dcterms:modified>
</cp:coreProperties>
</file>